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7562850" cy="10688638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2910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447358"/>
            <a:ext cx="6647688" cy="1361122"/>
          </a:xfrm>
          <a:prstGeom prst="roundRect">
            <a:avLst/>
          </a:prstGeom>
          <a:solidFill>
            <a:srgbClr val="E662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tIns="137160" rIns="274320" rtlCol="0" anchor="ctr"/>
          <a:lstStyle/>
          <a:p>
            <a:pPr algn="l">
              <a:defRPr sz="1300" b="1">
                <a:solidFill>
                  <a:srgbClr val="FFFFFF"/>
                </a:solidFill>
                <a:latin typeface="Meiryo"/>
              </a:defRPr>
            </a:pPr>
            <a:r>
              <a:rPr sz="1400" err="1"/>
              <a:t>人材不足を解消し、地域・企業の持続的な成長へ</a:t>
            </a:r>
            <a:endParaRPr sz="1400"/>
          </a:p>
          <a:p>
            <a:pPr algn="l">
              <a:spcBef>
                <a:spcPts val="400"/>
              </a:spcBef>
              <a:defRPr sz="2400" b="1">
                <a:solidFill>
                  <a:srgbClr val="FFFFFF"/>
                </a:solidFill>
                <a:latin typeface="Meiryo"/>
              </a:defRPr>
            </a:pPr>
            <a:r>
              <a:rPr sz="280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由利地域</a:t>
            </a:r>
            <a:r>
              <a: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外国人材受入セミナ</a:t>
            </a:r>
            <a:r>
              <a: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ー</a:t>
            </a:r>
          </a:p>
          <a:p>
            <a:pPr algn="l">
              <a:spcBef>
                <a:spcPts val="400"/>
              </a:spcBef>
              <a:defRPr sz="1100">
                <a:solidFill>
                  <a:srgbClr val="FFFFFF"/>
                </a:solidFill>
                <a:latin typeface="Meiryo"/>
              </a:defRPr>
            </a:pPr>
            <a:r>
              <a:t>〜 </a:t>
            </a:r>
            <a:r>
              <a:rPr err="1"/>
              <a:t>制度理解から先進事例、地域での修学状況まで丸わかり</a:t>
            </a:r>
            <a:r>
              <a:t> 〜</a:t>
            </a:r>
          </a:p>
        </p:txBody>
      </p:sp>
      <p:pic>
        <p:nvPicPr>
          <p:cNvPr id="3" name="Picture 2" descr="yuri_foreign_talent_war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0515" y="2222849"/>
            <a:ext cx="3108960" cy="233172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33375" y="1943608"/>
            <a:ext cx="4590287" cy="2709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62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137160" rIns="182880" bIns="137160" rtlCol="0" anchor="ctr"/>
          <a:lstStyle/>
          <a:p>
            <a:pPr algn="ctr">
              <a:defRPr sz="1200" b="1">
                <a:solidFill>
                  <a:srgbClr val="E6621F"/>
                </a:solidFill>
                <a:latin typeface="Meiryo"/>
              </a:defRPr>
            </a:pPr>
            <a:r>
              <a:rPr sz="1600"/>
              <a:t>【</a:t>
            </a:r>
            <a:r>
              <a:rPr lang="en-US" sz="1600"/>
              <a:t> </a:t>
            </a:r>
            <a:r>
              <a:rPr sz="1600"/>
              <a:t>開</a:t>
            </a:r>
            <a:r>
              <a:rPr lang="en-US" sz="1600"/>
              <a:t> </a:t>
            </a:r>
            <a:r>
              <a:rPr sz="1600"/>
              <a:t>催</a:t>
            </a:r>
            <a:r>
              <a:rPr lang="en-US" sz="1600"/>
              <a:t> </a:t>
            </a:r>
            <a:r>
              <a:rPr sz="1600"/>
              <a:t>概</a:t>
            </a:r>
            <a:r>
              <a:rPr lang="en-US" sz="1600"/>
              <a:t> </a:t>
            </a:r>
            <a:r>
              <a:rPr sz="1600"/>
              <a:t>要</a:t>
            </a:r>
            <a:r>
              <a:rPr lang="en-US" sz="1600"/>
              <a:t> </a:t>
            </a:r>
            <a:r>
              <a:rPr sz="1600"/>
              <a:t>】</a:t>
            </a:r>
          </a:p>
          <a:p>
            <a:pPr>
              <a:spcBef>
                <a:spcPts val="500"/>
              </a:spcBef>
              <a:defRPr sz="950">
                <a:solidFill>
                  <a:srgbClr val="4A2A15"/>
                </a:solidFill>
                <a:latin typeface="Meiryo"/>
              </a:defRPr>
            </a:pP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■ 日時：令和8年10月6日（火）</a:t>
            </a:r>
            <a:b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13:30〜15:</a:t>
            </a:r>
            <a:r>
              <a:rPr 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15</a:t>
            </a: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 (</a:t>
            </a:r>
            <a:r>
              <a:rPr sz="1600" err="1">
                <a:latin typeface="メイリオ" panose="020B0604030504040204" pitchFamily="50" charset="-128"/>
                <a:ea typeface="メイリオ" panose="020B0604030504040204" pitchFamily="50" charset="-128"/>
              </a:rPr>
              <a:t>受付</a:t>
            </a: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 13:00〜)</a:t>
            </a:r>
          </a:p>
          <a:p>
            <a:pPr>
              <a:spcBef>
                <a:spcPts val="500"/>
              </a:spcBef>
              <a:defRPr sz="950">
                <a:solidFill>
                  <a:srgbClr val="4A2A15"/>
                </a:solidFill>
                <a:latin typeface="Meiryo"/>
              </a:defRPr>
            </a:pP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■ </a:t>
            </a:r>
            <a:r>
              <a:rPr sz="1600" err="1">
                <a:latin typeface="メイリオ" panose="020B0604030504040204" pitchFamily="50" charset="-128"/>
                <a:ea typeface="メイリオ" panose="020B0604030504040204" pitchFamily="50" charset="-128"/>
              </a:rPr>
              <a:t>会場：由利地域振興局</a:t>
            </a: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 3階 </a:t>
            </a:r>
            <a:r>
              <a:rPr sz="1600" err="1">
                <a:latin typeface="メイリオ" panose="020B0604030504040204" pitchFamily="50" charset="-128"/>
                <a:ea typeface="メイリオ" panose="020B0604030504040204" pitchFamily="50" charset="-128"/>
              </a:rPr>
              <a:t>大会議室</a:t>
            </a:r>
            <a:b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(由利本荘市水林366)</a:t>
            </a:r>
          </a:p>
          <a:p>
            <a:pPr>
              <a:spcBef>
                <a:spcPts val="500"/>
              </a:spcBef>
              <a:defRPr sz="950">
                <a:solidFill>
                  <a:srgbClr val="4A2A15"/>
                </a:solidFill>
                <a:latin typeface="Meiryo"/>
              </a:defRPr>
            </a:pP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■ </a:t>
            </a:r>
            <a:r>
              <a:rPr sz="1600" err="1">
                <a:latin typeface="メイリオ" panose="020B0604030504040204" pitchFamily="50" charset="-128"/>
                <a:ea typeface="メイリオ" panose="020B0604030504040204" pitchFamily="50" charset="-128"/>
              </a:rPr>
              <a:t>対象</a:t>
            </a: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企業経営者及び人事担当者等</a:t>
            </a:r>
            <a:endParaRPr sz="16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Bef>
                <a:spcPts val="500"/>
              </a:spcBef>
              <a:defRPr sz="950">
                <a:solidFill>
                  <a:srgbClr val="4A2A15"/>
                </a:solidFill>
                <a:latin typeface="Meiryo"/>
              </a:defRPr>
            </a:pP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■ 定員：30名 </a:t>
            </a:r>
            <a:r>
              <a:rPr 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事前申込・参加無料</a:t>
            </a:r>
            <a:r>
              <a:rPr sz="160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709160"/>
            <a:ext cx="50321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4A2A15"/>
                </a:solidFill>
                <a:latin typeface="Meiryo"/>
              </a:defRPr>
            </a:pPr>
            <a:r>
              <a:t>セミナープログラム</a:t>
            </a:r>
            <a:r>
              <a:rPr lang="en-US"/>
              <a:t> </a:t>
            </a:r>
            <a:r>
              <a:rPr lang="ja-JP" altLang="en-US"/>
              <a:t>　（主催：秋田県由利地域振興局）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5166360"/>
            <a:ext cx="6647688" cy="25400"/>
          </a:xfrm>
          <a:prstGeom prst="rect">
            <a:avLst/>
          </a:prstGeom>
          <a:solidFill>
            <a:srgbClr val="E662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457200" y="5303520"/>
            <a:ext cx="6647688" cy="1095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8A71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73152" rIns="137160" bIns="73152" rtlCol="0" anchor="ctr"/>
          <a:lstStyle/>
          <a:p>
            <a:pPr>
              <a:defRPr sz="1100" b="1">
                <a:solidFill>
                  <a:srgbClr val="4A2A15"/>
                </a:solidFill>
                <a:latin typeface="Meiryo"/>
              </a:defRPr>
            </a:pPr>
            <a:r>
              <a:rPr sz="1400"/>
              <a:t>【第1部 13:30〜】  </a:t>
            </a:r>
            <a:r>
              <a:rPr sz="1400" err="1"/>
              <a:t>外国人材受入制度の解説</a:t>
            </a:r>
            <a:endParaRPr sz="1400"/>
          </a:p>
          <a:p>
            <a:pPr>
              <a:spcBef>
                <a:spcPts val="300"/>
              </a:spcBef>
              <a:defRPr sz="850">
                <a:solidFill>
                  <a:srgbClr val="4A2A15"/>
                </a:solidFill>
                <a:latin typeface="Meiryo"/>
              </a:defRPr>
            </a:pPr>
            <a:r>
              <a:rPr lang="ja-JP" altLang="en-US" sz="1200"/>
              <a:t>　</a:t>
            </a:r>
            <a:r>
              <a:rPr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講師：</a:t>
            </a:r>
            <a:r>
              <a:rPr sz="1200"/>
              <a:t>秋田県外国人材受入サポートセンター</a:t>
            </a:r>
            <a:br>
              <a:rPr sz="1200"/>
            </a:br>
            <a:r>
              <a:rPr lang="ja-JP" altLang="en-US" sz="1200"/>
              <a:t>　</a:t>
            </a:r>
            <a:r>
              <a:rPr sz="1200"/>
              <a:t>外国人材の受け入れに関する各種制度や法的な枠組み</a:t>
            </a:r>
            <a:r>
              <a:rPr sz="1200" err="1"/>
              <a:t>、</a:t>
            </a:r>
            <a:r>
              <a:rPr sz="1200"/>
              <a:t>サポート体制を詳しく解説します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468174"/>
            <a:ext cx="6647688" cy="110979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8A71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73152" rIns="137160" bIns="73152" rtlCol="0" anchor="ctr"/>
          <a:lstStyle/>
          <a:p>
            <a:pPr>
              <a:defRPr sz="1100" b="1">
                <a:solidFill>
                  <a:srgbClr val="4A2A15"/>
                </a:solidFill>
                <a:latin typeface="Meiryo"/>
              </a:defRPr>
            </a:pPr>
            <a:r>
              <a:rPr sz="1400"/>
              <a:t>【第2部 14:30〜】  </a:t>
            </a:r>
            <a:r>
              <a:rPr sz="1400" err="1"/>
              <a:t>先進的な受入事例紹介</a:t>
            </a:r>
            <a:endParaRPr sz="1400"/>
          </a:p>
          <a:p>
            <a:pPr>
              <a:spcBef>
                <a:spcPts val="300"/>
              </a:spcBef>
              <a:defRPr sz="850">
                <a:solidFill>
                  <a:srgbClr val="4A2A15"/>
                </a:solidFill>
                <a:latin typeface="Meiryo"/>
              </a:defRPr>
            </a:pPr>
            <a:r>
              <a:rPr lang="en-US" sz="1200"/>
              <a:t> </a:t>
            </a:r>
            <a:r>
              <a:rPr lang="ja-JP" altLang="en-US" sz="1200"/>
              <a:t>　</a:t>
            </a:r>
            <a:r>
              <a:rPr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講師：</a:t>
            </a:r>
            <a:r>
              <a:rPr sz="1200"/>
              <a:t>秋田化学工業株式会社</a:t>
            </a:r>
            <a:r>
              <a:rPr sz="1200" err="1"/>
              <a:t>（製造業</a:t>
            </a:r>
            <a:r>
              <a:rPr sz="1200"/>
              <a:t>） / </a:t>
            </a:r>
            <a:r>
              <a:rPr sz="1200" err="1"/>
              <a:t>有限会社アタカンテ（介護業</a:t>
            </a:r>
            <a:r>
              <a:rPr sz="1200"/>
              <a:t>）</a:t>
            </a:r>
            <a:br>
              <a:rPr sz="1200"/>
            </a:br>
            <a:r>
              <a:rPr lang="en-US" sz="1200"/>
              <a:t> </a:t>
            </a:r>
            <a:r>
              <a:rPr lang="ja-JP" altLang="en-US" sz="1200"/>
              <a:t>　</a:t>
            </a:r>
            <a:r>
              <a:rPr sz="1200"/>
              <a:t>実際に外国人材を受け入れている企業</a:t>
            </a:r>
            <a:r>
              <a:rPr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様</a:t>
            </a:r>
            <a:r>
              <a:rPr sz="1200" err="1"/>
              <a:t>より、</a:t>
            </a:r>
            <a:r>
              <a:rPr sz="1200"/>
              <a:t>現場での工夫や・課題を</a:t>
            </a:r>
            <a:r>
              <a:rPr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伺います</a:t>
            </a:r>
            <a:endParaRPr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57581" y="7675182"/>
            <a:ext cx="6647688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8A71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73152" rIns="137160" bIns="73152" rtlCol="0" anchor="ctr"/>
          <a:lstStyle/>
          <a:p>
            <a:pPr>
              <a:defRPr sz="1100" b="1">
                <a:solidFill>
                  <a:srgbClr val="4A2A15"/>
                </a:solidFill>
                <a:latin typeface="Meiryo"/>
              </a:defRPr>
            </a:pPr>
            <a:r>
              <a:t>【</a:t>
            </a:r>
            <a:r>
              <a:rPr sz="1400"/>
              <a:t>第3部 15:00〜】  </a:t>
            </a:r>
            <a:r>
              <a:rPr sz="1400" err="1"/>
              <a:t>留学生等の修学・就労状況報告</a:t>
            </a:r>
            <a:endParaRPr sz="1200"/>
          </a:p>
          <a:p>
            <a:pPr>
              <a:spcBef>
                <a:spcPts val="300"/>
              </a:spcBef>
              <a:defRPr sz="850">
                <a:solidFill>
                  <a:srgbClr val="4A2A15"/>
                </a:solidFill>
                <a:latin typeface="Meiryo"/>
              </a:defRPr>
            </a:pPr>
            <a:r>
              <a:rPr lang="ja-JP" altLang="en-US" sz="1200"/>
              <a:t>　　</a:t>
            </a:r>
            <a:r>
              <a:rPr sz="1200"/>
              <a:t>サンクパール日本語学院</a:t>
            </a:r>
            <a:br>
              <a:rPr sz="1200"/>
            </a:br>
            <a:r>
              <a:rPr lang="ja-JP" altLang="en-US" sz="1200"/>
              <a:t>　　</a:t>
            </a:r>
            <a:r>
              <a:rPr sz="1200"/>
              <a:t>地域で学ぶ外国人材のリアルな修学状況と</a:t>
            </a:r>
            <a:r>
              <a:rPr sz="1200" err="1"/>
              <a:t>、</a:t>
            </a:r>
            <a:r>
              <a:rPr sz="1200"/>
              <a:t>今後の就労動向についてご報告します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8745030"/>
            <a:ext cx="6647688" cy="728154"/>
          </a:xfrm>
          <a:prstGeom prst="roundRect">
            <a:avLst/>
          </a:prstGeom>
          <a:solidFill>
            <a:srgbClr val="FAEBE0"/>
          </a:solidFill>
          <a:ln w="12700">
            <a:solidFill>
              <a:srgbClr val="E662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73152" rIns="137160" bIns="73152" rtlCol="0" anchor="ctr"/>
          <a:lstStyle/>
          <a:p>
            <a:pPr>
              <a:defRPr sz="1100" b="1">
                <a:solidFill>
                  <a:srgbClr val="E6621F"/>
                </a:solidFill>
                <a:latin typeface="Meiryo"/>
              </a:defRPr>
            </a:pPr>
            <a:r>
              <a:rPr sz="1200"/>
              <a:t>【</a:t>
            </a:r>
            <a:r>
              <a:rPr sz="1400" err="1"/>
              <a:t>個別相談</a:t>
            </a:r>
            <a:r>
              <a:rPr sz="1400"/>
              <a:t> 15:1</a:t>
            </a:r>
            <a:r>
              <a:rPr lang="en-US" sz="1400"/>
              <a:t>5</a:t>
            </a:r>
            <a:r>
              <a:rPr sz="1400"/>
              <a:t>〜】  個別相談会（事前予約制・先着2社）</a:t>
            </a:r>
          </a:p>
          <a:p>
            <a:pPr>
              <a:spcBef>
                <a:spcPts val="300"/>
              </a:spcBef>
              <a:defRPr sz="850">
                <a:solidFill>
                  <a:srgbClr val="4A2A15"/>
                </a:solidFill>
                <a:latin typeface="Meiryo"/>
              </a:defRPr>
            </a:pPr>
            <a:r>
              <a:rPr lang="en-US" sz="1200"/>
              <a:t>  </a:t>
            </a:r>
            <a:r>
              <a:rPr sz="1200"/>
              <a:t>1社あたり15分程度、具体的な疑問や個別の相談に専門家が直接お答えします。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9692639"/>
            <a:ext cx="6647688" cy="895193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FFFFFF"/>
                </a:solidFill>
                <a:latin typeface="Meiryo"/>
              </a:defRPr>
            </a:pPr>
            <a:r>
              <a:rPr sz="1400"/>
              <a:t>◆ </a:t>
            </a:r>
            <a:r>
              <a:rPr sz="1400" err="1"/>
              <a:t>お申込み方法</a:t>
            </a:r>
            <a:r>
              <a:rPr sz="1400"/>
              <a:t> ◆</a:t>
            </a:r>
            <a:br>
              <a:rPr sz="1400"/>
            </a:br>
            <a:r>
              <a:rPr sz="1400" err="1"/>
              <a:t>裏面の「参加申込書」にご記入の上、FAX</a:t>
            </a:r>
            <a:r>
              <a:rPr lang="ja-JP" altLang="en-US" sz="1400">
                <a:latin typeface="メイリオ" panose="020B0604030504040204" pitchFamily="50" charset="-128"/>
                <a:ea typeface="メイリオ" panose="020B0604030504040204" pitchFamily="50" charset="-128"/>
              </a:rPr>
              <a:t>またはメールでお申し込みください。</a:t>
            </a:r>
            <a:endParaRPr sz="140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457200"/>
            <a:ext cx="6647688" cy="1766572"/>
          </a:xfrm>
          <a:prstGeom prst="roundRect">
            <a:avLst/>
          </a:prstGeom>
          <a:solidFill>
            <a:srgbClr val="E662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109728" rtlCol="0" anchor="ctr"/>
          <a:lstStyle/>
          <a:p>
            <a:pPr algn="ctr">
              <a:defRPr sz="1200" b="1">
                <a:solidFill>
                  <a:srgbClr val="FFFFFF"/>
                </a:solidFill>
                <a:latin typeface="Meiryo"/>
              </a:defRPr>
            </a:pPr>
            <a:r>
              <a:rPr sz="1600" err="1"/>
              <a:t>由利地域外国人材受入セミナ</a:t>
            </a:r>
            <a:r>
              <a:rPr sz="1600"/>
              <a:t>ー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参加申込書</a:t>
            </a:r>
            <a:endParaRPr lang="en-US" altLang="ja-JP" sz="16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defRPr sz="1200" b="1">
                <a:solidFill>
                  <a:srgbClr val="FFFFFF"/>
                </a:solidFill>
                <a:latin typeface="Meiryo"/>
              </a:defRPr>
            </a:pPr>
            <a:endParaRPr sz="16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Bef>
                <a:spcPts val="300"/>
              </a:spcBef>
              <a:defRPr sz="1800" b="1">
                <a:solidFill>
                  <a:srgbClr val="FFFFFF"/>
                </a:solidFill>
                <a:latin typeface="Meiryo"/>
              </a:defRPr>
            </a:pPr>
            <a:r>
              <a:rPr sz="1600"/>
              <a:t>【</a:t>
            </a:r>
            <a:r>
              <a:rPr sz="1600" err="1"/>
              <a:t>FAX申込</a:t>
            </a:r>
            <a:r>
              <a:rPr sz="1600"/>
              <a:t>】</a:t>
            </a:r>
            <a:r>
              <a:rPr lang="ja-JP" altLang="en-US" sz="1600"/>
              <a:t>　 </a:t>
            </a:r>
            <a:r>
              <a:rPr sz="1600"/>
              <a:t> 0184</a:t>
            </a:r>
            <a:r>
              <a:rPr lang="ja-JP" altLang="en-US" sz="1600"/>
              <a:t> </a:t>
            </a:r>
            <a:r>
              <a:rPr lang="en-US" altLang="ja-JP" sz="1600"/>
              <a:t>–</a:t>
            </a:r>
            <a:r>
              <a:rPr lang="en-US" sz="1600"/>
              <a:t> </a:t>
            </a:r>
            <a:r>
              <a:rPr sz="1600"/>
              <a:t>22</a:t>
            </a:r>
            <a:r>
              <a:rPr lang="en-US" sz="1600"/>
              <a:t> </a:t>
            </a:r>
            <a:r>
              <a:rPr sz="1600"/>
              <a:t>-</a:t>
            </a:r>
            <a:r>
              <a:rPr lang="en-US" sz="1600"/>
              <a:t> </a:t>
            </a:r>
            <a:r>
              <a:rPr sz="1600"/>
              <a:t>6683</a:t>
            </a:r>
            <a:br>
              <a:rPr lang="en-US" sz="1600"/>
            </a:br>
            <a:r>
              <a:rPr lang="ja-JP" altLang="en-US" sz="1600"/>
              <a:t>　</a:t>
            </a:r>
            <a:r>
              <a:rPr lang="en-US" altLang="ja-JP" sz="1600"/>
              <a:t>【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メール申込</a:t>
            </a:r>
            <a:r>
              <a:rPr lang="en-US" altLang="ja-JP" sz="1600"/>
              <a:t>】</a:t>
            </a:r>
            <a:r>
              <a:rPr lang="ja-JP" altLang="en-US" sz="1600"/>
              <a:t>　</a:t>
            </a:r>
            <a:r>
              <a:rPr lang="ja-JP" altLang="ja-JP" sz="1600"/>
              <a:t>yurisoumukikakubu@pref.akita.lg.jp</a:t>
            </a:r>
            <a:endParaRPr lang="en-US" sz="1600"/>
          </a:p>
          <a:p>
            <a:pPr>
              <a:spcBef>
                <a:spcPts val="300"/>
              </a:spcBef>
              <a:defRPr sz="1800" b="1">
                <a:solidFill>
                  <a:srgbClr val="FFFFFF"/>
                </a:solidFill>
                <a:latin typeface="Meiryo"/>
              </a:defRPr>
            </a:pPr>
            <a:r>
              <a:rPr lang="en-US" sz="1600"/>
              <a:t>  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申込〆切り     </a:t>
            </a:r>
            <a:r>
              <a:rPr lang="ja-JP" altLang="en-US" sz="1400">
                <a:latin typeface="メイリオ" panose="020B0604030504040204" pitchFamily="50" charset="-128"/>
                <a:ea typeface="メイリオ" panose="020B0604030504040204" pitchFamily="50" charset="-128"/>
              </a:rPr>
              <a:t>令和８年１０月１日（木）まで</a:t>
            </a:r>
            <a:endParaRPr sz="160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277325"/>
            <a:ext cx="66476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4A2A15"/>
                </a:solidFill>
                <a:latin typeface="Meiryo"/>
              </a:defRPr>
            </a:pPr>
            <a:r>
              <a:rPr sz="1100"/>
              <a:t>※</a:t>
            </a:r>
            <a:r>
              <a:rPr sz="1100" err="1">
                <a:latin typeface="メイリオ" panose="020B0604030504040204" pitchFamily="50" charset="-128"/>
                <a:ea typeface="メイリオ" panose="020B0604030504040204" pitchFamily="50" charset="-128"/>
              </a:rPr>
              <a:t>必要事項をご記入の上</a:t>
            </a:r>
            <a:r>
              <a:rPr sz="1100"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lang="ja-JP" altLang="en-US" sz="1100">
                <a:latin typeface="メイリオ" panose="020B0604030504040204" pitchFamily="50" charset="-128"/>
                <a:ea typeface="メイリオ" panose="020B0604030504040204" pitchFamily="50" charset="-128"/>
              </a:rPr>
              <a:t>上記の</a:t>
            </a:r>
            <a:r>
              <a:rPr sz="1100" err="1">
                <a:latin typeface="メイリオ" panose="020B0604030504040204" pitchFamily="50" charset="-128"/>
                <a:ea typeface="メイリオ" panose="020B0604030504040204" pitchFamily="50" charset="-128"/>
              </a:rPr>
              <a:t>FAX番号</a:t>
            </a:r>
            <a:r>
              <a:rPr lang="ja-JP" altLang="en-US" sz="1100">
                <a:latin typeface="メイリオ" panose="020B0604030504040204" pitchFamily="50" charset="-128"/>
                <a:ea typeface="メイリオ" panose="020B0604030504040204" pitchFamily="50" charset="-128"/>
              </a:rPr>
              <a:t>またはメールアドレス</a:t>
            </a:r>
            <a:r>
              <a:rPr sz="1100">
                <a:latin typeface="メイリオ" panose="020B0604030504040204" pitchFamily="50" charset="-128"/>
                <a:ea typeface="メイリオ" panose="020B0604030504040204" pitchFamily="50" charset="-128"/>
              </a:rPr>
              <a:t>へそのまま送信してください。</a:t>
            </a:r>
            <a:br>
              <a:rPr sz="110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sz="110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sz="1100" err="1">
                <a:latin typeface="メイリオ" panose="020B0604030504040204" pitchFamily="50" charset="-128"/>
                <a:ea typeface="メイリオ" panose="020B0604030504040204" pitchFamily="50" charset="-128"/>
              </a:rPr>
              <a:t>個別相談をご希望の場合は、希望欄および相談内容欄にご記入ください</a:t>
            </a:r>
            <a:r>
              <a:rPr sz="1000"/>
              <a:t>。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832860"/>
              </p:ext>
            </p:extLst>
          </p:nvPr>
        </p:nvGraphicFramePr>
        <p:xfrm>
          <a:off x="457200" y="2857945"/>
          <a:ext cx="6647688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1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endParaRPr lang="en-US" sz="1200"/>
                    </a:p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400"/>
                        <a:t>貴社名</a:t>
                      </a:r>
                    </a:p>
                  </a:txBody>
                  <a:tcPr>
                    <a:solidFill>
                      <a:srgbClr val="FAEBE0"/>
                    </a:solidFill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137160" marR="13716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endParaRPr lang="en-US" sz="1400"/>
                    </a:p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400"/>
                        <a:t>住</a:t>
                      </a:r>
                      <a:r>
                        <a:rPr lang="ja-JP" altLang="en-US" sz="1400"/>
                        <a:t>　</a:t>
                      </a:r>
                      <a:r>
                        <a:rPr sz="1400"/>
                        <a:t>所</a:t>
                      </a:r>
                    </a:p>
                  </a:txBody>
                  <a:tcPr>
                    <a:solidFill>
                      <a:srgbClr val="FAEB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  <a:defRPr sz="950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400" dirty="0"/>
                        <a:t>〒</a:t>
                      </a:r>
                    </a:p>
                  </a:txBody>
                  <a:tcPr marL="137160" marR="13716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endParaRPr lang="en-US" sz="1200"/>
                    </a:p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400"/>
                        <a:t>連絡先</a:t>
                      </a:r>
                    </a:p>
                  </a:txBody>
                  <a:tcPr>
                    <a:solidFill>
                      <a:srgbClr val="FAEB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  <a:defRPr sz="950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400" dirty="0"/>
                        <a:t>TEL:</a:t>
                      </a:r>
                    </a:p>
                    <a:p>
                      <a:pPr>
                        <a:spcAft>
                          <a:spcPts val="200"/>
                        </a:spcAft>
                        <a:defRPr sz="950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400" dirty="0"/>
                        <a:t>FAX:</a:t>
                      </a:r>
                      <a:endParaRPr dirty="0"/>
                    </a:p>
                  </a:txBody>
                  <a:tcPr marL="137160" marR="13716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endParaRPr lang="en-US" sz="1200"/>
                    </a:p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endParaRPr lang="en-US" sz="1200"/>
                    </a:p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200"/>
                        <a:t>参加者名</a:t>
                      </a:r>
                    </a:p>
                    <a:p>
                      <a:endParaRPr sz="1400"/>
                    </a:p>
                  </a:txBody>
                  <a:tcPr>
                    <a:solidFill>
                      <a:srgbClr val="FAEB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  <a:defRPr sz="950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t>【</a:t>
                      </a:r>
                      <a:r>
                        <a:rPr err="1"/>
                        <a:t>ご芳名</a:t>
                      </a:r>
                      <a:r>
                        <a:t>】</a:t>
                      </a:r>
                      <a:endParaRPr lang="en-US"/>
                    </a:p>
                    <a:p>
                      <a:pPr>
                        <a:spcAft>
                          <a:spcPts val="200"/>
                        </a:spcAft>
                        <a:defRPr sz="950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endParaRPr lang="en-US"/>
                    </a:p>
                    <a:p>
                      <a:pPr>
                        <a:spcAft>
                          <a:spcPts val="200"/>
                        </a:spcAft>
                        <a:defRPr sz="950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endParaRPr/>
                    </a:p>
                    <a:p>
                      <a:pPr>
                        <a:spcAft>
                          <a:spcPts val="200"/>
                        </a:spcAft>
                        <a:defRPr sz="950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t>【</a:t>
                      </a:r>
                      <a:r>
                        <a:rPr err="1"/>
                        <a:t>ご芳名</a:t>
                      </a:r>
                      <a:r>
                        <a:t>】</a:t>
                      </a:r>
                    </a:p>
                  </a:txBody>
                  <a:tcPr marL="137160" marR="13716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endParaRPr lang="en-US" sz="1200"/>
                    </a:p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200"/>
                        <a:t>メールアドレス</a:t>
                      </a:r>
                    </a:p>
                  </a:txBody>
                  <a:tcPr>
                    <a:solidFill>
                      <a:srgbClr val="FAEBE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137160" marR="13716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endParaRPr lang="en-US" sz="1400"/>
                    </a:p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200"/>
                        <a:t>個別相談の希望</a:t>
                      </a:r>
                    </a:p>
                    <a:p>
                      <a:endParaRPr/>
                    </a:p>
                  </a:txBody>
                  <a:tcPr>
                    <a:solidFill>
                      <a:srgbClr val="FAEB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  <a:defRPr sz="950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100"/>
                        <a:t>□ 希望する　　　　□ 希望しない</a:t>
                      </a:r>
                    </a:p>
                    <a:p>
                      <a:pPr>
                        <a:spcAft>
                          <a:spcPts val="200"/>
                        </a:spcAft>
                        <a:defRPr sz="950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100"/>
                        <a:t>(※希望される場合は、下記に具体的なご相談内容をご記入ください</a:t>
                      </a:r>
                      <a:r>
                        <a:rPr sz="1000"/>
                        <a:t>)</a:t>
                      </a:r>
                    </a:p>
                  </a:txBody>
                  <a:tcPr marL="137160" marR="13716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endParaRPr lang="en-US" sz="1600"/>
                    </a:p>
                    <a:p>
                      <a:pPr algn="ctr">
                        <a:defRPr sz="1000" b="1">
                          <a:solidFill>
                            <a:srgbClr val="4A2A15"/>
                          </a:solidFill>
                          <a:latin typeface="Meiryo"/>
                        </a:defRPr>
                      </a:pPr>
                      <a:r>
                        <a:rPr sz="1400"/>
                        <a:t>ご相談内容</a:t>
                      </a:r>
                    </a:p>
                    <a:p>
                      <a:endParaRPr/>
                    </a:p>
                  </a:txBody>
                  <a:tcPr>
                    <a:solidFill>
                      <a:srgbClr val="FAEBE0"/>
                    </a:solidFill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137160" marR="13716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457200" y="8494078"/>
            <a:ext cx="6647688" cy="1280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62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91440" rIns="182880" bIns="91440" rtlCol="0" anchor="ctr"/>
          <a:lstStyle/>
          <a:p>
            <a:pPr>
              <a:defRPr sz="1000" b="1">
                <a:solidFill>
                  <a:srgbClr val="E6621F"/>
                </a:solidFill>
                <a:latin typeface="Meiryo"/>
              </a:defRPr>
            </a:pPr>
            <a:r>
              <a:rPr sz="1600">
                <a:solidFill>
                  <a:srgbClr val="0070C0"/>
                </a:solidFill>
              </a:rPr>
              <a:t>【</a:t>
            </a:r>
            <a:r>
              <a:rPr sz="1600" err="1">
                <a:solidFill>
                  <a:srgbClr val="0070C0"/>
                </a:solidFill>
              </a:rPr>
              <a:t>お申込み・お問合せ先</a:t>
            </a:r>
            <a:r>
              <a:rPr sz="1600">
                <a:solidFill>
                  <a:srgbClr val="0070C0"/>
                </a:solidFill>
              </a:rPr>
              <a:t>】</a:t>
            </a:r>
          </a:p>
          <a:p>
            <a:pPr>
              <a:spcBef>
                <a:spcPts val="400"/>
              </a:spcBef>
              <a:defRPr sz="950">
                <a:solidFill>
                  <a:srgbClr val="4A2A15"/>
                </a:solidFill>
                <a:latin typeface="Meiryo"/>
              </a:defRPr>
            </a:pPr>
            <a:r>
              <a:rPr lang="en-US" sz="1400"/>
              <a:t>  </a:t>
            </a:r>
            <a:r>
              <a:rPr sz="1400"/>
              <a:t>秋田県由利地域振興局 </a:t>
            </a:r>
            <a:r>
              <a:rPr sz="1400" err="1"/>
              <a:t>総務企画部</a:t>
            </a:r>
            <a:r>
              <a:rPr sz="1400"/>
              <a:t> </a:t>
            </a:r>
            <a:r>
              <a:rPr sz="1400" err="1"/>
              <a:t>地域企画課</a:t>
            </a:r>
            <a:br>
              <a:rPr sz="1400"/>
            </a:br>
            <a:r>
              <a:rPr lang="en-US" sz="1400"/>
              <a:t>  </a:t>
            </a:r>
            <a:r>
              <a:rPr sz="1400"/>
              <a:t>〒015-8515  秋田県由利本荘市水林366</a:t>
            </a:r>
            <a:br>
              <a:rPr sz="1400"/>
            </a:br>
            <a:r>
              <a:rPr lang="en-US" sz="1400"/>
              <a:t>  </a:t>
            </a:r>
            <a:r>
              <a:rPr sz="1400"/>
              <a:t>TEL: 0184-22-5432    FAX: 0184-22-6683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0149840"/>
            <a:ext cx="664768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50">
                <a:solidFill>
                  <a:srgbClr val="8A715D"/>
                </a:solidFill>
                <a:latin typeface="Meiryo"/>
              </a:defRPr>
            </a:pPr>
            <a:r>
              <a:t>由利地域外国人材受入セミナー事務局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290</Words>
  <Application>Microsoft Office PowerPoint</Application>
  <PresentationFormat>ユーザー設定</PresentationFormat>
  <Paragraphs>50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メイリオ</vt:lpstr>
      <vt:lpstr>Arial</vt:lpstr>
      <vt:lpstr>Calibri</vt:lpstr>
      <vt:lpstr>Office Theme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櫻田　淳二</dc:creator>
  <cp:keywords/>
  <dc:description>generated using python-pptx</dc:description>
  <cp:lastModifiedBy>石川　涼華</cp:lastModifiedBy>
  <cp:revision>9</cp:revision>
  <cp:lastPrinted>2026-08-25T05:30:16Z</cp:lastPrinted>
  <dcterms:created xsi:type="dcterms:W3CDTF">2013-01-27T09:14:16Z</dcterms:created>
  <dcterms:modified xsi:type="dcterms:W3CDTF">2026-08-25T05:56:43Z</dcterms:modified>
  <cp:category/>
</cp:coreProperties>
</file>