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6742113" cy="98758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67"/>
    <p:restoredTop sz="94660"/>
  </p:normalViewPr>
  <p:slideViewPr>
    <p:cSldViewPr>
      <p:cViewPr varScale="1">
        <p:scale>
          <a:sx n="79" d="100"/>
          <a:sy n="79" d="100"/>
        </p:scale>
        <p:origin x="3348" y="9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21583" cy="493792"/>
          </a:xfrm>
          <a:prstGeom prst="rect">
            <a:avLst/>
          </a:prstGeom>
        </p:spPr>
        <p:txBody>
          <a:bodyPr vert="horz" lIns="91522" tIns="45761" rIns="91522" bIns="45761"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8971" y="0"/>
            <a:ext cx="2921583" cy="493792"/>
          </a:xfrm>
          <a:prstGeom prst="rect">
            <a:avLst/>
          </a:prstGeom>
        </p:spPr>
        <p:txBody>
          <a:bodyPr vert="horz" lIns="91522" tIns="45761" rIns="91522" bIns="45761" rtlCol="0"/>
          <a:lstStyle>
            <a:lvl1pPr algn="r">
              <a:defRPr sz="1200"/>
            </a:lvl1pPr>
          </a:lstStyle>
          <a:p>
            <a:fld id="{46D06EA9-14B5-4F31-95CC-6AD91D20700D}" type="datetimeFigureOut">
              <a:rPr kumimoji="1" lang="ja-JP" altLang="en-US" smtClean="0"/>
              <a:t>2025/7/23</a:t>
            </a:fld>
            <a:endParaRPr kumimoji="1" lang="ja-JP" altLang="en-US"/>
          </a:p>
        </p:txBody>
      </p:sp>
      <p:sp>
        <p:nvSpPr>
          <p:cNvPr id="1102" name="スライド イメージ プレースホルダー 3"/>
          <p:cNvSpPr>
            <a:spLocks noGrp="1" noRot="1" noChangeAspect="1"/>
          </p:cNvSpPr>
          <p:nvPr>
            <p:ph type="sldImg" idx="2"/>
          </p:nvPr>
        </p:nvSpPr>
        <p:spPr>
          <a:xfrm>
            <a:off x="1982788" y="741363"/>
            <a:ext cx="2776537" cy="3702050"/>
          </a:xfrm>
          <a:prstGeom prst="rect">
            <a:avLst/>
          </a:prstGeom>
          <a:noFill/>
          <a:ln w="12700">
            <a:solidFill>
              <a:prstClr val="black"/>
            </a:solidFill>
          </a:ln>
        </p:spPr>
        <p:txBody>
          <a:bodyPr vert="horz" lIns="91522" tIns="45761" rIns="91522" bIns="45761" rtlCol="0" anchor="ctr"/>
          <a:lstStyle/>
          <a:p>
            <a:endParaRPr lang="ja-JP" altLang="en-US"/>
          </a:p>
        </p:txBody>
      </p:sp>
      <p:sp>
        <p:nvSpPr>
          <p:cNvPr id="1103" name="ノート プレースホルダー 4"/>
          <p:cNvSpPr>
            <a:spLocks noGrp="1"/>
          </p:cNvSpPr>
          <p:nvPr>
            <p:ph type="body" sz="quarter" idx="3"/>
          </p:nvPr>
        </p:nvSpPr>
        <p:spPr>
          <a:xfrm>
            <a:off x="674211" y="4691024"/>
            <a:ext cx="5393690" cy="4444127"/>
          </a:xfrm>
          <a:prstGeom prst="rect">
            <a:avLst/>
          </a:prstGeom>
        </p:spPr>
        <p:txBody>
          <a:bodyPr vert="horz" lIns="91522" tIns="45761" rIns="91522" bIns="457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80332"/>
            <a:ext cx="2921583" cy="493792"/>
          </a:xfrm>
          <a:prstGeom prst="rect">
            <a:avLst/>
          </a:prstGeom>
        </p:spPr>
        <p:txBody>
          <a:bodyPr vert="horz" lIns="91522" tIns="45761" rIns="91522" bIns="45761"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8971" y="9380332"/>
            <a:ext cx="2921583" cy="493792"/>
          </a:xfrm>
          <a:prstGeom prst="rect">
            <a:avLst/>
          </a:prstGeom>
        </p:spPr>
        <p:txBody>
          <a:bodyPr vert="horz" lIns="91522" tIns="45761" rIns="91522" bIns="45761"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1032"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224741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334152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287512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2640329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1110482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4004282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1057"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4125097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437373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1795251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1075"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1168560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1082"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B35317E7-E2E2-44D4-B0B1-4352C3C55D18}" type="datetimeFigureOut">
              <a:rPr kumimoji="1" lang="ja-JP" altLang="en-US" smtClean="0"/>
              <a:t>2025/7/23</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1712532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35317E7-E2E2-44D4-B0B1-4352C3C55D18}" type="datetimeFigureOut">
              <a:rPr kumimoji="1" lang="ja-JP" altLang="en-US" smtClean="0"/>
              <a:t>2025/7/23</a:t>
            </a:fld>
            <a:endParaRPr kumimoji="1" lang="ja-JP" altLang="en-US"/>
          </a:p>
        </p:txBody>
      </p:sp>
      <p:sp>
        <p:nvSpPr>
          <p:cNvPr id="1028"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756E299-8D85-4F78-82D1-13B35E9512AE}" type="slidenum">
              <a:rPr kumimoji="1" lang="ja-JP" altLang="en-US" smtClean="0"/>
              <a:t>‹#›</a:t>
            </a:fld>
            <a:endParaRPr kumimoji="1" lang="ja-JP" altLang="en-US"/>
          </a:p>
        </p:txBody>
      </p:sp>
    </p:spTree>
    <p:extLst>
      <p:ext uri="{BB962C8B-B14F-4D97-AF65-F5344CB8AC3E}">
        <p14:creationId xmlns:p14="http://schemas.microsoft.com/office/powerpoint/2010/main" val="3916462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コンテンツ プレースホルダー 2"/>
          <p:cNvSpPr txBox="1"/>
          <p:nvPr/>
        </p:nvSpPr>
        <p:spPr>
          <a:xfrm>
            <a:off x="116633" y="3691639"/>
            <a:ext cx="6377509" cy="4998215"/>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1600">
                <a:solidFill>
                  <a:schemeClr val="tx2"/>
                </a:solidFill>
                <a:latin typeface="+mn-lt"/>
                <a:ea typeface="+mn-ea"/>
                <a:cs typeface="+mn-cs"/>
              </a:defRPr>
            </a:lvl1pPr>
            <a:lvl2pPr marL="742950" indent="-285750" algn="l" rtl="0" eaLnBrk="0" fontAlgn="base" hangingPunct="0">
              <a:spcBef>
                <a:spcPct val="20000"/>
              </a:spcBef>
              <a:spcAft>
                <a:spcPct val="0"/>
              </a:spcAft>
              <a:buChar char="–"/>
              <a:defRPr kumimoji="1" sz="1400">
                <a:solidFill>
                  <a:schemeClr val="tx1"/>
                </a:solidFill>
                <a:latin typeface="+mn-lt"/>
                <a:ea typeface="+mn-ea"/>
              </a:defRPr>
            </a:lvl2pPr>
            <a:lvl3pPr marL="1143000" indent="-228600" algn="l" rtl="0" eaLnBrk="0" fontAlgn="base" hangingPunct="0">
              <a:spcBef>
                <a:spcPct val="20000"/>
              </a:spcBef>
              <a:spcAft>
                <a:spcPct val="0"/>
              </a:spcAft>
              <a:buChar char="•"/>
              <a:defRPr kumimoji="1" sz="1400">
                <a:solidFill>
                  <a:schemeClr val="tx1"/>
                </a:solidFill>
                <a:latin typeface="+mn-lt"/>
                <a:ea typeface="+mn-ea"/>
              </a:defRPr>
            </a:lvl3pPr>
            <a:lvl4pPr marL="1600200" indent="-228600" algn="l" rtl="0" eaLnBrk="0" fontAlgn="base" hangingPunct="0">
              <a:spcBef>
                <a:spcPct val="20000"/>
              </a:spcBef>
              <a:spcAft>
                <a:spcPct val="0"/>
              </a:spcAft>
              <a:buChar char="–"/>
              <a:defRPr kumimoji="1" sz="1200">
                <a:solidFill>
                  <a:schemeClr val="tx1"/>
                </a:solidFill>
                <a:latin typeface="+mn-lt"/>
                <a:ea typeface="+mn-ea"/>
              </a:defRPr>
            </a:lvl4pPr>
            <a:lvl5pPr marL="2057400" indent="-228600" algn="l" rtl="0" eaLnBrk="0" fontAlgn="base" hangingPunct="0">
              <a:spcBef>
                <a:spcPct val="20000"/>
              </a:spcBef>
              <a:spcAft>
                <a:spcPct val="0"/>
              </a:spcAft>
              <a:buChar char="»"/>
              <a:defRPr kumimoji="1" sz="1200">
                <a:solidFill>
                  <a:schemeClr val="tx1"/>
                </a:solidFill>
                <a:latin typeface="+mn-lt"/>
                <a:ea typeface="+mn-ea"/>
              </a:defRPr>
            </a:lvl5pPr>
            <a:lvl6pPr marL="2514600" indent="-228600" algn="l" rtl="0" fontAlgn="base">
              <a:spcBef>
                <a:spcPct val="20000"/>
              </a:spcBef>
              <a:spcAft>
                <a:spcPct val="0"/>
              </a:spcAft>
              <a:buChar char="»"/>
              <a:defRPr kumimoji="1" sz="1200">
                <a:solidFill>
                  <a:schemeClr val="tx1"/>
                </a:solidFill>
                <a:latin typeface="+mn-lt"/>
                <a:ea typeface="+mn-ea"/>
              </a:defRPr>
            </a:lvl6pPr>
            <a:lvl7pPr marL="2971800" indent="-228600" algn="l" rtl="0" fontAlgn="base">
              <a:spcBef>
                <a:spcPct val="20000"/>
              </a:spcBef>
              <a:spcAft>
                <a:spcPct val="0"/>
              </a:spcAft>
              <a:buChar char="»"/>
              <a:defRPr kumimoji="1" sz="1200">
                <a:solidFill>
                  <a:schemeClr val="tx1"/>
                </a:solidFill>
                <a:latin typeface="+mn-lt"/>
                <a:ea typeface="+mn-ea"/>
              </a:defRPr>
            </a:lvl7pPr>
            <a:lvl8pPr marL="3429000" indent="-228600" algn="l" rtl="0" fontAlgn="base">
              <a:spcBef>
                <a:spcPct val="20000"/>
              </a:spcBef>
              <a:spcAft>
                <a:spcPct val="0"/>
              </a:spcAft>
              <a:buChar char="»"/>
              <a:defRPr kumimoji="1" sz="1200">
                <a:solidFill>
                  <a:schemeClr val="tx1"/>
                </a:solidFill>
                <a:latin typeface="+mn-lt"/>
                <a:ea typeface="+mn-ea"/>
              </a:defRPr>
            </a:lvl8pPr>
            <a:lvl9pPr marL="3886200" indent="-228600" algn="l" rtl="0" fontAlgn="base">
              <a:spcBef>
                <a:spcPct val="20000"/>
              </a:spcBef>
              <a:spcAft>
                <a:spcPct val="0"/>
              </a:spcAft>
              <a:buChar char="»"/>
              <a:defRPr kumimoji="1" sz="1200">
                <a:solidFill>
                  <a:schemeClr val="tx1"/>
                </a:solidFill>
                <a:latin typeface="+mn-lt"/>
                <a:ea typeface="+mn-ea"/>
              </a:defRPr>
            </a:lvl9pPr>
          </a:lstStyle>
          <a:p>
            <a:pPr marL="0" indent="0">
              <a:buFontTx/>
              <a:buNone/>
            </a:pPr>
            <a:r>
              <a:rPr lang="ja-JP" altLang="en-US" sz="2400" b="1" kern="0" dirty="0">
                <a:solidFill>
                  <a:srgbClr val="0000FF"/>
                </a:solidFill>
                <a:latin typeface="HGP創英角ﾎﾟｯﾌﾟ体" pitchFamily="50" charset="-128"/>
                <a:ea typeface="HGP創英角ﾎﾟｯﾌﾟ体" pitchFamily="50" charset="-128"/>
              </a:rPr>
              <a:t>　　　　　</a:t>
            </a: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endParaRPr lang="en-US" altLang="ja-JP" sz="2400" b="1" kern="0" dirty="0">
              <a:solidFill>
                <a:srgbClr val="0000FF"/>
              </a:solidFill>
              <a:latin typeface="HGP創英角ﾎﾟｯﾌﾟ体" pitchFamily="50" charset="-128"/>
              <a:ea typeface="HGP創英角ﾎﾟｯﾌﾟ体" pitchFamily="50" charset="-128"/>
            </a:endParaRPr>
          </a:p>
          <a:p>
            <a:pPr marL="0" indent="0">
              <a:buFontTx/>
              <a:buNone/>
            </a:pPr>
            <a:r>
              <a:rPr lang="ja-JP" altLang="en-US" b="1" kern="0" dirty="0">
                <a:solidFill>
                  <a:srgbClr val="0000FF"/>
                </a:solidFill>
                <a:latin typeface="HG丸ｺﾞｼｯｸM-PRO" pitchFamily="50" charset="-128"/>
                <a:ea typeface="HG丸ｺﾞｼｯｸM-PRO" pitchFamily="50" charset="-128"/>
              </a:rPr>
              <a:t> </a:t>
            </a:r>
            <a:endParaRPr lang="en-US" altLang="ja-JP" sz="900" b="1" kern="0" dirty="0">
              <a:solidFill>
                <a:srgbClr val="0000FF"/>
              </a:solidFill>
              <a:latin typeface="HG丸ｺﾞｼｯｸM-PRO" pitchFamily="50" charset="-128"/>
              <a:ea typeface="HG丸ｺﾞｼｯｸM-PRO" pitchFamily="50" charset="-128"/>
            </a:endParaRPr>
          </a:p>
          <a:p>
            <a:pPr marL="0" indent="0">
              <a:buFontTx/>
              <a:buNone/>
            </a:pPr>
            <a:r>
              <a:rPr lang="ja-JP" altLang="en-US" b="1" kern="0" dirty="0">
                <a:solidFill>
                  <a:srgbClr val="0000FF"/>
                </a:solidFill>
                <a:latin typeface="HG丸ｺﾞｼｯｸM-PRO" pitchFamily="50" charset="-128"/>
                <a:ea typeface="HG丸ｺﾞｼｯｸM-PRO" pitchFamily="50" charset="-128"/>
              </a:rPr>
              <a:t>　</a:t>
            </a:r>
            <a:endParaRPr lang="en-US" altLang="ja-JP" b="1" kern="0" dirty="0">
              <a:solidFill>
                <a:srgbClr val="0000FF"/>
              </a:solidFill>
              <a:latin typeface="HG丸ｺﾞｼｯｸM-PRO" pitchFamily="50" charset="-128"/>
              <a:ea typeface="HG丸ｺﾞｼｯｸM-PRO" pitchFamily="50" charset="-128"/>
            </a:endParaRPr>
          </a:p>
          <a:p>
            <a:pPr marL="0" indent="0">
              <a:buFontTx/>
              <a:buNone/>
            </a:pPr>
            <a:r>
              <a:rPr lang="ja-JP" altLang="en-US" b="1" kern="0" dirty="0">
                <a:solidFill>
                  <a:srgbClr val="0000FF"/>
                </a:solidFill>
                <a:latin typeface="HG丸ｺﾞｼｯｸM-PRO" pitchFamily="50" charset="-128"/>
                <a:ea typeface="HG丸ｺﾞｼｯｸM-PRO" pitchFamily="50" charset="-128"/>
              </a:rPr>
              <a:t>　　</a:t>
            </a:r>
            <a:endParaRPr lang="ja-JP" altLang="en-US" sz="1800" b="1" i="1" kern="0" dirty="0">
              <a:solidFill>
                <a:srgbClr val="0000FF"/>
              </a:solidFill>
              <a:latin typeface="HGP創英角ﾎﾟｯﾌﾟ体" pitchFamily="50" charset="-128"/>
              <a:ea typeface="HGP創英角ﾎﾟｯﾌﾟ体" pitchFamily="50" charset="-128"/>
            </a:endParaRPr>
          </a:p>
        </p:txBody>
      </p:sp>
      <p:sp>
        <p:nvSpPr>
          <p:cNvPr id="1108" name="正方形/長方形 9"/>
          <p:cNvSpPr/>
          <p:nvPr/>
        </p:nvSpPr>
        <p:spPr>
          <a:xfrm>
            <a:off x="188640" y="1115616"/>
            <a:ext cx="424847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i="1" dirty="0">
                <a:effectLst>
                  <a:outerShdw blurRad="38100" dist="38100" dir="2700000" algn="tl">
                    <a:srgbClr val="000000">
                      <a:alpha val="43137"/>
                    </a:srgbClr>
                  </a:outerShdw>
                </a:effectLst>
                <a:latin typeface="+mj-ea"/>
                <a:ea typeface="+mj-ea"/>
              </a:rPr>
              <a:t>８月は「食品衛生月間」です。</a:t>
            </a:r>
          </a:p>
        </p:txBody>
      </p:sp>
      <p:sp>
        <p:nvSpPr>
          <p:cNvPr id="1109" name="角丸四角形 3"/>
          <p:cNvSpPr/>
          <p:nvPr/>
        </p:nvSpPr>
        <p:spPr>
          <a:xfrm>
            <a:off x="116632" y="35496"/>
            <a:ext cx="5763438" cy="8767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5400" dirty="0">
              <a:latin typeface="+mj-ea"/>
              <a:ea typeface="+mj-ea"/>
            </a:endParaRPr>
          </a:p>
        </p:txBody>
      </p:sp>
      <p:sp>
        <p:nvSpPr>
          <p:cNvPr id="1110" name="正方形/長方形 4"/>
          <p:cNvSpPr/>
          <p:nvPr/>
        </p:nvSpPr>
        <p:spPr>
          <a:xfrm>
            <a:off x="188640" y="-36512"/>
            <a:ext cx="4443718"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ja-JP"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scaled="0"/>
                  <a:tileRect/>
                </a:gradFill>
                <a:effectLst>
                  <a:reflection blurRad="12700" stA="50000" endPos="50000" dist="5000" dir="5400000" sy="-100000" rotWithShape="0"/>
                </a:effectLst>
                <a:latin typeface="+mj-ea"/>
                <a:ea typeface="+mj-ea"/>
              </a:rPr>
              <a:t>食品 </a:t>
            </a:r>
            <a:r>
              <a:rPr lang="en-US" altLang="ja-JP"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scaled="0"/>
                  <a:tileRect/>
                </a:gradFill>
                <a:effectLst>
                  <a:reflection blurRad="12700" stA="50000" endPos="50000" dist="5000" dir="5400000" sy="-100000" rotWithShape="0"/>
                </a:effectLst>
                <a:latin typeface="+mj-ea"/>
                <a:ea typeface="+mj-ea"/>
              </a:rPr>
              <a:t>essay</a:t>
            </a:r>
            <a:endParaRPr lang="ja-JP"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scaled="0"/>
                <a:tileRect/>
              </a:gradFill>
              <a:effectLst>
                <a:reflection blurRad="12700" stA="50000" endPos="50000" dist="5000" dir="5400000" sy="-100000" rotWithShape="0"/>
              </a:effectLst>
            </a:endParaRPr>
          </a:p>
        </p:txBody>
      </p:sp>
      <p:sp>
        <p:nvSpPr>
          <p:cNvPr id="1111" name="テキスト ボックス 5"/>
          <p:cNvSpPr txBox="1"/>
          <p:nvPr/>
        </p:nvSpPr>
        <p:spPr>
          <a:xfrm>
            <a:off x="4437112" y="37818"/>
            <a:ext cx="1442958" cy="861774"/>
          </a:xfrm>
          <a:prstGeom prst="rect">
            <a:avLst/>
          </a:prstGeom>
          <a:noFill/>
        </p:spPr>
        <p:txBody>
          <a:bodyPr wrap="square" rtlCol="0">
            <a:spAutoFit/>
          </a:bodyPr>
          <a:lstStyle/>
          <a:p>
            <a:r>
              <a:rPr lang="ja-JP" altLang="en-US" sz="1400" dirty="0">
                <a:latin typeface="+mj-ea"/>
                <a:ea typeface="+mj-ea"/>
              </a:rPr>
              <a:t>Ｒ７</a:t>
            </a:r>
            <a:r>
              <a:rPr lang="en-US" altLang="ja-JP" sz="1400" dirty="0">
                <a:latin typeface="+mj-ea"/>
                <a:ea typeface="+mj-ea"/>
              </a:rPr>
              <a:t>-vol.３</a:t>
            </a:r>
          </a:p>
          <a:p>
            <a:endParaRPr lang="en-US" altLang="ja-JP" sz="900" dirty="0">
              <a:latin typeface="+mj-ea"/>
              <a:ea typeface="+mj-ea"/>
            </a:endParaRPr>
          </a:p>
          <a:p>
            <a:endParaRPr lang="en-US" altLang="ja-JP" sz="900" dirty="0">
              <a:latin typeface="+mj-ea"/>
              <a:ea typeface="+mj-ea"/>
            </a:endParaRPr>
          </a:p>
          <a:p>
            <a:endParaRPr lang="en-US" altLang="ja-JP" sz="900" dirty="0">
              <a:latin typeface="+mj-ea"/>
              <a:ea typeface="+mj-ea"/>
            </a:endParaRPr>
          </a:p>
          <a:p>
            <a:r>
              <a:rPr lang="ja-JP" altLang="en-US" sz="900" dirty="0">
                <a:latin typeface="+mj-ea"/>
                <a:ea typeface="+mj-ea"/>
              </a:rPr>
              <a:t>令和７年７月２３日発行</a:t>
            </a:r>
            <a:endParaRPr lang="en-US" altLang="ja-JP" sz="900" dirty="0">
              <a:latin typeface="+mj-ea"/>
              <a:ea typeface="+mj-ea"/>
            </a:endParaRPr>
          </a:p>
        </p:txBody>
      </p:sp>
      <p:pic>
        <p:nvPicPr>
          <p:cNvPr id="1112" name="図 7"/>
          <p:cNvPicPr>
            <a:picLocks noChangeAspect="1"/>
          </p:cNvPicPr>
          <p:nvPr/>
        </p:nvPicPr>
        <p:blipFill>
          <a:blip r:embed="rId2"/>
          <a:stretch>
            <a:fillRect/>
          </a:stretch>
        </p:blipFill>
        <p:spPr>
          <a:xfrm>
            <a:off x="5877272" y="35496"/>
            <a:ext cx="941591" cy="876794"/>
          </a:xfrm>
          <a:prstGeom prst="rect">
            <a:avLst/>
          </a:prstGeom>
        </p:spPr>
      </p:pic>
      <p:sp>
        <p:nvSpPr>
          <p:cNvPr id="1113" name="テキスト ボックス 10"/>
          <p:cNvSpPr txBox="1"/>
          <p:nvPr/>
        </p:nvSpPr>
        <p:spPr>
          <a:xfrm>
            <a:off x="116632" y="1547664"/>
            <a:ext cx="6633021" cy="645438"/>
          </a:xfrm>
          <a:prstGeom prst="rect">
            <a:avLst/>
          </a:prstGeom>
          <a:noFill/>
        </p:spPr>
        <p:txBody>
          <a:bodyPr wrap="square" rtlCol="0">
            <a:spAutoFit/>
          </a:bodyPr>
          <a:lstStyle/>
          <a:p>
            <a:r>
              <a:rPr lang="ja-JP" altLang="en-US" sz="1200" dirty="0"/>
              <a:t>　</a:t>
            </a:r>
            <a:r>
              <a:rPr lang="ja-JP" altLang="en-US" sz="1200" dirty="0">
                <a:latin typeface="+mj-ea"/>
                <a:ea typeface="+mj-ea"/>
              </a:rPr>
              <a:t>県では、気温が高い日が続く夏期に、細菌性食中毒が多発傾向であることから、８月１日から８月３１日までを、「食品衛生月間」と定め、食品取扱施設への監視指導の強化及び食品業界、消費者の皆様方への啓発活動を行っております。</a:t>
            </a:r>
            <a:endParaRPr kumimoji="1" lang="ja-JP" altLang="en-US" sz="1200" dirty="0">
              <a:latin typeface="+mj-ea"/>
              <a:ea typeface="+mj-ea"/>
            </a:endParaRPr>
          </a:p>
        </p:txBody>
      </p:sp>
      <p:sp>
        <p:nvSpPr>
          <p:cNvPr id="1114" name="テキスト ボックス 11"/>
          <p:cNvSpPr txBox="1"/>
          <p:nvPr/>
        </p:nvSpPr>
        <p:spPr>
          <a:xfrm>
            <a:off x="542206" y="2193995"/>
            <a:ext cx="5734079" cy="645438"/>
          </a:xfrm>
          <a:prstGeom prst="rect">
            <a:avLst/>
          </a:prstGeom>
          <a:noFill/>
        </p:spPr>
        <p:txBody>
          <a:bodyPr wrap="square" rtlCol="0">
            <a:spAutoFit/>
          </a:bodyPr>
          <a:lstStyle/>
          <a:p>
            <a:r>
              <a:rPr lang="ja-JP" altLang="en-US" b="1" dirty="0">
                <a:latin typeface="+mj-ea"/>
                <a:ea typeface="+mj-ea"/>
              </a:rPr>
              <a:t>   ～まだまだ暑い日が続きます。</a:t>
            </a:r>
            <a:endParaRPr lang="en-US" altLang="ja-JP" b="1" dirty="0">
              <a:latin typeface="+mj-ea"/>
              <a:ea typeface="+mj-ea"/>
            </a:endParaRPr>
          </a:p>
          <a:p>
            <a:r>
              <a:rPr lang="ja-JP" altLang="en-US" b="1" dirty="0">
                <a:latin typeface="+mj-ea"/>
                <a:ea typeface="+mj-ea"/>
              </a:rPr>
              <a:t>　　　食品の取扱い・細菌性食中毒にご注意を </a:t>
            </a:r>
            <a:r>
              <a:rPr lang="ja-JP" altLang="en-US" b="1" dirty="0">
                <a:solidFill>
                  <a:srgbClr val="FF0000"/>
                </a:solidFill>
                <a:latin typeface="+mj-ea"/>
                <a:ea typeface="+mj-ea"/>
              </a:rPr>
              <a:t>!!</a:t>
            </a:r>
            <a:r>
              <a:rPr lang="ja-JP" altLang="en-US" b="1" dirty="0">
                <a:latin typeface="+mj-ea"/>
                <a:ea typeface="+mj-ea"/>
              </a:rPr>
              <a:t> ～</a:t>
            </a:r>
            <a:endParaRPr kumimoji="1" lang="ja-JP" altLang="en-US" b="1" dirty="0">
              <a:latin typeface="+mj-ea"/>
              <a:ea typeface="+mj-ea"/>
            </a:endParaRPr>
          </a:p>
        </p:txBody>
      </p:sp>
      <p:sp>
        <p:nvSpPr>
          <p:cNvPr id="1115" name="テキスト ボックス 12"/>
          <p:cNvSpPr txBox="1"/>
          <p:nvPr/>
        </p:nvSpPr>
        <p:spPr>
          <a:xfrm>
            <a:off x="260647" y="2699792"/>
            <a:ext cx="6489005" cy="1014770"/>
          </a:xfrm>
          <a:prstGeom prst="rect">
            <a:avLst/>
          </a:prstGeom>
          <a:noFill/>
        </p:spPr>
        <p:txBody>
          <a:bodyPr wrap="square" rtlCol="0">
            <a:spAutoFit/>
          </a:bodyPr>
          <a:lstStyle/>
          <a:p>
            <a:r>
              <a:rPr lang="ja-JP" altLang="en-US" sz="1200" dirty="0">
                <a:latin typeface="+mj-ea"/>
                <a:ea typeface="+mj-ea"/>
              </a:rPr>
              <a:t>   </a:t>
            </a:r>
            <a:endParaRPr lang="en-US" altLang="ja-JP" sz="1200" dirty="0">
              <a:latin typeface="+mj-ea"/>
              <a:ea typeface="+mj-ea"/>
            </a:endParaRPr>
          </a:p>
          <a:p>
            <a:r>
              <a:rPr lang="ja-JP" altLang="en-US" sz="1200" dirty="0">
                <a:latin typeface="+mj-ea"/>
                <a:ea typeface="+mj-ea"/>
              </a:rPr>
              <a:t>食中毒は１年中発生していますが、梅雨の時期から食中毒の原因となる細菌が増殖しやすい季節となります。毎年、気温や湿度が高くなる６月から９月にかけて細菌性食中毒発生のピークをむかえます。食中毒を予防するには次の三原則を守ることが大切です。</a:t>
            </a:r>
            <a:endParaRPr lang="en-US" altLang="ja-JP" sz="1200" dirty="0">
              <a:latin typeface="+mj-ea"/>
              <a:ea typeface="+mj-ea"/>
            </a:endParaRPr>
          </a:p>
          <a:p>
            <a:r>
              <a:rPr lang="ja-JP" altLang="en-US" sz="1200" dirty="0">
                <a:latin typeface="+mj-ea"/>
                <a:ea typeface="+mj-ea"/>
              </a:rPr>
              <a:t>　</a:t>
            </a:r>
            <a:endParaRPr lang="en-US" altLang="ja-JP" sz="1200" dirty="0">
              <a:latin typeface="+mj-ea"/>
              <a:ea typeface="+mj-ea"/>
            </a:endParaRPr>
          </a:p>
        </p:txBody>
      </p:sp>
      <p:sp>
        <p:nvSpPr>
          <p:cNvPr id="1117" name="角丸四角形 21"/>
          <p:cNvSpPr/>
          <p:nvPr/>
        </p:nvSpPr>
        <p:spPr>
          <a:xfrm>
            <a:off x="108348" y="3688218"/>
            <a:ext cx="6633021" cy="500165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18" name="Picture 2"/>
          <p:cNvPicPr>
            <a:picLocks noChangeAspect="1" noChangeArrowheads="1"/>
          </p:cNvPicPr>
          <p:nvPr/>
        </p:nvPicPr>
        <p:blipFill>
          <a:blip r:embed="rId3"/>
          <a:stretch>
            <a:fillRect/>
          </a:stretch>
        </p:blipFill>
        <p:spPr>
          <a:xfrm>
            <a:off x="745124" y="3845078"/>
            <a:ext cx="5359467" cy="1638807"/>
          </a:xfrm>
          <a:prstGeom prst="rect">
            <a:avLst/>
          </a:prstGeom>
          <a:noFill/>
          <a:ln>
            <a:noFill/>
          </a:ln>
        </p:spPr>
      </p:pic>
      <p:pic>
        <p:nvPicPr>
          <p:cNvPr id="1119" name="Picture 2"/>
          <p:cNvPicPr>
            <a:picLocks noChangeAspect="1" noChangeArrowheads="1"/>
          </p:cNvPicPr>
          <p:nvPr/>
        </p:nvPicPr>
        <p:blipFill>
          <a:blip r:embed="rId4"/>
          <a:stretch>
            <a:fillRect/>
          </a:stretch>
        </p:blipFill>
        <p:spPr>
          <a:xfrm>
            <a:off x="4548200" y="5738272"/>
            <a:ext cx="1265303" cy="1138773"/>
          </a:xfrm>
          <a:prstGeom prst="rect">
            <a:avLst/>
          </a:prstGeom>
          <a:noFill/>
          <a:ln>
            <a:noFill/>
          </a:ln>
        </p:spPr>
      </p:pic>
      <p:pic>
        <p:nvPicPr>
          <p:cNvPr id="1120" name="Picture 3"/>
          <p:cNvPicPr>
            <a:picLocks noChangeAspect="1" noChangeArrowheads="1"/>
          </p:cNvPicPr>
          <p:nvPr/>
        </p:nvPicPr>
        <p:blipFill>
          <a:blip r:embed="rId5"/>
          <a:stretch>
            <a:fillRect/>
          </a:stretch>
        </p:blipFill>
        <p:spPr>
          <a:xfrm>
            <a:off x="185123" y="6826492"/>
            <a:ext cx="1146915" cy="1161075"/>
          </a:xfrm>
          <a:prstGeom prst="rect">
            <a:avLst/>
          </a:prstGeom>
          <a:noFill/>
          <a:ln>
            <a:noFill/>
          </a:ln>
        </p:spPr>
      </p:pic>
      <p:pic>
        <p:nvPicPr>
          <p:cNvPr id="1121" name="Picture 4"/>
          <p:cNvPicPr>
            <a:picLocks noChangeAspect="1" noChangeArrowheads="1"/>
          </p:cNvPicPr>
          <p:nvPr/>
        </p:nvPicPr>
        <p:blipFill>
          <a:blip r:embed="rId6"/>
          <a:stretch>
            <a:fillRect/>
          </a:stretch>
        </p:blipFill>
        <p:spPr>
          <a:xfrm>
            <a:off x="4729863" y="7349713"/>
            <a:ext cx="1114047" cy="1269168"/>
          </a:xfrm>
          <a:prstGeom prst="rect">
            <a:avLst/>
          </a:prstGeom>
          <a:noFill/>
          <a:ln>
            <a:noFill/>
          </a:ln>
        </p:spPr>
      </p:pic>
      <p:sp>
        <p:nvSpPr>
          <p:cNvPr id="1123" name="テキスト ボックス 2"/>
          <p:cNvSpPr txBox="1"/>
          <p:nvPr/>
        </p:nvSpPr>
        <p:spPr>
          <a:xfrm>
            <a:off x="467942" y="5553607"/>
            <a:ext cx="1728192" cy="369332"/>
          </a:xfrm>
          <a:prstGeom prst="rect">
            <a:avLst/>
          </a:prstGeom>
          <a:noFill/>
        </p:spPr>
        <p:txBody>
          <a:bodyPr wrap="square" rtlCol="0">
            <a:spAutoFit/>
          </a:bodyPr>
          <a:lstStyle/>
          <a:p>
            <a:r>
              <a:rPr kumimoji="1" lang="ja-JP" altLang="en-US" b="1" dirty="0"/>
              <a:t>１．つけない</a:t>
            </a:r>
          </a:p>
        </p:txBody>
      </p:sp>
      <p:sp>
        <p:nvSpPr>
          <p:cNvPr id="1124" name="テキスト ボックス 8"/>
          <p:cNvSpPr txBox="1"/>
          <p:nvPr/>
        </p:nvSpPr>
        <p:spPr>
          <a:xfrm>
            <a:off x="542207" y="5922939"/>
            <a:ext cx="4083677" cy="954107"/>
          </a:xfrm>
          <a:prstGeom prst="rect">
            <a:avLst/>
          </a:prstGeom>
          <a:noFill/>
        </p:spPr>
        <p:txBody>
          <a:bodyPr wrap="square" rtlCol="0">
            <a:spAutoFit/>
          </a:bodyPr>
          <a:lstStyle/>
          <a:p>
            <a:r>
              <a:rPr kumimoji="1" lang="ja-JP" altLang="en-US" sz="1400" dirty="0"/>
              <a:t>・正しい方法で手洗いすること！</a:t>
            </a:r>
            <a:endParaRPr kumimoji="1" lang="en-US" altLang="ja-JP" sz="1400" dirty="0"/>
          </a:p>
          <a:p>
            <a:r>
              <a:rPr lang="ja-JP" altLang="en-US" sz="1400" dirty="0"/>
              <a:t>・調理器具をしっかり洗浄！</a:t>
            </a:r>
            <a:endParaRPr lang="en-US" altLang="ja-JP" sz="1400" dirty="0"/>
          </a:p>
          <a:p>
            <a:r>
              <a:rPr lang="ja-JP" altLang="en-US" sz="1400" dirty="0"/>
              <a:t>・包丁、まな板の使い分け（肉・魚・野菜用）</a:t>
            </a:r>
            <a:endParaRPr lang="en-US" altLang="ja-JP" sz="1400" dirty="0"/>
          </a:p>
          <a:p>
            <a:endParaRPr kumimoji="1" lang="ja-JP" altLang="en-US" sz="1400" dirty="0"/>
          </a:p>
        </p:txBody>
      </p:sp>
      <p:sp>
        <p:nvSpPr>
          <p:cNvPr id="1125" name="テキスト ボックス 14"/>
          <p:cNvSpPr txBox="1"/>
          <p:nvPr/>
        </p:nvSpPr>
        <p:spPr>
          <a:xfrm>
            <a:off x="1238998" y="6826493"/>
            <a:ext cx="2147758" cy="369332"/>
          </a:xfrm>
          <a:prstGeom prst="rect">
            <a:avLst/>
          </a:prstGeom>
          <a:noFill/>
        </p:spPr>
        <p:txBody>
          <a:bodyPr wrap="square" rtlCol="0">
            <a:spAutoFit/>
          </a:bodyPr>
          <a:lstStyle/>
          <a:p>
            <a:r>
              <a:rPr kumimoji="1" lang="ja-JP" altLang="en-US" b="1" dirty="0"/>
              <a:t>２．ふやさない</a:t>
            </a:r>
          </a:p>
        </p:txBody>
      </p:sp>
      <p:sp>
        <p:nvSpPr>
          <p:cNvPr id="1126" name="テキスト ボックス 16"/>
          <p:cNvSpPr txBox="1"/>
          <p:nvPr/>
        </p:nvSpPr>
        <p:spPr>
          <a:xfrm>
            <a:off x="1238998" y="7195825"/>
            <a:ext cx="4505987" cy="307777"/>
          </a:xfrm>
          <a:prstGeom prst="rect">
            <a:avLst/>
          </a:prstGeom>
          <a:noFill/>
        </p:spPr>
        <p:txBody>
          <a:bodyPr wrap="square" rtlCol="0">
            <a:spAutoFit/>
          </a:bodyPr>
          <a:lstStyle/>
          <a:p>
            <a:r>
              <a:rPr kumimoji="1" lang="ja-JP" altLang="en-US" sz="1400" dirty="0"/>
              <a:t>・冷蔵庫１０℃以下（冷凍庫－１５℃以下）で保存</a:t>
            </a:r>
          </a:p>
        </p:txBody>
      </p:sp>
      <p:sp>
        <p:nvSpPr>
          <p:cNvPr id="1127" name="テキスト ボックス 17"/>
          <p:cNvSpPr txBox="1"/>
          <p:nvPr/>
        </p:nvSpPr>
        <p:spPr>
          <a:xfrm>
            <a:off x="1539229" y="7618235"/>
            <a:ext cx="2089631" cy="369332"/>
          </a:xfrm>
          <a:prstGeom prst="rect">
            <a:avLst/>
          </a:prstGeom>
          <a:noFill/>
        </p:spPr>
        <p:txBody>
          <a:bodyPr wrap="square" rtlCol="0">
            <a:spAutoFit/>
          </a:bodyPr>
          <a:lstStyle/>
          <a:p>
            <a:r>
              <a:rPr kumimoji="1" lang="ja-JP" altLang="en-US" b="1" dirty="0"/>
              <a:t>３．やっつける</a:t>
            </a:r>
          </a:p>
        </p:txBody>
      </p:sp>
      <p:sp>
        <p:nvSpPr>
          <p:cNvPr id="1128" name="テキスト ボックス 18"/>
          <p:cNvSpPr txBox="1"/>
          <p:nvPr/>
        </p:nvSpPr>
        <p:spPr>
          <a:xfrm>
            <a:off x="1567088" y="8012345"/>
            <a:ext cx="3075565" cy="307777"/>
          </a:xfrm>
          <a:prstGeom prst="rect">
            <a:avLst/>
          </a:prstGeom>
          <a:noFill/>
        </p:spPr>
        <p:txBody>
          <a:bodyPr wrap="square" rtlCol="0">
            <a:spAutoFit/>
          </a:bodyPr>
          <a:lstStyle/>
          <a:p>
            <a:r>
              <a:rPr kumimoji="1" lang="ja-JP" altLang="en-US" sz="1400" dirty="0"/>
              <a:t>・食品の中心までしっかり加熱！</a:t>
            </a:r>
          </a:p>
        </p:txBody>
      </p:sp>
    </p:spTree>
    <p:extLst>
      <p:ext uri="{BB962C8B-B14F-4D97-AF65-F5344CB8AC3E}">
        <p14:creationId xmlns:p14="http://schemas.microsoft.com/office/powerpoint/2010/main" val="3938576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6">
            <a:extLst>
              <a:ext uri="{FF2B5EF4-FFF2-40B4-BE49-F238E27FC236}">
                <a16:creationId xmlns:a16="http://schemas.microsoft.com/office/drawing/2014/main" id="{C84C5C43-25DA-AFB5-CEFF-B798217B1BAE}"/>
              </a:ext>
            </a:extLst>
          </p:cNvPr>
          <p:cNvSpPr txBox="1"/>
          <p:nvPr/>
        </p:nvSpPr>
        <p:spPr>
          <a:xfrm>
            <a:off x="910521" y="627597"/>
            <a:ext cx="5036956" cy="369332"/>
          </a:xfrm>
          <a:prstGeom prst="rect">
            <a:avLst/>
          </a:prstGeom>
          <a:noFill/>
        </p:spPr>
        <p:txBody>
          <a:bodyPr wrap="none" rtlCol="0">
            <a:spAutoFit/>
          </a:bodyPr>
          <a:lstStyle/>
          <a:p>
            <a:r>
              <a:rPr lang="ja-JP" altLang="en-US" b="1" dirty="0">
                <a:latin typeface="+mj-ea"/>
                <a:ea typeface="+mj-ea"/>
              </a:rPr>
              <a:t>～　</a:t>
            </a:r>
            <a:r>
              <a:rPr lang="ja-JP" altLang="en-US" dirty="0">
                <a:latin typeface="+mj-ea"/>
                <a:ea typeface="+mj-ea"/>
              </a:rPr>
              <a:t>細菌性食中毒は夏期に多発しています。</a:t>
            </a:r>
            <a:r>
              <a:rPr lang="ja-JP" altLang="en-US" b="1" dirty="0">
                <a:latin typeface="+mj-ea"/>
                <a:ea typeface="+mj-ea"/>
              </a:rPr>
              <a:t>～</a:t>
            </a:r>
            <a:endParaRPr kumimoji="1" lang="ja-JP" altLang="en-US" b="1" dirty="0">
              <a:latin typeface="+mj-ea"/>
              <a:ea typeface="+mj-ea"/>
            </a:endParaRPr>
          </a:p>
        </p:txBody>
      </p:sp>
      <p:sp>
        <p:nvSpPr>
          <p:cNvPr id="3" name="テキスト ボックス 17">
            <a:extLst>
              <a:ext uri="{FF2B5EF4-FFF2-40B4-BE49-F238E27FC236}">
                <a16:creationId xmlns:a16="http://schemas.microsoft.com/office/drawing/2014/main" id="{8A88225B-1312-8375-FE33-0CC3EE966058}"/>
              </a:ext>
            </a:extLst>
          </p:cNvPr>
          <p:cNvSpPr txBox="1"/>
          <p:nvPr/>
        </p:nvSpPr>
        <p:spPr>
          <a:xfrm>
            <a:off x="184497" y="971667"/>
            <a:ext cx="6489005" cy="707886"/>
          </a:xfrm>
          <a:prstGeom prst="rect">
            <a:avLst/>
          </a:prstGeom>
          <a:noFill/>
        </p:spPr>
        <p:txBody>
          <a:bodyPr wrap="square" rtlCol="0">
            <a:spAutoFit/>
          </a:bodyPr>
          <a:lstStyle/>
          <a:p>
            <a:r>
              <a:rPr lang="ja-JP" altLang="en-US" sz="1200" dirty="0">
                <a:latin typeface="+mj-ea"/>
                <a:ea typeface="+mj-ea"/>
              </a:rPr>
              <a:t>　特にこれらの細菌類の増殖を防ぐためには、</a:t>
            </a:r>
            <a:r>
              <a:rPr lang="ja-JP" altLang="en-US" sz="1600" b="1" dirty="0">
                <a:latin typeface="+mj-ea"/>
                <a:ea typeface="+mj-ea"/>
              </a:rPr>
              <a:t>冷蔵庫や冷凍庫での温度管理</a:t>
            </a:r>
            <a:r>
              <a:rPr lang="ja-JP" altLang="en-US" sz="1200" dirty="0">
                <a:latin typeface="+mj-ea"/>
                <a:ea typeface="+mj-ea"/>
              </a:rPr>
              <a:t>が重要になります。冷蔵庫（１０℃以下）、冷凍庫（－１５℃以下）の温度を確認し食品の詰めすぎにも注意しましょう。</a:t>
            </a:r>
            <a:endParaRPr lang="en-US" altLang="ja-JP" sz="1200" dirty="0">
              <a:latin typeface="+mj-ea"/>
              <a:ea typeface="+mj-ea"/>
            </a:endParaRPr>
          </a:p>
        </p:txBody>
      </p:sp>
      <p:sp>
        <p:nvSpPr>
          <p:cNvPr id="4" name="テキスト ボックス 18">
            <a:extLst>
              <a:ext uri="{FF2B5EF4-FFF2-40B4-BE49-F238E27FC236}">
                <a16:creationId xmlns:a16="http://schemas.microsoft.com/office/drawing/2014/main" id="{97EC31B4-7743-584E-049A-3F162E8ED6BB}"/>
              </a:ext>
            </a:extLst>
          </p:cNvPr>
          <p:cNvSpPr txBox="1"/>
          <p:nvPr/>
        </p:nvSpPr>
        <p:spPr>
          <a:xfrm>
            <a:off x="1063866" y="1707825"/>
            <a:ext cx="4382099" cy="369332"/>
          </a:xfrm>
          <a:prstGeom prst="rect">
            <a:avLst/>
          </a:prstGeom>
          <a:noFill/>
        </p:spPr>
        <p:txBody>
          <a:bodyPr wrap="square" rtlCol="0">
            <a:spAutoFit/>
          </a:bodyPr>
          <a:lstStyle/>
          <a:p>
            <a:r>
              <a:rPr lang="ja-JP" altLang="en-US" b="1" dirty="0">
                <a:latin typeface="+mj-ea"/>
                <a:ea typeface="+mj-ea"/>
              </a:rPr>
              <a:t>　</a:t>
            </a:r>
            <a:r>
              <a:rPr lang="ja-JP" altLang="en-US" b="1" dirty="0">
                <a:solidFill>
                  <a:srgbClr val="6600CC"/>
                </a:solidFill>
                <a:latin typeface="+mj-ea"/>
                <a:ea typeface="+mj-ea"/>
              </a:rPr>
              <a:t>腸管出血性大腸菌</a:t>
            </a:r>
            <a:r>
              <a:rPr lang="en-US" altLang="ja-JP" b="1" dirty="0">
                <a:solidFill>
                  <a:srgbClr val="6600CC"/>
                </a:solidFill>
                <a:latin typeface="+mj-ea"/>
                <a:ea typeface="+mj-ea"/>
              </a:rPr>
              <a:t>O157</a:t>
            </a:r>
            <a:r>
              <a:rPr lang="ja-JP" altLang="en-US" sz="1400" b="1" dirty="0">
                <a:solidFill>
                  <a:srgbClr val="6600CC"/>
                </a:solidFill>
                <a:latin typeface="+mj-ea"/>
                <a:ea typeface="+mj-ea"/>
              </a:rPr>
              <a:t>の食中毒に注意！</a:t>
            </a:r>
            <a:endParaRPr kumimoji="1" lang="ja-JP" altLang="en-US" sz="1400" b="1" dirty="0">
              <a:solidFill>
                <a:srgbClr val="6600CC"/>
              </a:solidFill>
              <a:latin typeface="+mj-ea"/>
              <a:ea typeface="+mj-ea"/>
            </a:endParaRPr>
          </a:p>
        </p:txBody>
      </p:sp>
      <p:sp>
        <p:nvSpPr>
          <p:cNvPr id="5" name="テキスト ボックス 19">
            <a:extLst>
              <a:ext uri="{FF2B5EF4-FFF2-40B4-BE49-F238E27FC236}">
                <a16:creationId xmlns:a16="http://schemas.microsoft.com/office/drawing/2014/main" id="{37C06987-75BB-A5BF-4A51-EB0FFA1756BB}"/>
              </a:ext>
            </a:extLst>
          </p:cNvPr>
          <p:cNvSpPr txBox="1"/>
          <p:nvPr/>
        </p:nvSpPr>
        <p:spPr>
          <a:xfrm>
            <a:off x="2064006" y="3644406"/>
            <a:ext cx="4392487" cy="1015663"/>
          </a:xfrm>
          <a:prstGeom prst="rect">
            <a:avLst/>
          </a:prstGeom>
          <a:noFill/>
        </p:spPr>
        <p:txBody>
          <a:bodyPr wrap="square" rtlCol="0">
            <a:spAutoFit/>
          </a:bodyPr>
          <a:lstStyle/>
          <a:p>
            <a:r>
              <a:rPr lang="ja-JP" altLang="en-US" sz="1200" dirty="0">
                <a:latin typeface="+mj-ea"/>
                <a:ea typeface="+mj-ea"/>
              </a:rPr>
              <a:t>　「ベロ毒素」という毒素を産生し、激しい腹痛、水様性下痢などを発症します。</a:t>
            </a:r>
            <a:endParaRPr lang="en-US" altLang="ja-JP" sz="1200" dirty="0">
              <a:latin typeface="+mj-ea"/>
              <a:ea typeface="+mj-ea"/>
            </a:endParaRPr>
          </a:p>
          <a:p>
            <a:r>
              <a:rPr lang="ja-JP" altLang="en-US" sz="1200" dirty="0">
                <a:latin typeface="+mj-ea"/>
                <a:ea typeface="+mj-ea"/>
              </a:rPr>
              <a:t>　重症化すると出血性大腸炎による血便や溶血性尿毒症症候群（</a:t>
            </a:r>
            <a:r>
              <a:rPr lang="en-US" altLang="ja-JP" sz="1200" dirty="0">
                <a:latin typeface="+mj-ea"/>
                <a:ea typeface="+mj-ea"/>
              </a:rPr>
              <a:t>HUS</a:t>
            </a:r>
            <a:r>
              <a:rPr lang="ja-JP" altLang="en-US" sz="1200" dirty="0">
                <a:latin typeface="+mj-ea"/>
                <a:ea typeface="+mj-ea"/>
              </a:rPr>
              <a:t>）を引き起こし、乳幼児や高齢者は死に至るケースもあります。</a:t>
            </a:r>
          </a:p>
        </p:txBody>
      </p:sp>
      <p:sp>
        <p:nvSpPr>
          <p:cNvPr id="6" name="テキスト ボックス 20">
            <a:extLst>
              <a:ext uri="{FF2B5EF4-FFF2-40B4-BE49-F238E27FC236}">
                <a16:creationId xmlns:a16="http://schemas.microsoft.com/office/drawing/2014/main" id="{BA799976-7D0A-B138-665F-C3DE5CC99C6C}"/>
              </a:ext>
            </a:extLst>
          </p:cNvPr>
          <p:cNvSpPr txBox="1"/>
          <p:nvPr/>
        </p:nvSpPr>
        <p:spPr>
          <a:xfrm>
            <a:off x="1049028" y="2218504"/>
            <a:ext cx="1218603" cy="338554"/>
          </a:xfrm>
          <a:prstGeom prst="rect">
            <a:avLst/>
          </a:prstGeom>
          <a:noFill/>
        </p:spPr>
        <p:txBody>
          <a:bodyPr wrap="none" rtlCol="0">
            <a:spAutoFit/>
          </a:bodyPr>
          <a:lstStyle/>
          <a:p>
            <a:r>
              <a:rPr lang="ja-JP" altLang="en-US" sz="1600" b="1" i="1" dirty="0">
                <a:latin typeface="+mj-ea"/>
                <a:ea typeface="+mj-ea"/>
              </a:rPr>
              <a:t>感染ルート</a:t>
            </a:r>
            <a:endParaRPr kumimoji="1" lang="ja-JP" altLang="en-US" sz="1600" b="1" i="1" dirty="0">
              <a:latin typeface="+mj-ea"/>
              <a:ea typeface="+mj-ea"/>
            </a:endParaRPr>
          </a:p>
        </p:txBody>
      </p:sp>
      <p:sp>
        <p:nvSpPr>
          <p:cNvPr id="7" name="テキスト ボックス 21">
            <a:extLst>
              <a:ext uri="{FF2B5EF4-FFF2-40B4-BE49-F238E27FC236}">
                <a16:creationId xmlns:a16="http://schemas.microsoft.com/office/drawing/2014/main" id="{80008E14-F127-10C8-4730-27EBBECCCEFA}"/>
              </a:ext>
            </a:extLst>
          </p:cNvPr>
          <p:cNvSpPr txBox="1"/>
          <p:nvPr/>
        </p:nvSpPr>
        <p:spPr>
          <a:xfrm>
            <a:off x="364157" y="2553392"/>
            <a:ext cx="4346872" cy="1014770"/>
          </a:xfrm>
          <a:prstGeom prst="rect">
            <a:avLst/>
          </a:prstGeom>
          <a:noFill/>
        </p:spPr>
        <p:txBody>
          <a:bodyPr wrap="square" rtlCol="0">
            <a:spAutoFit/>
          </a:bodyPr>
          <a:lstStyle/>
          <a:p>
            <a:r>
              <a:rPr lang="ja-JP" altLang="en-US" sz="1200" dirty="0">
                <a:latin typeface="+mj-ea"/>
                <a:ea typeface="+mj-ea"/>
              </a:rPr>
              <a:t>　</a:t>
            </a:r>
            <a:r>
              <a:rPr lang="en-US" altLang="ja-JP" sz="1200" dirty="0">
                <a:latin typeface="+mj-ea"/>
                <a:ea typeface="+mj-ea"/>
              </a:rPr>
              <a:t>O157</a:t>
            </a:r>
            <a:r>
              <a:rPr lang="ja-JP" altLang="en-US" sz="1200" dirty="0">
                <a:latin typeface="+mj-ea"/>
                <a:ea typeface="+mj-ea"/>
              </a:rPr>
              <a:t>はもともと牛などの家畜の腸の中にいる細菌です。</a:t>
            </a:r>
            <a:endParaRPr lang="en-US" altLang="ja-JP" sz="1200" dirty="0">
              <a:latin typeface="+mj-ea"/>
              <a:ea typeface="+mj-ea"/>
            </a:endParaRPr>
          </a:p>
          <a:p>
            <a:r>
              <a:rPr lang="ja-JP" altLang="en-US" sz="1200" dirty="0">
                <a:latin typeface="+mj-ea"/>
                <a:ea typeface="+mj-ea"/>
              </a:rPr>
              <a:t>　生肉（ユッケ、牛生レバー、牛たたきなど）や加熱不十分であった焼き肉、生肉の汚染を受けたサラダによる食中毒が発生しています。特に気温が高い季節は要注意です。</a:t>
            </a:r>
            <a:endParaRPr lang="en-US" altLang="ja-JP" sz="1200" dirty="0">
              <a:latin typeface="+mj-ea"/>
              <a:ea typeface="+mj-ea"/>
            </a:endParaRPr>
          </a:p>
          <a:p>
            <a:r>
              <a:rPr lang="ja-JP" altLang="en-US" sz="1200" dirty="0">
                <a:latin typeface="+mj-ea"/>
                <a:ea typeface="+mj-ea"/>
              </a:rPr>
              <a:t>　</a:t>
            </a:r>
            <a:endParaRPr lang="en-US" altLang="ja-JP" sz="1200" dirty="0">
              <a:latin typeface="+mj-ea"/>
              <a:ea typeface="+mj-ea"/>
            </a:endParaRPr>
          </a:p>
        </p:txBody>
      </p:sp>
      <p:sp>
        <p:nvSpPr>
          <p:cNvPr id="8" name="テキスト ボックス 22">
            <a:extLst>
              <a:ext uri="{FF2B5EF4-FFF2-40B4-BE49-F238E27FC236}">
                <a16:creationId xmlns:a16="http://schemas.microsoft.com/office/drawing/2014/main" id="{DE7DC4AE-E3E6-C371-5998-E631F71EF950}"/>
              </a:ext>
            </a:extLst>
          </p:cNvPr>
          <p:cNvSpPr txBox="1"/>
          <p:nvPr/>
        </p:nvSpPr>
        <p:spPr>
          <a:xfrm>
            <a:off x="908722" y="5511098"/>
            <a:ext cx="1011815" cy="338554"/>
          </a:xfrm>
          <a:prstGeom prst="rect">
            <a:avLst/>
          </a:prstGeom>
          <a:noFill/>
        </p:spPr>
        <p:txBody>
          <a:bodyPr wrap="none" rtlCol="0">
            <a:spAutoFit/>
          </a:bodyPr>
          <a:lstStyle/>
          <a:p>
            <a:r>
              <a:rPr lang="ja-JP" altLang="en-US" sz="1600" b="1" i="1" dirty="0">
                <a:latin typeface="+mj-ea"/>
                <a:ea typeface="+mj-ea"/>
              </a:rPr>
              <a:t>予防方法</a:t>
            </a:r>
            <a:endParaRPr kumimoji="1" lang="ja-JP" altLang="en-US" sz="1600" b="1" i="1" dirty="0">
              <a:latin typeface="+mj-ea"/>
              <a:ea typeface="+mj-ea"/>
            </a:endParaRPr>
          </a:p>
        </p:txBody>
      </p:sp>
      <p:sp>
        <p:nvSpPr>
          <p:cNvPr id="9" name="テキスト ボックス 23">
            <a:extLst>
              <a:ext uri="{FF2B5EF4-FFF2-40B4-BE49-F238E27FC236}">
                <a16:creationId xmlns:a16="http://schemas.microsoft.com/office/drawing/2014/main" id="{22C01C41-AEC6-F7CE-108A-2E4DC593FAA8}"/>
              </a:ext>
            </a:extLst>
          </p:cNvPr>
          <p:cNvSpPr txBox="1"/>
          <p:nvPr/>
        </p:nvSpPr>
        <p:spPr>
          <a:xfrm>
            <a:off x="364157" y="5811463"/>
            <a:ext cx="4464495" cy="1568768"/>
          </a:xfrm>
          <a:prstGeom prst="rect">
            <a:avLst/>
          </a:prstGeom>
          <a:noFill/>
        </p:spPr>
        <p:txBody>
          <a:bodyPr wrap="square" rtlCol="0">
            <a:spAutoFit/>
          </a:bodyPr>
          <a:lstStyle/>
          <a:p>
            <a:r>
              <a:rPr lang="ja-JP" altLang="en-US" sz="1200" dirty="0">
                <a:latin typeface="+mj-ea"/>
                <a:ea typeface="+mj-ea"/>
              </a:rPr>
              <a:t>●生野菜などの食材はよく洗い、</a:t>
            </a:r>
            <a:r>
              <a:rPr lang="ja-JP" altLang="en-US" sz="1200" b="1" dirty="0">
                <a:latin typeface="+mj-ea"/>
                <a:ea typeface="+mj-ea"/>
              </a:rPr>
              <a:t>消毒する</a:t>
            </a:r>
            <a:r>
              <a:rPr lang="ja-JP" altLang="en-US" sz="1200" dirty="0">
                <a:latin typeface="+mj-ea"/>
                <a:ea typeface="+mj-ea"/>
              </a:rPr>
              <a:t>。</a:t>
            </a:r>
            <a:endParaRPr lang="en-US" altLang="ja-JP" sz="1200" dirty="0">
              <a:latin typeface="+mj-ea"/>
              <a:ea typeface="+mj-ea"/>
            </a:endParaRPr>
          </a:p>
          <a:p>
            <a:r>
              <a:rPr lang="ja-JP" altLang="en-US" sz="1200" dirty="0">
                <a:latin typeface="+mj-ea"/>
                <a:ea typeface="+mj-ea"/>
              </a:rPr>
              <a:t>●肉などは十分に加熱する（中心まで</a:t>
            </a:r>
            <a:r>
              <a:rPr lang="ja-JP" altLang="en-US" sz="1200" b="1" dirty="0">
                <a:latin typeface="+mj-ea"/>
                <a:ea typeface="+mj-ea"/>
              </a:rPr>
              <a:t>７５℃１分以上</a:t>
            </a:r>
            <a:r>
              <a:rPr lang="ja-JP" altLang="en-US" sz="1200" dirty="0">
                <a:latin typeface="+mj-ea"/>
                <a:ea typeface="+mj-ea"/>
              </a:rPr>
              <a:t>）。</a:t>
            </a:r>
            <a:endParaRPr lang="en-US" altLang="ja-JP" sz="1200" dirty="0">
              <a:latin typeface="+mj-ea"/>
              <a:ea typeface="+mj-ea"/>
            </a:endParaRPr>
          </a:p>
          <a:p>
            <a:r>
              <a:rPr lang="ja-JP" altLang="en-US" sz="1200" dirty="0">
                <a:latin typeface="+mj-ea"/>
                <a:ea typeface="+mj-ea"/>
              </a:rPr>
              <a:t>　ハンバーグや肉だんごは特に注意。</a:t>
            </a:r>
            <a:endParaRPr lang="en-US" altLang="ja-JP" sz="1200" dirty="0">
              <a:latin typeface="+mj-ea"/>
              <a:ea typeface="+mj-ea"/>
            </a:endParaRPr>
          </a:p>
          <a:p>
            <a:r>
              <a:rPr lang="ja-JP" altLang="en-US" sz="1200" dirty="0">
                <a:latin typeface="+mj-ea"/>
                <a:ea typeface="+mj-ea"/>
              </a:rPr>
              <a:t>●肉と生野菜の処理は別々の器具類（まな板、包丁など）を</a:t>
            </a:r>
            <a:endParaRPr lang="en-US" altLang="ja-JP" sz="1200" dirty="0">
              <a:latin typeface="+mj-ea"/>
              <a:ea typeface="+mj-ea"/>
            </a:endParaRPr>
          </a:p>
          <a:p>
            <a:r>
              <a:rPr lang="ja-JP" altLang="en-US" sz="1200" dirty="0">
                <a:latin typeface="+mj-ea"/>
                <a:ea typeface="+mj-ea"/>
              </a:rPr>
              <a:t>　使用する。</a:t>
            </a:r>
            <a:endParaRPr lang="en-US" altLang="ja-JP" sz="1200" dirty="0">
              <a:latin typeface="+mj-ea"/>
              <a:ea typeface="+mj-ea"/>
            </a:endParaRPr>
          </a:p>
          <a:p>
            <a:r>
              <a:rPr lang="ja-JP" altLang="en-US" sz="1200" dirty="0">
                <a:latin typeface="+mj-ea"/>
                <a:ea typeface="+mj-ea"/>
              </a:rPr>
              <a:t>●生肉を使用したまな板は熱湯または塩素系消毒剤で消毒する。</a:t>
            </a:r>
            <a:endParaRPr lang="en-US" altLang="ja-JP" sz="1200" dirty="0">
              <a:latin typeface="+mj-ea"/>
              <a:ea typeface="+mj-ea"/>
            </a:endParaRPr>
          </a:p>
          <a:p>
            <a:r>
              <a:rPr lang="ja-JP" altLang="en-US" sz="1200" dirty="0">
                <a:latin typeface="+mj-ea"/>
                <a:ea typeface="+mj-ea"/>
              </a:rPr>
              <a:t>●冷蔵庫・冷凍庫を過信しない。</a:t>
            </a:r>
            <a:endParaRPr lang="en-US" altLang="ja-JP" sz="1200" dirty="0">
              <a:latin typeface="+mj-ea"/>
              <a:ea typeface="+mj-ea"/>
            </a:endParaRPr>
          </a:p>
          <a:p>
            <a:r>
              <a:rPr lang="ja-JP" altLang="en-US" sz="1200" dirty="0">
                <a:latin typeface="+mj-ea"/>
                <a:ea typeface="+mj-ea"/>
              </a:rPr>
              <a:t>●調理従事者は、検便により未然に保菌状況を確認する。</a:t>
            </a:r>
            <a:endParaRPr lang="en-US" altLang="ja-JP" sz="1200" dirty="0">
              <a:latin typeface="+mj-ea"/>
              <a:ea typeface="+mj-ea"/>
            </a:endParaRPr>
          </a:p>
        </p:txBody>
      </p:sp>
      <p:pic>
        <p:nvPicPr>
          <p:cNvPr id="10" name="図 25">
            <a:extLst>
              <a:ext uri="{FF2B5EF4-FFF2-40B4-BE49-F238E27FC236}">
                <a16:creationId xmlns:a16="http://schemas.microsoft.com/office/drawing/2014/main" id="{54F2E110-DCE9-CD10-CF2B-CCF30C3C0DD7}"/>
              </a:ext>
            </a:extLst>
          </p:cNvPr>
          <p:cNvPicPr>
            <a:picLocks noChangeAspect="1"/>
          </p:cNvPicPr>
          <p:nvPr/>
        </p:nvPicPr>
        <p:blipFill>
          <a:blip r:embed="rId2"/>
          <a:stretch>
            <a:fillRect/>
          </a:stretch>
        </p:blipFill>
        <p:spPr>
          <a:xfrm>
            <a:off x="4846909" y="5188326"/>
            <a:ext cx="1826593" cy="2345283"/>
          </a:xfrm>
          <a:prstGeom prst="rect">
            <a:avLst/>
          </a:prstGeom>
        </p:spPr>
      </p:pic>
      <p:pic>
        <p:nvPicPr>
          <p:cNvPr id="11" name="図 24">
            <a:extLst>
              <a:ext uri="{FF2B5EF4-FFF2-40B4-BE49-F238E27FC236}">
                <a16:creationId xmlns:a16="http://schemas.microsoft.com/office/drawing/2014/main" id="{EF0FCE9C-0A2E-0C79-DF7E-7151AF1BB7A4}"/>
              </a:ext>
            </a:extLst>
          </p:cNvPr>
          <p:cNvPicPr>
            <a:picLocks noChangeAspect="1"/>
          </p:cNvPicPr>
          <p:nvPr/>
        </p:nvPicPr>
        <p:blipFill>
          <a:blip r:embed="rId3"/>
          <a:stretch>
            <a:fillRect/>
          </a:stretch>
        </p:blipFill>
        <p:spPr>
          <a:xfrm>
            <a:off x="119229" y="3430883"/>
            <a:ext cx="1895563" cy="1437783"/>
          </a:xfrm>
          <a:prstGeom prst="rect">
            <a:avLst/>
          </a:prstGeom>
        </p:spPr>
      </p:pic>
      <p:sp>
        <p:nvSpPr>
          <p:cNvPr id="12" name="正方形/長方形 26">
            <a:extLst>
              <a:ext uri="{FF2B5EF4-FFF2-40B4-BE49-F238E27FC236}">
                <a16:creationId xmlns:a16="http://schemas.microsoft.com/office/drawing/2014/main" id="{633E8105-3E14-C0FC-2955-ADC338C9B506}"/>
              </a:ext>
            </a:extLst>
          </p:cNvPr>
          <p:cNvSpPr/>
          <p:nvPr/>
        </p:nvSpPr>
        <p:spPr>
          <a:xfrm>
            <a:off x="4639021" y="5034724"/>
            <a:ext cx="648072"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6">
            <a:extLst>
              <a:ext uri="{FF2B5EF4-FFF2-40B4-BE49-F238E27FC236}">
                <a16:creationId xmlns:a16="http://schemas.microsoft.com/office/drawing/2014/main" id="{B915A431-0D9F-6226-9EB0-62B40651C575}"/>
              </a:ext>
            </a:extLst>
          </p:cNvPr>
          <p:cNvCxnSpPr/>
          <p:nvPr/>
        </p:nvCxnSpPr>
        <p:spPr>
          <a:xfrm flipH="1">
            <a:off x="178412" y="1880968"/>
            <a:ext cx="100422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0">
            <a:extLst>
              <a:ext uri="{FF2B5EF4-FFF2-40B4-BE49-F238E27FC236}">
                <a16:creationId xmlns:a16="http://schemas.microsoft.com/office/drawing/2014/main" id="{94E02C2F-3222-AB8F-EA0D-717384F0B8BD}"/>
              </a:ext>
            </a:extLst>
          </p:cNvPr>
          <p:cNvCxnSpPr/>
          <p:nvPr/>
        </p:nvCxnSpPr>
        <p:spPr>
          <a:xfrm>
            <a:off x="174525" y="1874300"/>
            <a:ext cx="3886" cy="572173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2">
            <a:extLst>
              <a:ext uri="{FF2B5EF4-FFF2-40B4-BE49-F238E27FC236}">
                <a16:creationId xmlns:a16="http://schemas.microsoft.com/office/drawing/2014/main" id="{4398FD5A-DC8C-B366-1631-DC8054C33D20}"/>
              </a:ext>
            </a:extLst>
          </p:cNvPr>
          <p:cNvCxnSpPr/>
          <p:nvPr/>
        </p:nvCxnSpPr>
        <p:spPr>
          <a:xfrm flipV="1">
            <a:off x="178411" y="7524023"/>
            <a:ext cx="6476834" cy="7200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27">
            <a:extLst>
              <a:ext uri="{FF2B5EF4-FFF2-40B4-BE49-F238E27FC236}">
                <a16:creationId xmlns:a16="http://schemas.microsoft.com/office/drawing/2014/main" id="{0C404617-DF7F-5688-F61F-4D92D5258CA5}"/>
              </a:ext>
            </a:extLst>
          </p:cNvPr>
          <p:cNvCxnSpPr/>
          <p:nvPr/>
        </p:nvCxnSpPr>
        <p:spPr>
          <a:xfrm flipV="1">
            <a:off x="6655245" y="1874300"/>
            <a:ext cx="0" cy="564972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29">
            <a:extLst>
              <a:ext uri="{FF2B5EF4-FFF2-40B4-BE49-F238E27FC236}">
                <a16:creationId xmlns:a16="http://schemas.microsoft.com/office/drawing/2014/main" id="{BE895AAB-4976-01F3-68A7-EA788100F2A8}"/>
              </a:ext>
            </a:extLst>
          </p:cNvPr>
          <p:cNvCxnSpPr>
            <a:endCxn id="4" idx="3"/>
          </p:cNvCxnSpPr>
          <p:nvPr/>
        </p:nvCxnSpPr>
        <p:spPr>
          <a:xfrm flipH="1">
            <a:off x="5445965" y="1880968"/>
            <a:ext cx="1209281" cy="1152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テキスト ボックス 34">
            <a:extLst>
              <a:ext uri="{FF2B5EF4-FFF2-40B4-BE49-F238E27FC236}">
                <a16:creationId xmlns:a16="http://schemas.microsoft.com/office/drawing/2014/main" id="{2B7B52CD-A7C9-8529-BF46-CED8CDBEA050}"/>
              </a:ext>
            </a:extLst>
          </p:cNvPr>
          <p:cNvSpPr txBox="1"/>
          <p:nvPr/>
        </p:nvSpPr>
        <p:spPr>
          <a:xfrm>
            <a:off x="2359985" y="3275074"/>
            <a:ext cx="3671198" cy="369332"/>
          </a:xfrm>
          <a:prstGeom prst="rect">
            <a:avLst/>
          </a:prstGeom>
          <a:noFill/>
        </p:spPr>
        <p:txBody>
          <a:bodyPr wrap="none" rtlCol="0">
            <a:spAutoFit/>
          </a:bodyPr>
          <a:lstStyle/>
          <a:p>
            <a:r>
              <a:rPr lang="ja-JP" altLang="en-US" b="1" dirty="0">
                <a:latin typeface="HG行書体" panose="03000609000000000000" pitchFamily="65" charset="-128"/>
                <a:ea typeface="HG行書体" panose="03000609000000000000" pitchFamily="65" charset="-128"/>
              </a:rPr>
              <a:t>乳幼児や高齢者は特にご用心！！</a:t>
            </a:r>
            <a:endParaRPr kumimoji="1" lang="ja-JP" altLang="en-US" b="1" dirty="0">
              <a:latin typeface="HG行書体" panose="03000609000000000000" pitchFamily="65" charset="-128"/>
              <a:ea typeface="HG行書体" panose="03000609000000000000" pitchFamily="65" charset="-128"/>
            </a:endParaRPr>
          </a:p>
        </p:txBody>
      </p:sp>
      <p:pic>
        <p:nvPicPr>
          <p:cNvPr id="19" name="Picture 5" descr="Ｏ１５７写真">
            <a:extLst>
              <a:ext uri="{FF2B5EF4-FFF2-40B4-BE49-F238E27FC236}">
                <a16:creationId xmlns:a16="http://schemas.microsoft.com/office/drawing/2014/main" id="{4F92CBC4-0ABA-02AD-E708-30B21129FF35}"/>
              </a:ext>
            </a:extLst>
          </p:cNvPr>
          <p:cNvPicPr>
            <a:picLocks noChangeAspect="1" noChangeArrowheads="1"/>
          </p:cNvPicPr>
          <p:nvPr/>
        </p:nvPicPr>
        <p:blipFill>
          <a:blip r:embed="rId4"/>
          <a:stretch>
            <a:fillRect/>
          </a:stretch>
        </p:blipFill>
        <p:spPr>
          <a:xfrm>
            <a:off x="5072468" y="2102455"/>
            <a:ext cx="1224136" cy="1143762"/>
          </a:xfrm>
          <a:prstGeom prst="rect">
            <a:avLst/>
          </a:prstGeom>
          <a:noFill/>
          <a:ln>
            <a:noFill/>
          </a:ln>
          <a:effectLst/>
        </p:spPr>
      </p:pic>
      <p:pic>
        <p:nvPicPr>
          <p:cNvPr id="20" name="Picture 2" descr="C:\Users\10861\Desktop\baikin_genki[1].png">
            <a:extLst>
              <a:ext uri="{FF2B5EF4-FFF2-40B4-BE49-F238E27FC236}">
                <a16:creationId xmlns:a16="http://schemas.microsoft.com/office/drawing/2014/main" id="{0660A38F-3BA7-A8DE-7D24-6FDFFC0FD618}"/>
              </a:ext>
            </a:extLst>
          </p:cNvPr>
          <p:cNvPicPr>
            <a:picLocks noChangeAspect="1" noChangeArrowheads="1"/>
          </p:cNvPicPr>
          <p:nvPr/>
        </p:nvPicPr>
        <p:blipFill>
          <a:blip r:embed="rId5"/>
          <a:stretch>
            <a:fillRect/>
          </a:stretch>
        </p:blipFill>
        <p:spPr>
          <a:xfrm>
            <a:off x="418833" y="2097373"/>
            <a:ext cx="674002" cy="498683"/>
          </a:xfrm>
          <a:prstGeom prst="rect">
            <a:avLst/>
          </a:prstGeom>
          <a:noFill/>
        </p:spPr>
      </p:pic>
      <p:pic>
        <p:nvPicPr>
          <p:cNvPr id="21" name="Picture 2" descr="C:\Users\10861\Desktop\baikin_genki[1].png">
            <a:extLst>
              <a:ext uri="{FF2B5EF4-FFF2-40B4-BE49-F238E27FC236}">
                <a16:creationId xmlns:a16="http://schemas.microsoft.com/office/drawing/2014/main" id="{4CC4067B-F3F2-46AD-770D-CC51473840FA}"/>
              </a:ext>
            </a:extLst>
          </p:cNvPr>
          <p:cNvPicPr>
            <a:picLocks noChangeAspect="1" noChangeArrowheads="1"/>
          </p:cNvPicPr>
          <p:nvPr/>
        </p:nvPicPr>
        <p:blipFill>
          <a:blip r:embed="rId5"/>
          <a:stretch>
            <a:fillRect/>
          </a:stretch>
        </p:blipFill>
        <p:spPr>
          <a:xfrm>
            <a:off x="259188" y="5291776"/>
            <a:ext cx="662342" cy="566302"/>
          </a:xfrm>
          <a:prstGeom prst="rect">
            <a:avLst/>
          </a:prstGeom>
          <a:noFill/>
        </p:spPr>
      </p:pic>
      <p:sp>
        <p:nvSpPr>
          <p:cNvPr id="22" name="角丸四角形 1">
            <a:extLst>
              <a:ext uri="{FF2B5EF4-FFF2-40B4-BE49-F238E27FC236}">
                <a16:creationId xmlns:a16="http://schemas.microsoft.com/office/drawing/2014/main" id="{EC632C2D-F403-2959-2F5C-1F44CEF942DA}"/>
              </a:ext>
            </a:extLst>
          </p:cNvPr>
          <p:cNvSpPr/>
          <p:nvPr/>
        </p:nvSpPr>
        <p:spPr>
          <a:xfrm>
            <a:off x="1813430" y="4693530"/>
            <a:ext cx="4217753" cy="781004"/>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31">
            <a:extLst>
              <a:ext uri="{FF2B5EF4-FFF2-40B4-BE49-F238E27FC236}">
                <a16:creationId xmlns:a16="http://schemas.microsoft.com/office/drawing/2014/main" id="{E045FE0E-6DBC-E5ED-19B7-05AFF51141B9}"/>
              </a:ext>
            </a:extLst>
          </p:cNvPr>
          <p:cNvSpPr txBox="1"/>
          <p:nvPr/>
        </p:nvSpPr>
        <p:spPr>
          <a:xfrm>
            <a:off x="1836693" y="4668533"/>
            <a:ext cx="4217753" cy="1015663"/>
          </a:xfrm>
          <a:prstGeom prst="rect">
            <a:avLst/>
          </a:prstGeom>
          <a:noFill/>
        </p:spPr>
        <p:txBody>
          <a:bodyPr wrap="square" rtlCol="0">
            <a:spAutoFit/>
          </a:bodyPr>
          <a:lstStyle/>
          <a:p>
            <a:r>
              <a:rPr lang="ja-JP" altLang="en-US" sz="1200" dirty="0">
                <a:latin typeface="+mj-ea"/>
                <a:ea typeface="+mj-ea"/>
              </a:rPr>
              <a:t>平成２３年　焼肉チェーン店のユッケで５名死亡</a:t>
            </a:r>
            <a:endParaRPr lang="en-US" altLang="ja-JP" sz="1200" dirty="0">
              <a:latin typeface="+mj-ea"/>
              <a:ea typeface="+mj-ea"/>
            </a:endParaRPr>
          </a:p>
          <a:p>
            <a:r>
              <a:rPr lang="ja-JP" altLang="en-US" sz="1200" dirty="0">
                <a:latin typeface="+mj-ea"/>
                <a:ea typeface="+mj-ea"/>
              </a:rPr>
              <a:t>平成２４年　白菜浅漬で８名死亡</a:t>
            </a:r>
            <a:endParaRPr lang="en-US" altLang="ja-JP" sz="1200" dirty="0">
              <a:latin typeface="+mj-ea"/>
              <a:ea typeface="+mj-ea"/>
            </a:endParaRPr>
          </a:p>
          <a:p>
            <a:r>
              <a:rPr lang="ja-JP" altLang="en-US" sz="1200" dirty="0">
                <a:latin typeface="+mj-ea"/>
                <a:ea typeface="+mj-ea"/>
              </a:rPr>
              <a:t>平成２８年　冷凍メンチカツの加熱不足により６７名発症</a:t>
            </a:r>
            <a:endParaRPr lang="en-US" altLang="ja-JP" sz="1200" dirty="0">
              <a:latin typeface="+mj-ea"/>
              <a:ea typeface="+mj-ea"/>
            </a:endParaRPr>
          </a:p>
          <a:p>
            <a:r>
              <a:rPr lang="ja-JP" altLang="en-US" sz="1200" dirty="0">
                <a:latin typeface="+mj-ea"/>
                <a:ea typeface="+mj-ea"/>
              </a:rPr>
              <a:t>平成２８年　きゅうりのゆかり和えで１０名死亡</a:t>
            </a:r>
            <a:endParaRPr lang="en-US" altLang="ja-JP" sz="1200" dirty="0">
              <a:latin typeface="+mj-ea"/>
              <a:ea typeface="+mj-ea"/>
            </a:endParaRPr>
          </a:p>
          <a:p>
            <a:endParaRPr lang="en-US" altLang="ja-JP" sz="1200" dirty="0">
              <a:latin typeface="+mj-ea"/>
              <a:ea typeface="+mj-ea"/>
            </a:endParaRPr>
          </a:p>
        </p:txBody>
      </p:sp>
      <p:sp>
        <p:nvSpPr>
          <p:cNvPr id="24" name="テキスト ボックス 2">
            <a:extLst>
              <a:ext uri="{FF2B5EF4-FFF2-40B4-BE49-F238E27FC236}">
                <a16:creationId xmlns:a16="http://schemas.microsoft.com/office/drawing/2014/main" id="{F5AEEE8D-3018-83E3-D1F2-56B1017EED8E}"/>
              </a:ext>
            </a:extLst>
          </p:cNvPr>
          <p:cNvSpPr txBox="1"/>
          <p:nvPr/>
        </p:nvSpPr>
        <p:spPr>
          <a:xfrm>
            <a:off x="363023" y="4831004"/>
            <a:ext cx="1240252" cy="460772"/>
          </a:xfrm>
          <a:prstGeom prst="rect">
            <a:avLst/>
          </a:prstGeom>
          <a:noFill/>
          <a:ln w="19050">
            <a:solidFill>
              <a:srgbClr val="002060"/>
            </a:solidFill>
          </a:ln>
        </p:spPr>
        <p:txBody>
          <a:bodyPr wrap="square" rtlCol="0">
            <a:spAutoFit/>
          </a:bodyPr>
          <a:lstStyle/>
          <a:p>
            <a:r>
              <a:rPr kumimoji="1" lang="ja-JP" altLang="en-US" sz="1200" dirty="0"/>
              <a:t>過去の大規模食中毒</a:t>
            </a:r>
          </a:p>
        </p:txBody>
      </p:sp>
      <p:sp>
        <p:nvSpPr>
          <p:cNvPr id="25" name="左中かっこ 4">
            <a:extLst>
              <a:ext uri="{FF2B5EF4-FFF2-40B4-BE49-F238E27FC236}">
                <a16:creationId xmlns:a16="http://schemas.microsoft.com/office/drawing/2014/main" id="{A6AFEBC7-E0B6-2E5E-EF2E-D99F2919BB34}"/>
              </a:ext>
            </a:extLst>
          </p:cNvPr>
          <p:cNvSpPr/>
          <p:nvPr/>
        </p:nvSpPr>
        <p:spPr>
          <a:xfrm flipV="1">
            <a:off x="1635469" y="4668533"/>
            <a:ext cx="201224" cy="806000"/>
          </a:xfrm>
          <a:prstGeom prst="lef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16" name="テキスト ボックス 15"/>
          <p:cNvSpPr txBox="1"/>
          <p:nvPr/>
        </p:nvSpPr>
        <p:spPr>
          <a:xfrm>
            <a:off x="492001" y="8172400"/>
            <a:ext cx="5976664" cy="399217"/>
          </a:xfrm>
          <a:prstGeom prst="rect">
            <a:avLst/>
          </a:prstGeom>
          <a:noFill/>
        </p:spPr>
        <p:txBody>
          <a:bodyPr wrap="square" rtlCol="0">
            <a:spAutoFit/>
          </a:bodyPr>
          <a:lstStyle/>
          <a:p>
            <a:r>
              <a:rPr kumimoji="1" lang="ja-JP" altLang="en-US" sz="1200" dirty="0"/>
              <a:t>秋田県大仙保健所　環境指導課　／　大曲食品衛生協会　／　角館食品衛生協会</a:t>
            </a:r>
            <a:endParaRPr kumimoji="1" lang="en-US" altLang="ja-JP" sz="1200" dirty="0"/>
          </a:p>
          <a:p>
            <a:r>
              <a:rPr lang="ja-JP" altLang="en-US" sz="800" dirty="0"/>
              <a:t>　　　　（電話０１８７－６３－３６９４）　　　　（０１８７－６３－８９２８）　　　（０１８７－５４－２１７１）</a:t>
            </a:r>
            <a:endParaRPr kumimoji="1" lang="ja-JP" altLang="en-US" sz="800" dirty="0"/>
          </a:p>
        </p:txBody>
      </p:sp>
      <p:sp>
        <p:nvSpPr>
          <p:cNvPr id="1122" name="テキスト ボックス 22"/>
          <p:cNvSpPr txBox="1"/>
          <p:nvPr/>
        </p:nvSpPr>
        <p:spPr>
          <a:xfrm>
            <a:off x="275976" y="8308403"/>
            <a:ext cx="3939662" cy="276999"/>
          </a:xfrm>
          <a:prstGeom prst="rect">
            <a:avLst/>
          </a:prstGeom>
          <a:noFill/>
        </p:spPr>
        <p:txBody>
          <a:bodyPr wrap="square" rtlCol="0">
            <a:spAutoFit/>
          </a:bodyPr>
          <a:lstStyle/>
          <a:p>
            <a:endParaRPr kumimoji="1" lang="ja-JP" altLang="en-US" sz="1200" b="1" u="sng" dirty="0">
              <a:latin typeface="+mj-ea"/>
              <a:ea typeface="+mj-ea"/>
            </a:endParaRPr>
          </a:p>
        </p:txBody>
      </p:sp>
    </p:spTree>
    <p:extLst>
      <p:ext uri="{BB962C8B-B14F-4D97-AF65-F5344CB8AC3E}">
        <p14:creationId xmlns:p14="http://schemas.microsoft.com/office/powerpoint/2010/main" val="12949830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トロ">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603</Words>
  <Application>Microsoft Office PowerPoint</Application>
  <PresentationFormat>画面に合わせる (4:3)</PresentationFormat>
  <Paragraphs>56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HGP創英角ﾎﾟｯﾌﾟ体</vt:lpstr>
      <vt:lpstr>HG丸ｺﾞｼｯｸM-PRO</vt:lpstr>
      <vt:lpstr>HG行書体</vt:lpstr>
      <vt:lpstr>游ゴシック</vt:lpstr>
      <vt:lpstr>Arial</vt:lpstr>
      <vt:lpstr>Consolas</vt:lpstr>
      <vt:lpstr>Corbel</vt:lpstr>
      <vt:lpstr>Office ​​テーマ</vt:lpstr>
      <vt:lpstr>PowerPoint プレゼンテーション</vt:lpstr>
      <vt:lpstr>PowerPoint プレゼンテーション</vt:lpstr>
    </vt:vector>
  </TitlesOfParts>
  <Company>秋田県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秋田県</dc:creator>
  <cp:lastModifiedBy>平山  海姫</cp:lastModifiedBy>
  <cp:revision>74</cp:revision>
  <cp:lastPrinted>2024-08-07T04:06:46Z</cp:lastPrinted>
  <dcterms:created xsi:type="dcterms:W3CDTF">2015-05-18T23:46:04Z</dcterms:created>
  <dcterms:modified xsi:type="dcterms:W3CDTF">2025-07-23T04:56:24Z</dcterms:modified>
</cp:coreProperties>
</file>