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6858000" cy="9144000" type="screen4x3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D1B"/>
    <a:srgbClr val="70AC2E"/>
    <a:srgbClr val="B1BE02"/>
    <a:srgbClr val="16EBF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7"/>
    <p:restoredTop sz="94660"/>
  </p:normalViewPr>
  <p:slideViewPr>
    <p:cSldViewPr>
      <p:cViewPr>
        <p:scale>
          <a:sx n="70" d="100"/>
          <a:sy n="70" d="100"/>
        </p:scale>
        <p:origin x="1620" y="-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2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123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41363"/>
            <a:ext cx="2776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2" tIns="45761" rIns="91522" bIns="45761" rtlCol="0" anchor="ctr"/>
          <a:lstStyle/>
          <a:p>
            <a:endParaRPr lang="ja-JP" altLang="en-US"/>
          </a:p>
        </p:txBody>
      </p:sp>
      <p:sp>
        <p:nvSpPr>
          <p:cNvPr id="1124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1" y="4691024"/>
            <a:ext cx="5393690" cy="4444127"/>
          </a:xfrm>
          <a:prstGeom prst="rect">
            <a:avLst/>
          </a:prstGeom>
        </p:spPr>
        <p:txBody>
          <a:bodyPr vert="horz" lIns="91522" tIns="45761" rIns="91522" bIns="457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2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6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2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41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52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1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2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48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28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09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7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25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56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53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17E7-E2E2-44D4-B0B1-4352C3C55D18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6E299-8D85-4F78-82D1-13B35E951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46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角丸四角形 3"/>
          <p:cNvSpPr/>
          <p:nvPr/>
        </p:nvSpPr>
        <p:spPr>
          <a:xfrm>
            <a:off x="44624" y="35496"/>
            <a:ext cx="5763438" cy="1008112"/>
          </a:xfrm>
          <a:prstGeom prst="roundRect">
            <a:avLst/>
          </a:prstGeom>
          <a:noFill/>
          <a:ln w="60325" cmpd="thickThin">
            <a:solidFill>
              <a:srgbClr val="EDFD1B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5400" dirty="0">
              <a:latin typeface="+mj-ea"/>
              <a:ea typeface="+mj-ea"/>
            </a:endParaRPr>
          </a:p>
        </p:txBody>
      </p:sp>
      <p:sp>
        <p:nvSpPr>
          <p:cNvPr id="1103" name="テキスト ボックス 5"/>
          <p:cNvSpPr txBox="1"/>
          <p:nvPr/>
        </p:nvSpPr>
        <p:spPr>
          <a:xfrm>
            <a:off x="4221088" y="107504"/>
            <a:ext cx="1586974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+mj-ea"/>
                <a:ea typeface="+mj-ea"/>
              </a:rPr>
              <a:t>   R</a:t>
            </a:r>
            <a:r>
              <a:rPr lang="ja-JP" altLang="en-US" sz="1400" dirty="0">
                <a:latin typeface="+mj-ea"/>
                <a:ea typeface="+mj-ea"/>
              </a:rPr>
              <a:t>７ </a:t>
            </a:r>
            <a:r>
              <a:rPr lang="en-US" altLang="ja-JP" sz="1400" dirty="0">
                <a:latin typeface="+mj-ea"/>
                <a:ea typeface="+mj-ea"/>
              </a:rPr>
              <a:t>- vol.</a:t>
            </a:r>
            <a:r>
              <a:rPr lang="ja-JP" altLang="en-US" sz="1400" dirty="0">
                <a:latin typeface="+mj-ea"/>
                <a:ea typeface="+mj-ea"/>
              </a:rPr>
              <a:t>２</a:t>
            </a:r>
            <a:endParaRPr lang="en-US" altLang="ja-JP" sz="1400" dirty="0">
              <a:latin typeface="+mj-ea"/>
              <a:ea typeface="+mj-ea"/>
            </a:endParaRPr>
          </a:p>
          <a:p>
            <a:endParaRPr lang="en-US" altLang="ja-JP" sz="900" dirty="0">
              <a:latin typeface="+mj-ea"/>
              <a:ea typeface="+mj-ea"/>
            </a:endParaRPr>
          </a:p>
          <a:p>
            <a:r>
              <a:rPr lang="ja-JP" altLang="en-US" sz="900" dirty="0">
                <a:latin typeface="+mj-ea"/>
                <a:ea typeface="+mj-ea"/>
              </a:rPr>
              <a:t>　</a:t>
            </a:r>
            <a:r>
              <a:rPr lang="ja-JP" altLang="en-US" sz="1000" dirty="0">
                <a:latin typeface="+mj-ea"/>
                <a:ea typeface="+mj-ea"/>
              </a:rPr>
              <a:t>令和７年５月発行</a:t>
            </a:r>
            <a:endParaRPr lang="en-US" altLang="ja-JP" sz="1000" dirty="0">
              <a:latin typeface="+mj-ea"/>
              <a:ea typeface="+mj-ea"/>
            </a:endParaRPr>
          </a:p>
          <a:p>
            <a:r>
              <a:rPr lang="ja-JP" altLang="en-US" sz="1000" dirty="0">
                <a:latin typeface="+mj-ea"/>
                <a:ea typeface="+mj-ea"/>
              </a:rPr>
              <a:t>　秋田県大仙保健所</a:t>
            </a:r>
            <a:endParaRPr lang="en-US" altLang="ja-JP" sz="1000" dirty="0">
              <a:latin typeface="+mj-ea"/>
              <a:ea typeface="+mj-ea"/>
            </a:endParaRPr>
          </a:p>
          <a:p>
            <a:r>
              <a:rPr lang="ja-JP" altLang="en-US" sz="1000" dirty="0">
                <a:latin typeface="+mj-ea"/>
                <a:ea typeface="+mj-ea"/>
              </a:rPr>
              <a:t>　　　　環境指導課</a:t>
            </a:r>
            <a:endParaRPr lang="en-US" altLang="ja-JP" sz="1000" dirty="0">
              <a:latin typeface="+mj-ea"/>
              <a:ea typeface="+mj-ea"/>
            </a:endParaRPr>
          </a:p>
        </p:txBody>
      </p:sp>
      <p:pic>
        <p:nvPicPr>
          <p:cNvPr id="1104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272" y="35496"/>
            <a:ext cx="941591" cy="876794"/>
          </a:xfrm>
          <a:prstGeom prst="rect">
            <a:avLst/>
          </a:prstGeom>
        </p:spPr>
      </p:pic>
      <p:sp>
        <p:nvSpPr>
          <p:cNvPr id="1107" name="テキスト ボックス 15"/>
          <p:cNvSpPr txBox="1"/>
          <p:nvPr/>
        </p:nvSpPr>
        <p:spPr>
          <a:xfrm>
            <a:off x="476672" y="7880792"/>
            <a:ext cx="597666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大仙保健所　環境指導課　　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０１８７－６３－３６９４　　　　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大曲食品衛生協会　　　　　０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１８７－６３－８９２８　　　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角館食品衛生協会　　　　　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０１８７－５４－２１７１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0" name="正方形/長方形 2"/>
          <p:cNvSpPr/>
          <p:nvPr/>
        </p:nvSpPr>
        <p:spPr>
          <a:xfrm>
            <a:off x="476672" y="77887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1" lang="ja-JP" alt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shade val="50000"/>
                        <a:satMod val="2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食品 </a:t>
            </a:r>
            <a:r>
              <a:rPr lang="en-US" altLang="ja-JP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shade val="50000"/>
                        <a:satMod val="2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essay</a:t>
            </a:r>
            <a:endParaRPr lang="ja-JP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shade val="50000"/>
                      <a:satMod val="240000"/>
                    </a:schemeClr>
                  </a:gs>
                </a:gsLst>
                <a:lin ang="5400000" scaled="0"/>
                <a:tileRect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0A26AF-4947-43C4-9381-397BA6BEF2C1}"/>
              </a:ext>
            </a:extLst>
          </p:cNvPr>
          <p:cNvSpPr/>
          <p:nvPr/>
        </p:nvSpPr>
        <p:spPr>
          <a:xfrm>
            <a:off x="0" y="1187624"/>
            <a:ext cx="6858000" cy="151216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つけもの製造業について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保健所へ相談されましたか？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ADFC388-E46A-27C3-67A5-48DF04B5AF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451" t="34095" r="43700" b="28793"/>
          <a:stretch/>
        </p:blipFill>
        <p:spPr>
          <a:xfrm>
            <a:off x="4872256" y="3417532"/>
            <a:ext cx="1721746" cy="977208"/>
          </a:xfrm>
          <a:prstGeom prst="rect">
            <a:avLst/>
          </a:prstGeom>
        </p:spPr>
      </p:pic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F6462DF8-05E0-F67C-B33F-91F74AFC9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630" y="2919031"/>
            <a:ext cx="6356372" cy="496437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令和６年６月１日から、</a:t>
            </a:r>
            <a:r>
              <a:rPr lang="ja-JP" altLang="en-US" sz="2800" b="1" dirty="0">
                <a:solidFill>
                  <a:srgbClr val="FF0000"/>
                </a:solidFill>
                <a:highlight>
                  <a:srgbClr val="EDFD1B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つけもの製造には許可が必要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になりました。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許可を取得するためには、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800" b="1" dirty="0">
                <a:solidFill>
                  <a:srgbClr val="FF0000"/>
                </a:solidFill>
                <a:highlight>
                  <a:srgbClr val="EDFD1B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「専用の施設」</a:t>
            </a:r>
            <a:endParaRPr lang="en-US" altLang="ja-JP" sz="2800" b="1" dirty="0">
              <a:solidFill>
                <a:srgbClr val="FF0000"/>
              </a:solidFill>
              <a:highlight>
                <a:srgbClr val="EDFD1B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800" b="1" dirty="0">
                <a:solidFill>
                  <a:srgbClr val="FF0000"/>
                </a:solidFill>
                <a:highlight>
                  <a:srgbClr val="EDFD1B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「食品衛生責任者の設置」</a:t>
            </a:r>
            <a:endParaRPr lang="en-US" altLang="ja-JP" sz="2800" b="1" dirty="0">
              <a:solidFill>
                <a:srgbClr val="FF0000"/>
              </a:solidFill>
              <a:highlight>
                <a:srgbClr val="EDFD1B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等が必要です。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その上で、販売する際には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800" b="1" dirty="0">
                <a:solidFill>
                  <a:srgbClr val="FF0000"/>
                </a:solidFill>
                <a:highlight>
                  <a:srgbClr val="EDFD1B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原材料名・製造者等の</a:t>
            </a:r>
            <a:endParaRPr lang="en-US" altLang="ja-JP" sz="2800" b="1" dirty="0">
              <a:solidFill>
                <a:srgbClr val="FF0000"/>
              </a:solidFill>
              <a:highlight>
                <a:srgbClr val="EDFD1B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800" b="1" dirty="0">
                <a:solidFill>
                  <a:srgbClr val="FF0000"/>
                </a:solidFill>
                <a:highlight>
                  <a:srgbClr val="EDFD1B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正しい表示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が必要です。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詳しくは、保健所または食品衛生協会にご相談ください。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76CD78A-854B-7C67-D143-0974717B1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056276"/>
              </p:ext>
            </p:extLst>
          </p:nvPr>
        </p:nvGraphicFramePr>
        <p:xfrm>
          <a:off x="4682096" y="4860032"/>
          <a:ext cx="2113008" cy="1814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773">
                  <a:extLst>
                    <a:ext uri="{9D8B030D-6E8A-4147-A177-3AD203B41FA5}">
                      <a16:colId xmlns:a16="http://schemas.microsoft.com/office/drawing/2014/main" val="3698569180"/>
                    </a:ext>
                  </a:extLst>
                </a:gridCol>
                <a:gridCol w="1417235">
                  <a:extLst>
                    <a:ext uri="{9D8B030D-6E8A-4147-A177-3AD203B41FA5}">
                      <a16:colId xmlns:a16="http://schemas.microsoft.com/office/drawing/2014/main" val="39013805"/>
                    </a:ext>
                  </a:extLst>
                </a:gridCol>
              </a:tblGrid>
              <a:tr h="255484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○○漬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798942"/>
                  </a:ext>
                </a:extLst>
              </a:tr>
              <a:tr h="255484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原材料名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○○、漬け原材料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●●、△△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××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174927"/>
                  </a:ext>
                </a:extLst>
              </a:tr>
              <a:tr h="255484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保存方法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要冷蔵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(10℃</a:t>
                      </a:r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以下</a:t>
                      </a:r>
                      <a:r>
                        <a:rPr kumimoji="1" lang="en-US" altLang="ja-JP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38290"/>
                  </a:ext>
                </a:extLst>
              </a:tr>
              <a:tr h="255484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内容量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○○ｇ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93770"/>
                  </a:ext>
                </a:extLst>
              </a:tr>
              <a:tr h="255484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消費期限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○年○月○日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139283"/>
                  </a:ext>
                </a:extLst>
              </a:tr>
              <a:tr h="31136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製造者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○○ ○○</a:t>
                      </a:r>
                      <a:endParaRPr kumimoji="1" lang="en-US" altLang="ja-JP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秋田県○○市○○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9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44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角丸四角形 2"/>
          <p:cNvSpPr/>
          <p:nvPr/>
        </p:nvSpPr>
        <p:spPr>
          <a:xfrm>
            <a:off x="0" y="123473"/>
            <a:ext cx="2852936" cy="344071"/>
          </a:xfrm>
          <a:prstGeom prst="roundRect">
            <a:avLst/>
          </a:prstGeom>
          <a:solidFill>
            <a:srgbClr val="70AC2E"/>
          </a:solidFill>
          <a:ln>
            <a:solidFill>
              <a:srgbClr val="EDFD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14" name="テキスト ボックス 3"/>
          <p:cNvSpPr txBox="1"/>
          <p:nvPr/>
        </p:nvSpPr>
        <p:spPr>
          <a:xfrm>
            <a:off x="44624" y="67434"/>
            <a:ext cx="26837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/>
                <a:ea typeface="HG丸ｺﾞｼｯｸM-PRO"/>
              </a:rPr>
              <a:t>食品</a:t>
            </a:r>
            <a:r>
              <a:rPr lang="en-US" altLang="ja-JP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/>
                <a:ea typeface="HG丸ｺﾞｼｯｸM-PRO"/>
              </a:rPr>
              <a:t>ESSAY</a:t>
            </a:r>
            <a:r>
              <a:rPr lang="ja-JP" alt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/>
                <a:ea typeface="HG丸ｺﾞｼｯｸM-PRO"/>
              </a:rPr>
              <a:t>　豆知識</a:t>
            </a:r>
          </a:p>
        </p:txBody>
      </p:sp>
      <p:pic>
        <p:nvPicPr>
          <p:cNvPr id="111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8730" y="8316416"/>
            <a:ext cx="474326" cy="504056"/>
          </a:xfrm>
          <a:prstGeom prst="rect">
            <a:avLst/>
          </a:prstGeom>
        </p:spPr>
      </p:pic>
      <p:pic>
        <p:nvPicPr>
          <p:cNvPr id="111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86" y="8398763"/>
            <a:ext cx="3240360" cy="421709"/>
          </a:xfrm>
          <a:prstGeom prst="rect">
            <a:avLst/>
          </a:prstGeom>
        </p:spPr>
      </p:pic>
      <p:sp>
        <p:nvSpPr>
          <p:cNvPr id="1117" name="テキスト ボックス 6"/>
          <p:cNvSpPr txBox="1"/>
          <p:nvPr/>
        </p:nvSpPr>
        <p:spPr>
          <a:xfrm>
            <a:off x="188640" y="8759497"/>
            <a:ext cx="55707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HG丸ｺﾞｼｯｸM-PRO"/>
                <a:ea typeface="HG丸ｺﾞｼｯｸM-PRO"/>
              </a:rPr>
              <a:t>共済へのお申し込みや各種消毒用品は、お近くの食品衛生協会窓口へどうぞ！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8FC9E5F-EB72-7D2C-FFAE-B8FEE5D55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489" y="765508"/>
            <a:ext cx="5322415" cy="750278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927277-B8C8-B016-4380-719BEFEF77BE}"/>
              </a:ext>
            </a:extLst>
          </p:cNvPr>
          <p:cNvSpPr txBox="1"/>
          <p:nvPr/>
        </p:nvSpPr>
        <p:spPr>
          <a:xfrm>
            <a:off x="2996952" y="51725"/>
            <a:ext cx="3613843" cy="5436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営業許可施設でも下のポイントを意識して営業しましょう。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64543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メトロ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207</Words>
  <Application>Microsoft Office PowerPoint</Application>
  <PresentationFormat>画面に合わせる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BIZ UDゴシック</vt:lpstr>
      <vt:lpstr>ＤＦ平成明朝体W7</vt:lpstr>
      <vt:lpstr>HGP創英角ｺﾞｼｯｸUB</vt:lpstr>
      <vt:lpstr>HG丸ｺﾞｼｯｸM-PRO</vt:lpstr>
      <vt:lpstr>ＭＳ Ｐゴシック</vt:lpstr>
      <vt:lpstr>游ゴシック</vt:lpstr>
      <vt:lpstr>Arial</vt:lpstr>
      <vt:lpstr>Consolas</vt:lpstr>
      <vt:lpstr>Corbel</vt:lpstr>
      <vt:lpstr>Office ​​テーマ</vt:lpstr>
      <vt:lpstr>PowerPoint プレゼンテーション</vt:lpstr>
      <vt:lpstr>PowerPoint プレゼンテーション</vt:lpstr>
    </vt:vector>
  </TitlesOfParts>
  <Company>秋田県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秋田県</dc:creator>
  <cp:lastModifiedBy>須田　朋洋</cp:lastModifiedBy>
  <cp:revision>55</cp:revision>
  <cp:lastPrinted>2025-05-07T03:34:46Z</cp:lastPrinted>
  <dcterms:created xsi:type="dcterms:W3CDTF">2015-05-18T23:46:04Z</dcterms:created>
  <dcterms:modified xsi:type="dcterms:W3CDTF">2025-05-07T05:24:58Z</dcterms:modified>
</cp:coreProperties>
</file>