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6858000" cy="9144000" type="screen4x3"/>
  <p:notesSz cx="6742113" cy="9875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EBF6"/>
    <a:srgbClr val="FF3399"/>
    <a:srgbClr val="EDFD1B"/>
    <a:srgbClr val="70AC2E"/>
    <a:srgbClr val="B1B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7"/>
    <p:restoredTop sz="94660"/>
  </p:normalViewPr>
  <p:slideViewPr>
    <p:cSldViewPr>
      <p:cViewPr>
        <p:scale>
          <a:sx n="100" d="100"/>
          <a:sy n="100" d="100"/>
        </p:scale>
        <p:origin x="966" y="-3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3792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22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3" cy="493792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1123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41363"/>
            <a:ext cx="2776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2" tIns="45761" rIns="91522" bIns="45761" rtlCol="0" anchor="ctr"/>
          <a:lstStyle/>
          <a:p>
            <a:endParaRPr lang="ja-JP" altLang="en-US"/>
          </a:p>
        </p:txBody>
      </p:sp>
      <p:sp>
        <p:nvSpPr>
          <p:cNvPr id="1124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1" y="4691024"/>
            <a:ext cx="5393690" cy="4444127"/>
          </a:xfrm>
          <a:prstGeom prst="rect">
            <a:avLst/>
          </a:prstGeom>
        </p:spPr>
        <p:txBody>
          <a:bodyPr vert="horz" lIns="91522" tIns="45761" rIns="91522" bIns="4576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25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21583" cy="493792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26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80332"/>
            <a:ext cx="2921583" cy="493792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17E7-E2E2-44D4-B0B1-4352C3C55D18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E299-8D85-4F78-82D1-13B35E951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41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17E7-E2E2-44D4-B0B1-4352C3C55D18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E299-8D85-4F78-82D1-13B35E951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52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17E7-E2E2-44D4-B0B1-4352C3C55D18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E299-8D85-4F78-82D1-13B35E951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12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17E7-E2E2-44D4-B0B1-4352C3C55D18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E299-8D85-4F78-82D1-13B35E951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32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17E7-E2E2-44D4-B0B1-4352C3C55D18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E299-8D85-4F78-82D1-13B35E951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48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17E7-E2E2-44D4-B0B1-4352C3C55D18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E299-8D85-4F78-82D1-13B35E951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8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17E7-E2E2-44D4-B0B1-4352C3C55D18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E299-8D85-4F78-82D1-13B35E951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09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17E7-E2E2-44D4-B0B1-4352C3C55D18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E299-8D85-4F78-82D1-13B35E951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37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17E7-E2E2-44D4-B0B1-4352C3C55D18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E299-8D85-4F78-82D1-13B35E951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25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17E7-E2E2-44D4-B0B1-4352C3C55D18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E299-8D85-4F78-82D1-13B35E951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56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17E7-E2E2-44D4-B0B1-4352C3C55D18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E299-8D85-4F78-82D1-13B35E951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53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317E7-E2E2-44D4-B0B1-4352C3C55D18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6E299-8D85-4F78-82D1-13B35E951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46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29AD965-D248-0DF6-1536-58A30931DD25}"/>
              </a:ext>
            </a:extLst>
          </p:cNvPr>
          <p:cNvSpPr/>
          <p:nvPr/>
        </p:nvSpPr>
        <p:spPr>
          <a:xfrm>
            <a:off x="4869160" y="4579375"/>
            <a:ext cx="1584176" cy="3260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C4F4285-5D97-1B17-E8F0-C56563DD3B64}"/>
              </a:ext>
            </a:extLst>
          </p:cNvPr>
          <p:cNvSpPr/>
          <p:nvPr/>
        </p:nvSpPr>
        <p:spPr>
          <a:xfrm>
            <a:off x="354596" y="2143912"/>
            <a:ext cx="6115539" cy="8794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角丸四角形 14"/>
          <p:cNvSpPr/>
          <p:nvPr/>
        </p:nvSpPr>
        <p:spPr>
          <a:xfrm>
            <a:off x="44625" y="4608004"/>
            <a:ext cx="4536504" cy="3974772"/>
          </a:xfrm>
          <a:prstGeom prst="roundRect">
            <a:avLst>
              <a:gd name="adj" fmla="val 2943"/>
            </a:avLst>
          </a:prstGeom>
          <a:solidFill>
            <a:srgbClr val="CCFFCC"/>
          </a:solidFill>
          <a:ln w="635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01" name="正方形/長方形 9"/>
          <p:cNvSpPr/>
          <p:nvPr/>
        </p:nvSpPr>
        <p:spPr>
          <a:xfrm>
            <a:off x="188640" y="1187624"/>
            <a:ext cx="4392488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春期行楽時の食品衛生強調期間</a:t>
            </a:r>
          </a:p>
        </p:txBody>
      </p:sp>
      <p:sp>
        <p:nvSpPr>
          <p:cNvPr id="1102" name="角丸四角形 3"/>
          <p:cNvSpPr/>
          <p:nvPr/>
        </p:nvSpPr>
        <p:spPr>
          <a:xfrm>
            <a:off x="44624" y="35496"/>
            <a:ext cx="5763438" cy="1008112"/>
          </a:xfrm>
          <a:prstGeom prst="roundRect">
            <a:avLst/>
          </a:prstGeom>
          <a:noFill/>
          <a:ln w="60325" cmpd="thickThin">
            <a:solidFill>
              <a:srgbClr val="EDFD1B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5400" dirty="0">
              <a:latin typeface="+mj-ea"/>
              <a:ea typeface="+mj-ea"/>
            </a:endParaRPr>
          </a:p>
        </p:txBody>
      </p:sp>
      <p:sp>
        <p:nvSpPr>
          <p:cNvPr id="1103" name="テキスト ボックス 5"/>
          <p:cNvSpPr txBox="1"/>
          <p:nvPr/>
        </p:nvSpPr>
        <p:spPr>
          <a:xfrm>
            <a:off x="4221088" y="107504"/>
            <a:ext cx="1586974" cy="860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+mj-ea"/>
                <a:ea typeface="+mj-ea"/>
              </a:rPr>
              <a:t>   R</a:t>
            </a:r>
            <a:r>
              <a:rPr lang="ja-JP" altLang="en-US" sz="1400" dirty="0">
                <a:latin typeface="+mj-ea"/>
                <a:ea typeface="+mj-ea"/>
              </a:rPr>
              <a:t>７ </a:t>
            </a:r>
            <a:r>
              <a:rPr lang="en-US" altLang="ja-JP" sz="1400" dirty="0">
                <a:latin typeface="+mj-ea"/>
                <a:ea typeface="+mj-ea"/>
              </a:rPr>
              <a:t>- vol.</a:t>
            </a:r>
            <a:r>
              <a:rPr lang="ja-JP" altLang="en-US" sz="1400" dirty="0">
                <a:latin typeface="+mj-ea"/>
                <a:ea typeface="+mj-ea"/>
              </a:rPr>
              <a:t>１</a:t>
            </a:r>
            <a:endParaRPr lang="en-US" altLang="ja-JP" sz="1400" dirty="0">
              <a:latin typeface="+mj-ea"/>
              <a:ea typeface="+mj-ea"/>
            </a:endParaRPr>
          </a:p>
          <a:p>
            <a:endParaRPr lang="en-US" altLang="ja-JP" sz="900" dirty="0">
              <a:latin typeface="+mj-ea"/>
              <a:ea typeface="+mj-ea"/>
            </a:endParaRPr>
          </a:p>
          <a:p>
            <a:endParaRPr lang="en-US" altLang="ja-JP" sz="900" dirty="0">
              <a:latin typeface="+mj-ea"/>
              <a:ea typeface="+mj-ea"/>
            </a:endParaRPr>
          </a:p>
          <a:p>
            <a:endParaRPr lang="en-US" altLang="ja-JP" sz="900" dirty="0">
              <a:latin typeface="+mj-ea"/>
              <a:ea typeface="+mj-ea"/>
            </a:endParaRPr>
          </a:p>
          <a:p>
            <a:r>
              <a:rPr lang="ja-JP" altLang="en-US" sz="900" dirty="0">
                <a:latin typeface="+mj-ea"/>
                <a:ea typeface="+mj-ea"/>
              </a:rPr>
              <a:t>　令和７年４月１０日発行</a:t>
            </a:r>
            <a:endParaRPr lang="en-US" altLang="ja-JP" sz="900" dirty="0">
              <a:latin typeface="+mj-ea"/>
              <a:ea typeface="+mj-ea"/>
            </a:endParaRPr>
          </a:p>
        </p:txBody>
      </p:sp>
      <p:pic>
        <p:nvPicPr>
          <p:cNvPr id="1104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272" y="35496"/>
            <a:ext cx="941591" cy="876794"/>
          </a:xfrm>
          <a:prstGeom prst="rect">
            <a:avLst/>
          </a:prstGeom>
        </p:spPr>
      </p:pic>
      <p:sp>
        <p:nvSpPr>
          <p:cNvPr id="1105" name="テキスト ボックス 11"/>
          <p:cNvSpPr txBox="1"/>
          <p:nvPr/>
        </p:nvSpPr>
        <p:spPr>
          <a:xfrm>
            <a:off x="208937" y="1525345"/>
            <a:ext cx="6460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>
                <a:latin typeface="+mj-ea"/>
                <a:ea typeface="+mj-ea"/>
              </a:rPr>
              <a:t>～野草を食べる際は十分に注意しましょう！～</a:t>
            </a:r>
            <a:endParaRPr lang="en-US" altLang="ja-JP" b="1" dirty="0">
              <a:latin typeface="+mj-ea"/>
              <a:ea typeface="+mj-ea"/>
            </a:endParaRPr>
          </a:p>
          <a:p>
            <a:pPr algn="ctr"/>
            <a:r>
              <a:rPr kumimoji="1" lang="ja-JP" altLang="en-US" b="1" dirty="0">
                <a:latin typeface="+mj-ea"/>
                <a:ea typeface="+mj-ea"/>
              </a:rPr>
              <a:t>知らない野草は</a:t>
            </a:r>
            <a:r>
              <a:rPr kumimoji="1" lang="ja-JP" altLang="en-US" b="1" dirty="0">
                <a:solidFill>
                  <a:srgbClr val="FF0000"/>
                </a:solidFill>
                <a:latin typeface="+mj-ea"/>
                <a:ea typeface="+mj-ea"/>
              </a:rPr>
              <a:t>採らない！食べない！あげない！売らない！</a:t>
            </a:r>
          </a:p>
        </p:txBody>
      </p:sp>
      <p:sp>
        <p:nvSpPr>
          <p:cNvPr id="1106" name="テキスト ボックス 12"/>
          <p:cNvSpPr txBox="1"/>
          <p:nvPr/>
        </p:nvSpPr>
        <p:spPr>
          <a:xfrm>
            <a:off x="296652" y="2158262"/>
            <a:ext cx="6264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j-ea"/>
                <a:ea typeface="+mj-ea"/>
              </a:rPr>
              <a:t>　食べられると思って採取してきた野草が、実は有毒植物だった。ということは珍しくありません。過去に採取したことのない野草や、知人からもらった野草など、見分け方に自信がない場合は、食べることをやめましょう。次の一覧表は、最近発生した有毒植物の誤食による食中毒事例です。</a:t>
            </a:r>
            <a:endParaRPr lang="en-US" altLang="ja-JP" sz="1200" dirty="0">
              <a:latin typeface="+mj-ea"/>
              <a:ea typeface="+mj-ea"/>
            </a:endParaRPr>
          </a:p>
        </p:txBody>
      </p:sp>
      <p:sp>
        <p:nvSpPr>
          <p:cNvPr id="1107" name="テキスト ボックス 15"/>
          <p:cNvSpPr txBox="1"/>
          <p:nvPr/>
        </p:nvSpPr>
        <p:spPr>
          <a:xfrm>
            <a:off x="476672" y="8676456"/>
            <a:ext cx="5976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秋田県大仙保健所　環境指導課　／　大曲食品衛生協会　／　角館食品衛生協会</a:t>
            </a:r>
            <a:endParaRPr kumimoji="1" lang="en-US" altLang="ja-JP" sz="1200" dirty="0"/>
          </a:p>
          <a:p>
            <a:r>
              <a:rPr lang="ja-JP" altLang="en-US" sz="800" dirty="0"/>
              <a:t>　　　　（電話０１８７－６３－３６９４）　　　　（０１８７－６３－８９２８）　　　（０１８７－５４－２１７１）</a:t>
            </a:r>
            <a:endParaRPr kumimoji="1" lang="ja-JP" altLang="en-US" sz="800" dirty="0"/>
          </a:p>
        </p:txBody>
      </p:sp>
      <p:pic>
        <p:nvPicPr>
          <p:cNvPr id="1108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81" y="4726382"/>
            <a:ext cx="4252731" cy="3722784"/>
          </a:xfrm>
          <a:prstGeom prst="rect">
            <a:avLst/>
          </a:prstGeom>
        </p:spPr>
      </p:pic>
      <p:sp>
        <p:nvSpPr>
          <p:cNvPr id="1109" name="テキスト ボックス 8"/>
          <p:cNvSpPr txBox="1"/>
          <p:nvPr/>
        </p:nvSpPr>
        <p:spPr>
          <a:xfrm>
            <a:off x="620688" y="8388424"/>
            <a:ext cx="1415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/>
              <a:t>消費者庁</a:t>
            </a:r>
            <a:r>
              <a:rPr lang="ja-JP" altLang="en-US" sz="800" dirty="0"/>
              <a:t>ホームページより</a:t>
            </a:r>
            <a:endParaRPr kumimoji="1" lang="ja-JP" altLang="en-US" sz="800" dirty="0"/>
          </a:p>
        </p:txBody>
      </p:sp>
      <p:sp>
        <p:nvSpPr>
          <p:cNvPr id="1110" name="正方形/長方形 2"/>
          <p:cNvSpPr/>
          <p:nvPr/>
        </p:nvSpPr>
        <p:spPr>
          <a:xfrm>
            <a:off x="476672" y="77887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1" lang="ja-JP" alt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食品 </a:t>
            </a:r>
            <a:r>
              <a:rPr lang="en-US" altLang="ja-JP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ＤＦ平成明朝体W7" panose="02020709000000000000" pitchFamily="17" charset="-128"/>
                <a:ea typeface="ＤＦ平成明朝体W7" panose="02020709000000000000" pitchFamily="17" charset="-128"/>
              </a:rPr>
              <a:t>essay</a:t>
            </a:r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shade val="50000"/>
                      <a:satMod val="240000"/>
                    </a:schemeClr>
                  </a:gs>
                </a:gsLst>
                <a:lin ang="5400000" scaled="0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111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94218"/>
              </p:ext>
            </p:extLst>
          </p:nvPr>
        </p:nvGraphicFramePr>
        <p:xfrm>
          <a:off x="476672" y="3055866"/>
          <a:ext cx="5871389" cy="1508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28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2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/>
                        <a:t>発生年月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/>
                        <a:t>発生場所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/>
                        <a:t>概要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/>
                        <a:t>症状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13"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令和元年５月</a:t>
                      </a:r>
                      <a:endParaRPr kumimoji="1" lang="en-US" altLang="ja-JP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dirty="0"/>
                        <a:t>仙北市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スイセンをニラと誤食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嘔吐、下痢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213"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令和元年５月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横手市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トリカブトをシドケと誤食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しびれ、めまい等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213"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令和元年６月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鹿角市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イヌサフランをウルイと誤食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嘔吐、腹痛、下痢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213"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令和４年４月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秋田市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イヌサフランをギョウジャニンニクと誤食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下痢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213"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令和７年２月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dirty="0"/>
                        <a:t>大仙市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グロリオサの球根をナガイモと誤食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/>
                        <a:t>下痢、嘔吐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図 3" descr="木, フルーツ, 食品 が含まれている画像&#10;&#10;自動的に生成された説明">
            <a:extLst>
              <a:ext uri="{FF2B5EF4-FFF2-40B4-BE49-F238E27FC236}">
                <a16:creationId xmlns:a16="http://schemas.microsoft.com/office/drawing/2014/main" id="{7AE29FB7-D9B8-F434-B788-4093E6D727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t="9170" r="58656" b="12968"/>
          <a:stretch/>
        </p:blipFill>
        <p:spPr>
          <a:xfrm>
            <a:off x="4635377" y="4968612"/>
            <a:ext cx="1062280" cy="1753925"/>
          </a:xfrm>
          <a:prstGeom prst="rect">
            <a:avLst/>
          </a:prstGeom>
        </p:spPr>
      </p:pic>
      <p:pic>
        <p:nvPicPr>
          <p:cNvPr id="6" name="図 5" descr="木, フルーツ, 食品 が含まれている画像&#10;&#10;自動的に生成された説明">
            <a:extLst>
              <a:ext uri="{FF2B5EF4-FFF2-40B4-BE49-F238E27FC236}">
                <a16:creationId xmlns:a16="http://schemas.microsoft.com/office/drawing/2014/main" id="{D6B9974E-E4F7-D96B-3991-B7C4C9E115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4" t="4783" r="7792" b="9623"/>
          <a:stretch/>
        </p:blipFill>
        <p:spPr>
          <a:xfrm>
            <a:off x="5751905" y="4967593"/>
            <a:ext cx="1077203" cy="175392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56952C-9BFA-2E05-858D-74895B16C66A}"/>
              </a:ext>
            </a:extLst>
          </p:cNvPr>
          <p:cNvSpPr txBox="1"/>
          <p:nvPr/>
        </p:nvSpPr>
        <p:spPr>
          <a:xfrm>
            <a:off x="4797152" y="455915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どちらが大葉？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6A71D0-CBA1-DE55-8CA8-51D4A495994A}"/>
              </a:ext>
            </a:extLst>
          </p:cNvPr>
          <p:cNvSpPr txBox="1"/>
          <p:nvPr/>
        </p:nvSpPr>
        <p:spPr>
          <a:xfrm>
            <a:off x="4635377" y="4920157"/>
            <a:ext cx="30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8372E3-F005-2496-6E23-9E4A26D23B8B}"/>
              </a:ext>
            </a:extLst>
          </p:cNvPr>
          <p:cNvSpPr txBox="1"/>
          <p:nvPr/>
        </p:nvSpPr>
        <p:spPr>
          <a:xfrm>
            <a:off x="5732242" y="49054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B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6CA7B8-A0EA-0D1E-5E9F-8AF19A0B100F}"/>
              </a:ext>
            </a:extLst>
          </p:cNvPr>
          <p:cNvSpPr txBox="1"/>
          <p:nvPr/>
        </p:nvSpPr>
        <p:spPr>
          <a:xfrm>
            <a:off x="5105424" y="6733663"/>
            <a:ext cx="1541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農林水産省</a:t>
            </a:r>
            <a:r>
              <a:rPr kumimoji="1" lang="en-US" altLang="ja-JP" sz="1000" dirty="0"/>
              <a:t>HP</a:t>
            </a:r>
            <a:r>
              <a:rPr kumimoji="1" lang="ja-JP" altLang="en-US" sz="1000" dirty="0"/>
              <a:t>より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B584F05-BCD0-2936-0120-0CE02D8F807E}"/>
              </a:ext>
            </a:extLst>
          </p:cNvPr>
          <p:cNvSpPr txBox="1"/>
          <p:nvPr/>
        </p:nvSpPr>
        <p:spPr>
          <a:xfrm>
            <a:off x="4815559" y="6979884"/>
            <a:ext cx="1764195" cy="156966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 dirty="0"/>
              <a:t>正解</a:t>
            </a:r>
            <a:r>
              <a:rPr kumimoji="1" lang="en-US" altLang="ja-JP" sz="1200" dirty="0"/>
              <a:t>…</a:t>
            </a:r>
            <a:r>
              <a:rPr kumimoji="1" lang="en-US" altLang="ja-JP" sz="1200" dirty="0">
                <a:solidFill>
                  <a:srgbClr val="0070C0"/>
                </a:solidFill>
              </a:rPr>
              <a:t>B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</a:rPr>
              <a:t>A</a:t>
            </a:r>
            <a:r>
              <a:rPr kumimoji="1" lang="ja-JP" altLang="en-US" sz="1200" dirty="0"/>
              <a:t>はアジサイの葉です。喫食すると嘔吐やめまいを引き起こします。</a:t>
            </a:r>
            <a:endParaRPr kumimoji="1" lang="en-US" altLang="ja-JP" sz="1200" dirty="0"/>
          </a:p>
          <a:p>
            <a:r>
              <a:rPr kumimoji="1" lang="ja-JP" altLang="en-US" sz="1200" dirty="0"/>
              <a:t>アジサイの葉は、誤食を防ぐため料理の飾りには使わないようにしましょう。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9385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角丸四角形 2"/>
          <p:cNvSpPr/>
          <p:nvPr/>
        </p:nvSpPr>
        <p:spPr>
          <a:xfrm>
            <a:off x="0" y="123473"/>
            <a:ext cx="2852936" cy="344071"/>
          </a:xfrm>
          <a:prstGeom prst="roundRect">
            <a:avLst/>
          </a:prstGeom>
          <a:solidFill>
            <a:srgbClr val="70AC2E"/>
          </a:solidFill>
          <a:ln>
            <a:solidFill>
              <a:srgbClr val="EDF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14" name="テキスト ボックス 3"/>
          <p:cNvSpPr txBox="1"/>
          <p:nvPr/>
        </p:nvSpPr>
        <p:spPr>
          <a:xfrm>
            <a:off x="44624" y="67434"/>
            <a:ext cx="2683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/>
                <a:ea typeface="HG丸ｺﾞｼｯｸM-PRO"/>
              </a:rPr>
              <a:t>食品</a:t>
            </a:r>
            <a:r>
              <a:rPr lang="en-US" altLang="ja-JP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/>
                <a:ea typeface="HG丸ｺﾞｼｯｸM-PRO"/>
              </a:rPr>
              <a:t>ESSAY</a:t>
            </a:r>
            <a:r>
              <a:rPr lang="ja-JP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/>
                <a:ea typeface="HG丸ｺﾞｼｯｸM-PRO"/>
              </a:rPr>
              <a:t>　豆知識</a:t>
            </a:r>
          </a:p>
        </p:txBody>
      </p:sp>
      <p:pic>
        <p:nvPicPr>
          <p:cNvPr id="111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730" y="8316416"/>
            <a:ext cx="474326" cy="504056"/>
          </a:xfrm>
          <a:prstGeom prst="rect">
            <a:avLst/>
          </a:prstGeom>
        </p:spPr>
      </p:pic>
      <p:pic>
        <p:nvPicPr>
          <p:cNvPr id="111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6" y="8398763"/>
            <a:ext cx="3240360" cy="421709"/>
          </a:xfrm>
          <a:prstGeom prst="rect">
            <a:avLst/>
          </a:prstGeom>
        </p:spPr>
      </p:pic>
      <p:sp>
        <p:nvSpPr>
          <p:cNvPr id="1117" name="テキスト ボックス 6"/>
          <p:cNvSpPr txBox="1"/>
          <p:nvPr/>
        </p:nvSpPr>
        <p:spPr>
          <a:xfrm>
            <a:off x="188640" y="8759497"/>
            <a:ext cx="5570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prstClr val="black"/>
                </a:solidFill>
                <a:latin typeface="HG丸ｺﾞｼｯｸM-PRO"/>
                <a:ea typeface="HG丸ｺﾞｼｯｸM-PRO"/>
              </a:rPr>
              <a:t>共済へのお申し込みや各種消毒用品は、お近くの食品衛生協会窓口へどうぞ！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92364D-3B0A-C40F-41D8-AE15D1EAC949}"/>
              </a:ext>
            </a:extLst>
          </p:cNvPr>
          <p:cNvSpPr txBox="1"/>
          <p:nvPr/>
        </p:nvSpPr>
        <p:spPr>
          <a:xfrm>
            <a:off x="44624" y="19077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6816B19-E83F-8F55-C1B1-7668E5C7F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89" y="765508"/>
            <a:ext cx="5322415" cy="750278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A13882-D2B1-6D12-A0A4-6C9E9CFD5C45}"/>
              </a:ext>
            </a:extLst>
          </p:cNvPr>
          <p:cNvSpPr txBox="1"/>
          <p:nvPr/>
        </p:nvSpPr>
        <p:spPr>
          <a:xfrm>
            <a:off x="2996952" y="51725"/>
            <a:ext cx="3613843" cy="5436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/>
                </a:solidFill>
              </a:rPr>
              <a:t>営業許可施設でも下のポイントを意識して営業しましょう。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064543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メトロ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298</Words>
  <Application>Microsoft Office PowerPoint</Application>
  <PresentationFormat>画面に合わせる (4:3)</PresentationFormat>
  <Paragraphs>47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ＤＦ平成明朝体W7</vt:lpstr>
      <vt:lpstr>HG丸ｺﾞｼｯｸM-PRO</vt:lpstr>
      <vt:lpstr>游ゴシック</vt:lpstr>
      <vt:lpstr>Arial</vt:lpstr>
      <vt:lpstr>Consolas</vt:lpstr>
      <vt:lpstr>Corbel</vt:lpstr>
      <vt:lpstr>Office ​​テーマ</vt:lpstr>
      <vt:lpstr>PowerPoint プレゼンテーション</vt:lpstr>
      <vt:lpstr>PowerPoint プレゼンテーション</vt:lpstr>
    </vt:vector>
  </TitlesOfParts>
  <Company>秋田県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秋田県</dc:creator>
  <cp:lastModifiedBy>須田　朋洋</cp:lastModifiedBy>
  <cp:revision>44</cp:revision>
  <cp:lastPrinted>2025-04-09T23:41:31Z</cp:lastPrinted>
  <dcterms:created xsi:type="dcterms:W3CDTF">2015-05-18T23:46:04Z</dcterms:created>
  <dcterms:modified xsi:type="dcterms:W3CDTF">2025-04-10T02:39:43Z</dcterms:modified>
</cp:coreProperties>
</file>