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Relationship Id="rId5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" saveSubsetFonts="1">
  <p:sldMasterIdLst>
    <p:sldMasterId id="2147484380" r:id="rId2"/>
  </p:sldMasterIdLst>
  <p:notesMasterIdLst>
    <p:notesMasterId r:id="rId3"/>
  </p:notesMasterIdLst>
  <p:sldIdLst>
    <p:sldId id="265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88"/>
    <p:restoredTop sz="94660"/>
  </p:normalViewPr>
  <p:slideViewPr>
    <p:cSldViewPr>
      <p:cViewPr varScale="0">
        <p:scale>
          <a:sx n="150" d="100"/>
          <a:sy n="150" d="100"/>
        </p:scale>
        <p:origin x="-1464" y="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presProps" Target="presProps.xml" /><Relationship Id="rId6" Type="http://schemas.openxmlformats.org/officeDocument/2006/relationships/viewProps" Target="viewProps.xml" /><Relationship Id="rId7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457200" y="1652803"/>
            <a:ext cx="8229600" cy="1344149"/>
          </a:xfrm>
        </p:spPr>
        <p:txBody>
          <a:bodyPr/>
          <a:lstStyle>
            <a:lvl1pPr>
              <a:defRPr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457200" y="3092963"/>
            <a:ext cx="8229600" cy="23042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736813"/>
            <a:ext cx="8229600" cy="4236469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698644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698644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 dirty="0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736813"/>
            <a:ext cx="8229600" cy="4281339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2015/3/10</a:t>
            </a:fld>
            <a:endParaRPr lang="ja-JP" altLang="en-US" dirty="0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457200" y="2948947"/>
            <a:ext cx="8229600" cy="1056117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84749"/>
            <a:ext cx="8229600" cy="176419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736815"/>
            <a:ext cx="3970784" cy="42364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80012" y="1736815"/>
            <a:ext cx="4006788" cy="423646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97078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970784" cy="37984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716016" y="1535113"/>
            <a:ext cx="3970784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716016" y="2174875"/>
            <a:ext cx="3970784" cy="379840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457201" y="273049"/>
            <a:ext cx="3008313" cy="1162051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635896" y="273052"/>
            <a:ext cx="4727438" cy="564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2" y="1700808"/>
            <a:ext cx="3008312" cy="42724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1792288" y="4689140"/>
            <a:ext cx="5486400" cy="566739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212643"/>
            <a:ext cx="5486400" cy="43788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01209"/>
            <a:ext cx="5486400" cy="6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19772" y="6237312"/>
            <a:ext cx="4104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418653"/>
            <a:ext cx="8229600" cy="994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736813"/>
            <a:ext cx="8229600" cy="428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en-US" altLang="ja-JP" dirty="0" smtClean="0"/>
          </a:p>
          <a:p>
            <a:pPr lvl="5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6 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7 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8 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9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1028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237312"/>
            <a:ext cx="1882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2015/3/10</a:t>
            </a:fld>
            <a:endParaRPr lang="ja-JP" altLang="en-US" dirty="0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768244" y="6237312"/>
            <a:ext cx="1918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0" kern="1200">
          <a:solidFill>
            <a:schemeClr val="tx1"/>
          </a:solidFill>
          <a:latin typeface="+mj-ea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7pPr>
      <a:lvl8pPr marL="3486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8pPr>
      <a:lvl9pPr marL="3943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3.png" /><Relationship Id="rId4" Type="http://schemas.openxmlformats.org/officeDocument/2006/relationships/image" Target="../media/image4.png" /><Relationship Id="rId5" Type="http://schemas.openxmlformats.org/officeDocument/2006/relationships/image" Target="../media/image5.png" /><Relationship Id="rId6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/>
      <p:sp>
        <p:nvSpPr>
          <p:cNvPr id="1107" name="図形 317"/>
          <p:cNvSpPr/>
          <p:nvPr/>
        </p:nvSpPr>
        <p:spPr>
          <a:xfrm>
            <a:off x="102581" y="441518"/>
            <a:ext cx="5678340" cy="5526728"/>
          </a:xfrm>
          <a:prstGeom prst="roundRect">
            <a:avLst/>
          </a:prstGeom>
          <a:solidFill>
            <a:srgbClr val="FFFF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anchor="ctr"/>
          <a:p>
            <a:pPr algn="l">
              <a:defRPr lang="ja-JP" altLang="en-US"/>
            </a:pPr>
            <a:endParaRPr lang="ja-JP" altLang="en-US">
              <a:solidFill>
                <a:schemeClr val="tx1"/>
              </a:solidFill>
              <a:latin typeface="AR Pゴシック体S"/>
              <a:ea typeface="AR Pゴシック体S"/>
            </a:endParaRPr>
          </a:p>
          <a:p>
            <a:pPr algn="l">
              <a:defRPr lang="ja-JP" altLang="en-US"/>
            </a:pPr>
            <a:r>
              <a:rPr lang="ja-JP" altLang="en-US">
                <a:solidFill>
                  <a:schemeClr val="tx1"/>
                </a:solidFill>
                <a:latin typeface="AR Pゴシック体S"/>
                <a:ea typeface="AR Pゴシック体S"/>
              </a:rPr>
              <a:t>　　　</a:t>
            </a:r>
            <a:endParaRPr lang="ja-JP" altLang="en-US"/>
          </a:p>
          <a:p>
            <a:pPr algn="l">
              <a:defRPr lang="ja-JP" altLang="en-US"/>
            </a:pPr>
            <a:endParaRPr lang="ja-JP" altLang="en-US">
              <a:solidFill>
                <a:schemeClr val="tx1"/>
              </a:solidFill>
              <a:latin typeface="AR Pゴシック体S"/>
              <a:ea typeface="AR Pゴシック体S"/>
            </a:endParaRPr>
          </a:p>
          <a:p>
            <a:pPr algn="l">
              <a:defRPr lang="ja-JP" altLang="en-US"/>
            </a:pPr>
            <a:endParaRPr lang="ja-JP" altLang="en-US">
              <a:solidFill>
                <a:schemeClr val="tx1"/>
              </a:solidFill>
              <a:latin typeface="AR Pゴシック体S"/>
              <a:ea typeface="AR Pゴシック体S"/>
            </a:endParaRPr>
          </a:p>
        </p:txBody>
      </p:sp>
      <p:pic>
        <p:nvPicPr>
          <p:cNvPr id="1108" name="図 3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274" y="415174"/>
            <a:ext cx="968183" cy="843746"/>
          </a:xfrm>
          <a:prstGeom prst="rect">
            <a:avLst/>
          </a:prstGeom>
        </p:spPr>
      </p:pic>
      <p:sp>
        <p:nvSpPr>
          <p:cNvPr id="1109" name="楕円 421"/>
          <p:cNvSpPr/>
          <p:nvPr/>
        </p:nvSpPr>
        <p:spPr>
          <a:xfrm>
            <a:off x="170878" y="3584837"/>
            <a:ext cx="2116990" cy="1985566"/>
          </a:xfrm>
          <a:prstGeom prst="ellipse">
            <a:avLst/>
          </a:prstGeom>
          <a:solidFill>
            <a:srgbClr val="E9E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10" name="楕円 422"/>
          <p:cNvSpPr/>
          <p:nvPr/>
        </p:nvSpPr>
        <p:spPr>
          <a:xfrm>
            <a:off x="173399" y="1122757"/>
            <a:ext cx="1886873" cy="2712436"/>
          </a:xfrm>
          <a:prstGeom prst="ellipse">
            <a:avLst/>
          </a:prstGeom>
          <a:solidFill>
            <a:srgbClr val="D4F3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11" name="図形 293"/>
          <p:cNvSpPr/>
          <p:nvPr/>
        </p:nvSpPr>
        <p:spPr>
          <a:xfrm rot="15060000">
            <a:off x="4279599" y="2393820"/>
            <a:ext cx="919694" cy="692011"/>
          </a:xfrm>
          <a:prstGeom prst="curvedUpArrow">
            <a:avLst>
              <a:gd name="adj1" fmla="val 33122"/>
              <a:gd name="adj2" fmla="val 50000"/>
              <a:gd name="adj3" fmla="val 27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pic>
        <p:nvPicPr>
          <p:cNvPr id="1112" name="図 1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155" y="1489396"/>
            <a:ext cx="3213419" cy="4039237"/>
          </a:xfrm>
          <a:prstGeom prst="rect">
            <a:avLst/>
          </a:prstGeom>
        </p:spPr>
      </p:pic>
      <p:sp>
        <p:nvSpPr>
          <p:cNvPr id="1113" name="図形 292"/>
          <p:cNvSpPr/>
          <p:nvPr/>
        </p:nvSpPr>
        <p:spPr>
          <a:xfrm rot="15480000">
            <a:off x="4019941" y="4301377"/>
            <a:ext cx="423932" cy="418308"/>
          </a:xfrm>
          <a:prstGeom prst="curvedUpArrow">
            <a:avLst>
              <a:gd name="adj1" fmla="val 25000"/>
              <a:gd name="adj2" fmla="val 33761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14" name="テキスト 437"/>
          <p:cNvSpPr txBox="1"/>
          <p:nvPr/>
        </p:nvSpPr>
        <p:spPr>
          <a:xfrm>
            <a:off x="5094831" y="2214413"/>
            <a:ext cx="552212" cy="2642475"/>
          </a:xfrm>
          <a:prstGeom prst="rect">
            <a:avLst/>
          </a:prstGeom>
        </p:spPr>
        <p:txBody>
          <a:bodyPr vert="eaVert" wrap="square">
            <a:spAutoFit/>
          </a:bodyPr>
          <a:p>
            <a:pPr>
              <a:defRPr lang="ja-JP" altLang="en-US"/>
            </a:pPr>
            <a:r>
              <a:rPr lang="ja-JP" altLang="en-US" sz="2400">
                <a:latin typeface="UD デジタル 教科書体 NK-B"/>
                <a:ea typeface="UD デジタル 教科書体 NK-B"/>
              </a:rPr>
              <a:t>基　　本　　方　　針</a:t>
            </a:r>
            <a:endParaRPr lang="ja-JP" altLang="en-US" sz="2400">
              <a:latin typeface="UD デジタル 教科書体 NK-B"/>
              <a:ea typeface="UD デジタル 教科書体 NK-B"/>
            </a:endParaRPr>
          </a:p>
        </p:txBody>
      </p:sp>
      <p:sp>
        <p:nvSpPr>
          <p:cNvPr id="1115" name="図形 291"/>
          <p:cNvSpPr/>
          <p:nvPr/>
        </p:nvSpPr>
        <p:spPr>
          <a:xfrm rot="15300000">
            <a:off x="4445943" y="706014"/>
            <a:ext cx="1185427" cy="1061165"/>
          </a:xfrm>
          <a:prstGeom prst="curvedUpArrow">
            <a:avLst>
              <a:gd name="adj1" fmla="val 25774"/>
              <a:gd name="adj2" fmla="val 51969"/>
              <a:gd name="adj3" fmla="val 330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16" name="図形 169"/>
          <p:cNvSpPr/>
          <p:nvPr/>
        </p:nvSpPr>
        <p:spPr>
          <a:xfrm rot="19740000">
            <a:off x="2715667" y="3715722"/>
            <a:ext cx="451003" cy="482064"/>
          </a:xfrm>
          <a:prstGeom prst="curvedRightArrow">
            <a:avLst>
              <a:gd name="adj1" fmla="val 36437"/>
              <a:gd name="adj2" fmla="val 67021"/>
              <a:gd name="adj3" fmla="val 320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17" name="図形 171"/>
          <p:cNvSpPr/>
          <p:nvPr/>
        </p:nvSpPr>
        <p:spPr>
          <a:xfrm rot="20220000">
            <a:off x="2143614" y="1826477"/>
            <a:ext cx="972482" cy="775873"/>
          </a:xfrm>
          <a:prstGeom prst="curvedRightArrow">
            <a:avLst>
              <a:gd name="adj1" fmla="val 30984"/>
              <a:gd name="adj2" fmla="val 48985"/>
              <a:gd name="adj3" fmla="val 310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18" name="タイトル 153"/>
          <p:cNvSpPr>
            <a:spLocks noGrp="1"/>
          </p:cNvSpPr>
          <p:nvPr/>
        </p:nvSpPr>
        <p:spPr>
          <a:xfrm>
            <a:off x="1401884" y="0"/>
            <a:ext cx="6549246" cy="386245"/>
          </a:xfrm>
          <a:prstGeom prst="rect">
            <a:avLst/>
          </a:prstGeom>
        </p:spPr>
        <p:txBody>
          <a:bodyPr spcCol="25200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5400" b="1" kern="1200" cap="all" spc="-30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 scaled="0"/>
                  <a:tileRect/>
                </a:gradFill>
                <a:effectLst>
                  <a:outerShdw blurRad="75057" dir="5400000" sy="-20000" rotWithShape="0">
                    <a:schemeClr val="accent4">
                      <a:lumMod val="50000"/>
                      <a:alpha val="22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 kumimoji="1">
                <a:solidFill>
                  <a:schemeClr val="tx2"/>
                </a:solidFill>
              </a:defRPr>
            </a:lvl2pPr>
            <a:lvl3pPr eaLnBrk="1" hangingPunct="1">
              <a:defRPr kumimoji="1">
                <a:solidFill>
                  <a:schemeClr val="tx2"/>
                </a:solidFill>
              </a:defRPr>
            </a:lvl3pPr>
            <a:lvl4pPr eaLnBrk="1" hangingPunct="1">
              <a:defRPr kumimoji="1">
                <a:solidFill>
                  <a:schemeClr val="tx2"/>
                </a:solidFill>
              </a:defRPr>
            </a:lvl4pPr>
            <a:lvl5pPr eaLnBrk="1" hangingPunct="1">
              <a:defRPr kumimoji="1">
                <a:solidFill>
                  <a:schemeClr val="tx2"/>
                </a:solidFill>
              </a:defRPr>
            </a:lvl5pPr>
            <a:lvl6pPr eaLnBrk="1" hangingPunct="1">
              <a:defRPr kumimoji="1">
                <a:solidFill>
                  <a:schemeClr val="tx2"/>
                </a:solidFill>
              </a:defRPr>
            </a:lvl6pPr>
            <a:lvl7pPr eaLnBrk="1" hangingPunct="1">
              <a:defRPr kumimoji="1">
                <a:solidFill>
                  <a:schemeClr val="tx2"/>
                </a:solidFill>
              </a:defRPr>
            </a:lvl7pPr>
            <a:lvl8pPr eaLnBrk="1" hangingPunct="1">
              <a:defRPr kumimoji="1">
                <a:solidFill>
                  <a:schemeClr val="tx2"/>
                </a:solidFill>
              </a:defRPr>
            </a:lvl8pPr>
            <a:lvl9pPr eaLnBrk="1" hangingPunct="1">
              <a:defRPr kumimoji="1">
                <a:solidFill>
                  <a:schemeClr val="tx2"/>
                </a:solidFill>
              </a:defRPr>
            </a:lvl9pPr>
          </a:lstStyle>
          <a:p>
            <a:pPr algn="dist"/>
            <a:r>
              <a:rPr kumimoji="1" lang="ja-JP" altLang="en-US" sz="1800" b="0" dirty="0">
                <a:effectLst/>
                <a:latin typeface="AR Pゴシック体S"/>
                <a:ea typeface="AR Pゴシック体S"/>
              </a:rPr>
              <a:t>秋田県立岩城少年自然の家　グランドデザイン</a:t>
            </a:r>
            <a:endParaRPr kumimoji="1" lang="ja-JP" altLang="en-US" sz="1800" b="0" dirty="0">
              <a:effectLst/>
              <a:latin typeface="AR Pゴシック体S"/>
              <a:ea typeface="AR Pゴシック体S"/>
            </a:endParaRPr>
          </a:p>
        </p:txBody>
      </p:sp>
      <p:sp>
        <p:nvSpPr>
          <p:cNvPr id="1119" name="テキスト 160"/>
          <p:cNvSpPr txBox="1"/>
          <p:nvPr/>
        </p:nvSpPr>
        <p:spPr>
          <a:xfrm>
            <a:off x="3129617" y="1017286"/>
            <a:ext cx="1134514" cy="287444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36000" rIns="36000" bIns="36000">
            <a:spAutoFit/>
          </a:bodyPr>
          <a:p>
            <a:pPr algn="ctr">
              <a:defRPr lang="ja-JP" altLang="en-US"/>
            </a:pPr>
            <a:r>
              <a:rPr lang="ja-JP" altLang="en-US" sz="1400">
                <a:latin typeface="AR P丸ゴシック体E"/>
                <a:ea typeface="AR P丸ゴシック体E"/>
              </a:rPr>
              <a:t>豊かに生きる</a:t>
            </a:r>
            <a:endParaRPr lang="ja-JP" altLang="en-US" sz="1400">
              <a:latin typeface="AR P丸ゴシック体E"/>
              <a:ea typeface="AR P丸ゴシック体E"/>
            </a:endParaRPr>
          </a:p>
        </p:txBody>
      </p:sp>
      <p:sp>
        <p:nvSpPr>
          <p:cNvPr id="1120" name="図形 167"/>
          <p:cNvSpPr/>
          <p:nvPr/>
        </p:nvSpPr>
        <p:spPr>
          <a:xfrm rot="20220000">
            <a:off x="3168759" y="4764293"/>
            <a:ext cx="319418" cy="335495"/>
          </a:xfrm>
          <a:prstGeom prst="curvedRightArrow">
            <a:avLst>
              <a:gd name="adj1" fmla="val 37341"/>
              <a:gd name="adj2" fmla="val 67021"/>
              <a:gd name="adj3" fmla="val 297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  <p:sp>
        <p:nvSpPr>
          <p:cNvPr id="1121" name="テキスト 180"/>
          <p:cNvSpPr txBox="1"/>
          <p:nvPr/>
        </p:nvSpPr>
        <p:spPr>
          <a:xfrm>
            <a:off x="3129617" y="4643824"/>
            <a:ext cx="466998" cy="2299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01600">
              <a:srgbClr val="FFC000"/>
            </a:glow>
          </a:effectLst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900">
                <a:latin typeface="AR Pゴシック体S"/>
                <a:ea typeface="AR Pゴシック体S"/>
              </a:rPr>
              <a:t>提供</a:t>
            </a:r>
            <a:endParaRPr lang="ja-JP" altLang="en-US" sz="900">
              <a:latin typeface="AR Pゴシック体S"/>
              <a:ea typeface="AR Pゴシック体S"/>
            </a:endParaRPr>
          </a:p>
        </p:txBody>
      </p:sp>
      <p:sp>
        <p:nvSpPr>
          <p:cNvPr id="1122" name="テキスト 181"/>
          <p:cNvSpPr txBox="1"/>
          <p:nvPr/>
        </p:nvSpPr>
        <p:spPr>
          <a:xfrm>
            <a:off x="3872850" y="4591096"/>
            <a:ext cx="498821" cy="245328"/>
          </a:xfrm>
          <a:prstGeom prst="rect">
            <a:avLst/>
          </a:prstGeom>
          <a:solidFill>
            <a:srgbClr val="E78B8B"/>
          </a:solidFill>
          <a:effectLst>
            <a:glow rad="101600">
              <a:srgbClr val="FFC000"/>
            </a:glow>
          </a:effectLst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1000">
                <a:latin typeface="AR Pゴシック体S"/>
                <a:ea typeface="AR Pゴシック体S"/>
              </a:rPr>
              <a:t>支援</a:t>
            </a:r>
            <a:endParaRPr lang="ja-JP" altLang="en-US" sz="1000">
              <a:latin typeface="AR Pゴシック体S"/>
              <a:ea typeface="AR Pゴシック体S"/>
            </a:endParaRPr>
          </a:p>
        </p:txBody>
      </p:sp>
      <p:sp>
        <p:nvSpPr>
          <p:cNvPr id="1123" name="テキスト 182"/>
          <p:cNvSpPr txBox="1"/>
          <p:nvPr/>
        </p:nvSpPr>
        <p:spPr>
          <a:xfrm>
            <a:off x="2824144" y="3559358"/>
            <a:ext cx="504324" cy="260717"/>
          </a:xfrm>
          <a:prstGeom prst="rect">
            <a:avLst/>
          </a:prstGeom>
          <a:solidFill>
            <a:srgbClr val="90D7F0"/>
          </a:solidFill>
          <a:effectLst>
            <a:glow rad="101600">
              <a:srgbClr val="FFC000"/>
            </a:glow>
          </a:effectLst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1100">
                <a:latin typeface="AR Pゴシック体S"/>
                <a:ea typeface="AR Pゴシック体S"/>
              </a:rPr>
              <a:t>連携</a:t>
            </a:r>
            <a:endParaRPr lang="ja-JP" altLang="en-US" sz="1100">
              <a:latin typeface="AR Pゴシック体S"/>
              <a:ea typeface="AR Pゴシック体S"/>
            </a:endParaRPr>
          </a:p>
        </p:txBody>
      </p:sp>
      <p:sp>
        <p:nvSpPr>
          <p:cNvPr id="1124" name="テキスト 183"/>
          <p:cNvSpPr txBox="1"/>
          <p:nvPr/>
        </p:nvSpPr>
        <p:spPr>
          <a:xfrm>
            <a:off x="4371671" y="2955331"/>
            <a:ext cx="609671" cy="30688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101600">
              <a:srgbClr val="FFC000"/>
            </a:glow>
          </a:effectLst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1400">
                <a:latin typeface="AR Pゴシック体S"/>
                <a:ea typeface="AR Pゴシック体S"/>
              </a:rPr>
              <a:t>提供</a:t>
            </a:r>
            <a:endParaRPr lang="ja-JP" altLang="en-US" sz="1400">
              <a:latin typeface="AR Pゴシック体S"/>
              <a:ea typeface="AR Pゴシック体S"/>
            </a:endParaRPr>
          </a:p>
        </p:txBody>
      </p:sp>
      <p:sp>
        <p:nvSpPr>
          <p:cNvPr id="1125" name="テキスト 184"/>
          <p:cNvSpPr txBox="1"/>
          <p:nvPr/>
        </p:nvSpPr>
        <p:spPr>
          <a:xfrm>
            <a:off x="2523983" y="1577999"/>
            <a:ext cx="795045" cy="368439"/>
          </a:xfrm>
          <a:prstGeom prst="rect">
            <a:avLst/>
          </a:prstGeom>
          <a:solidFill>
            <a:srgbClr val="E78B8B"/>
          </a:solidFill>
          <a:effectLst>
            <a:glow rad="101600">
              <a:srgbClr val="FFC000"/>
            </a:glow>
          </a:effectLst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1800">
                <a:latin typeface="AR Pゴシック体S"/>
                <a:ea typeface="AR Pゴシック体S"/>
              </a:rPr>
              <a:t>支援</a:t>
            </a:r>
            <a:endParaRPr lang="ja-JP" altLang="en-US" sz="1800">
              <a:latin typeface="AR Pゴシック体S"/>
              <a:ea typeface="AR Pゴシック体S"/>
            </a:endParaRPr>
          </a:p>
        </p:txBody>
      </p:sp>
      <p:sp>
        <p:nvSpPr>
          <p:cNvPr id="1126" name="図形 192"/>
          <p:cNvSpPr/>
          <p:nvPr/>
        </p:nvSpPr>
        <p:spPr>
          <a:xfrm>
            <a:off x="5860481" y="355119"/>
            <a:ext cx="3205981" cy="1256503"/>
          </a:xfrm>
          <a:prstGeom prst="roundRect">
            <a:avLst/>
          </a:prstGeom>
          <a:solidFill>
            <a:srgbClr val="FFE9E9"/>
          </a:solidFill>
          <a:ln w="19050" cap="flat" cmpd="sng" algn="ctr">
            <a:solidFill>
              <a:srgbClr val="FF0000"/>
            </a:solidFill>
            <a:prstDash val="soli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36000" tIns="36000" rIns="36000" bIns="36000" anchor="ctr">
            <a:spAutoFit/>
          </a:bodyPr>
          <a:p>
            <a:pPr algn="l">
              <a:defRPr lang="ja-JP" altLang="en-US"/>
            </a:pPr>
            <a:r>
              <a:rPr lang="ja-JP" altLang="en-US" sz="1200" spc="0">
                <a:solidFill>
                  <a:schemeClr val="tx1"/>
                </a:solidFill>
                <a:latin typeface="AR P明朝体U"/>
                <a:ea typeface="AR P明朝体U"/>
              </a:rPr>
              <a:t>令和７</a:t>
            </a:r>
            <a:r>
              <a:rPr lang="ja-JP" altLang="en-US" sz="1200" spc="0">
                <a:solidFill>
                  <a:schemeClr val="tx1"/>
                </a:solidFill>
                <a:latin typeface="AR P明朝体U"/>
                <a:ea typeface="AR P明朝体U"/>
              </a:rPr>
              <a:t>年度テーマ</a:t>
            </a:r>
            <a:endParaRPr lang="ja-JP" altLang="en-US" sz="1200" spc="0">
              <a:solidFill>
                <a:schemeClr val="tx1"/>
              </a:solidFill>
              <a:latin typeface="AR P明朝体U"/>
              <a:ea typeface="AR P明朝体U"/>
            </a:endParaRPr>
          </a:p>
          <a:p>
            <a:pPr algn="l">
              <a:defRPr lang="ja-JP" altLang="en-US"/>
            </a:pPr>
            <a:r>
              <a:rPr lang="ja-JP" altLang="en-US" sz="1200" spc="0">
                <a:solidFill>
                  <a:schemeClr val="tx1"/>
                </a:solidFill>
                <a:latin typeface="AR P丸ゴシック体E"/>
                <a:ea typeface="AR P丸ゴシック体E"/>
              </a:rPr>
              <a:t>  岩城（ふるさと）の豊富な資源を活かした</a:t>
            </a:r>
            <a:endParaRPr lang="ja-JP" altLang="en-US" sz="1200" spc="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l">
              <a:defRPr lang="ja-JP" altLang="en-US"/>
            </a:pPr>
            <a:r>
              <a:rPr lang="ja-JP" altLang="en-US" sz="1200" spc="0">
                <a:solidFill>
                  <a:schemeClr val="tx1"/>
                </a:solidFill>
                <a:latin typeface="AR P丸ゴシック体E"/>
                <a:ea typeface="AR P丸ゴシック体E"/>
              </a:rPr>
              <a:t>    体</a:t>
            </a:r>
            <a:r>
              <a:rPr lang="ja-JP" altLang="en-US" sz="1200" spc="0">
                <a:solidFill>
                  <a:schemeClr val="tx1"/>
                </a:solidFill>
                <a:latin typeface="AR P丸ゴシック体E"/>
                <a:ea typeface="AR P丸ゴシック体E"/>
              </a:rPr>
              <a:t>験活</a:t>
            </a:r>
            <a:r>
              <a:rPr lang="ja-JP" altLang="en-US" sz="1200" spc="0">
                <a:solidFill>
                  <a:schemeClr val="tx1"/>
                </a:solidFill>
                <a:latin typeface="AR P丸ゴシック体E"/>
                <a:ea typeface="AR P丸ゴシック体E"/>
              </a:rPr>
              <a:t>動</a:t>
            </a:r>
            <a:r>
              <a:rPr lang="ja-JP" altLang="en-US" sz="1200" spc="0">
                <a:solidFill>
                  <a:schemeClr val="tx1"/>
                </a:solidFill>
                <a:latin typeface="AR P丸ゴシック体E"/>
                <a:ea typeface="AR P丸ゴシック体E"/>
              </a:rPr>
              <a:t>をとおして</a:t>
            </a:r>
            <a:r>
              <a:rPr lang="ja-JP" altLang="en-US" sz="1200" spc="0">
                <a:solidFill>
                  <a:schemeClr val="tx1"/>
                </a:solidFill>
                <a:latin typeface="AR P丸ゴシック体E"/>
                <a:ea typeface="AR P丸ゴシック体E"/>
              </a:rPr>
              <a:t>豊かに生きる力を育む</a:t>
            </a:r>
            <a:endParaRPr lang="ja-JP" altLang="en-US" sz="1200" spc="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dist">
              <a:defRPr lang="ja-JP" altLang="en-US"/>
            </a:pPr>
            <a:r>
              <a:rPr lang="ja-JP" altLang="en-US" sz="1100" spc="0">
                <a:solidFill>
                  <a:schemeClr val="tx1"/>
                </a:solidFill>
                <a:latin typeface="AR P丸ゴシック体E"/>
                <a:ea typeface="AR P丸ゴシック体E"/>
              </a:rPr>
              <a:t>～開所半世紀に向けた３Ｃ</a:t>
            </a:r>
            <a:endParaRPr lang="ja-JP" altLang="en-US" sz="1100" spc="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dist">
              <a:defRPr lang="ja-JP" altLang="en-US"/>
            </a:pPr>
            <a:r>
              <a:rPr lang="ja-JP" altLang="en-US" sz="1100" spc="0">
                <a:solidFill>
                  <a:schemeClr val="tx1"/>
                </a:solidFill>
                <a:latin typeface="AR P丸ゴシック体E"/>
                <a:ea typeface="AR P丸ゴシック体E"/>
              </a:rPr>
              <a:t>(</a:t>
            </a:r>
            <a:r>
              <a:rPr lang="ja-JP" altLang="en-US" sz="1100" u="sng" spc="0">
                <a:solidFill>
                  <a:schemeClr val="tx1"/>
                </a:solidFill>
                <a:latin typeface="AR P丸ゴシック体E"/>
                <a:ea typeface="AR P丸ゴシック体E"/>
              </a:rPr>
              <a:t>C</a:t>
            </a:r>
            <a:r>
              <a:rPr lang="ja-JP" altLang="en-US" sz="1100" spc="0">
                <a:solidFill>
                  <a:schemeClr val="tx1"/>
                </a:solidFill>
                <a:latin typeface="AR P丸ゴシック体E"/>
                <a:ea typeface="AR P丸ゴシック体E"/>
              </a:rPr>
              <a:t>hance→</a:t>
            </a:r>
            <a:r>
              <a:rPr lang="ja-JP" altLang="en-US" sz="1100" u="sng" spc="0">
                <a:solidFill>
                  <a:schemeClr val="tx1"/>
                </a:solidFill>
                <a:latin typeface="AR P丸ゴシック体E"/>
                <a:ea typeface="AR P丸ゴシック体E"/>
              </a:rPr>
              <a:t>C</a:t>
            </a:r>
            <a:r>
              <a:rPr lang="ja-JP" altLang="en-US" sz="1100" spc="0">
                <a:solidFill>
                  <a:schemeClr val="tx1"/>
                </a:solidFill>
                <a:latin typeface="AR P丸ゴシック体E"/>
                <a:ea typeface="AR P丸ゴシック体E"/>
              </a:rPr>
              <a:t>hallenge→</a:t>
            </a:r>
            <a:r>
              <a:rPr lang="ja-JP" altLang="en-US" sz="1100" u="sng" spc="0">
                <a:solidFill>
                  <a:schemeClr val="tx1"/>
                </a:solidFill>
                <a:latin typeface="AR P丸ゴシック体E"/>
                <a:ea typeface="AR P丸ゴシック体E"/>
              </a:rPr>
              <a:t>C</a:t>
            </a:r>
            <a:r>
              <a:rPr lang="ja-JP" altLang="en-US" sz="1100" spc="0">
                <a:solidFill>
                  <a:schemeClr val="tx1"/>
                </a:solidFill>
                <a:latin typeface="AR P丸ゴシック体E"/>
                <a:ea typeface="AR P丸ゴシック体E"/>
              </a:rPr>
              <a:t>hange）</a:t>
            </a:r>
            <a:r>
              <a:rPr lang="ja-JP" altLang="en-US" sz="1100" spc="0">
                <a:solidFill>
                  <a:schemeClr val="tx1"/>
                </a:solidFill>
                <a:latin typeface="AR P丸ゴシック体E"/>
                <a:ea typeface="AR P丸ゴシック体E"/>
              </a:rPr>
              <a:t>～</a:t>
            </a:r>
            <a:br>
              <a:rPr lang="ja-JP" altLang="en-US" sz="1100" spc="0">
                <a:solidFill>
                  <a:schemeClr val="tx1"/>
                </a:solidFill>
                <a:latin typeface="AR P丸ゴシック体E"/>
                <a:ea typeface="AR P丸ゴシック体E"/>
              </a:rPr>
            </a:br>
            <a:r>
              <a:rPr lang="ja-JP" altLang="en-US" sz="1100" u="none" spc="0">
                <a:solidFill>
                  <a:schemeClr val="tx1"/>
                </a:solidFill>
                <a:latin typeface="AR P丸ゴシック体E"/>
                <a:ea typeface="AR P丸ゴシック体E"/>
              </a:rPr>
              <a:t> </a:t>
            </a:r>
            <a:r>
              <a:rPr lang="ja-JP" altLang="en-US" sz="1100" u="sng" spc="0"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好機</a:t>
            </a:r>
            <a:r>
              <a:rPr lang="ja-JP" altLang="en-US" sz="1100" spc="0"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を逃さず</a:t>
            </a:r>
            <a:r>
              <a:rPr lang="ja-JP" altLang="en-US" sz="1100" u="sng" spc="0"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挑戦</a:t>
            </a:r>
            <a:r>
              <a:rPr lang="ja-JP" altLang="en-US" sz="1100" spc="0"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し</a:t>
            </a:r>
            <a:r>
              <a:rPr lang="ja-JP" altLang="en-US" sz="1100" u="sng" spc="0"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変化</a:t>
            </a:r>
            <a:r>
              <a:rPr lang="ja-JP" altLang="en-US" sz="1100" spc="0"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する</a:t>
            </a:r>
            <a:r>
              <a:rPr lang="ja-JP" altLang="en-US" sz="1100">
                <a:solidFill>
                  <a:schemeClr val="tx1"/>
                </a:solidFill>
                <a:latin typeface="AR P丸ゴシック体E"/>
                <a:ea typeface="AR P丸ゴシック体E"/>
              </a:rPr>
              <a:t>　　</a:t>
            </a:r>
            <a:endParaRPr lang="ja-JP" altLang="en-US" sz="1100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127" name="テキスト 172"/>
          <p:cNvSpPr txBox="1"/>
          <p:nvPr/>
        </p:nvSpPr>
        <p:spPr>
          <a:xfrm>
            <a:off x="104726" y="5903454"/>
            <a:ext cx="5688705" cy="2874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accent1"/>
            </a:solidFill>
          </a:ln>
        </p:spPr>
        <p:txBody>
          <a:bodyPr wrap="square" tIns="36000" bIns="36000">
            <a:spAutoFit/>
          </a:bodyPr>
          <a:p>
            <a:pPr algn="l">
              <a:defRPr lang="ja-JP" altLang="en-US"/>
            </a:pPr>
            <a:r>
              <a:rPr lang="ja-JP" altLang="en-US" sz="1100">
                <a:latin typeface="AR P丸ゴシック体E"/>
                <a:ea typeface="AR P丸ゴシック体E"/>
              </a:rPr>
              <a:t>　雄大な自然と施設の機能を生かした</a:t>
            </a:r>
            <a:r>
              <a:rPr lang="ja-JP" altLang="en-US" sz="1100">
                <a:latin typeface="AR P丸ゴシック体E"/>
                <a:ea typeface="AR P丸ゴシック体E"/>
              </a:rPr>
              <a:t>豊かな体験活動ができる場や機会を</a:t>
            </a:r>
            <a:r>
              <a:rPr lang="ja-JP" altLang="en-US" sz="1400">
                <a:latin typeface="AR Pゴシック体S"/>
                <a:ea typeface="AR Pゴシック体S"/>
              </a:rPr>
              <a:t>提供</a:t>
            </a:r>
            <a:endParaRPr lang="ja-JP" altLang="en-US" sz="1400">
              <a:latin typeface="AR Pゴシック体S"/>
              <a:ea typeface="AR Pゴシック体S"/>
            </a:endParaRPr>
          </a:p>
        </p:txBody>
      </p:sp>
      <p:sp>
        <p:nvSpPr>
          <p:cNvPr id="1128" name="テキスト 175"/>
          <p:cNvSpPr txBox="1"/>
          <p:nvPr/>
        </p:nvSpPr>
        <p:spPr>
          <a:xfrm>
            <a:off x="104726" y="6190898"/>
            <a:ext cx="5687052" cy="287444"/>
          </a:xfrm>
          <a:prstGeom prst="rect">
            <a:avLst/>
          </a:prstGeom>
          <a:solidFill>
            <a:srgbClr val="FFA6A6"/>
          </a:solidFill>
          <a:ln w="3175">
            <a:solidFill>
              <a:schemeClr val="accent1"/>
            </a:solidFill>
          </a:ln>
        </p:spPr>
        <p:txBody>
          <a:bodyPr wrap="square" tIns="36000" bIns="36000">
            <a:spAutoFit/>
          </a:bodyPr>
          <a:p>
            <a:pPr algn="l">
              <a:defRPr lang="ja-JP" altLang="en-US"/>
            </a:pPr>
            <a:r>
              <a:rPr lang="ja-JP" altLang="en-US" sz="1100">
                <a:latin typeface="AR P丸ゴシック体E"/>
                <a:ea typeface="AR P丸ゴシック体E"/>
              </a:rPr>
              <a:t>　学校等のねらい達成に向けた教育活動</a:t>
            </a:r>
            <a:r>
              <a:rPr lang="ja-JP" altLang="en-US" sz="1100">
                <a:latin typeface="AR P丸ゴシック体E"/>
                <a:ea typeface="AR P丸ゴシック体E"/>
              </a:rPr>
              <a:t>（セカンド</a:t>
            </a:r>
            <a:r>
              <a:rPr lang="ja-JP" altLang="en-US" sz="1100">
                <a:latin typeface="AR P丸ゴシック体E"/>
                <a:ea typeface="AR P丸ゴシック体E"/>
              </a:rPr>
              <a:t>スクール的</a:t>
            </a:r>
            <a:r>
              <a:rPr lang="ja-JP" altLang="en-US" sz="1100">
                <a:latin typeface="AR P丸ゴシック体E"/>
                <a:ea typeface="AR P丸ゴシック体E"/>
              </a:rPr>
              <a:t>利用含む）を多面的に</a:t>
            </a:r>
            <a:r>
              <a:rPr lang="ja-JP" altLang="en-US" sz="1400">
                <a:latin typeface="AR Pゴシック体S"/>
                <a:ea typeface="AR Pゴシック体S"/>
              </a:rPr>
              <a:t>支援</a:t>
            </a:r>
            <a:endParaRPr lang="ja-JP" altLang="en-US" sz="1400">
              <a:latin typeface="AR Pゴシック体S"/>
              <a:ea typeface="AR Pゴシック体S"/>
            </a:endParaRPr>
          </a:p>
        </p:txBody>
      </p:sp>
      <p:sp>
        <p:nvSpPr>
          <p:cNvPr id="1129" name="テキスト 178"/>
          <p:cNvSpPr txBox="1"/>
          <p:nvPr/>
        </p:nvSpPr>
        <p:spPr>
          <a:xfrm>
            <a:off x="104726" y="6478342"/>
            <a:ext cx="5687753" cy="287444"/>
          </a:xfrm>
          <a:prstGeom prst="rect">
            <a:avLst/>
          </a:prstGeom>
          <a:solidFill>
            <a:srgbClr val="90D7F0"/>
          </a:solidFill>
          <a:ln w="3175">
            <a:solidFill>
              <a:schemeClr val="accent1"/>
            </a:solidFill>
          </a:ln>
        </p:spPr>
        <p:txBody>
          <a:bodyPr wrap="square" tIns="36000" bIns="36000">
            <a:spAutoFit/>
          </a:bodyPr>
          <a:p>
            <a:pPr algn="l">
              <a:defRPr lang="ja-JP" altLang="en-US"/>
            </a:pPr>
            <a:r>
              <a:rPr lang="ja-JP" altLang="en-US" sz="1100">
                <a:latin typeface="AR P丸ゴシック体E"/>
                <a:ea typeface="AR P丸ゴシック体E"/>
              </a:rPr>
              <a:t>　体験プログラムの充実を目指した</a:t>
            </a:r>
            <a:r>
              <a:rPr lang="ja-JP" altLang="en-US" sz="1100">
                <a:latin typeface="AR P丸ゴシック体E"/>
                <a:ea typeface="AR P丸ゴシック体E"/>
              </a:rPr>
              <a:t>地域や関係機関・団体及び外部人材との</a:t>
            </a:r>
            <a:r>
              <a:rPr lang="ja-JP" altLang="en-US" sz="1400">
                <a:latin typeface="AR Pゴシック体S"/>
                <a:ea typeface="AR Pゴシック体S"/>
              </a:rPr>
              <a:t>連携</a:t>
            </a:r>
            <a:endParaRPr lang="ja-JP" altLang="en-US" sz="1400">
              <a:latin typeface="AR Pゴシック体S"/>
              <a:ea typeface="AR Pゴシック体S"/>
            </a:endParaRPr>
          </a:p>
        </p:txBody>
      </p:sp>
      <p:sp>
        <p:nvSpPr>
          <p:cNvPr id="1130" name="四角形 193"/>
          <p:cNvSpPr/>
          <p:nvPr/>
        </p:nvSpPr>
        <p:spPr>
          <a:xfrm>
            <a:off x="4480560" y="2967781"/>
            <a:ext cx="182880" cy="922437"/>
          </a:xfrm>
          <a:prstGeom prst="rect">
            <a:avLst/>
          </a:prstGeom>
        </p:spPr>
        <p:txBody>
          <a:bodyPr wrap="none" anchor="ctr">
            <a:spAutoFit/>
          </a:bodyPr>
          <a:p>
            <a:pPr algn="ctr">
              <a:defRPr lang="ja-JP" altLang="en-US"/>
            </a:pPr>
            <a:endParaRPr lang="ja-JP" altLang="en-US" sz="5400">
              <a:ln w="8890" cap="flat" cmpd="sng">
                <a:solidFill>
                  <a:schemeClr val="accent1">
                    <a:tint val="3000"/>
                  </a:schemeClr>
                </a:solidFill>
                <a:prstDash val="solid"/>
                <a:bevel/>
              </a:ln>
              <a:solidFill>
                <a:schemeClr val="accent4"/>
              </a:solidFill>
              <a:effectLst>
                <a:innerShdw blurRad="63500" dist="50800" dir="2700000">
                  <a:srgbClr val="000000">
                    <a:alpha val="50000"/>
                  </a:srgbClr>
                </a:innerShdw>
              </a:effectLst>
              <a:ea typeface="AR P丸ゴシック体E"/>
            </a:endParaRPr>
          </a:p>
        </p:txBody>
      </p:sp>
      <p:sp>
        <p:nvSpPr>
          <p:cNvPr id="1131" name="テキスト 185"/>
          <p:cNvSpPr txBox="1"/>
          <p:nvPr/>
        </p:nvSpPr>
        <p:spPr>
          <a:xfrm>
            <a:off x="4216378" y="1544554"/>
            <a:ext cx="894124" cy="399217"/>
          </a:xfrm>
          <a:prstGeom prst="rect">
            <a:avLst/>
          </a:prstGeom>
          <a:solidFill>
            <a:srgbClr val="90D7F0"/>
          </a:solidFill>
          <a:effectLst>
            <a:glow rad="101600">
              <a:srgbClr val="FFC000"/>
            </a:glow>
          </a:effectLst>
        </p:spPr>
        <p:txBody>
          <a:bodyPr wrap="square">
            <a:spAutoFit/>
          </a:bodyPr>
          <a:p>
            <a:pPr algn="ctr">
              <a:defRPr lang="ja-JP" altLang="en-US"/>
            </a:pPr>
            <a:r>
              <a:rPr lang="ja-JP" altLang="en-US" sz="2000">
                <a:latin typeface="AR Pゴシック体S"/>
                <a:ea typeface="AR Pゴシック体S"/>
              </a:rPr>
              <a:t>連携</a:t>
            </a:r>
            <a:endParaRPr lang="ja-JP" altLang="en-US" sz="2000">
              <a:latin typeface="AR Pゴシック体S"/>
              <a:ea typeface="AR Pゴシック体S"/>
            </a:endParaRPr>
          </a:p>
        </p:txBody>
      </p:sp>
      <p:sp>
        <p:nvSpPr>
          <p:cNvPr id="1132" name="テキスト 332"/>
          <p:cNvSpPr txBox="1"/>
          <p:nvPr/>
        </p:nvSpPr>
        <p:spPr>
          <a:xfrm>
            <a:off x="2356167" y="1304730"/>
            <a:ext cx="2681413" cy="184666"/>
          </a:xfrm>
          <a:prstGeom prst="rect">
            <a:avLst/>
          </a:prstGeom>
          <a:ln w="3175">
            <a:solidFill>
              <a:schemeClr val="tx1"/>
            </a:solidFill>
            <a:prstDash val="solid"/>
          </a:ln>
        </p:spPr>
        <p:txBody>
          <a:bodyPr wrap="square" lIns="0" tIns="0" rIns="0" bIns="0">
            <a:spAutoFit/>
          </a:bodyPr>
          <a:p>
            <a:pPr>
              <a:defRPr lang="ja-JP" altLang="en-US"/>
            </a:pPr>
            <a:r>
              <a:rPr lang="ja-JP" altLang="en-US" sz="1200">
                <a:ln/>
                <a:solidFill>
                  <a:schemeClr val="tx1"/>
                </a:solidFill>
                <a:latin typeface="AR P丸ゴシック体E"/>
                <a:ea typeface="AR P丸ゴシック体E"/>
              </a:rPr>
              <a:t>「</a:t>
            </a:r>
            <a:r>
              <a:rPr lang="ja-JP" altLang="en-US" sz="1200">
                <a:ln/>
                <a:solidFill>
                  <a:schemeClr val="tx1"/>
                </a:solidFill>
                <a:latin typeface="AR P丸ゴシック体E"/>
                <a:ea typeface="AR P丸ゴシック体E"/>
              </a:rPr>
              <a:t>生涯にわたり豊かに</a:t>
            </a:r>
            <a:r>
              <a:rPr lang="ja-JP" altLang="en-US" sz="1200">
                <a:ln/>
                <a:solidFill>
                  <a:schemeClr val="tx1"/>
                </a:solidFill>
                <a:latin typeface="AR P丸ゴシック体E"/>
                <a:ea typeface="AR P丸ゴシック体E"/>
              </a:rPr>
              <a:t>生き抜く力を醸成」</a:t>
            </a:r>
            <a:endParaRPr lang="ja-JP" altLang="en-US" sz="1200"/>
          </a:p>
        </p:txBody>
      </p:sp>
      <p:sp>
        <p:nvSpPr>
          <p:cNvPr id="1133" name="テキスト 333"/>
          <p:cNvSpPr txBox="1"/>
          <p:nvPr/>
        </p:nvSpPr>
        <p:spPr>
          <a:xfrm>
            <a:off x="3052898" y="3063540"/>
            <a:ext cx="1268011" cy="287444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36000" rIns="36000" bIns="36000">
            <a:spAutoFit/>
          </a:bodyPr>
          <a:p>
            <a:pPr algn="ctr">
              <a:defRPr lang="ja-JP" altLang="en-US"/>
            </a:pPr>
            <a:r>
              <a:rPr lang="ja-JP" altLang="en-US" sz="1400">
                <a:latin typeface="AR P丸ゴシック体E"/>
                <a:ea typeface="AR P丸ゴシック体E"/>
              </a:rPr>
              <a:t>よりよく生きる</a:t>
            </a:r>
            <a:endParaRPr lang="ja-JP" altLang="en-US" sz="1400">
              <a:latin typeface="AR P丸ゴシック体E"/>
              <a:ea typeface="AR P丸ゴシック体E"/>
            </a:endParaRPr>
          </a:p>
        </p:txBody>
      </p:sp>
      <p:sp>
        <p:nvSpPr>
          <p:cNvPr id="1134" name="テキスト 334"/>
          <p:cNvSpPr txBox="1"/>
          <p:nvPr/>
        </p:nvSpPr>
        <p:spPr>
          <a:xfrm>
            <a:off x="2416321" y="3350984"/>
            <a:ext cx="2521757" cy="18466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p>
            <a:pPr>
              <a:defRPr lang="ja-JP" altLang="en-US"/>
            </a:pPr>
            <a:r>
              <a:rPr lang="ja-JP" altLang="en-US" sz="1200">
                <a:ln/>
                <a:solidFill>
                  <a:schemeClr val="tx1"/>
                </a:solidFill>
                <a:latin typeface="AR P丸ゴシック体E"/>
                <a:ea typeface="AR P丸ゴシック体E"/>
              </a:rPr>
              <a:t>「家族や人、地域とのつながりを支援</a:t>
            </a:r>
            <a:r>
              <a:rPr lang="ja-JP" altLang="en-US" sz="1200">
                <a:ln/>
                <a:solidFill>
                  <a:schemeClr val="tx1"/>
                </a:solidFill>
                <a:latin typeface="AR P丸ゴシック体E"/>
                <a:ea typeface="AR P丸ゴシック体E"/>
              </a:rPr>
              <a:t>」</a:t>
            </a:r>
            <a:endParaRPr lang="ja-JP" altLang="en-US" sz="1200"/>
          </a:p>
        </p:txBody>
      </p:sp>
      <p:sp>
        <p:nvSpPr>
          <p:cNvPr id="1135" name="テキスト 335"/>
          <p:cNvSpPr txBox="1"/>
          <p:nvPr/>
        </p:nvSpPr>
        <p:spPr>
          <a:xfrm>
            <a:off x="3258746" y="5098292"/>
            <a:ext cx="1012867" cy="287444"/>
          </a:xfrm>
          <a:prstGeom prst="rect">
            <a:avLst/>
          </a:prstGeom>
          <a:solidFill>
            <a:srgbClr val="FFFF00"/>
          </a:solidFill>
        </p:spPr>
        <p:txBody>
          <a:bodyPr wrap="square" lIns="36000" tIns="36000" rIns="36000" bIns="36000">
            <a:spAutoFit/>
          </a:bodyPr>
          <a:p>
            <a:pPr algn="ctr">
              <a:defRPr lang="ja-JP" altLang="en-US"/>
            </a:pPr>
            <a:r>
              <a:rPr lang="ja-JP" altLang="en-US" sz="1400">
                <a:latin typeface="AR P丸ゴシック体E"/>
                <a:ea typeface="AR P丸ゴシック体E"/>
              </a:rPr>
              <a:t>今を生きる</a:t>
            </a:r>
            <a:endParaRPr lang="ja-JP" altLang="en-US" sz="1400">
              <a:latin typeface="AR P丸ゴシック体E"/>
              <a:ea typeface="AR P丸ゴシック体E"/>
            </a:endParaRPr>
          </a:p>
        </p:txBody>
      </p:sp>
      <p:sp>
        <p:nvSpPr>
          <p:cNvPr id="1136" name="テキスト 336"/>
          <p:cNvSpPr txBox="1"/>
          <p:nvPr/>
        </p:nvSpPr>
        <p:spPr>
          <a:xfrm>
            <a:off x="2054088" y="5385737"/>
            <a:ext cx="3466487" cy="184666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 lIns="0" tIns="0" rIns="0" bIns="0">
            <a:spAutoFit/>
          </a:bodyPr>
          <a:p>
            <a:pPr>
              <a:defRPr lang="ja-JP" altLang="en-US"/>
            </a:pPr>
            <a:r>
              <a:rPr lang="ja-JP" altLang="en-US" sz="1200">
                <a:ln/>
                <a:solidFill>
                  <a:schemeClr val="tx1"/>
                </a:solidFill>
                <a:latin typeface="AR P丸ゴシック体E"/>
                <a:ea typeface="AR P丸ゴシック体E"/>
              </a:rPr>
              <a:t>「豊かな自然環境を生かした多様な体験活動を提供</a:t>
            </a:r>
            <a:r>
              <a:rPr lang="ja-JP" altLang="en-US" sz="1200">
                <a:ln/>
                <a:solidFill>
                  <a:schemeClr val="tx1"/>
                </a:solidFill>
                <a:latin typeface="AR P丸ゴシック体E"/>
                <a:ea typeface="AR P丸ゴシック体E"/>
              </a:rPr>
              <a:t>」</a:t>
            </a:r>
            <a:endParaRPr lang="ja-JP" altLang="en-US" sz="1200"/>
          </a:p>
        </p:txBody>
      </p:sp>
      <p:sp>
        <p:nvSpPr>
          <p:cNvPr id="1137" name="テキスト 324"/>
          <p:cNvSpPr txBox="1"/>
          <p:nvPr/>
        </p:nvSpPr>
        <p:spPr>
          <a:xfrm>
            <a:off x="507274" y="5646788"/>
            <a:ext cx="4898862" cy="256666"/>
          </a:xfrm>
          <a:prstGeom prst="rect">
            <a:avLst/>
          </a:prstGeom>
          <a:solidFill>
            <a:schemeClr val="accent4"/>
          </a:solidFill>
          <a:ln w="15875">
            <a:solidFill>
              <a:schemeClr val="tx1"/>
            </a:solidFill>
          </a:ln>
        </p:spPr>
        <p:txBody>
          <a:bodyPr wrap="square" lIns="36000" tIns="36000" rIns="36000" bIns="36000">
            <a:spAutoFit/>
          </a:bodyPr>
          <a:p>
            <a:pPr algn="ctr">
              <a:defRPr lang="ja-JP" altLang="en-US"/>
            </a:pPr>
            <a:r>
              <a:rPr lang="ja-JP" altLang="en-US" sz="1200">
                <a:latin typeface="AR Pゴシック体S"/>
                <a:ea typeface="AR Pゴシック体S"/>
              </a:rPr>
              <a:t>生涯にわたる学びを支える</a:t>
            </a:r>
            <a:r>
              <a:rPr lang="ja-JP" altLang="en-US" sz="1200">
                <a:latin typeface="AR Pゴシック体S"/>
                <a:ea typeface="AR Pゴシック体S"/>
              </a:rPr>
              <a:t>３つのキーワード</a:t>
            </a:r>
            <a:r>
              <a:rPr lang="ja-JP" altLang="en-US" sz="1200">
                <a:latin typeface="AR Pゴシック体S"/>
                <a:ea typeface="AR Pゴシック体S"/>
              </a:rPr>
              <a:t>「提供」「支援」「連携」</a:t>
            </a:r>
            <a:endParaRPr lang="ja-JP" altLang="en-US" sz="1200">
              <a:latin typeface="AR Pゴシック体S"/>
              <a:ea typeface="AR Pゴシック体S"/>
            </a:endParaRPr>
          </a:p>
        </p:txBody>
      </p:sp>
      <p:sp>
        <p:nvSpPr>
          <p:cNvPr id="1138" name="テキスト 195"/>
          <p:cNvSpPr txBox="1"/>
          <p:nvPr/>
        </p:nvSpPr>
        <p:spPr>
          <a:xfrm>
            <a:off x="5860481" y="3618397"/>
            <a:ext cx="3189495" cy="1528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72000" rIns="36000" bIns="72000" spcCol="0" anchor="t" anchorCtr="0">
            <a:spAutoFit/>
          </a:bodyPr>
          <a:p>
            <a:pPr>
              <a:defRPr lang="ja-JP" altLang="en-US"/>
            </a:pPr>
            <a:r>
              <a:rPr lang="ja-JP" altLang="en-US" sz="900">
                <a:latin typeface="AR P丸ゴシック体E"/>
                <a:ea typeface="AR P丸ゴシック体E"/>
              </a:rPr>
              <a:t>○活動のねらいに即した利用者ファーストの対応</a:t>
            </a:r>
            <a:r>
              <a:rPr lang="ja-JP" altLang="en-US" sz="900">
                <a:latin typeface="AR P丸ゴシック体E"/>
                <a:ea typeface="AR P丸ゴシック体E"/>
              </a:rPr>
              <a:t>　</a:t>
            </a:r>
            <a:endParaRPr lang="ja-JP" altLang="en-US" sz="900">
              <a:latin typeface="AR P丸ゴシック体E"/>
              <a:ea typeface="AR P丸ゴシック体E"/>
            </a:endParaRPr>
          </a:p>
          <a:p>
            <a:pPr>
              <a:defRPr lang="ja-JP" altLang="en-US"/>
            </a:pPr>
            <a:r>
              <a:rPr lang="ja-JP" altLang="en-US" sz="900">
                <a:latin typeface="AR P丸ゴシック体E"/>
                <a:ea typeface="AR P丸ゴシック体E"/>
              </a:rPr>
              <a:t>○子どもから大人まで豊かな体験学習ができる主催事業の実施</a:t>
            </a:r>
            <a:endParaRPr lang="ja-JP" altLang="en-US" sz="900">
              <a:latin typeface="AR P丸ゴシック体E"/>
              <a:ea typeface="AR P丸ゴシック体E"/>
            </a:endParaRPr>
          </a:p>
          <a:p>
            <a:pPr>
              <a:defRPr lang="ja-JP" altLang="en-US"/>
            </a:pPr>
            <a:r>
              <a:rPr lang="ja-JP" altLang="en-US" sz="900">
                <a:latin typeface="AR P丸ゴシック体E"/>
                <a:ea typeface="AR P丸ゴシック体E"/>
              </a:rPr>
              <a:t>○</a:t>
            </a:r>
            <a:r>
              <a:rPr lang="ja-JP" altLang="en-US" sz="900">
                <a:latin typeface="AR P丸ゴシック体E"/>
                <a:ea typeface="AR P丸ゴシック体E"/>
              </a:rPr>
              <a:t>希望ニーズに沿い、</a:t>
            </a:r>
            <a:r>
              <a:rPr lang="ja-JP" altLang="en-US" sz="900">
                <a:latin typeface="AR P丸ゴシック体E"/>
                <a:ea typeface="AR P丸ゴシック体E"/>
              </a:rPr>
              <a:t>迅速で臨機応変な対応による</a:t>
            </a:r>
            <a:r>
              <a:rPr lang="ja-JP" altLang="en-US" sz="900">
                <a:latin typeface="AR P丸ゴシック体E"/>
                <a:ea typeface="AR P丸ゴシック体E"/>
              </a:rPr>
              <a:t>出前講座の</a:t>
            </a:r>
            <a:endParaRPr lang="ja-JP" altLang="en-US" sz="900">
              <a:latin typeface="AR P丸ゴシック体E"/>
              <a:ea typeface="AR P丸ゴシック体E"/>
            </a:endParaRPr>
          </a:p>
          <a:p>
            <a:pPr>
              <a:defRPr lang="ja-JP" altLang="en-US"/>
            </a:pPr>
            <a:r>
              <a:rPr lang="ja-JP" altLang="en-US" sz="900">
                <a:latin typeface="AR P丸ゴシック体E"/>
                <a:ea typeface="AR P丸ゴシック体E"/>
              </a:rPr>
              <a:t>　</a:t>
            </a:r>
            <a:r>
              <a:rPr lang="ja-JP" altLang="en-US" sz="900">
                <a:latin typeface="AR P丸ゴシック体E"/>
                <a:ea typeface="AR P丸ゴシック体E"/>
              </a:rPr>
              <a:t>実施</a:t>
            </a:r>
            <a:endParaRPr lang="ja-JP" altLang="en-US" sz="900">
              <a:latin typeface="AR P丸ゴシック体E"/>
              <a:ea typeface="AR P丸ゴシック体E"/>
            </a:endParaRPr>
          </a:p>
          <a:p>
            <a:pPr>
              <a:defRPr lang="ja-JP" altLang="en-US"/>
            </a:pPr>
            <a:r>
              <a:rPr lang="ja-JP" altLang="en-US" sz="900">
                <a:latin typeface="AR P丸ゴシック体E"/>
                <a:ea typeface="AR P丸ゴシック体E"/>
              </a:rPr>
              <a:t>○学校等のねらいに即したセカンド</a:t>
            </a:r>
            <a:r>
              <a:rPr lang="ja-JP" altLang="en-US" sz="900">
                <a:latin typeface="AR P丸ゴシック体E"/>
                <a:ea typeface="AR P丸ゴシック体E"/>
              </a:rPr>
              <a:t>スクール的利用プロ</a:t>
            </a:r>
            <a:r>
              <a:rPr lang="ja-JP" altLang="en-US" sz="900">
                <a:latin typeface="AR P丸ゴシック体E"/>
                <a:ea typeface="AR P丸ゴシック体E"/>
              </a:rPr>
              <a:t>グラム　</a:t>
            </a:r>
            <a:endParaRPr lang="ja-JP" altLang="en-US" sz="900">
              <a:latin typeface="AR P丸ゴシック体E"/>
              <a:ea typeface="AR P丸ゴシック体E"/>
            </a:endParaRPr>
          </a:p>
          <a:p>
            <a:pPr>
              <a:defRPr lang="ja-JP" altLang="en-US"/>
            </a:pPr>
            <a:r>
              <a:rPr lang="ja-JP" altLang="en-US" sz="900">
                <a:latin typeface="AR P丸ゴシック体E"/>
                <a:ea typeface="AR P丸ゴシック体E"/>
              </a:rPr>
              <a:t>　</a:t>
            </a:r>
            <a:r>
              <a:rPr lang="ja-JP" altLang="en-US" sz="900">
                <a:latin typeface="AR P丸ゴシック体E"/>
                <a:ea typeface="AR P丸ゴシック体E"/>
              </a:rPr>
              <a:t>の提供</a:t>
            </a:r>
            <a:endParaRPr lang="ja-JP" altLang="en-US" sz="900">
              <a:latin typeface="AR P丸ゴシック体E"/>
              <a:ea typeface="AR P丸ゴシック体E"/>
            </a:endParaRPr>
          </a:p>
          <a:p>
            <a:pPr>
              <a:defRPr lang="ja-JP" altLang="en-US"/>
            </a:pPr>
            <a:r>
              <a:rPr lang="ja-JP" altLang="en-US" sz="900">
                <a:latin typeface="AR P丸ゴシック体E"/>
                <a:ea typeface="AR P丸ゴシック体E"/>
              </a:rPr>
              <a:t>○地域人材や関係機関・団体との共同プログラムの開発</a:t>
            </a:r>
            <a:endParaRPr lang="ja-JP" altLang="en-US" sz="900">
              <a:latin typeface="AR P丸ゴシック体E"/>
              <a:ea typeface="AR P丸ゴシック体E"/>
            </a:endParaRPr>
          </a:p>
          <a:p>
            <a:pPr>
              <a:defRPr lang="ja-JP" altLang="en-US"/>
            </a:pPr>
            <a:r>
              <a:rPr lang="ja-JP" altLang="en-US" sz="900">
                <a:latin typeface="AR P丸ゴシック体E"/>
                <a:ea typeface="AR P丸ゴシック体E"/>
              </a:rPr>
              <a:t>○</a:t>
            </a:r>
            <a:r>
              <a:rPr lang="ja-JP" altLang="en-US" sz="900">
                <a:latin typeface="AR P丸ゴシック体E"/>
                <a:ea typeface="AR P丸ゴシック体E"/>
              </a:rPr>
              <a:t>ＰＤＣＡ</a:t>
            </a:r>
            <a:r>
              <a:rPr lang="ja-JP" altLang="en-US" sz="900">
                <a:latin typeface="AR P丸ゴシック体E"/>
                <a:ea typeface="AR P丸ゴシック体E"/>
              </a:rPr>
              <a:t>サイクル機能の評価システムを活用した確実な振り</a:t>
            </a:r>
            <a:r>
              <a:rPr lang="ja-JP" altLang="en-US" sz="900">
                <a:latin typeface="AR P丸ゴシック体E"/>
                <a:ea typeface="AR P丸ゴシック体E"/>
              </a:rPr>
              <a:t>返り</a:t>
            </a:r>
            <a:br>
              <a:rPr lang="ja-JP" altLang="en-US" sz="900">
                <a:latin typeface="AR P丸ゴシック体E"/>
                <a:ea typeface="AR P丸ゴシック体E"/>
              </a:rPr>
            </a:br>
            <a:r>
              <a:rPr lang="ja-JP" altLang="en-US" sz="900">
                <a:latin typeface="AR P丸ゴシック体E"/>
                <a:ea typeface="AR P丸ゴシック体E"/>
              </a:rPr>
              <a:t>　</a:t>
            </a:r>
            <a:r>
              <a:rPr lang="ja-JP" altLang="en-US" sz="900">
                <a:latin typeface="AR P丸ゴシック体E"/>
                <a:ea typeface="AR P丸ゴシック体E"/>
              </a:rPr>
              <a:t>と改善</a:t>
            </a:r>
            <a:endParaRPr lang="ja-JP" altLang="en-US" sz="900">
              <a:latin typeface="AR P丸ゴシック体E"/>
              <a:ea typeface="AR P丸ゴシック体E"/>
            </a:endParaRPr>
          </a:p>
          <a:p>
            <a:pPr>
              <a:defRPr lang="ja-JP" altLang="en-US"/>
            </a:pPr>
            <a:r>
              <a:rPr lang="ja-JP" altLang="en-US" sz="900">
                <a:latin typeface="AR P丸ゴシック体E"/>
                <a:ea typeface="AR P丸ゴシック体E"/>
              </a:rPr>
              <a:t>○開所半世紀に向けた</a:t>
            </a:r>
            <a:r>
              <a:rPr lang="ja-JP" altLang="en-US" sz="900" spc="-40">
                <a:latin typeface="AR P丸ゴシック体E"/>
                <a:ea typeface="AR P丸ゴシック体E"/>
              </a:rPr>
              <a:t>施設利用等の新たな方向性の提案と実践</a:t>
            </a:r>
            <a:r>
              <a:rPr lang="ja-JP" altLang="en-US" sz="900">
                <a:latin typeface="AR P丸ゴシック体E"/>
                <a:ea typeface="AR P丸ゴシック体E"/>
              </a:rPr>
              <a:t>　</a:t>
            </a:r>
            <a:endParaRPr lang="ja-JP" altLang="en-US" sz="900">
              <a:latin typeface="AR P丸ゴシック体E"/>
              <a:ea typeface="AR P丸ゴシック体E"/>
            </a:endParaRPr>
          </a:p>
        </p:txBody>
      </p:sp>
      <p:sp>
        <p:nvSpPr>
          <p:cNvPr id="1139" name="テキスト 326"/>
          <p:cNvSpPr txBox="1"/>
          <p:nvPr/>
        </p:nvSpPr>
        <p:spPr>
          <a:xfrm>
            <a:off x="5859014" y="5386351"/>
            <a:ext cx="3188446" cy="13800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lIns="36000" tIns="36000" rIns="0" bIns="36000" numCol="1">
            <a:spAutoFit/>
          </a:bodyPr>
          <a:p>
            <a:pPr>
              <a:defRPr lang="ja-JP" altLang="en-US"/>
            </a:pPr>
            <a:r>
              <a:rPr lang="ja-JP" altLang="en-US" sz="900">
                <a:latin typeface="AR P丸ゴシック体E"/>
                <a:ea typeface="AR P丸ゴシック体E"/>
              </a:rPr>
              <a:t>○子どもわんぱく事業</a:t>
            </a:r>
            <a:endParaRPr lang="ja-JP" altLang="en-US" sz="900">
              <a:latin typeface="AR P丸ゴシック体E"/>
              <a:ea typeface="AR P丸ゴシック体E"/>
            </a:endParaRPr>
          </a:p>
          <a:p>
            <a:pPr>
              <a:defRPr lang="ja-JP" altLang="en-US"/>
            </a:pPr>
            <a:r>
              <a:rPr lang="ja-JP" altLang="en-US" sz="800">
                <a:latin typeface="AR P丸ゴシック体E"/>
                <a:ea typeface="AR P丸ゴシック体E"/>
              </a:rPr>
              <a:t>   生き生きと活動する子どもの姿をイメージして</a:t>
            </a:r>
            <a:r>
              <a:rPr lang="ja-JP" altLang="en-US" sz="800">
                <a:latin typeface="AR P丸ゴシック体E"/>
                <a:ea typeface="AR P丸ゴシック体E"/>
              </a:rPr>
              <a:t>確かな成長をサポート</a:t>
            </a:r>
            <a:r>
              <a:rPr lang="ja-JP" altLang="en-US" sz="800">
                <a:latin typeface="AR P丸ゴシック体E"/>
                <a:ea typeface="AR P丸ゴシック体E"/>
              </a:rPr>
              <a:t>　</a:t>
            </a:r>
            <a:endParaRPr lang="ja-JP" altLang="en-US" sz="800">
              <a:latin typeface="AR P丸ゴシック体E"/>
              <a:ea typeface="AR P丸ゴシック体E"/>
            </a:endParaRPr>
          </a:p>
          <a:p>
            <a:pPr>
              <a:defRPr lang="ja-JP" altLang="en-US"/>
            </a:pPr>
            <a:r>
              <a:rPr lang="ja-JP" altLang="en-US" sz="900">
                <a:latin typeface="AR P丸ゴシック体E"/>
                <a:ea typeface="AR P丸ゴシック体E"/>
              </a:rPr>
              <a:t>○親子ふれあい事業</a:t>
            </a:r>
            <a:endParaRPr lang="ja-JP" altLang="en-US" sz="900">
              <a:latin typeface="AR P丸ゴシック体E"/>
              <a:ea typeface="AR P丸ゴシック体E"/>
            </a:endParaRPr>
          </a:p>
          <a:p>
            <a:pPr>
              <a:defRPr lang="ja-JP" altLang="en-US"/>
            </a:pPr>
            <a:r>
              <a:rPr lang="ja-JP" altLang="en-US" sz="800">
                <a:latin typeface="AR P丸ゴシック体E"/>
                <a:ea typeface="AR P丸ゴシック体E"/>
              </a:rPr>
              <a:t>   親子・家族が自然のよさ、美しさ、楽しさ、豊かさに触れる時間を創出</a:t>
            </a:r>
            <a:endParaRPr lang="ja-JP" altLang="en-US" sz="900">
              <a:latin typeface="AR P丸ゴシック体E"/>
              <a:ea typeface="AR P丸ゴシック体E"/>
            </a:endParaRPr>
          </a:p>
          <a:p>
            <a:pPr>
              <a:defRPr lang="ja-JP" altLang="en-US"/>
            </a:pPr>
            <a:r>
              <a:rPr lang="ja-JP" altLang="en-US" sz="900">
                <a:latin typeface="AR P丸ゴシック体E"/>
                <a:ea typeface="AR P丸ゴシック体E"/>
              </a:rPr>
              <a:t>○施設開放事業</a:t>
            </a:r>
            <a:endParaRPr lang="ja-JP" altLang="en-US" sz="800">
              <a:latin typeface="AR P丸ゴシック体E"/>
              <a:ea typeface="AR P丸ゴシック体E"/>
            </a:endParaRPr>
          </a:p>
          <a:p>
            <a:pPr>
              <a:defRPr lang="ja-JP" altLang="en-US"/>
            </a:pPr>
            <a:r>
              <a:rPr lang="ja-JP" altLang="en-US" sz="800">
                <a:latin typeface="AR P丸ゴシック体E"/>
                <a:ea typeface="AR P丸ゴシック体E"/>
              </a:rPr>
              <a:t>   施設のよさ等を</a:t>
            </a:r>
            <a:r>
              <a:rPr lang="ja-JP" altLang="en-US" sz="800">
                <a:latin typeface="AR P丸ゴシック体E"/>
                <a:ea typeface="AR P丸ゴシック体E"/>
              </a:rPr>
              <a:t>県民に幅広く周知し、利用者の増加を促進</a:t>
            </a:r>
            <a:endParaRPr lang="ja-JP" altLang="en-US" sz="800">
              <a:latin typeface="AR P丸ゴシック体E"/>
              <a:ea typeface="AR P丸ゴシック体E"/>
            </a:endParaRPr>
          </a:p>
          <a:p>
            <a:pPr>
              <a:defRPr lang="ja-JP" altLang="en-US"/>
            </a:pPr>
            <a:r>
              <a:rPr lang="ja-JP" altLang="en-US" sz="900">
                <a:latin typeface="AR P丸ゴシック体E"/>
                <a:ea typeface="AR P丸ゴシック体E"/>
              </a:rPr>
              <a:t>○生涯学習支援事業</a:t>
            </a:r>
            <a:endParaRPr lang="ja-JP" altLang="en-US" sz="900">
              <a:latin typeface="AR P丸ゴシック体E"/>
              <a:ea typeface="AR P丸ゴシック体E"/>
            </a:endParaRPr>
          </a:p>
          <a:p>
            <a:pPr>
              <a:defRPr lang="ja-JP" altLang="en-US"/>
            </a:pPr>
            <a:r>
              <a:rPr lang="ja-JP" altLang="en-US" sz="800">
                <a:latin typeface="AR P丸ゴシック体E"/>
                <a:ea typeface="AR P丸ゴシック体E"/>
              </a:rPr>
              <a:t> </a:t>
            </a:r>
            <a:r>
              <a:rPr lang="ja-JP" altLang="en-US" sz="800" spc="0">
                <a:latin typeface="AR P丸ゴシック体E"/>
                <a:ea typeface="AR P丸ゴシック体E"/>
              </a:rPr>
              <a:t> </a:t>
            </a:r>
            <a:r>
              <a:rPr lang="ja-JP" altLang="en-US" sz="800" spc="0">
                <a:latin typeface="AR P丸ゴシック体E"/>
                <a:ea typeface="AR P丸ゴシック体E"/>
              </a:rPr>
              <a:t> 参加者が生涯にわたり学び続ける意欲向上に向けた事業の展開</a:t>
            </a:r>
            <a:endParaRPr lang="ja-JP" altLang="en-US" sz="900">
              <a:latin typeface="AR P丸ゴシック体E"/>
              <a:ea typeface="AR P丸ゴシック体E"/>
            </a:endParaRPr>
          </a:p>
          <a:p>
            <a:pPr>
              <a:defRPr lang="ja-JP" altLang="en-US"/>
            </a:pPr>
            <a:r>
              <a:rPr lang="ja-JP" altLang="en-US" sz="900">
                <a:latin typeface="AR P丸ゴシック体E"/>
                <a:ea typeface="AR P丸ゴシック体E"/>
              </a:rPr>
              <a:t>○連携事業</a:t>
            </a:r>
            <a:endParaRPr lang="ja-JP" altLang="en-US" sz="800" spc="0">
              <a:latin typeface="AR P丸ゴシック体E"/>
              <a:ea typeface="AR P丸ゴシック体E"/>
            </a:endParaRPr>
          </a:p>
          <a:p>
            <a:pPr>
              <a:defRPr lang="ja-JP" altLang="en-US"/>
            </a:pPr>
            <a:r>
              <a:rPr lang="ja-JP" altLang="en-US" sz="800">
                <a:latin typeface="AR P丸ゴシック体E"/>
                <a:ea typeface="AR P丸ゴシック体E"/>
              </a:rPr>
              <a:t>   他機関との連携・協働による多様な学習の場や機会の提供</a:t>
            </a:r>
            <a:endParaRPr lang="ja-JP" altLang="en-US" sz="800">
              <a:latin typeface="AR P丸ゴシック体E"/>
              <a:ea typeface="AR P丸ゴシック体E"/>
            </a:endParaRPr>
          </a:p>
        </p:txBody>
      </p:sp>
      <p:pic>
        <p:nvPicPr>
          <p:cNvPr id="1140" name="図 3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7155" y="4081621"/>
            <a:ext cx="794866" cy="738757"/>
          </a:xfrm>
          <a:prstGeom prst="rect">
            <a:avLst/>
          </a:prstGeom>
        </p:spPr>
      </p:pic>
      <p:pic>
        <p:nvPicPr>
          <p:cNvPr id="1141" name="図 35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8732" y="2545748"/>
            <a:ext cx="910503" cy="819165"/>
          </a:xfrm>
          <a:prstGeom prst="rect">
            <a:avLst/>
          </a:prstGeom>
        </p:spPr>
      </p:pic>
      <p:pic>
        <p:nvPicPr>
          <p:cNvPr id="1142" name="図 3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5251" y="894251"/>
            <a:ext cx="620473" cy="656516"/>
          </a:xfrm>
          <a:prstGeom prst="rect">
            <a:avLst/>
          </a:prstGeom>
        </p:spPr>
      </p:pic>
      <p:sp>
        <p:nvSpPr>
          <p:cNvPr id="1143" name="テキスト 434"/>
          <p:cNvSpPr txBox="1"/>
          <p:nvPr/>
        </p:nvSpPr>
        <p:spPr>
          <a:xfrm>
            <a:off x="281555" y="3832358"/>
            <a:ext cx="1762423" cy="1645712"/>
          </a:xfrm>
          <a:prstGeom prst="rect">
            <a:avLst/>
          </a:prstGeom>
          <a:noFill/>
          <a:ln/>
        </p:spPr>
        <p:txBody>
          <a:bodyPr wrap="square">
            <a:spAutoFit/>
          </a:bodyPr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1000">
                <a:solidFill>
                  <a:schemeClr val="tx1"/>
                </a:solidFill>
                <a:latin typeface="AR P丸ゴシック体E"/>
                <a:ea typeface="AR P丸ゴシック体E"/>
              </a:rPr>
              <a:t> 岩城少年自然の家</a:t>
            </a:r>
            <a:endParaRPr lang="ja-JP" altLang="en-US" sz="90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endParaRPr lang="ja-JP" altLang="en-US" sz="100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900">
                <a:solidFill>
                  <a:schemeClr val="tx1"/>
                </a:solidFill>
                <a:latin typeface="AR P丸ゴシック体E"/>
                <a:ea typeface="AR P丸ゴシック体E"/>
              </a:rPr>
              <a:t>○めざす</a:t>
            </a:r>
            <a:r>
              <a:rPr lang="ja-JP" altLang="en-US" sz="900">
                <a:solidFill>
                  <a:schemeClr val="tx1"/>
                </a:solidFill>
                <a:latin typeface="AR P丸ゴシック体E"/>
                <a:ea typeface="AR P丸ゴシック体E"/>
              </a:rPr>
              <a:t>子ども</a:t>
            </a:r>
            <a:r>
              <a:rPr lang="ja-JP" altLang="en-US" sz="900">
                <a:solidFill>
                  <a:schemeClr val="tx1"/>
                </a:solidFill>
                <a:latin typeface="AR P丸ゴシック体E"/>
                <a:ea typeface="AR P丸ゴシック体E"/>
              </a:rPr>
              <a:t>の</a:t>
            </a:r>
            <a:r>
              <a:rPr lang="ja-JP" altLang="en-US" sz="900">
                <a:solidFill>
                  <a:schemeClr val="tx1"/>
                </a:solidFill>
                <a:latin typeface="AR P丸ゴシック体E"/>
                <a:ea typeface="AR P丸ゴシック体E"/>
              </a:rPr>
              <a:t>姿</a:t>
            </a:r>
            <a:endParaRPr lang="ja-JP" altLang="en-US" sz="90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900">
                <a:solidFill>
                  <a:schemeClr val="tx1"/>
                </a:solidFill>
                <a:latin typeface="AR P丸ゴシック体E"/>
                <a:ea typeface="AR P丸ゴシック体E"/>
              </a:rPr>
              <a:t> 「</a:t>
            </a:r>
            <a:r>
              <a:rPr lang="ja-JP" altLang="en-US" sz="900">
                <a:solidFill>
                  <a:schemeClr val="tx1"/>
                </a:solidFill>
                <a:latin typeface="AR P丸ゴシック体E"/>
                <a:ea typeface="AR P丸ゴシック体E"/>
              </a:rPr>
              <a:t>自然に</a:t>
            </a:r>
            <a:r>
              <a:rPr lang="ja-JP" altLang="en-US" sz="900">
                <a:solidFill>
                  <a:schemeClr val="tx1"/>
                </a:solidFill>
                <a:latin typeface="AR P丸ゴシック体E"/>
                <a:ea typeface="AR P丸ゴシック体E"/>
              </a:rPr>
              <a:t>親しみ</a:t>
            </a:r>
            <a:r>
              <a:rPr lang="ja-JP" altLang="en-US" sz="900">
                <a:solidFill>
                  <a:schemeClr val="tx1"/>
                </a:solidFill>
                <a:latin typeface="AR P丸ゴシック体E"/>
                <a:ea typeface="AR P丸ゴシック体E"/>
              </a:rPr>
              <a:t>、</a:t>
            </a:r>
            <a:endParaRPr lang="ja-JP" altLang="en-US" sz="90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900">
                <a:solidFill>
                  <a:schemeClr val="tx1"/>
                </a:solidFill>
                <a:latin typeface="AR P丸ゴシック体E"/>
                <a:ea typeface="AR P丸ゴシック体E"/>
              </a:rPr>
              <a:t>　　</a:t>
            </a:r>
            <a:r>
              <a:rPr lang="ja-JP" altLang="en-US" sz="900">
                <a:solidFill>
                  <a:schemeClr val="tx1"/>
                </a:solidFill>
                <a:latin typeface="AR P丸ゴシック体E"/>
                <a:ea typeface="AR P丸ゴシック体E"/>
              </a:rPr>
              <a:t>仲間と</a:t>
            </a:r>
            <a:r>
              <a:rPr lang="ja-JP" altLang="en-US" sz="900">
                <a:solidFill>
                  <a:schemeClr val="tx1"/>
                </a:solidFill>
                <a:latin typeface="AR P丸ゴシック体E"/>
                <a:ea typeface="AR P丸ゴシック体E"/>
              </a:rPr>
              <a:t>協力し、</a:t>
            </a:r>
            <a:endParaRPr lang="ja-JP" altLang="en-US" sz="90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900">
                <a:solidFill>
                  <a:schemeClr val="tx1"/>
                </a:solidFill>
                <a:latin typeface="AR P丸ゴシック体E"/>
                <a:ea typeface="AR P丸ゴシック体E"/>
              </a:rPr>
              <a:t>　　　</a:t>
            </a:r>
            <a:r>
              <a:rPr lang="ja-JP" altLang="en-US" sz="900">
                <a:solidFill>
                  <a:schemeClr val="tx1"/>
                </a:solidFill>
                <a:latin typeface="AR P丸ゴシック体E"/>
                <a:ea typeface="AR P丸ゴシック体E"/>
              </a:rPr>
              <a:t>自分を</a:t>
            </a:r>
            <a:r>
              <a:rPr lang="ja-JP" altLang="en-US" sz="900">
                <a:solidFill>
                  <a:schemeClr val="tx1"/>
                </a:solidFill>
                <a:latin typeface="AR P丸ゴシック体E"/>
                <a:ea typeface="AR P丸ゴシック体E"/>
              </a:rPr>
              <a:t>鍛える</a:t>
            </a:r>
            <a:r>
              <a:rPr lang="ja-JP" altLang="en-US" sz="900">
                <a:solidFill>
                  <a:schemeClr val="tx1"/>
                </a:solidFill>
                <a:latin typeface="AR P丸ゴシック体E"/>
                <a:ea typeface="AR P丸ゴシック体E"/>
              </a:rPr>
              <a:t>子ども</a:t>
            </a:r>
            <a:r>
              <a:rPr lang="ja-JP" altLang="en-US" sz="900">
                <a:solidFill>
                  <a:schemeClr val="tx1"/>
                </a:solidFill>
                <a:latin typeface="AR P丸ゴシック体E"/>
                <a:ea typeface="AR P丸ゴシック体E"/>
              </a:rPr>
              <a:t>」</a:t>
            </a:r>
            <a:endParaRPr lang="ja-JP" altLang="en-US" sz="90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endParaRPr lang="ja-JP" altLang="en-US" sz="90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900">
                <a:solidFill>
                  <a:schemeClr val="tx1"/>
                </a:solidFill>
                <a:latin typeface="AR P丸ゴシック体E"/>
                <a:ea typeface="AR P丸ゴシック体E"/>
              </a:rPr>
              <a:t>○キャッチフレーズ</a:t>
            </a:r>
            <a:endParaRPr lang="ja-JP" altLang="en-US" sz="90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900">
                <a:solidFill>
                  <a:schemeClr val="tx1"/>
                </a:solidFill>
                <a:latin typeface="AR P丸ゴシック体E"/>
                <a:ea typeface="AR P丸ゴシック体E"/>
              </a:rPr>
              <a:t> 「自然は友だち　</a:t>
            </a:r>
            <a:endParaRPr lang="ja-JP" altLang="en-US" sz="90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900">
                <a:solidFill>
                  <a:schemeClr val="tx1"/>
                </a:solidFill>
                <a:latin typeface="AR P丸ゴシック体E"/>
                <a:ea typeface="AR P丸ゴシック体E"/>
              </a:rPr>
              <a:t>　　　　</a:t>
            </a:r>
            <a:r>
              <a:rPr lang="ja-JP" altLang="en-US" sz="900">
                <a:solidFill>
                  <a:schemeClr val="tx1"/>
                </a:solidFill>
                <a:latin typeface="AR P丸ゴシック体E"/>
                <a:ea typeface="AR P丸ゴシック体E"/>
              </a:rPr>
              <a:t>青い海原</a:t>
            </a:r>
            <a:endParaRPr lang="ja-JP" altLang="en-US" sz="900"/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900">
                <a:solidFill>
                  <a:schemeClr val="tx1"/>
                </a:solidFill>
                <a:latin typeface="AR P丸ゴシック体E"/>
                <a:ea typeface="AR P丸ゴシック体E"/>
              </a:rPr>
              <a:t>　　　　　　　</a:t>
            </a:r>
            <a:r>
              <a:rPr lang="ja-JP" altLang="en-US" sz="900">
                <a:solidFill>
                  <a:schemeClr val="tx1"/>
                </a:solidFill>
                <a:latin typeface="AR P丸ゴシック体E"/>
                <a:ea typeface="AR P丸ゴシック体E"/>
              </a:rPr>
              <a:t>緑の山なみ</a:t>
            </a:r>
            <a:r>
              <a:rPr lang="ja-JP" altLang="en-US" sz="900">
                <a:solidFill>
                  <a:schemeClr val="tx1"/>
                </a:solidFill>
                <a:latin typeface="AR P丸ゴシック体E"/>
                <a:ea typeface="AR P丸ゴシック体E"/>
              </a:rPr>
              <a:t>」</a:t>
            </a:r>
            <a:endParaRPr lang="ja-JP" altLang="en-US" sz="900">
              <a:solidFill>
                <a:schemeClr val="tx1"/>
              </a:solidFill>
              <a:latin typeface="AR P丸ゴシック体E"/>
              <a:ea typeface="AR P丸ゴシック体E"/>
            </a:endParaRPr>
          </a:p>
        </p:txBody>
      </p:sp>
      <p:sp>
        <p:nvSpPr>
          <p:cNvPr id="1144" name="テキスト 436"/>
          <p:cNvSpPr txBox="1"/>
          <p:nvPr/>
        </p:nvSpPr>
        <p:spPr>
          <a:xfrm>
            <a:off x="286070" y="1222996"/>
            <a:ext cx="1661532" cy="2184321"/>
          </a:xfrm>
          <a:prstGeom prst="rect">
            <a:avLst/>
          </a:prstGeom>
        </p:spPr>
        <p:txBody>
          <a:bodyPr wrap="square">
            <a:spAutoFit/>
          </a:bodyPr>
          <a:p>
            <a:pPr algn="l">
              <a:defRPr lang="ja-JP" altLang="en-US"/>
            </a:pPr>
            <a:r>
              <a:rPr lang="ja-JP" altLang="en-US" sz="1000">
                <a:solidFill>
                  <a:schemeClr val="tx1"/>
                </a:solidFill>
                <a:latin typeface="AR P丸ゴシック体E"/>
                <a:ea typeface="AR P丸ゴシック体E"/>
              </a:rPr>
              <a:t>　　  岩城のエナジー</a:t>
            </a:r>
            <a:r>
              <a:rPr lang="ja-JP" altLang="en-US" sz="1400">
                <a:solidFill>
                  <a:schemeClr val="tx1"/>
                </a:solidFill>
                <a:latin typeface="AR P丸ゴシック体E"/>
                <a:ea typeface="AR P丸ゴシック体E"/>
              </a:rPr>
              <a:t>　</a:t>
            </a:r>
            <a:r>
              <a:rPr lang="ja-JP" altLang="en-US">
                <a:solidFill>
                  <a:schemeClr val="tx1"/>
                </a:solidFill>
                <a:latin typeface="AR P丸ゴシック体E"/>
                <a:ea typeface="AR P丸ゴシック体E"/>
              </a:rPr>
              <a:t> </a:t>
            </a:r>
            <a:endParaRPr lang="ja-JP" altLang="en-US" sz="30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endParaRPr lang="ja-JP" altLang="en-US" sz="30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endParaRPr lang="ja-JP" altLang="en-US" sz="30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l">
              <a:defRPr lang="ja-JP" altLang="en-US"/>
            </a:pP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○自然の家の力で県民に応える</a:t>
            </a:r>
            <a:endParaRPr lang="ja-JP" altLang="en-US" sz="80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 「職員のスローガン</a:t>
            </a: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３</a:t>
            </a: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Ｓ」</a:t>
            </a:r>
            <a:endParaRPr lang="ja-JP" altLang="en-US" sz="80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　　</a:t>
            </a:r>
            <a:r>
              <a:rPr lang="ja-JP" altLang="en-US" sz="800" u="sng">
                <a:solidFill>
                  <a:schemeClr val="tx1"/>
                </a:solidFill>
                <a:latin typeface="AR P丸ゴシック体E"/>
                <a:ea typeface="AR P丸ゴシック体E"/>
              </a:rPr>
              <a:t>Ｓ</a:t>
            </a: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ｍｉｌｅ（笑顔）！</a:t>
            </a:r>
            <a:endParaRPr lang="ja-JP" altLang="en-US" sz="80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　　</a:t>
            </a:r>
            <a:r>
              <a:rPr lang="ja-JP" altLang="en-US" sz="800" u="sng">
                <a:solidFill>
                  <a:schemeClr val="tx1"/>
                </a:solidFill>
                <a:latin typeface="AR P丸ゴシック体E"/>
                <a:ea typeface="AR P丸ゴシック体E"/>
              </a:rPr>
              <a:t>Ｓ</a:t>
            </a: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ｐｅｅｄ</a:t>
            </a: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（</a:t>
            </a: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迅速</a:t>
            </a: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）</a:t>
            </a: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！</a:t>
            </a:r>
            <a:endParaRPr lang="ja-JP" altLang="en-US" sz="80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　　</a:t>
            </a:r>
            <a:r>
              <a:rPr lang="ja-JP" altLang="en-US" sz="800" u="sng">
                <a:solidFill>
                  <a:schemeClr val="tx1"/>
                </a:solidFill>
                <a:latin typeface="AR P丸ゴシック体E"/>
                <a:ea typeface="AR P丸ゴシック体E"/>
              </a:rPr>
              <a:t>Ｓ</a:t>
            </a: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ａｆｅｔｙ（安全）！</a:t>
            </a:r>
            <a:endParaRPr lang="ja-JP" altLang="en-US" sz="80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 </a:t>
            </a: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「</a:t>
            </a: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一年を</a:t>
            </a: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通じて</a:t>
            </a: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豊かな</a:t>
            </a: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体験活動を</a:t>
            </a:r>
            <a:endParaRPr lang="ja-JP" altLang="en-US" sz="80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　</a:t>
            </a: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提供</a:t>
            </a: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」</a:t>
            </a:r>
            <a:endParaRPr lang="ja-JP" altLang="en-US" sz="80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 「体験活動</a:t>
            </a: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プログラムの充実に</a:t>
            </a:r>
            <a:endParaRPr lang="ja-JP" altLang="en-US" sz="80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ja-JP" altLang="en-US"/>
            </a:pP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　</a:t>
            </a: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資する</a:t>
            </a: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指導力向上」</a:t>
            </a:r>
            <a:endParaRPr lang="ja-JP" altLang="en-US" sz="80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ctr">
              <a:defRPr lang="ja-JP" altLang="en-US"/>
            </a:pPr>
            <a:endParaRPr lang="ja-JP" altLang="en-US" sz="80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l">
              <a:defRPr lang="ja-JP" altLang="en-US"/>
            </a:pP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○地域の力を生かす</a:t>
            </a:r>
            <a:endParaRPr lang="ja-JP" altLang="en-US" sz="80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l">
              <a:defRPr lang="ja-JP" altLang="en-US"/>
            </a:pP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 「地域素材（自然・</a:t>
            </a: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海・山</a:t>
            </a: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）</a:t>
            </a: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、</a:t>
            </a:r>
            <a:endParaRPr lang="ja-JP" altLang="en-US" sz="80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l">
              <a:defRPr lang="ja-JP" altLang="en-US"/>
            </a:pP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　</a:t>
            </a: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地域人材等を積極的に活用」</a:t>
            </a:r>
            <a:endParaRPr lang="ja-JP" altLang="en-US" sz="800">
              <a:solidFill>
                <a:schemeClr val="tx1"/>
              </a:solidFill>
              <a:latin typeface="AR P丸ゴシック体E"/>
              <a:ea typeface="AR P丸ゴシック体E"/>
            </a:endParaRPr>
          </a:p>
          <a:p>
            <a:pPr algn="l">
              <a:defRPr lang="ja-JP" altLang="en-US"/>
            </a:pP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 「関係機関・団体との</a:t>
            </a: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連</a:t>
            </a:r>
            <a:r>
              <a:rPr lang="ja-JP" altLang="en-US" sz="800">
                <a:solidFill>
                  <a:schemeClr val="tx1"/>
                </a:solidFill>
                <a:latin typeface="AR P丸ゴシック体E"/>
                <a:ea typeface="AR P丸ゴシック体E"/>
              </a:rPr>
              <a:t>携・協働」</a:t>
            </a:r>
            <a:endParaRPr lang="ja-JP" altLang="en-US" sz="800"/>
          </a:p>
        </p:txBody>
      </p:sp>
      <p:sp>
        <p:nvSpPr>
          <p:cNvPr id="1145" name="テキスト 395"/>
          <p:cNvSpPr txBox="1"/>
          <p:nvPr/>
        </p:nvSpPr>
        <p:spPr>
          <a:xfrm>
            <a:off x="5858826" y="1667383"/>
            <a:ext cx="3191835" cy="1703494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tIns="144000" bIns="36000">
            <a:spAutoFit/>
          </a:bodyPr>
          <a:p>
            <a:pPr>
              <a:defRPr lang="ja-JP" altLang="en-US"/>
            </a:pPr>
            <a:endParaRPr lang="ja-JP" altLang="en-US" sz="900">
              <a:latin typeface="AR P丸ゴシック体E"/>
              <a:ea typeface="AR P丸ゴシック体E"/>
            </a:endParaRPr>
          </a:p>
          <a:p>
            <a:pPr>
              <a:defRPr lang="ja-JP" altLang="en-US"/>
            </a:pPr>
            <a:r>
              <a:rPr lang="ja-JP" altLang="en-US" sz="900">
                <a:latin typeface="AR P丸ゴシック体E"/>
                <a:ea typeface="AR P丸ゴシック体E"/>
              </a:rPr>
              <a:t>　</a:t>
            </a:r>
            <a:r>
              <a:rPr lang="ja-JP" altLang="en-US" sz="900">
                <a:latin typeface="AR P丸ゴシック体E"/>
                <a:ea typeface="AR P丸ゴシック体E"/>
              </a:rPr>
              <a:t>「ひと</a:t>
            </a:r>
            <a:r>
              <a:rPr lang="ja-JP" altLang="en-US" sz="900">
                <a:latin typeface="AR P丸ゴシック体E"/>
                <a:ea typeface="AR P丸ゴシック体E"/>
              </a:rPr>
              <a:t>」    </a:t>
            </a:r>
            <a:r>
              <a:rPr lang="ja-JP" altLang="en-US" sz="900">
                <a:latin typeface="AR P丸ゴシック体E"/>
                <a:ea typeface="AR P丸ゴシック体E"/>
              </a:rPr>
              <a:t>【職員の人間力やチームワーク・地域人材・外部</a:t>
            </a:r>
            <a:endParaRPr lang="ja-JP" altLang="en-US" sz="900">
              <a:latin typeface="AR P丸ゴシック体E"/>
              <a:ea typeface="AR P丸ゴシック体E"/>
            </a:endParaRPr>
          </a:p>
          <a:p>
            <a:pPr>
              <a:defRPr lang="ja-JP" altLang="en-US"/>
            </a:pPr>
            <a:r>
              <a:rPr lang="ja-JP" altLang="en-US" sz="900">
                <a:latin typeface="AR P丸ゴシック体E"/>
                <a:ea typeface="AR P丸ゴシック体E"/>
              </a:rPr>
              <a:t>                 </a:t>
            </a:r>
            <a:r>
              <a:rPr lang="ja-JP" altLang="en-US" sz="700">
                <a:latin typeface="AR P丸ゴシック体E"/>
                <a:ea typeface="AR P丸ゴシック体E"/>
              </a:rPr>
              <a:t>  </a:t>
            </a:r>
            <a:r>
              <a:rPr lang="ja-JP" altLang="en-US" sz="900">
                <a:latin typeface="AR P丸ゴシック体E"/>
                <a:ea typeface="AR P丸ゴシック体E"/>
              </a:rPr>
              <a:t>人</a:t>
            </a:r>
            <a:r>
              <a:rPr lang="ja-JP" altLang="en-US" sz="900">
                <a:latin typeface="AR P丸ゴシック体E"/>
                <a:ea typeface="AR P丸ゴシック体E"/>
              </a:rPr>
              <a:t>材</a:t>
            </a:r>
            <a:r>
              <a:rPr lang="ja-JP" altLang="en-US" sz="900">
                <a:latin typeface="AR P丸ゴシック体E"/>
                <a:ea typeface="AR P丸ゴシック体E"/>
              </a:rPr>
              <a:t>　</a:t>
            </a:r>
            <a:r>
              <a:rPr lang="ja-JP" altLang="en-US" sz="900">
                <a:latin typeface="AR P丸ゴシック体E"/>
                <a:ea typeface="AR P丸ゴシック体E"/>
              </a:rPr>
              <a:t>など】</a:t>
            </a:r>
            <a:endParaRPr lang="ja-JP" altLang="en-US" sz="900">
              <a:latin typeface="AR P丸ゴシック体E"/>
              <a:ea typeface="AR P丸ゴシック体E"/>
            </a:endParaRPr>
          </a:p>
          <a:p>
            <a:pPr>
              <a:defRPr lang="ja-JP" altLang="en-US"/>
            </a:pPr>
            <a:r>
              <a:rPr lang="ja-JP" altLang="en-US" sz="900">
                <a:latin typeface="AR P丸ゴシック体E"/>
                <a:ea typeface="AR P丸ゴシック体E"/>
              </a:rPr>
              <a:t>　</a:t>
            </a:r>
            <a:r>
              <a:rPr lang="ja-JP" altLang="en-US" sz="900">
                <a:latin typeface="AR P丸ゴシック体E"/>
                <a:ea typeface="AR P丸ゴシック体E"/>
              </a:rPr>
              <a:t>「</a:t>
            </a:r>
            <a:r>
              <a:rPr lang="ja-JP" altLang="en-US" sz="900">
                <a:latin typeface="AR P丸ゴシック体E"/>
                <a:ea typeface="AR P丸ゴシック体E"/>
              </a:rPr>
              <a:t>もの</a:t>
            </a:r>
            <a:r>
              <a:rPr lang="ja-JP" altLang="en-US" sz="900">
                <a:latin typeface="AR P丸ゴシック体E"/>
                <a:ea typeface="AR P丸ゴシック体E"/>
              </a:rPr>
              <a:t>」　</a:t>
            </a:r>
            <a:r>
              <a:rPr lang="ja-JP" altLang="en-US" sz="900">
                <a:latin typeface="AR P丸ゴシック体E"/>
                <a:ea typeface="AR P丸ゴシック体E"/>
              </a:rPr>
              <a:t>【豊かな自然・満天の星空・美味しい食事・美味し</a:t>
            </a:r>
            <a:endParaRPr lang="ja-JP" altLang="en-US" sz="900">
              <a:latin typeface="AR P丸ゴシック体E"/>
              <a:ea typeface="AR P丸ゴシック体E"/>
            </a:endParaRPr>
          </a:p>
          <a:p>
            <a:pPr>
              <a:defRPr lang="ja-JP" altLang="en-US"/>
            </a:pPr>
            <a:r>
              <a:rPr lang="ja-JP" altLang="en-US" sz="900">
                <a:latin typeface="AR P丸ゴシック体E"/>
                <a:ea typeface="AR P丸ゴシック体E"/>
              </a:rPr>
              <a:t>　</a:t>
            </a:r>
            <a:r>
              <a:rPr lang="ja-JP" altLang="en-US" sz="900">
                <a:latin typeface="AR P丸ゴシック体E"/>
                <a:ea typeface="AR P丸ゴシック体E"/>
              </a:rPr>
              <a:t>　</a:t>
            </a:r>
            <a:r>
              <a:rPr lang="ja-JP" altLang="en-US" sz="900">
                <a:latin typeface="AR P丸ゴシック体E"/>
                <a:ea typeface="AR P丸ゴシック体E"/>
              </a:rPr>
              <a:t>　</a:t>
            </a:r>
            <a:r>
              <a:rPr lang="ja-JP" altLang="en-US" sz="900">
                <a:latin typeface="AR P丸ゴシック体E"/>
                <a:ea typeface="AR P丸ゴシック体E"/>
              </a:rPr>
              <a:t>　</a:t>
            </a:r>
            <a:r>
              <a:rPr lang="ja-JP" altLang="en-US" sz="900">
                <a:latin typeface="AR P丸ゴシック体E"/>
                <a:ea typeface="AR P丸ゴシック体E"/>
              </a:rPr>
              <a:t>　  </a:t>
            </a:r>
            <a:r>
              <a:rPr lang="ja-JP" altLang="en-US" sz="900">
                <a:latin typeface="AR P丸ゴシック体E"/>
                <a:ea typeface="AR P丸ゴシック体E"/>
              </a:rPr>
              <a:t>い空気・</a:t>
            </a:r>
            <a:r>
              <a:rPr lang="ja-JP" altLang="en-US" sz="900">
                <a:latin typeface="AR P丸ゴシック体E"/>
                <a:ea typeface="AR P丸ゴシック体E"/>
              </a:rPr>
              <a:t>展望室からの</a:t>
            </a:r>
            <a:r>
              <a:rPr lang="ja-JP" altLang="en-US" sz="900">
                <a:latin typeface="AR P丸ゴシック体E"/>
                <a:ea typeface="AR P丸ゴシック体E"/>
              </a:rPr>
              <a:t>眺望</a:t>
            </a:r>
            <a:r>
              <a:rPr lang="ja-JP" altLang="en-US" sz="900">
                <a:latin typeface="AR P丸ゴシック体E"/>
                <a:ea typeface="AR P丸ゴシック体E"/>
              </a:rPr>
              <a:t>・起伏に富む野外</a:t>
            </a:r>
            <a:endParaRPr lang="ja-JP" altLang="en-US" sz="900">
              <a:latin typeface="AR P丸ゴシック体E"/>
              <a:ea typeface="AR P丸ゴシック体E"/>
            </a:endParaRPr>
          </a:p>
          <a:p>
            <a:pPr>
              <a:defRPr lang="ja-JP" altLang="en-US"/>
            </a:pPr>
            <a:r>
              <a:rPr lang="ja-JP" altLang="en-US" sz="900">
                <a:latin typeface="AR P丸ゴシック体E"/>
                <a:ea typeface="AR P丸ゴシック体E"/>
              </a:rPr>
              <a:t>　</a:t>
            </a:r>
            <a:r>
              <a:rPr lang="ja-JP" altLang="en-US" sz="900">
                <a:latin typeface="AR P丸ゴシック体E"/>
                <a:ea typeface="AR P丸ゴシック体E"/>
              </a:rPr>
              <a:t>　</a:t>
            </a:r>
            <a:r>
              <a:rPr lang="ja-JP" altLang="en-US" sz="900">
                <a:latin typeface="AR P丸ゴシック体E"/>
                <a:ea typeface="AR P丸ゴシック体E"/>
              </a:rPr>
              <a:t>　</a:t>
            </a:r>
            <a:r>
              <a:rPr lang="ja-JP" altLang="en-US" sz="900">
                <a:latin typeface="AR P丸ゴシック体E"/>
                <a:ea typeface="AR P丸ゴシック体E"/>
              </a:rPr>
              <a:t>　</a:t>
            </a:r>
            <a:r>
              <a:rPr lang="ja-JP" altLang="en-US" sz="900">
                <a:latin typeface="AR P丸ゴシック体E"/>
                <a:ea typeface="AR P丸ゴシック体E"/>
              </a:rPr>
              <a:t>　  </a:t>
            </a:r>
            <a:r>
              <a:rPr lang="ja-JP" altLang="en-US" sz="900">
                <a:latin typeface="AR P丸ゴシック体E"/>
                <a:ea typeface="AR P丸ゴシック体E"/>
              </a:rPr>
              <a:t>コース・</a:t>
            </a:r>
            <a:r>
              <a:rPr lang="ja-JP" altLang="en-US" sz="900">
                <a:latin typeface="AR P丸ゴシック体E"/>
                <a:ea typeface="AR P丸ゴシック体E"/>
              </a:rPr>
              <a:t>豊富な</a:t>
            </a:r>
            <a:r>
              <a:rPr lang="ja-JP" altLang="en-US" sz="900">
                <a:latin typeface="AR P丸ゴシック体E"/>
                <a:ea typeface="AR P丸ゴシック体E"/>
              </a:rPr>
              <a:t>山の</a:t>
            </a:r>
            <a:r>
              <a:rPr lang="ja-JP" altLang="en-US" sz="900">
                <a:latin typeface="AR P丸ゴシック体E"/>
                <a:ea typeface="AR P丸ゴシック体E"/>
              </a:rPr>
              <a:t>幸</a:t>
            </a:r>
            <a:r>
              <a:rPr lang="ja-JP" altLang="en-US" sz="900">
                <a:latin typeface="AR P丸ゴシック体E"/>
                <a:ea typeface="AR P丸ゴシック体E"/>
              </a:rPr>
              <a:t>・きれいな山野草・素敵な</a:t>
            </a:r>
            <a:endParaRPr lang="ja-JP" altLang="en-US" sz="900">
              <a:latin typeface="AR P丸ゴシック体E"/>
              <a:ea typeface="AR P丸ゴシック体E"/>
            </a:endParaRPr>
          </a:p>
          <a:p>
            <a:pPr>
              <a:defRPr lang="ja-JP" altLang="en-US"/>
            </a:pPr>
            <a:r>
              <a:rPr lang="ja-JP" altLang="en-US" sz="900">
                <a:latin typeface="AR P丸ゴシック体E"/>
                <a:ea typeface="AR P丸ゴシック体E"/>
              </a:rPr>
              <a:t>　</a:t>
            </a:r>
            <a:r>
              <a:rPr lang="ja-JP" altLang="en-US" sz="900">
                <a:latin typeface="AR P丸ゴシック体E"/>
                <a:ea typeface="AR P丸ゴシック体E"/>
              </a:rPr>
              <a:t>　</a:t>
            </a:r>
            <a:r>
              <a:rPr lang="ja-JP" altLang="en-US" sz="900">
                <a:latin typeface="AR P丸ゴシック体E"/>
                <a:ea typeface="AR P丸ゴシック体E"/>
              </a:rPr>
              <a:t>　</a:t>
            </a:r>
            <a:r>
              <a:rPr lang="ja-JP" altLang="en-US" sz="900">
                <a:latin typeface="AR P丸ゴシック体E"/>
                <a:ea typeface="AR P丸ゴシック体E"/>
              </a:rPr>
              <a:t>　</a:t>
            </a:r>
            <a:r>
              <a:rPr lang="ja-JP" altLang="en-US" sz="900">
                <a:latin typeface="AR P丸ゴシック体E"/>
                <a:ea typeface="AR P丸ゴシック体E"/>
              </a:rPr>
              <a:t>　  </a:t>
            </a:r>
            <a:r>
              <a:rPr lang="ja-JP" altLang="en-US" sz="900">
                <a:latin typeface="AR P丸ゴシック体E"/>
                <a:ea typeface="AR P丸ゴシック体E"/>
              </a:rPr>
              <a:t>壁画の大浴場・</a:t>
            </a:r>
            <a:r>
              <a:rPr lang="ja-JP" altLang="en-US" sz="900">
                <a:latin typeface="AR P丸ゴシック体E"/>
                <a:ea typeface="AR P丸ゴシック体E"/>
              </a:rPr>
              <a:t>二段ベッドの</a:t>
            </a:r>
            <a:r>
              <a:rPr lang="ja-JP" altLang="en-US" sz="900">
                <a:latin typeface="AR P丸ゴシック体E"/>
                <a:ea typeface="AR P丸ゴシック体E"/>
              </a:rPr>
              <a:t>宿泊室・</a:t>
            </a:r>
            <a:r>
              <a:rPr lang="ja-JP" altLang="en-US" sz="900">
                <a:latin typeface="AR P丸ゴシック体E"/>
                <a:ea typeface="AR P丸ゴシック体E"/>
              </a:rPr>
              <a:t>創作活動の　</a:t>
            </a:r>
            <a:endParaRPr lang="ja-JP" altLang="en-US" sz="900">
              <a:latin typeface="AR P丸ゴシック体E"/>
              <a:ea typeface="AR P丸ゴシック体E"/>
            </a:endParaRPr>
          </a:p>
          <a:p>
            <a:pPr>
              <a:defRPr lang="ja-JP" altLang="en-US"/>
            </a:pPr>
            <a:r>
              <a:rPr lang="ja-JP" altLang="en-US" sz="900">
                <a:latin typeface="AR P丸ゴシック体E"/>
                <a:ea typeface="AR P丸ゴシック体E"/>
              </a:rPr>
              <a:t>　</a:t>
            </a:r>
            <a:r>
              <a:rPr lang="ja-JP" altLang="en-US" sz="900">
                <a:latin typeface="AR P丸ゴシック体E"/>
                <a:ea typeface="AR P丸ゴシック体E"/>
              </a:rPr>
              <a:t>　</a:t>
            </a:r>
            <a:r>
              <a:rPr lang="ja-JP" altLang="en-US" sz="900">
                <a:latin typeface="AR P丸ゴシック体E"/>
                <a:ea typeface="AR P丸ゴシック体E"/>
              </a:rPr>
              <a:t>　</a:t>
            </a:r>
            <a:r>
              <a:rPr lang="ja-JP" altLang="en-US" sz="900">
                <a:latin typeface="AR P丸ゴシック体E"/>
                <a:ea typeface="AR P丸ゴシック体E"/>
              </a:rPr>
              <a:t>　</a:t>
            </a:r>
            <a:r>
              <a:rPr lang="ja-JP" altLang="en-US" sz="900">
                <a:latin typeface="AR P丸ゴシック体E"/>
                <a:ea typeface="AR P丸ゴシック体E"/>
              </a:rPr>
              <a:t>　</a:t>
            </a:r>
            <a:r>
              <a:rPr lang="ja-JP" altLang="en-US" sz="900">
                <a:latin typeface="AR P丸ゴシック体E"/>
                <a:ea typeface="AR P丸ゴシック体E"/>
              </a:rPr>
              <a:t> </a:t>
            </a:r>
            <a:r>
              <a:rPr lang="ja-JP" altLang="en-US" sz="900">
                <a:latin typeface="AR P丸ゴシック体E"/>
                <a:ea typeface="AR P丸ゴシック体E"/>
              </a:rPr>
              <a:t> </a:t>
            </a:r>
            <a:r>
              <a:rPr lang="ja-JP" altLang="en-US" sz="900">
                <a:latin typeface="AR P丸ゴシック体E"/>
                <a:ea typeface="AR P丸ゴシック体E"/>
              </a:rPr>
              <a:t>豊かな素材・多人数移動用マイクロバス</a:t>
            </a:r>
            <a:r>
              <a:rPr lang="ja-JP" altLang="en-US" sz="900">
                <a:latin typeface="AR P丸ゴシック体E"/>
                <a:ea typeface="AR P丸ゴシック体E"/>
              </a:rPr>
              <a:t>　など】</a:t>
            </a:r>
            <a:endParaRPr lang="ja-JP" altLang="en-US" sz="900">
              <a:latin typeface="AR P丸ゴシック体E"/>
              <a:ea typeface="AR P丸ゴシック体E"/>
            </a:endParaRPr>
          </a:p>
          <a:p>
            <a:pPr>
              <a:defRPr lang="ja-JP" altLang="en-US"/>
            </a:pPr>
            <a:r>
              <a:rPr lang="ja-JP" altLang="en-US" sz="900">
                <a:latin typeface="AR P丸ゴシック体E"/>
                <a:ea typeface="AR P丸ゴシック体E"/>
              </a:rPr>
              <a:t> </a:t>
            </a:r>
            <a:r>
              <a:rPr lang="ja-JP" altLang="en-US" sz="900">
                <a:latin typeface="AR P丸ゴシック体E"/>
                <a:ea typeface="AR P丸ゴシック体E"/>
              </a:rPr>
              <a:t> </a:t>
            </a:r>
            <a:r>
              <a:rPr lang="ja-JP" altLang="en-US" sz="900">
                <a:latin typeface="AR P丸ゴシック体E"/>
                <a:ea typeface="AR P丸ゴシック体E"/>
              </a:rPr>
              <a:t> </a:t>
            </a:r>
            <a:r>
              <a:rPr lang="ja-JP" altLang="en-US" sz="900">
                <a:latin typeface="AR P丸ゴシック体E"/>
                <a:ea typeface="AR P丸ゴシック体E"/>
              </a:rPr>
              <a:t> 「こと」</a:t>
            </a:r>
            <a:r>
              <a:rPr lang="ja-JP" altLang="en-US" sz="900">
                <a:latin typeface="AR P丸ゴシック体E"/>
                <a:ea typeface="AR P丸ゴシック体E"/>
              </a:rPr>
              <a:t>　【野外炊飯・宿泊体験・四季折々の体験活動・</a:t>
            </a:r>
            <a:r>
              <a:rPr lang="ja-JP" altLang="en-US" sz="900">
                <a:latin typeface="AR P丸ゴシック体E"/>
                <a:ea typeface="AR P丸ゴシック体E"/>
              </a:rPr>
              <a:t>抜</a:t>
            </a:r>
            <a:endParaRPr lang="ja-JP" altLang="en-US" sz="900">
              <a:latin typeface="AR P丸ゴシック体E"/>
              <a:ea typeface="AR P丸ゴシック体E"/>
            </a:endParaRPr>
          </a:p>
          <a:p>
            <a:pPr>
              <a:defRPr lang="ja-JP" altLang="en-US"/>
            </a:pPr>
            <a:r>
              <a:rPr lang="ja-JP" altLang="en-US" sz="900">
                <a:latin typeface="AR P丸ゴシック体E"/>
                <a:ea typeface="AR P丸ゴシック体E"/>
              </a:rPr>
              <a:t>　</a:t>
            </a:r>
            <a:r>
              <a:rPr lang="ja-JP" altLang="en-US" sz="900">
                <a:latin typeface="AR P丸ゴシック体E"/>
                <a:ea typeface="AR P丸ゴシック体E"/>
              </a:rPr>
              <a:t>　</a:t>
            </a:r>
            <a:r>
              <a:rPr lang="ja-JP" altLang="en-US" sz="900">
                <a:latin typeface="AR P丸ゴシック体E"/>
                <a:ea typeface="AR P丸ゴシック体E"/>
              </a:rPr>
              <a:t>　</a:t>
            </a:r>
            <a:r>
              <a:rPr lang="ja-JP" altLang="en-US" sz="900">
                <a:latin typeface="AR P丸ゴシック体E"/>
                <a:ea typeface="AR P丸ゴシック体E"/>
              </a:rPr>
              <a:t>　</a:t>
            </a:r>
            <a:r>
              <a:rPr lang="ja-JP" altLang="en-US" sz="900">
                <a:latin typeface="AR P丸ゴシック体E"/>
                <a:ea typeface="AR P丸ゴシック体E"/>
              </a:rPr>
              <a:t>　</a:t>
            </a:r>
            <a:r>
              <a:rPr lang="ja-JP" altLang="en-US" sz="900">
                <a:latin typeface="AR P丸ゴシック体E"/>
                <a:ea typeface="AR P丸ゴシック体E"/>
              </a:rPr>
              <a:t> </a:t>
            </a:r>
            <a:r>
              <a:rPr lang="ja-JP" altLang="en-US" sz="900">
                <a:latin typeface="AR P丸ゴシック体E"/>
                <a:ea typeface="AR P丸ゴシック体E"/>
              </a:rPr>
              <a:t> </a:t>
            </a:r>
            <a:r>
              <a:rPr lang="ja-JP" altLang="en-US" sz="900">
                <a:latin typeface="AR P丸ゴシック体E"/>
                <a:ea typeface="AR P丸ゴシック体E"/>
              </a:rPr>
              <a:t>群のアクセス・生き物とのふれ</a:t>
            </a:r>
            <a:r>
              <a:rPr lang="ja-JP" altLang="en-US" sz="900">
                <a:latin typeface="AR P丸ゴシック体E"/>
                <a:ea typeface="AR P丸ゴシック体E"/>
              </a:rPr>
              <a:t>あい・ＡＰ</a:t>
            </a:r>
            <a:r>
              <a:rPr lang="ja-JP" altLang="en-US" sz="900">
                <a:latin typeface="AR P丸ゴシック体E"/>
                <a:ea typeface="AR P丸ゴシック体E"/>
              </a:rPr>
              <a:t>体験</a:t>
            </a:r>
            <a:r>
              <a:rPr lang="ja-JP" altLang="en-US" sz="900">
                <a:latin typeface="AR P丸ゴシック体E"/>
                <a:ea typeface="AR P丸ゴシック体E"/>
              </a:rPr>
              <a:t>・</a:t>
            </a:r>
            <a:endParaRPr lang="ja-JP" altLang="en-US" sz="900">
              <a:latin typeface="AR P丸ゴシック体E"/>
              <a:ea typeface="AR P丸ゴシック体E"/>
            </a:endParaRPr>
          </a:p>
          <a:p>
            <a:pPr>
              <a:defRPr lang="ja-JP" altLang="en-US"/>
            </a:pPr>
            <a:r>
              <a:rPr lang="ja-JP" altLang="en-US" sz="900">
                <a:latin typeface="AR P丸ゴシック体E"/>
                <a:ea typeface="AR P丸ゴシック体E"/>
              </a:rPr>
              <a:t> </a:t>
            </a:r>
            <a:r>
              <a:rPr lang="ja-JP" altLang="en-US" sz="900">
                <a:latin typeface="AR P丸ゴシック体E"/>
                <a:ea typeface="AR P丸ゴシック体E"/>
              </a:rPr>
              <a:t> </a:t>
            </a:r>
            <a:r>
              <a:rPr lang="ja-JP" altLang="en-US" sz="900">
                <a:latin typeface="AR P丸ゴシック体E"/>
                <a:ea typeface="AR P丸ゴシック体E"/>
              </a:rPr>
              <a:t> </a:t>
            </a:r>
            <a:r>
              <a:rPr lang="ja-JP" altLang="en-US" sz="900">
                <a:latin typeface="AR P丸ゴシック体E"/>
                <a:ea typeface="AR P丸ゴシック体E"/>
              </a:rPr>
              <a:t> </a:t>
            </a:r>
            <a:r>
              <a:rPr lang="ja-JP" altLang="en-US" sz="900">
                <a:latin typeface="AR P丸ゴシック体E"/>
                <a:ea typeface="AR P丸ゴシック体E"/>
              </a:rPr>
              <a:t> </a:t>
            </a:r>
            <a:r>
              <a:rPr lang="ja-JP" altLang="en-US" sz="900">
                <a:latin typeface="AR P丸ゴシック体E"/>
                <a:ea typeface="AR P丸ゴシック体E"/>
              </a:rPr>
              <a:t> </a:t>
            </a:r>
            <a:r>
              <a:rPr lang="ja-JP" altLang="en-US" sz="900">
                <a:latin typeface="AR P丸ゴシック体E"/>
                <a:ea typeface="AR P丸ゴシック体E"/>
              </a:rPr>
              <a:t> </a:t>
            </a:r>
            <a:r>
              <a:rPr lang="ja-JP" altLang="en-US" sz="900">
                <a:latin typeface="AR P丸ゴシック体E"/>
                <a:ea typeface="AR P丸ゴシック体E"/>
              </a:rPr>
              <a:t> </a:t>
            </a:r>
            <a:r>
              <a:rPr lang="ja-JP" altLang="en-US" sz="900">
                <a:latin typeface="AR P丸ゴシック体E"/>
                <a:ea typeface="AR P丸ゴシック体E"/>
              </a:rPr>
              <a:t> </a:t>
            </a:r>
            <a:r>
              <a:rPr lang="ja-JP" altLang="en-US" sz="900">
                <a:latin typeface="AR P丸ゴシック体E"/>
                <a:ea typeface="AR P丸ゴシック体E"/>
              </a:rPr>
              <a:t> </a:t>
            </a:r>
            <a:r>
              <a:rPr lang="ja-JP" altLang="en-US" sz="900">
                <a:latin typeface="AR P丸ゴシック体E"/>
                <a:ea typeface="AR P丸ゴシック体E"/>
              </a:rPr>
              <a:t> </a:t>
            </a:r>
            <a:r>
              <a:rPr lang="ja-JP" altLang="en-US" sz="900">
                <a:latin typeface="AR P丸ゴシック体E"/>
                <a:ea typeface="AR P丸ゴシック体E"/>
              </a:rPr>
              <a:t> </a:t>
            </a:r>
            <a:r>
              <a:rPr lang="ja-JP" altLang="en-US" sz="900">
                <a:latin typeface="AR P丸ゴシック体E"/>
                <a:ea typeface="AR P丸ゴシック体E"/>
              </a:rPr>
              <a:t> </a:t>
            </a:r>
            <a:r>
              <a:rPr lang="ja-JP" altLang="en-US" sz="900">
                <a:latin typeface="AR P丸ゴシック体E"/>
                <a:ea typeface="AR P丸ゴシック体E"/>
              </a:rPr>
              <a:t> </a:t>
            </a:r>
            <a:r>
              <a:rPr lang="ja-JP" altLang="en-US" sz="900">
                <a:latin typeface="AR P丸ゴシック体E"/>
                <a:ea typeface="AR P丸ゴシック体E"/>
              </a:rPr>
              <a:t> </a:t>
            </a:r>
            <a:r>
              <a:rPr lang="ja-JP" altLang="en-US" sz="900">
                <a:latin typeface="AR P丸ゴシック体E"/>
                <a:ea typeface="AR P丸ゴシック体E"/>
              </a:rPr>
              <a:t> </a:t>
            </a:r>
            <a:r>
              <a:rPr lang="ja-JP" altLang="en-US" sz="900">
                <a:latin typeface="AR P丸ゴシック体E"/>
                <a:ea typeface="AR P丸ゴシック体E"/>
              </a:rPr>
              <a:t> </a:t>
            </a:r>
            <a:r>
              <a:rPr lang="ja-JP" altLang="en-US" sz="900">
                <a:latin typeface="AR P丸ゴシック体E"/>
                <a:ea typeface="AR P丸ゴシック体E"/>
              </a:rPr>
              <a:t> </a:t>
            </a:r>
            <a:r>
              <a:rPr lang="ja-JP" altLang="en-US" sz="900">
                <a:latin typeface="AR P丸ゴシック体E"/>
                <a:ea typeface="AR P丸ゴシック体E"/>
              </a:rPr>
              <a:t>地</a:t>
            </a:r>
            <a:r>
              <a:rPr lang="ja-JP" altLang="en-US" sz="900">
                <a:latin typeface="AR P丸ゴシック体E"/>
                <a:ea typeface="AR P丸ゴシック体E"/>
              </a:rPr>
              <a:t>域との連携　</a:t>
            </a:r>
            <a:r>
              <a:rPr lang="ja-JP" altLang="en-US" sz="900">
                <a:latin typeface="AR P丸ゴシック体E"/>
                <a:ea typeface="AR P丸ゴシック体E"/>
              </a:rPr>
              <a:t>など】</a:t>
            </a:r>
            <a:r>
              <a:rPr lang="ja-JP" altLang="en-US" sz="900">
                <a:latin typeface="AR P丸ゴシック体E"/>
                <a:ea typeface="AR P丸ゴシック体E"/>
              </a:rPr>
              <a:t>　　</a:t>
            </a:r>
            <a:endParaRPr lang="ja-JP" altLang="en-US" sz="900">
              <a:latin typeface="AR P丸ゴシック体E"/>
              <a:ea typeface="AR P丸ゴシック体E"/>
            </a:endParaRPr>
          </a:p>
        </p:txBody>
      </p:sp>
      <p:sp>
        <p:nvSpPr>
          <p:cNvPr id="1146" name="テキスト 396"/>
          <p:cNvSpPr txBox="1"/>
          <p:nvPr/>
        </p:nvSpPr>
        <p:spPr>
          <a:xfrm>
            <a:off x="5845232" y="5129071"/>
            <a:ext cx="3219688" cy="256666"/>
          </a:xfrm>
          <a:prstGeom prst="rect">
            <a:avLst/>
          </a:prstGeom>
          <a:solidFill>
            <a:srgbClr val="A0FFFF"/>
          </a:solidFill>
          <a:ln>
            <a:solidFill>
              <a:schemeClr val="accent1"/>
            </a:solidFill>
          </a:ln>
        </p:spPr>
        <p:txBody>
          <a:bodyPr wrap="square" tIns="36000" bIns="36000">
            <a:spAutoFit/>
          </a:bodyPr>
          <a:p>
            <a:pPr algn="ctr">
              <a:defRPr lang="ja-JP" altLang="en-US"/>
            </a:pPr>
            <a:r>
              <a:rPr lang="ja-JP" altLang="en-US" sz="1200">
                <a:latin typeface="AR P丸ゴシック体E"/>
                <a:ea typeface="AR P丸ゴシック体E"/>
              </a:rPr>
              <a:t>主催事業の目指すところ</a:t>
            </a:r>
            <a:endParaRPr lang="ja-JP" altLang="en-US" sz="1200">
              <a:latin typeface="AR P丸ゴシック体E"/>
              <a:ea typeface="AR P丸ゴシック体E"/>
            </a:endParaRPr>
          </a:p>
        </p:txBody>
      </p:sp>
      <p:sp>
        <p:nvSpPr>
          <p:cNvPr id="1147" name="テキスト 424"/>
          <p:cNvSpPr txBox="1"/>
          <p:nvPr/>
        </p:nvSpPr>
        <p:spPr>
          <a:xfrm>
            <a:off x="5848103" y="3370877"/>
            <a:ext cx="3213641" cy="256666"/>
          </a:xfrm>
          <a:prstGeom prst="rect">
            <a:avLst/>
          </a:prstGeom>
          <a:solidFill>
            <a:srgbClr val="57FFC0"/>
          </a:solidFill>
          <a:ln>
            <a:solidFill>
              <a:schemeClr val="accent1"/>
            </a:solidFill>
          </a:ln>
        </p:spPr>
        <p:txBody>
          <a:bodyPr wrap="square" tIns="36000" bIns="36000">
            <a:spAutoFit/>
          </a:bodyPr>
          <a:p>
            <a:pPr algn="ctr">
              <a:defRPr lang="ja-JP" altLang="en-US"/>
            </a:pPr>
            <a:r>
              <a:rPr lang="ja-JP" altLang="en-US" sz="1200">
                <a:latin typeface="AR P丸ゴシック体E"/>
                <a:ea typeface="AR P丸ゴシック体E"/>
              </a:rPr>
              <a:t>テーマ実現のための具体的施策</a:t>
            </a:r>
            <a:endParaRPr lang="ja-JP" altLang="en-US" sz="1200">
              <a:latin typeface="AR P丸ゴシック体E"/>
              <a:ea typeface="AR P丸ゴシック体E"/>
            </a:endParaRPr>
          </a:p>
        </p:txBody>
      </p:sp>
      <p:sp>
        <p:nvSpPr>
          <p:cNvPr id="1148" name="テキスト 444"/>
          <p:cNvSpPr txBox="1"/>
          <p:nvPr/>
        </p:nvSpPr>
        <p:spPr>
          <a:xfrm>
            <a:off x="1597039" y="355119"/>
            <a:ext cx="2726252" cy="738664"/>
          </a:xfrm>
          <a:prstGeom prst="rect">
            <a:avLst/>
          </a:prstGeom>
          <a:solidFill>
            <a:srgbClr val="E9FFFF"/>
          </a:solidFill>
          <a:ln>
            <a:solidFill>
              <a:schemeClr val="tx1"/>
            </a:solidFill>
          </a:ln>
        </p:spPr>
        <p:txBody>
          <a:bodyPr wrap="square" tIns="0" bIns="0">
            <a:spAutoFit/>
          </a:bodyPr>
          <a:p>
            <a:pPr algn="ctr">
              <a:defRPr lang="ja-JP" altLang="en-US"/>
            </a:pPr>
            <a:r>
              <a:rPr lang="ja-JP" altLang="en-US" sz="1200">
                <a:solidFill>
                  <a:schemeClr val="tx1"/>
                </a:solidFill>
                <a:latin typeface="HGP創英角ｺﾞｼｯｸUB"/>
                <a:ea typeface="HGP創英角ｺﾞｼｯｸUB"/>
              </a:rPr>
              <a:t>秋田県</a:t>
            </a:r>
            <a:r>
              <a:rPr lang="ja-JP" altLang="en-US" sz="1200">
                <a:solidFill>
                  <a:schemeClr val="tx1"/>
                </a:solidFill>
                <a:latin typeface="HGP創英角ｺﾞｼｯｸUB"/>
                <a:ea typeface="HGP創英角ｺﾞｼｯｸUB"/>
              </a:rPr>
              <a:t>生涯学習</a:t>
            </a:r>
            <a:r>
              <a:rPr lang="ja-JP" altLang="en-US" sz="1200">
                <a:solidFill>
                  <a:schemeClr val="tx1"/>
                </a:solidFill>
                <a:latin typeface="HGP創英角ｺﾞｼｯｸUB"/>
                <a:ea typeface="HGP創英角ｺﾞｼｯｸUB"/>
              </a:rPr>
              <a:t>の</a:t>
            </a:r>
            <a:r>
              <a:rPr lang="ja-JP" altLang="en-US" sz="1200">
                <a:solidFill>
                  <a:schemeClr val="tx1"/>
                </a:solidFill>
                <a:latin typeface="HGP創英角ｺﾞｼｯｸUB"/>
                <a:ea typeface="HGP創英角ｺﾞｼｯｸUB"/>
              </a:rPr>
              <a:t>重点施策</a:t>
            </a:r>
            <a:endParaRPr lang="ja-JP" altLang="en-US" sz="1200">
              <a:solidFill>
                <a:schemeClr val="tx1"/>
              </a:solidFill>
              <a:latin typeface="HGP創英角ｺﾞｼｯｸUB"/>
              <a:ea typeface="HGP創英角ｺﾞｼｯｸUB"/>
            </a:endParaRPr>
          </a:p>
          <a:p>
            <a:pPr algn="ctr">
              <a:defRPr lang="ja-JP" altLang="en-US"/>
            </a:pPr>
            <a:r>
              <a:rPr lang="ja-JP" altLang="en-US" sz="1200">
                <a:solidFill>
                  <a:schemeClr val="tx1"/>
                </a:solidFill>
                <a:latin typeface="HGP創英角ｺﾞｼｯｸUB"/>
                <a:ea typeface="HGP創英角ｺﾞｼｯｸUB"/>
              </a:rPr>
              <a:t>「多様な学びの場づくりと学びを通じた地域づくりの推進」</a:t>
            </a:r>
            <a:endParaRPr lang="ja-JP" altLang="en-US" sz="1200">
              <a:solidFill>
                <a:schemeClr val="tx1"/>
              </a:solidFill>
              <a:latin typeface="HGP創英角ｺﾞｼｯｸUB"/>
              <a:ea typeface="HGP創英角ｺﾞｼｯｸUB"/>
            </a:endParaRPr>
          </a:p>
          <a:p>
            <a:pPr algn="ctr">
              <a:defRPr lang="ja-JP" altLang="en-US"/>
            </a:pPr>
            <a:r>
              <a:rPr lang="ja-JP" altLang="en-US" sz="1200">
                <a:solidFill>
                  <a:schemeClr val="tx1"/>
                </a:solidFill>
                <a:latin typeface="HGP創英角ｺﾞｼｯｸUB"/>
                <a:ea typeface="HGP創英角ｺﾞｼｯｸUB"/>
              </a:rPr>
              <a:t>「</a:t>
            </a:r>
            <a:r>
              <a:rPr lang="ja-JP" altLang="en-US" sz="1200">
                <a:solidFill>
                  <a:schemeClr val="tx1"/>
                </a:solidFill>
                <a:latin typeface="HGP創英角ｺﾞｼｯｸUB"/>
                <a:ea typeface="HGP創英角ｺﾞｼｯｸUB"/>
              </a:rPr>
              <a:t>豊かな</a:t>
            </a:r>
            <a:r>
              <a:rPr lang="ja-JP" altLang="en-US" sz="1200">
                <a:solidFill>
                  <a:schemeClr val="tx1"/>
                </a:solidFill>
                <a:latin typeface="HGP創英角ｺﾞｼｯｸUB"/>
                <a:ea typeface="HGP創英角ｺﾞｼｯｸUB"/>
              </a:rPr>
              <a:t>人間性を</a:t>
            </a:r>
            <a:r>
              <a:rPr lang="ja-JP" altLang="en-US" sz="1200">
                <a:solidFill>
                  <a:schemeClr val="tx1"/>
                </a:solidFill>
                <a:latin typeface="HGP創英角ｺﾞｼｯｸUB"/>
                <a:ea typeface="HGP創英角ｺﾞｼｯｸUB"/>
              </a:rPr>
              <a:t>育む教育活動</a:t>
            </a:r>
            <a:r>
              <a:rPr lang="ja-JP" altLang="en-US" sz="1200">
                <a:solidFill>
                  <a:schemeClr val="tx1"/>
                </a:solidFill>
                <a:latin typeface="HGP創英角ｺﾞｼｯｸUB"/>
                <a:ea typeface="HGP創英角ｺﾞｼｯｸUB"/>
              </a:rPr>
              <a:t>の</a:t>
            </a:r>
            <a:r>
              <a:rPr lang="ja-JP" altLang="en-US" sz="1200">
                <a:solidFill>
                  <a:schemeClr val="tx1"/>
                </a:solidFill>
                <a:latin typeface="HGP創英角ｺﾞｼｯｸUB"/>
                <a:ea typeface="HGP創英角ｺﾞｼｯｸUB"/>
              </a:rPr>
              <a:t>充実」</a:t>
            </a:r>
            <a:endParaRPr lang="ja-JP" altLang="en-US" sz="1200">
              <a:solidFill>
                <a:schemeClr val="tx1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1149" name="テキスト 445"/>
          <p:cNvSpPr txBox="1"/>
          <p:nvPr/>
        </p:nvSpPr>
        <p:spPr>
          <a:xfrm>
            <a:off x="5850552" y="1633886"/>
            <a:ext cx="3213602" cy="256666"/>
          </a:xfrm>
          <a:prstGeom prst="rect">
            <a:avLst/>
          </a:prstGeom>
          <a:solidFill>
            <a:srgbClr val="FFA0FF"/>
          </a:solidFill>
          <a:ln>
            <a:solidFill>
              <a:schemeClr val="accent1"/>
            </a:solidFill>
          </a:ln>
        </p:spPr>
        <p:txBody>
          <a:bodyPr wrap="square" tIns="36000" bIns="36000">
            <a:spAutoFit/>
          </a:bodyPr>
          <a:p>
            <a:pPr algn="ctr">
              <a:defRPr lang="ja-JP" altLang="en-US"/>
            </a:pPr>
            <a:r>
              <a:rPr lang="ja-JP" altLang="en-US" sz="1200">
                <a:latin typeface="AR P丸ゴシック体E"/>
                <a:ea typeface="AR P丸ゴシック体E"/>
              </a:rPr>
              <a:t>資源とは</a:t>
            </a:r>
            <a:endParaRPr lang="ja-JP" altLang="en-US" sz="1200">
              <a:latin typeface="AR P丸ゴシック体E"/>
              <a:ea typeface="AR P丸ゴシック体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ocus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アイディア">
      <a:majorFont>
        <a:latin typeface="Tahoma"/>
        <a:ea typeface="HG丸ｺﾞｼｯｸM-PRO"/>
        <a:cs typeface=""/>
        <a:font script="Jpan" typeface="HG丸ｺﾞｼｯｸM-PRO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HG明朝B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Application>JUST Focus</Application>
  <AppVersion>4.1.7</AppVersion>
  <PresentationFormat>ユーザー設定</PresentationFormat>
  <Slides>1</Slides>
  <Notes>0</Note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鈴木　智王</dc:creator>
  <cp:lastModifiedBy>小幡　進</cp:lastModifiedBy>
  <dcterms:created xsi:type="dcterms:W3CDTF">2022-01-05T08:28:14Z</dcterms:created>
  <dcterms:modified xsi:type="dcterms:W3CDTF">2025-04-30T01:42:55Z</dcterms:modified>
  <cp:revision>296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