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0" r:id="rId1"/>
  </p:sldMasterIdLst>
  <p:notesMasterIdLst>
    <p:notesMasterId r:id="rId4"/>
  </p:notesMasterIdLst>
  <p:handoutMasterIdLst>
    <p:handoutMasterId r:id="rId5"/>
  </p:handoutMasterIdLst>
  <p:sldIdLst>
    <p:sldId id="261" r:id="rId2"/>
    <p:sldId id="256" r:id="rId3"/>
  </p:sldIdLst>
  <p:sldSz cx="7775575" cy="10907713"/>
  <p:notesSz cx="6735763" cy="9866313"/>
  <p:custDataLst>
    <p:tags r:id="rId6"/>
  </p:custDataLst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FF99"/>
    <a:srgbClr val="FFFF66"/>
    <a:srgbClr val="33CC33"/>
    <a:srgbClr val="FF6600"/>
    <a:srgbClr val="66FF66"/>
    <a:srgbClr val="FF66FF"/>
    <a:srgbClr val="FFF200"/>
    <a:srgbClr val="50422A"/>
    <a:srgbClr val="FB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6"/>
    <p:restoredTop sz="99699" autoAdjust="0"/>
  </p:normalViewPr>
  <p:slideViewPr>
    <p:cSldViewPr snapToGrid="0">
      <p:cViewPr>
        <p:scale>
          <a:sx n="106" d="100"/>
          <a:sy n="106" d="100"/>
        </p:scale>
        <p:origin x="714" y="258"/>
      </p:cViewPr>
      <p:guideLst>
        <p:guide orient="horz" pos="3436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08"/>
        <p:guide pos="2123"/>
      </p:guideLst>
    </p:cSldViewPr>
  </p:notes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viewProps" Target="viewProps.xml" />
  <Relationship Id="rId3" Type="http://schemas.openxmlformats.org/officeDocument/2006/relationships/slide" Target="slides/slide2.xml" />
  <Relationship Id="rId7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gs" Target="tags/tag1.xml" />
  <Relationship Id="rId5" Type="http://schemas.openxmlformats.org/officeDocument/2006/relationships/handoutMaster" Target="handoutMasters/handoutMaster1.xml" />
  <Relationship Id="rId10" Type="http://schemas.openxmlformats.org/officeDocument/2006/relationships/tableStyles" Target="tableStyles.xml" />
  <Relationship Id="rId4" Type="http://schemas.openxmlformats.org/officeDocument/2006/relationships/notesMaster" Target="notesMasters/notesMaster1.xml" />
  <Relationship Id="rId9" Type="http://schemas.openxmlformats.org/officeDocument/2006/relationships/theme" Target="theme/theme1.xml" />
</Relationships>
</file>

<file path=ppt/handoutMasters/_rels/handout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5"/>
            <a:ext cx="2919317" cy="493091"/>
          </a:xfrm>
          <a:prstGeom prst="rect">
            <a:avLst/>
          </a:prstGeom>
        </p:spPr>
        <p:txBody>
          <a:bodyPr vert="horz" lIns="85356" tIns="42677" rIns="85356" bIns="42677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1124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991" y="5"/>
            <a:ext cx="2919317" cy="493091"/>
          </a:xfrm>
          <a:prstGeom prst="rect">
            <a:avLst/>
          </a:prstGeom>
        </p:spPr>
        <p:txBody>
          <a:bodyPr vert="horz" lIns="85356" tIns="42677" rIns="85356" bIns="42677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t>2025/3/31</a:t>
            </a:fld>
            <a:endParaRPr kumimoji="1" lang="ja-JP" altLang="en-US" dirty="0"/>
          </a:p>
        </p:txBody>
      </p:sp>
      <p:sp>
        <p:nvSpPr>
          <p:cNvPr id="1125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7" y="9371728"/>
            <a:ext cx="2919317" cy="493090"/>
          </a:xfrm>
          <a:prstGeom prst="rect">
            <a:avLst/>
          </a:prstGeom>
        </p:spPr>
        <p:txBody>
          <a:bodyPr vert="horz" lIns="85356" tIns="42677" rIns="85356" bIns="42677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1126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991" y="9371728"/>
            <a:ext cx="2919317" cy="493090"/>
          </a:xfrm>
          <a:prstGeom prst="rect">
            <a:avLst/>
          </a:prstGeom>
        </p:spPr>
        <p:txBody>
          <a:bodyPr vert="horz" lIns="85356" tIns="42677" rIns="85356" bIns="42677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18831" cy="495028"/>
          </a:xfrm>
          <a:prstGeom prst="rect">
            <a:avLst/>
          </a:prstGeom>
        </p:spPr>
        <p:txBody>
          <a:bodyPr vert="horz" lIns="90701" tIns="45350" rIns="90701" bIns="45350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1117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3" y="2"/>
            <a:ext cx="2918831" cy="495028"/>
          </a:xfrm>
          <a:prstGeom prst="rect">
            <a:avLst/>
          </a:prstGeom>
        </p:spPr>
        <p:txBody>
          <a:bodyPr vert="horz" lIns="90701" tIns="45350" rIns="90701" bIns="45350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t>2025/3/31</a:t>
            </a:fld>
            <a:endParaRPr kumimoji="1" lang="ja-JP" altLang="en-US" dirty="0"/>
          </a:p>
        </p:txBody>
      </p:sp>
      <p:sp>
        <p:nvSpPr>
          <p:cNvPr id="1118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1" tIns="45350" rIns="90701" bIns="45350" rtlCol="0" anchor="ctr"/>
          <a:lstStyle/>
          <a:p>
            <a:endParaRPr lang="ja-JP" altLang="en-US" dirty="0"/>
          </a:p>
        </p:txBody>
      </p:sp>
      <p:sp>
        <p:nvSpPr>
          <p:cNvPr id="1119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70"/>
            <a:ext cx="5388610" cy="3884860"/>
          </a:xfrm>
          <a:prstGeom prst="rect">
            <a:avLst/>
          </a:prstGeom>
        </p:spPr>
        <p:txBody>
          <a:bodyPr vert="horz" lIns="90701" tIns="45350" rIns="90701" bIns="4535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20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371295"/>
            <a:ext cx="2918831" cy="495027"/>
          </a:xfrm>
          <a:prstGeom prst="rect">
            <a:avLst/>
          </a:prstGeom>
        </p:spPr>
        <p:txBody>
          <a:bodyPr vert="horz" lIns="90701" tIns="45350" rIns="90701" bIns="45350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1121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3" y="9371295"/>
            <a:ext cx="2918831" cy="495027"/>
          </a:xfrm>
          <a:prstGeom prst="rect">
            <a:avLst/>
          </a:prstGeom>
        </p:spPr>
        <p:txBody>
          <a:bodyPr vert="horz" lIns="90701" tIns="45350" rIns="90701" bIns="45350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51050" y="739775"/>
            <a:ext cx="2635250" cy="3698875"/>
          </a:xfrm>
        </p:spPr>
      </p:sp>
      <p:sp>
        <p:nvSpPr>
          <p:cNvPr id="116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6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2F773-1E4C-4164-8BC1-79D5CCC40DD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40147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7"/>
          <p:cNvSpPr>
            <a:spLocks noGrp="1"/>
          </p:cNvSpPr>
          <p:nvPr>
            <p:ph type="ctrTitle"/>
          </p:nvPr>
        </p:nvSpPr>
        <p:spPr>
          <a:xfrm>
            <a:off x="1036743" y="6181037"/>
            <a:ext cx="5831681" cy="1575559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032" name="サブタイトル 8"/>
          <p:cNvSpPr>
            <a:spLocks noGrp="1"/>
          </p:cNvSpPr>
          <p:nvPr>
            <p:ph type="subTitle" idx="1"/>
          </p:nvPr>
        </p:nvSpPr>
        <p:spPr>
          <a:xfrm>
            <a:off x="1036743" y="8150485"/>
            <a:ext cx="5831681" cy="848378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1033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5442902" y="10107814"/>
            <a:ext cx="1943894" cy="581745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94A3B7E-DD21-4048-88F3-59665D8E8C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4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2464857" y="10107814"/>
            <a:ext cx="2954719" cy="581745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5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1034152" y="10107814"/>
            <a:ext cx="1036743" cy="581745"/>
          </a:xfrm>
        </p:spPr>
        <p:txBody>
          <a:bodyPr/>
          <a:lstStyle/>
          <a:p>
            <a:pPr>
              <a:defRPr/>
            </a:pPr>
            <a:fld id="{84903F17-9641-4B84-A974-7D55D06F18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6" name="正方形/長方形 20"/>
          <p:cNvSpPr/>
          <p:nvPr/>
        </p:nvSpPr>
        <p:spPr>
          <a:xfrm>
            <a:off x="769458" y="5802298"/>
            <a:ext cx="6220460" cy="203610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37" name="正方形/長方形 32"/>
          <p:cNvSpPr/>
          <p:nvPr/>
        </p:nvSpPr>
        <p:spPr>
          <a:xfrm>
            <a:off x="777558" y="8029289"/>
            <a:ext cx="6220460" cy="1090771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38" name="正方形/長方形 21"/>
          <p:cNvSpPr/>
          <p:nvPr/>
        </p:nvSpPr>
        <p:spPr>
          <a:xfrm>
            <a:off x="769458" y="5802298"/>
            <a:ext cx="194389" cy="203610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39" name="正方形/長方形 31"/>
          <p:cNvSpPr/>
          <p:nvPr/>
        </p:nvSpPr>
        <p:spPr>
          <a:xfrm>
            <a:off x="777558" y="8029289"/>
            <a:ext cx="194389" cy="1090771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101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10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294DBB-917B-4186-A703-7409F7CF8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0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0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B72EE-4B45-425F-B500-026DA88CB7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637292" y="436815"/>
            <a:ext cx="1749504" cy="9306905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107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88779" y="436815"/>
            <a:ext cx="5118920" cy="9306905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108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4D20DD-EE55-4DDE-BB8B-8D151B9371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09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1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0586A-009D-4946-86B1-6BEB0D580BF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11" name="直線コネクタ 6"/>
          <p:cNvSpPr>
            <a:spLocks noChangeShapeType="1"/>
          </p:cNvSpPr>
          <p:nvPr/>
        </p:nvSpPr>
        <p:spPr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12" name="二等辺三角形 7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13" name="直線コネクタ 8"/>
          <p:cNvSpPr>
            <a:spLocks noChangeShapeType="1"/>
          </p:cNvSpPr>
          <p:nvPr/>
        </p:nvSpPr>
        <p:spPr>
          <a:xfrm rot="5400000">
            <a:off x="920653" y="5092735"/>
            <a:ext cx="930791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04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7DE13-46BE-4B37-9FBB-8FA2A87D72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FC707-0A99-4B85-9C38-B64E72987C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5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388779" y="1939149"/>
            <a:ext cx="6998018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タイトル 1"/>
          <p:cNvSpPr>
            <a:spLocks noGrp="1"/>
          </p:cNvSpPr>
          <p:nvPr>
            <p:ph type="title"/>
          </p:nvPr>
        </p:nvSpPr>
        <p:spPr>
          <a:xfrm>
            <a:off x="1036743" y="4726676"/>
            <a:ext cx="5831681" cy="1696755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048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01540" y="6787022"/>
            <a:ext cx="5766885" cy="1817952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049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442902" y="10107814"/>
            <a:ext cx="1943894" cy="581745"/>
          </a:xfrm>
        </p:spPr>
        <p:txBody>
          <a:bodyPr/>
          <a:lstStyle/>
          <a:p>
            <a:pPr>
              <a:defRPr/>
            </a:pPr>
            <a:fld id="{8184D596-71CB-401C-BE2A-FF96587D8E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0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464857" y="10107814"/>
            <a:ext cx="2954719" cy="581745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1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09742" y="10107814"/>
            <a:ext cx="1293337" cy="581745"/>
          </a:xfrm>
        </p:spPr>
        <p:txBody>
          <a:bodyPr/>
          <a:lstStyle/>
          <a:p>
            <a:pPr>
              <a:defRPr/>
            </a:pPr>
            <a:fld id="{3D9CCBC2-8C21-4C9A-A2A0-C4F7CFD13B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2" name="正方形/長方形 6"/>
          <p:cNvSpPr/>
          <p:nvPr/>
        </p:nvSpPr>
        <p:spPr>
          <a:xfrm>
            <a:off x="777558" y="4484282"/>
            <a:ext cx="6220460" cy="203610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53" name="正方形/長方形 7"/>
          <p:cNvSpPr/>
          <p:nvPr/>
        </p:nvSpPr>
        <p:spPr>
          <a:xfrm>
            <a:off x="777558" y="4484282"/>
            <a:ext cx="194389" cy="203610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056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FDC24-657B-46BD-9F76-F6EB56EE60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7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8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8B99DA-1B7B-4D03-B44C-EA0B6BFD2A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388779" y="1939149"/>
            <a:ext cx="3436804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060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3938977" y="1934301"/>
            <a:ext cx="3436804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06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88779" y="2045196"/>
            <a:ext cx="3435563" cy="1090771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06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3952584" y="2060346"/>
            <a:ext cx="3436912" cy="1090771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065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244564-11C5-49CA-A6C6-0EFA5B9EEF5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6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7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FB411-F8C4-4E71-AA2F-EFB8BA5857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8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388779" y="3393511"/>
            <a:ext cx="3434212" cy="642343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069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3952584" y="3393511"/>
            <a:ext cx="3434212" cy="642343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072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3C5F0A-E814-4F5B-8509-4826EF6EAFA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3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4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3135D-753B-4641-9B40-F5C756AB03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5" name="二等辺三角形 5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49F838-D727-4C3D-981F-C91357BA97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8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9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7CFDE-7B0F-4037-894D-A6CABA6358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0" name="直線コネクタ 4"/>
          <p:cNvSpPr>
            <a:spLocks noChangeShapeType="1"/>
          </p:cNvSpPr>
          <p:nvPr/>
        </p:nvSpPr>
        <p:spPr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81" name="二等辺三角形 5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タイトル 1"/>
          <p:cNvSpPr>
            <a:spLocks noGrp="1"/>
          </p:cNvSpPr>
          <p:nvPr>
            <p:ph type="title"/>
          </p:nvPr>
        </p:nvSpPr>
        <p:spPr>
          <a:xfrm>
            <a:off x="5378106" y="484787"/>
            <a:ext cx="2138283" cy="1333165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084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5378106" y="1939150"/>
            <a:ext cx="2138283" cy="770357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08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578700-CC02-43A7-8D67-617F0C9B34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7CBD56-090A-4AA6-BB18-0A87B6BE424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8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259186" y="484787"/>
            <a:ext cx="4859734" cy="908976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タイトル 1"/>
          <p:cNvSpPr>
            <a:spLocks noGrp="1"/>
          </p:cNvSpPr>
          <p:nvPr>
            <p:ph type="title"/>
          </p:nvPr>
        </p:nvSpPr>
        <p:spPr>
          <a:xfrm>
            <a:off x="388779" y="796616"/>
            <a:ext cx="6998018" cy="107309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091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9" y="3029920"/>
            <a:ext cx="6998018" cy="6791869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1092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88779" y="1939149"/>
            <a:ext cx="6998018" cy="848378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093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CF08AA-2110-42CD-8773-E3A4EF59A3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3/31/2025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4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5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9A334-02AD-4810-8742-6DB93C5EA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6" name="直線コネクタ 7"/>
          <p:cNvSpPr>
            <a:spLocks noChangeShapeType="1"/>
          </p:cNvSpPr>
          <p:nvPr/>
        </p:nvSpPr>
        <p:spPr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97" name="二等辺三角形 8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98" name="正方形/長方形 9"/>
          <p:cNvSpPr/>
          <p:nvPr/>
        </p:nvSpPr>
        <p:spPr>
          <a:xfrm>
            <a:off x="388779" y="796616"/>
            <a:ext cx="155512" cy="109077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13" Type="http://schemas.openxmlformats.org/officeDocument/2006/relationships/theme" Target="../theme/theme1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slideLayout" Target="../slideLayouts/slideLayout12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388779" y="242393"/>
            <a:ext cx="6998018" cy="1575559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026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388779" y="1939149"/>
            <a:ext cx="6998018" cy="780992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027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5442902" y="10109834"/>
            <a:ext cx="1946486" cy="58174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CCF157F-24BC-4F96-B15A-CB12A1589C2E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1028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2464857" y="10109834"/>
            <a:ext cx="2980637" cy="58174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520963" y="10109834"/>
            <a:ext cx="1684708" cy="58174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D5CA2B-0AE5-48CB-81EF-2EB246D4FA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3.png" />
  <Relationship Id="rId2" Type="http://schemas.openxmlformats.org/officeDocument/2006/relationships/image" Target="../media/image2.png" />
  <Relationship Id="rId1" Type="http://schemas.openxmlformats.org/officeDocument/2006/relationships/slideLayout" Target="../slideLayouts/slideLayout12.xml" />
  <Relationship Id="rId5" Type="http://schemas.openxmlformats.org/officeDocument/2006/relationships/image" Target="../media/image5.png" />
  <Relationship Id="rId4" Type="http://schemas.openxmlformats.org/officeDocument/2006/relationships/image" Target="../media/image4.png" />
</Relationships>
</file>

<file path=ppt/slides/_rels/slide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正方形/長方形 48"/>
          <p:cNvSpPr/>
          <p:nvPr/>
        </p:nvSpPr>
        <p:spPr>
          <a:xfrm>
            <a:off x="388937" y="9884559"/>
            <a:ext cx="722176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公益財団法人</a:t>
            </a:r>
            <a:r>
              <a:rPr lang="ja-JP" altLang="en-US" sz="22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18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介護労働安定センター 秋田支部</a:t>
            </a:r>
            <a:r>
              <a:rPr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（秋田市御所野下堤</a:t>
            </a:r>
            <a:r>
              <a:rPr lang="en-US" altLang="ja-JP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5-1-1</a:t>
            </a:r>
            <a:r>
              <a:rPr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県中央シルバーエリア内）　</a:t>
            </a:r>
            <a:endParaRPr lang="en-US" altLang="ja-JP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29" name="正方形/長方形 50"/>
          <p:cNvSpPr/>
          <p:nvPr/>
        </p:nvSpPr>
        <p:spPr>
          <a:xfrm>
            <a:off x="893281" y="10231814"/>
            <a:ext cx="6643461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1500" u="sng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TEL:018-853-5177</a:t>
            </a:r>
            <a:r>
              <a:rPr lang="ja-JP" altLang="en-US" sz="15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lang="en-US" altLang="ja-JP" sz="1500" u="sng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FAX:018-853-5178</a:t>
            </a:r>
            <a:r>
              <a:rPr lang="ja-JP" altLang="en-US" sz="15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lang="en-US" altLang="ja-JP" sz="1500" u="sng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E-mail:</a:t>
            </a:r>
            <a:r>
              <a:rPr lang="ja-JP" altLang="en-US" sz="1500" u="sng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lang="en-US" altLang="ja-JP" sz="1500" u="sng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akita@kaigo-center.or.jp</a:t>
            </a:r>
            <a:endParaRPr lang="ja-JP" altLang="en-US" sz="1500" u="sng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130" name="正方形/長方形 49"/>
          <p:cNvSpPr/>
          <p:nvPr/>
        </p:nvSpPr>
        <p:spPr>
          <a:xfrm>
            <a:off x="287513" y="9673065"/>
            <a:ext cx="2933117" cy="276999"/>
          </a:xfrm>
          <a:prstGeom prst="rect">
            <a:avLst/>
          </a:prstGeom>
          <a:ln>
            <a:noFill/>
          </a:ln>
        </p:spPr>
        <p:txBody>
          <a:bodyPr wrap="square" lIns="0" tIns="0" rIns="0" bIns="0">
            <a:spAutoFit/>
          </a:bodyPr>
          <a:lstStyle/>
          <a:p>
            <a:r>
              <a:rPr lang="ja-JP" altLang="en-US" sz="1800" b="1" u="sng" dirty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◇お申込み・お問い合わせ</a:t>
            </a:r>
            <a:endParaRPr lang="en-US" altLang="ja-JP" sz="1400" dirty="0">
              <a:solidFill>
                <a:srgbClr val="33CC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1131" name="正方形/長方形 55"/>
          <p:cNvSpPr/>
          <p:nvPr/>
        </p:nvSpPr>
        <p:spPr>
          <a:xfrm>
            <a:off x="196411" y="140138"/>
            <a:ext cx="7299476" cy="2469907"/>
          </a:xfrm>
          <a:prstGeom prst="rect">
            <a:avLst/>
          </a:prstGeom>
          <a:solidFill>
            <a:srgbClr val="FFFF66"/>
          </a:solidFill>
          <a:ln cap="rnd" cmpd="dbl">
            <a:solidFill>
              <a:srgbClr val="FF6600"/>
            </a:solidFill>
          </a:ln>
        </p:spPr>
        <p:txBody>
          <a:bodyPr wrap="square" lIns="0" tIns="0" rIns="0" bIns="0"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480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6600"/>
                </a:highligh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介護テクノロジー体験会</a:t>
            </a:r>
            <a:endParaRPr lang="ja-JP" altLang="en-US" sz="4800" dirty="0">
              <a:ln w="12700">
                <a:noFill/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3200" dirty="0">
                <a:ln w="12700">
                  <a:noFill/>
                  <a:prstDash val="solid"/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3200" dirty="0">
                <a:ln w="12700">
                  <a:noFill/>
                  <a:prstDash val="solid"/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秋田県事業のご案内</a:t>
            </a:r>
            <a:r>
              <a:rPr lang="en-US" altLang="ja-JP" sz="3200" dirty="0">
                <a:ln w="12700">
                  <a:noFill/>
                  <a:prstDash val="solid"/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pPr algn="ctr">
              <a:lnSpc>
                <a:spcPct val="150000"/>
              </a:lnSpc>
            </a:pPr>
            <a:endParaRPr lang="en-US" altLang="ja-JP" sz="3200" dirty="0">
              <a:ln w="12700">
                <a:noFill/>
                <a:prstDash val="solid"/>
              </a:ln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32" name="正方形/長方形 36"/>
          <p:cNvSpPr/>
          <p:nvPr/>
        </p:nvSpPr>
        <p:spPr>
          <a:xfrm>
            <a:off x="187817" y="3026796"/>
            <a:ext cx="7399940" cy="1908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２　対　　　象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ja-JP" sz="14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県内中学校・義務教育学校・特別支援学校・高等学校の生徒、教員等</a:t>
            </a:r>
            <a:endParaRPr lang="en-US" altLang="ja-JP" sz="1400" kern="50" dirty="0"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３　実施期間　</a:t>
            </a:r>
            <a:r>
              <a:rPr lang="ja-JP" altLang="ja-JP" sz="16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sz="16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７</a:t>
            </a:r>
            <a:r>
              <a:rPr lang="ja-JP" altLang="ja-JP" sz="16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1600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７</a:t>
            </a:r>
            <a:r>
              <a:rPr lang="ja-JP" altLang="ja-JP" sz="16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月～令和</a:t>
            </a:r>
            <a:r>
              <a:rPr lang="ja-JP" altLang="en-US" sz="16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８</a:t>
            </a:r>
            <a:r>
              <a:rPr lang="ja-JP" altLang="ja-JP" sz="16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1600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２</a:t>
            </a:r>
            <a:r>
              <a:rPr lang="ja-JP" altLang="ja-JP" sz="16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月</a:t>
            </a:r>
            <a:r>
              <a:rPr lang="ja-JP" altLang="en-US" sz="1400" kern="5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400" kern="5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400" kern="5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冬季は午後の実施に限定）</a:t>
            </a:r>
            <a:endParaRPr lang="en-US" altLang="ja-JP" sz="1400" kern="50" dirty="0">
              <a:solidFill>
                <a:srgbClr val="FF0000"/>
              </a:solidFill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４　募集期間　</a:t>
            </a:r>
            <a:r>
              <a:rPr lang="ja-JP" altLang="en-US" sz="1600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令和７年 ４月１５日（火） ～ ６月１０日（火）</a:t>
            </a:r>
            <a:endParaRPr lang="ja-JP" altLang="en-US" sz="1600" kern="50" dirty="0"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5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　　　　　　　　 （</a:t>
            </a:r>
            <a:r>
              <a:rPr lang="ja-JP" altLang="en-US" sz="1400" u="sng" kern="5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原則、２０校</a:t>
            </a:r>
            <a:r>
              <a:rPr lang="ja-JP" altLang="en-US" sz="1400" kern="5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に到達した時点で募集受付終了）</a:t>
            </a:r>
          </a:p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５　参加人員　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１５人～５０人程度</a:t>
            </a:r>
            <a:r>
              <a:rPr lang="ja-JP" altLang="en-US" sz="1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多い場合は要相談）</a:t>
            </a:r>
            <a:endParaRPr kumimoji="1" lang="ja-JP" altLang="en-US" sz="13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６　実施時間　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準備時間も含め、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時間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分程度必要</a:t>
            </a:r>
            <a:r>
              <a:rPr lang="ja-JP" altLang="en-US" sz="1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（ご協力お願いします。）</a:t>
            </a:r>
            <a:endParaRPr lang="en-US" altLang="ja-JP" sz="13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７　申込回数　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１学校につき１申込でお願いします。</a:t>
            </a:r>
            <a:endParaRPr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33" name="四角形: 角を丸くする 20"/>
          <p:cNvSpPr/>
          <p:nvPr/>
        </p:nvSpPr>
        <p:spPr>
          <a:xfrm>
            <a:off x="196411" y="1922031"/>
            <a:ext cx="7299476" cy="1038189"/>
          </a:xfrm>
          <a:prstGeom prst="roundRect">
            <a:avLst>
              <a:gd name="adj" fmla="val 12868"/>
            </a:avLst>
          </a:prstGeom>
          <a:solidFill>
            <a:schemeClr val="bg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34" name="四角形: 角を丸くする 30"/>
          <p:cNvSpPr/>
          <p:nvPr/>
        </p:nvSpPr>
        <p:spPr>
          <a:xfrm>
            <a:off x="241060" y="1747695"/>
            <a:ext cx="1232397" cy="33127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B5B00"/>
              </a:solidFill>
            </a:endParaRPr>
          </a:p>
        </p:txBody>
      </p:sp>
      <p:sp>
        <p:nvSpPr>
          <p:cNvPr id="1135" name="テキスト ボックス 23"/>
          <p:cNvSpPr txBox="1"/>
          <p:nvPr/>
        </p:nvSpPr>
        <p:spPr>
          <a:xfrm>
            <a:off x="234025" y="1720885"/>
            <a:ext cx="1281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１　目　　的</a:t>
            </a:r>
            <a:endParaRPr kumimoji="1" lang="ja-JP" altLang="en-US" sz="1800" b="1" dirty="0">
              <a:solidFill>
                <a:schemeClr val="bg1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136" name="四角形: 角を丸くする 82"/>
          <p:cNvSpPr/>
          <p:nvPr/>
        </p:nvSpPr>
        <p:spPr>
          <a:xfrm>
            <a:off x="249794" y="5084254"/>
            <a:ext cx="7238267" cy="1175127"/>
          </a:xfrm>
          <a:prstGeom prst="roundRect">
            <a:avLst>
              <a:gd name="adj" fmla="val 12868"/>
            </a:avLst>
          </a:prstGeom>
          <a:solidFill>
            <a:schemeClr val="bg1"/>
          </a:solidFill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37" name="四角形: 角を丸くする 84"/>
          <p:cNvSpPr/>
          <p:nvPr/>
        </p:nvSpPr>
        <p:spPr>
          <a:xfrm>
            <a:off x="287514" y="4997067"/>
            <a:ext cx="1390939" cy="329892"/>
          </a:xfrm>
          <a:prstGeom prst="roundRect">
            <a:avLst/>
          </a:prstGeom>
          <a:solidFill>
            <a:srgbClr val="66FF66"/>
          </a:solidFill>
          <a:ln>
            <a:solidFill>
              <a:srgbClr val="92D050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B5B00"/>
              </a:solidFill>
            </a:endParaRPr>
          </a:p>
        </p:txBody>
      </p:sp>
      <p:sp>
        <p:nvSpPr>
          <p:cNvPr id="1138" name="テキスト ボックス 85"/>
          <p:cNvSpPr txBox="1"/>
          <p:nvPr/>
        </p:nvSpPr>
        <p:spPr>
          <a:xfrm>
            <a:off x="241060" y="4979620"/>
            <a:ext cx="1617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８　実施概要</a:t>
            </a:r>
            <a:endParaRPr kumimoji="1" lang="ja-JP" altLang="en-US" sz="1800" b="1" dirty="0">
              <a:solidFill>
                <a:schemeClr val="bg1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139" name="四角形: 角を丸くする 93"/>
          <p:cNvSpPr/>
          <p:nvPr/>
        </p:nvSpPr>
        <p:spPr>
          <a:xfrm>
            <a:off x="287514" y="6317669"/>
            <a:ext cx="7182677" cy="2148918"/>
          </a:xfrm>
          <a:prstGeom prst="roundRect">
            <a:avLst>
              <a:gd name="adj" fmla="val 12868"/>
            </a:avLst>
          </a:prstGeom>
          <a:solidFill>
            <a:schemeClr val="bg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accent2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 </a:t>
            </a:r>
            <a:r>
              <a:rPr kumimoji="1" lang="ja-JP" altLang="en-US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　　　　　　　　　　　　　　　　　　（</a:t>
            </a:r>
            <a:r>
              <a:rPr kumimoji="1" lang="en-US" altLang="ja-JP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15</a:t>
            </a:r>
            <a:r>
              <a:rPr kumimoji="1" lang="ja-JP" altLang="en-US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分）①オリエンテーション・</a:t>
            </a:r>
            <a:r>
              <a:rPr lang="ja-JP" altLang="en-US" sz="1400" kern="50" dirty="0">
                <a:solidFill>
                  <a:schemeClr val="tx1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介護現場の</a:t>
            </a:r>
            <a:r>
              <a:rPr lang="en-US" altLang="ja-JP" sz="1400" kern="50" dirty="0">
                <a:solidFill>
                  <a:schemeClr val="tx1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DVD</a:t>
            </a:r>
            <a:r>
              <a:rPr lang="ja-JP" altLang="en-US" sz="1400" kern="50" dirty="0">
                <a:solidFill>
                  <a:schemeClr val="tx1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上映</a:t>
            </a:r>
            <a:endParaRPr kumimoji="1" lang="ja-JP" altLang="en-US" sz="1400" b="0" i="0" strike="noStrike" kern="5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                                 </a:t>
            </a:r>
            <a:r>
              <a:rPr kumimoji="1" lang="ja-JP" altLang="en-US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　</a:t>
            </a:r>
            <a:r>
              <a:rPr kumimoji="1" lang="en-US" altLang="ja-JP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  </a:t>
            </a:r>
            <a:r>
              <a:rPr kumimoji="1" lang="ja-JP" altLang="en-US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（</a:t>
            </a:r>
            <a:r>
              <a:rPr kumimoji="1" lang="en-US" altLang="ja-JP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20</a:t>
            </a:r>
            <a:r>
              <a:rPr kumimoji="1" lang="ja-JP" altLang="en-US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分）②介護の仕事説明・介護</a:t>
            </a:r>
            <a:r>
              <a:rPr lang="ja-JP" altLang="en-US" sz="1400" kern="50" dirty="0">
                <a:solidFill>
                  <a:srgbClr val="0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テクノロジー</a:t>
            </a:r>
            <a:r>
              <a:rPr kumimoji="1" lang="ja-JP" altLang="en-US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導入事例発表等</a:t>
            </a:r>
          </a:p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                              </a:t>
            </a:r>
            <a:r>
              <a:rPr kumimoji="1" lang="ja-JP" altLang="en-US" sz="14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（</a:t>
            </a:r>
            <a:r>
              <a:rPr kumimoji="1" lang="en-US" altLang="ja-JP" sz="14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45</a:t>
            </a:r>
            <a:r>
              <a:rPr kumimoji="1" lang="ja-JP" altLang="en-US" sz="14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～</a:t>
            </a:r>
            <a:r>
              <a:rPr kumimoji="1" lang="en-US" altLang="ja-JP" sz="14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60</a:t>
            </a:r>
            <a:r>
              <a:rPr kumimoji="1" lang="ja-JP" altLang="en-US" sz="14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分）③</a:t>
            </a:r>
            <a:r>
              <a:rPr kumimoji="1" lang="ja-JP" altLang="en-US" sz="13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介護テクノロジー</a:t>
            </a:r>
            <a:r>
              <a:rPr kumimoji="1" lang="ja-JP" altLang="en-US" sz="14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（</a:t>
            </a:r>
            <a:r>
              <a:rPr lang="ja-JP" altLang="ja-JP" sz="1200" kern="50" dirty="0">
                <a:solidFill>
                  <a:schemeClr val="tx1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ロボット</a:t>
            </a:r>
            <a:r>
              <a:rPr lang="ja-JP" altLang="en-US" sz="1200" kern="50" dirty="0">
                <a:solidFill>
                  <a:schemeClr val="tx1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・</a:t>
            </a:r>
            <a:r>
              <a:rPr lang="en-US" altLang="ja-JP" sz="1200" kern="50" dirty="0">
                <a:solidFill>
                  <a:schemeClr val="tx1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ICT</a:t>
            </a:r>
            <a:r>
              <a:rPr lang="ja-JP" altLang="en-US" sz="1200" kern="50" dirty="0">
                <a:solidFill>
                  <a:schemeClr val="tx1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機器）</a:t>
            </a:r>
            <a:r>
              <a:rPr lang="ja-JP" altLang="en-US" sz="1200" kern="50" dirty="0">
                <a:solidFill>
                  <a:srgbClr val="0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の体験［</a:t>
            </a:r>
            <a:r>
              <a:rPr kumimoji="1" lang="en-US" altLang="ja-JP" sz="12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1</a:t>
            </a:r>
            <a:r>
              <a:rPr kumimoji="1" lang="ja-JP" altLang="en-US" sz="12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ブース</a:t>
            </a:r>
            <a:r>
              <a:rPr kumimoji="1" lang="en-US" altLang="ja-JP" sz="12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15</a:t>
            </a:r>
            <a:r>
              <a:rPr kumimoji="1" lang="ja-JP" altLang="en-US" sz="1200" b="0" i="0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分</a:t>
            </a:r>
            <a:r>
              <a:rPr lang="ja-JP" altLang="en-US" sz="1200" kern="50" dirty="0">
                <a:solidFill>
                  <a:srgbClr val="0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］</a:t>
            </a:r>
            <a:endParaRPr kumimoji="1" lang="ja-JP" altLang="en-US" sz="1200" b="0" i="0" strike="noStrike" kern="5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                                 </a:t>
            </a:r>
            <a:r>
              <a:rPr kumimoji="1" lang="ja-JP" altLang="en-US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　</a:t>
            </a:r>
            <a:r>
              <a:rPr kumimoji="1" lang="en-US" altLang="ja-JP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   </a:t>
            </a:r>
            <a:r>
              <a:rPr kumimoji="1" lang="ja-JP" altLang="en-US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（</a:t>
            </a:r>
            <a:r>
              <a:rPr kumimoji="1" lang="en-US" altLang="ja-JP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 5</a:t>
            </a:r>
            <a:r>
              <a:rPr kumimoji="1" lang="ja-JP" altLang="en-US" sz="14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分）④生徒からの体験発表・質疑 </a:t>
            </a:r>
            <a:endParaRPr kumimoji="1" lang="en-US" altLang="ja-JP" sz="1400" b="0" i="0" u="none" strike="noStrike" kern="5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※1</a:t>
            </a:r>
            <a:r>
              <a:rPr kumimoji="1" lang="ja-JP" altLang="en-US" sz="11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．開会前に会場設営等の準備を終える想定です。（開会時間の</a:t>
            </a:r>
            <a:r>
              <a:rPr kumimoji="1" lang="en-US" altLang="ja-JP" sz="11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50</a:t>
            </a:r>
            <a:r>
              <a:rPr kumimoji="1" lang="ja-JP" altLang="en-US" sz="11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分程度前に会場に入ります。）</a:t>
            </a:r>
            <a:endParaRPr kumimoji="1" lang="en-US" altLang="ja-JP" sz="1100" b="0" i="0" u="none" strike="noStrike" kern="5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+mn-cs"/>
            </a:endParaRPr>
          </a:p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※2</a:t>
            </a:r>
            <a:r>
              <a:rPr kumimoji="1" lang="ja-JP" altLang="en-US" sz="11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．タイムスケジュールは、事前打ち合せ時に調整・対応します。</a:t>
            </a:r>
            <a:endParaRPr kumimoji="1" lang="en-US" altLang="ja-JP" sz="1100" b="0" i="0" u="none" strike="noStrike" kern="5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+mn-cs"/>
            </a:endParaRPr>
          </a:p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　　　（昨年度に実施済みの場合は、電話・メールでの打合せの場合が有り）</a:t>
            </a:r>
            <a:endParaRPr kumimoji="1" lang="en-US" altLang="ja-JP" sz="1100" b="0" i="0" u="none" strike="noStrike" kern="5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100" kern="50" dirty="0">
                <a:solidFill>
                  <a:srgbClr val="0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※3</a:t>
            </a:r>
            <a:r>
              <a:rPr lang="ja-JP" altLang="en-US" sz="1100" kern="50" dirty="0">
                <a:solidFill>
                  <a:srgbClr val="0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．</a:t>
            </a:r>
            <a:r>
              <a:rPr kumimoji="1" lang="ja-JP" altLang="en-US" sz="1100" b="0" i="0" u="none" strike="noStrike" kern="5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rPr>
              <a:t>体育館等の広い会場が望ましいですが、実習室や教室での開催も可能です。</a:t>
            </a:r>
            <a:endParaRPr kumimoji="1" lang="ja-JP" altLang="en-US" sz="1100" dirty="0"/>
          </a:p>
        </p:txBody>
      </p:sp>
      <p:sp>
        <p:nvSpPr>
          <p:cNvPr id="1140" name="四角形: 角を丸くする 95"/>
          <p:cNvSpPr/>
          <p:nvPr/>
        </p:nvSpPr>
        <p:spPr>
          <a:xfrm>
            <a:off x="305384" y="6273060"/>
            <a:ext cx="2113538" cy="30952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B5B00"/>
              </a:solidFill>
            </a:endParaRPr>
          </a:p>
        </p:txBody>
      </p:sp>
      <p:sp>
        <p:nvSpPr>
          <p:cNvPr id="1141" name="テキスト ボックス 96"/>
          <p:cNvSpPr txBox="1"/>
          <p:nvPr/>
        </p:nvSpPr>
        <p:spPr>
          <a:xfrm>
            <a:off x="296673" y="6215644"/>
            <a:ext cx="208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９　プログラム（例）</a:t>
            </a:r>
          </a:p>
        </p:txBody>
      </p:sp>
      <p:graphicFrame>
        <p:nvGraphicFramePr>
          <p:cNvPr id="1142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812381"/>
              </p:ext>
            </p:extLst>
          </p:nvPr>
        </p:nvGraphicFramePr>
        <p:xfrm>
          <a:off x="319979" y="2153878"/>
          <a:ext cx="6993921" cy="728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93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</a:pPr>
                      <a:r>
                        <a:rPr lang="ja-JP" sz="14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各学校で介護</a:t>
                      </a:r>
                      <a:r>
                        <a:rPr lang="ja-JP" altLang="en-US" sz="14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テクノロジー</a:t>
                      </a:r>
                      <a:r>
                        <a:rPr lang="ja-JP" sz="14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（</a:t>
                      </a:r>
                      <a:r>
                        <a:rPr lang="ja-JP" altLang="en-US" sz="14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ロボット・</a:t>
                      </a:r>
                      <a:r>
                        <a:rPr lang="ja-JP" sz="14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ＩＣＴ機器）の体験会を開催することで、生徒に介護の仕事に魅力を感じてもらうとともに、介護職への理解を深めてもらい、生徒のより良い進路選択につなげる一助とします。</a:t>
                      </a:r>
                      <a:r>
                        <a:rPr lang="ja-JP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（</a:t>
                      </a:r>
                      <a:r>
                        <a:rPr lang="ja-JP" altLang="en-US" sz="1300" kern="50" dirty="0">
                          <a:solidFill>
                            <a:srgbClr val="0000FF"/>
                          </a:solidFill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“</a:t>
                      </a:r>
                      <a:r>
                        <a:rPr lang="ja-JP" sz="1300" u="sng" kern="50" dirty="0">
                          <a:solidFill>
                            <a:srgbClr val="0000FF"/>
                          </a:solidFill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学校連携による介護の仕事の魅力発見事業</a:t>
                      </a:r>
                      <a:r>
                        <a:rPr lang="ja-JP" altLang="en-US" sz="1300" u="sng" kern="50" dirty="0">
                          <a:solidFill>
                            <a:srgbClr val="0000FF"/>
                          </a:solidFill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”</a:t>
                      </a:r>
                      <a:r>
                        <a:rPr lang="ja-JP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として実施）</a:t>
                      </a:r>
                      <a:endParaRPr lang="ja-JP" sz="1300" kern="50" dirty="0">
                        <a:effectLst/>
                        <a:latin typeface="HGP創英角ｺﾞｼｯｸUB" panose="020B0A00000000000000" pitchFamily="50" charset="-128"/>
                        <a:ea typeface="HGP創英角ｺﾞｼｯｸUB" panose="020B0A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43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332514"/>
              </p:ext>
            </p:extLst>
          </p:nvPr>
        </p:nvGraphicFramePr>
        <p:xfrm>
          <a:off x="377903" y="5398508"/>
          <a:ext cx="6997700" cy="7446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9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4698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</a:pPr>
                      <a:r>
                        <a:rPr lang="ja-JP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学校に介護</a:t>
                      </a:r>
                      <a:r>
                        <a:rPr lang="ja-JP" altLang="en-US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テクノロジー</a:t>
                      </a:r>
                      <a:r>
                        <a:rPr lang="ja-JP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を持ち込み、</a:t>
                      </a:r>
                      <a:r>
                        <a:rPr lang="ja-JP" sz="1300" u="sng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ロボット</a:t>
                      </a:r>
                      <a:r>
                        <a:rPr lang="ja-JP" altLang="en-US" sz="1300" u="sng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・</a:t>
                      </a:r>
                      <a:r>
                        <a:rPr lang="en-US" altLang="ja-JP" sz="1300" u="sng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ICT</a:t>
                      </a:r>
                      <a:r>
                        <a:rPr lang="ja-JP" altLang="en-US" sz="1300" u="sng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機器</a:t>
                      </a:r>
                      <a:r>
                        <a:rPr lang="ja-JP" sz="1300" u="sng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の体験や</a:t>
                      </a:r>
                      <a:r>
                        <a:rPr lang="ja-JP" altLang="en-US" sz="1300" u="sng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介護現場の</a:t>
                      </a:r>
                      <a:r>
                        <a:rPr lang="en-US" altLang="ja-JP" sz="1300" u="sng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DVD</a:t>
                      </a:r>
                      <a:r>
                        <a:rPr lang="ja-JP" altLang="en-US" sz="1300" u="sng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上映、</a:t>
                      </a:r>
                      <a:r>
                        <a:rPr lang="ja-JP" sz="1300" u="sng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介護職員の事例発表を通して、介護の仕事に対する理解を深める機会をつくります。</a:t>
                      </a:r>
                      <a:r>
                        <a:rPr lang="ja-JP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実施に当たっては、介護</a:t>
                      </a:r>
                      <a:r>
                        <a:rPr lang="ja-JP" altLang="en-US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テクノロジー</a:t>
                      </a:r>
                      <a:r>
                        <a:rPr lang="ja-JP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メーカー、ロボット</a:t>
                      </a:r>
                      <a:r>
                        <a:rPr lang="ja-JP" altLang="en-US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・</a:t>
                      </a:r>
                      <a:r>
                        <a:rPr lang="en-US" altLang="ja-JP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ICT</a:t>
                      </a:r>
                      <a:r>
                        <a:rPr lang="ja-JP" altLang="en-US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機器の取扱</a:t>
                      </a:r>
                      <a:r>
                        <a:rPr lang="ja-JP" sz="1300" kern="50" dirty="0">
                          <a:effectLst/>
                          <a:latin typeface="HGP創英角ｺﾞｼｯｸUB" panose="020B0A00000000000000" pitchFamily="50" charset="-128"/>
                          <a:ea typeface="HGP創英角ｺﾞｼｯｸUB" panose="020B0A00000000000000" pitchFamily="50" charset="-128"/>
                        </a:rPr>
                        <a:t>事業者のご協力を得ながら進めます。</a:t>
                      </a:r>
                      <a:endParaRPr lang="ja-JP" sz="1300" kern="50" dirty="0">
                        <a:effectLst/>
                        <a:latin typeface="HGP創英角ｺﾞｼｯｸUB" panose="020B0A00000000000000" pitchFamily="50" charset="-128"/>
                        <a:ea typeface="HGP創英角ｺﾞｼｯｸUB" panose="020B0A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45" name="テキスト ボックス 11"/>
          <p:cNvSpPr txBox="1"/>
          <p:nvPr/>
        </p:nvSpPr>
        <p:spPr>
          <a:xfrm>
            <a:off x="1015426" y="10436427"/>
            <a:ext cx="6121973" cy="362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6675" algn="l" latinLnBrk="1">
              <a:lnSpc>
                <a:spcPts val="2400"/>
              </a:lnSpc>
            </a:pPr>
            <a:r>
              <a:rPr lang="ja-JP" altLang="en-US" sz="1600" kern="50" dirty="0">
                <a:solidFill>
                  <a:srgbClr val="0000FF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委託元：</a:t>
            </a:r>
            <a:r>
              <a:rPr lang="ja-JP" altLang="ja-JP" sz="1600" kern="50" dirty="0">
                <a:solidFill>
                  <a:srgbClr val="0000FF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秋田県 健康福祉部 長寿社会課</a:t>
            </a:r>
          </a:p>
        </p:txBody>
      </p:sp>
      <p:sp>
        <p:nvSpPr>
          <p:cNvPr id="1146" name="正方形/長方形 12"/>
          <p:cNvSpPr/>
          <p:nvPr/>
        </p:nvSpPr>
        <p:spPr>
          <a:xfrm>
            <a:off x="122770" y="8551879"/>
            <a:ext cx="7549146" cy="1046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経費負担　</a:t>
            </a:r>
            <a:r>
              <a:rPr lang="ja-JP" altLang="ja-JP" sz="13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学校側の経費負担はありません。</a:t>
            </a:r>
            <a:r>
              <a:rPr lang="ja-JP" altLang="ja-JP" sz="1200" u="sng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※会場の設営、備品の準備にはご協力ください。</a:t>
            </a:r>
            <a:endParaRPr lang="en-US" altLang="ja-JP" sz="1200" u="sng" kern="50" dirty="0"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申込方法　</a:t>
            </a:r>
            <a:r>
              <a:rPr lang="ja-JP" altLang="en-US" sz="1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裏面</a:t>
            </a:r>
            <a:r>
              <a:rPr lang="ja-JP" altLang="ja-JP" sz="1400" u="sng" kern="50" dirty="0">
                <a:solidFill>
                  <a:srgbClr val="0000FF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申込書</a:t>
            </a:r>
            <a:r>
              <a:rPr lang="ja-JP" altLang="ja-JP" sz="14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に必要事項を記入の上、</a:t>
            </a:r>
            <a:r>
              <a:rPr lang="ja-JP" altLang="ja-JP" sz="1400" u="sng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メール又はＦＡＸ</a:t>
            </a:r>
            <a:r>
              <a:rPr lang="ja-JP" altLang="ja-JP" sz="14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でお申し込みください。</a:t>
            </a:r>
            <a:endParaRPr lang="en-US" altLang="ja-JP" sz="1400" kern="50" dirty="0"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　　　　　　　　  </a:t>
            </a:r>
            <a:r>
              <a:rPr lang="ja-JP" altLang="en-US" sz="1300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開催決定通知後、担当が事前打合せに伺います。</a:t>
            </a:r>
            <a:r>
              <a:rPr lang="ja-JP" altLang="en-US" sz="1200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（現地確認有り </a:t>
            </a:r>
            <a:r>
              <a:rPr lang="en-US" altLang="ja-JP" sz="1100" u="sng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※2</a:t>
            </a:r>
            <a:r>
              <a:rPr lang="ja-JP" altLang="en-US" sz="1100" u="sng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参照</a:t>
            </a:r>
            <a:r>
              <a:rPr lang="ja-JP" altLang="en-US" sz="1200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1200" kern="50" dirty="0"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そ  の  他  </a:t>
            </a:r>
            <a:r>
              <a:rPr lang="ja-JP" altLang="en-US" sz="1300" kern="5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自然災害・</a:t>
            </a:r>
            <a:r>
              <a:rPr lang="ja-JP" altLang="ja-JP" sz="13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感染症</a:t>
            </a:r>
            <a:r>
              <a:rPr lang="ja-JP" altLang="en-US" sz="13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等</a:t>
            </a:r>
            <a:r>
              <a:rPr lang="ja-JP" altLang="ja-JP" sz="1300" kern="5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の状況により、開催を中止する場合があります。</a:t>
            </a:r>
            <a:endParaRPr lang="ja-JP" altLang="en-US" sz="13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147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861" y="6701069"/>
            <a:ext cx="1441174" cy="785475"/>
          </a:xfrm>
          <a:prstGeom prst="rect">
            <a:avLst/>
          </a:prstGeom>
        </p:spPr>
      </p:pic>
      <p:pic>
        <p:nvPicPr>
          <p:cNvPr id="1148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3690" y="3458695"/>
            <a:ext cx="1213052" cy="1485017"/>
          </a:xfrm>
          <a:prstGeom prst="rect">
            <a:avLst/>
          </a:prstGeom>
        </p:spPr>
      </p:pic>
      <p:pic>
        <p:nvPicPr>
          <p:cNvPr id="1149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514" y="10254582"/>
            <a:ext cx="492904" cy="578256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6CEDB2C0-6F9D-B8B5-2E4E-894697F2AF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3079" y="7392128"/>
            <a:ext cx="1060822" cy="9796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463220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ストライプ矢印 5"/>
          <p:cNvSpPr/>
          <p:nvPr/>
        </p:nvSpPr>
        <p:spPr>
          <a:xfrm rot="16200000">
            <a:off x="3605434" y="-313988"/>
            <a:ext cx="643994" cy="1836013"/>
          </a:xfrm>
          <a:prstGeom prst="stripedRightArrow">
            <a:avLst>
              <a:gd name="adj1" fmla="val 61835"/>
              <a:gd name="adj2" fmla="val 514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680" tIns="50341" rIns="100680" bIns="50341" rtlCol="0" anchor="ctr"/>
          <a:lstStyle/>
          <a:p>
            <a:pPr algn="ctr"/>
            <a:endParaRPr lang="ja-JP" altLang="en-US" sz="2209" dirty="0"/>
          </a:p>
        </p:txBody>
      </p:sp>
      <p:sp>
        <p:nvSpPr>
          <p:cNvPr id="1152" name="テキスト ボックス 7"/>
          <p:cNvSpPr txBox="1"/>
          <p:nvPr/>
        </p:nvSpPr>
        <p:spPr>
          <a:xfrm>
            <a:off x="3324472" y="427818"/>
            <a:ext cx="1205917" cy="441630"/>
          </a:xfrm>
          <a:prstGeom prst="rect">
            <a:avLst/>
          </a:prstGeom>
          <a:noFill/>
          <a:ln>
            <a:noFill/>
          </a:ln>
        </p:spPr>
        <p:txBody>
          <a:bodyPr wrap="square" lIns="100680" tIns="50341" rIns="100680" bIns="50341" rtlCol="0">
            <a:spAutoFit/>
          </a:bodyPr>
          <a:lstStyle/>
          <a:p>
            <a:pPr algn="ctr"/>
            <a:r>
              <a:rPr lang="ja-JP" altLang="en-US" sz="2209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源柔ゴシック Heavy" panose="020B0702020203020207" pitchFamily="50" charset="-128"/>
              </a:rPr>
              <a:t>ＦＡＸ</a:t>
            </a:r>
          </a:p>
        </p:txBody>
      </p:sp>
      <p:sp>
        <p:nvSpPr>
          <p:cNvPr id="1153" name="テキスト ボックス 8"/>
          <p:cNvSpPr txBox="1"/>
          <p:nvPr/>
        </p:nvSpPr>
        <p:spPr>
          <a:xfrm>
            <a:off x="1208533" y="961557"/>
            <a:ext cx="5358504" cy="915158"/>
          </a:xfrm>
          <a:prstGeom prst="rect">
            <a:avLst/>
          </a:prstGeom>
          <a:noFill/>
        </p:spPr>
        <p:txBody>
          <a:bodyPr wrap="square" lIns="100680" tIns="50341" rIns="100680" bIns="50341" rtlCol="0">
            <a:spAutoFit/>
          </a:bodyPr>
          <a:lstStyle/>
          <a:p>
            <a:pPr algn="ctr"/>
            <a:r>
              <a:rPr lang="ja-JP" altLang="en-US" sz="1762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源真ゴシック Heavy" panose="020B0702020203020207" pitchFamily="50" charset="-128"/>
              </a:rPr>
              <a:t>（公財）介護労働安定センター 秋田支部　宛</a:t>
            </a:r>
            <a:endParaRPr lang="en-US" altLang="ja-JP" sz="1762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源真ゴシック Heavy" panose="020B0702020203020207" pitchFamily="50" charset="-128"/>
            </a:endParaRPr>
          </a:p>
          <a:p>
            <a:pPr algn="ctr"/>
            <a:r>
              <a:rPr lang="ja-JP" altLang="en-US" sz="1762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源真ゴシック Heavy" panose="020B0702020203020207" pitchFamily="50" charset="-128"/>
              </a:rPr>
              <a:t>ＦＡＸ　</a:t>
            </a:r>
            <a:r>
              <a:rPr lang="en-US" altLang="ja-JP" sz="1762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源真ゴシック Heavy" panose="020B0702020203020207" pitchFamily="50" charset="-128"/>
              </a:rPr>
              <a:t>018-853-5178</a:t>
            </a:r>
          </a:p>
          <a:p>
            <a:pPr algn="ctr"/>
            <a:r>
              <a:rPr lang="en-US" altLang="ja-JP" sz="1762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源真ゴシック Heavy" panose="020B0702020203020207" pitchFamily="50" charset="-128"/>
              </a:rPr>
              <a:t>E-mail</a:t>
            </a:r>
            <a:r>
              <a:rPr lang="ja-JP" altLang="en-US" sz="1762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源真ゴシック Heavy" panose="020B0702020203020207" pitchFamily="50" charset="-128"/>
              </a:rPr>
              <a:t>　</a:t>
            </a:r>
            <a:r>
              <a:rPr lang="en-US" altLang="ja-JP" sz="1762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源真ゴシック Heavy" panose="020B0702020203020207" pitchFamily="50" charset="-128"/>
              </a:rPr>
              <a:t>akita@kaigo-center.or.jp</a:t>
            </a:r>
            <a:endParaRPr lang="ja-JP" altLang="en-US" sz="1762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源真ゴシック Heavy" panose="020B0702020203020207" pitchFamily="50" charset="-128"/>
            </a:endParaRPr>
          </a:p>
        </p:txBody>
      </p:sp>
      <p:sp>
        <p:nvSpPr>
          <p:cNvPr id="1154" name="テキスト ボックス 12"/>
          <p:cNvSpPr txBox="1"/>
          <p:nvPr/>
        </p:nvSpPr>
        <p:spPr>
          <a:xfrm>
            <a:off x="293546" y="10460592"/>
            <a:ext cx="6937838" cy="240165"/>
          </a:xfrm>
          <a:prstGeom prst="rect">
            <a:avLst/>
          </a:prstGeom>
          <a:noFill/>
        </p:spPr>
        <p:txBody>
          <a:bodyPr wrap="square" lIns="100680" tIns="50341" rIns="100680" bIns="50341" rtlCol="0">
            <a:spAutoFit/>
          </a:bodyPr>
          <a:lstStyle/>
          <a:p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源真ゴシック等幅 Normal" panose="020B0209020203020207" pitchFamily="49" charset="-128"/>
              </a:rPr>
              <a:t>※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源真ゴシック等幅 Normal" panose="020B0209020203020207" pitchFamily="49" charset="-128"/>
              </a:rPr>
              <a:t>申込書に記載された内容については、当センターの個人情報管理規定に従い厳重に管理し、本事業以外には使用しません。</a:t>
            </a:r>
          </a:p>
        </p:txBody>
      </p:sp>
      <p:graphicFrame>
        <p:nvGraphicFramePr>
          <p:cNvPr id="1155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745714"/>
              </p:ext>
            </p:extLst>
          </p:nvPr>
        </p:nvGraphicFramePr>
        <p:xfrm>
          <a:off x="495390" y="2590800"/>
          <a:ext cx="6937838" cy="3248649"/>
        </p:xfrm>
        <a:graphic>
          <a:graphicData uri="http://schemas.openxmlformats.org/drawingml/2006/table">
            <a:tbl>
              <a:tblPr firstRow="1" firstCol="1" bandRow="1"/>
              <a:tblGrid>
                <a:gridCol w="1215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6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0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9899">
                <a:tc>
                  <a:txBody>
                    <a:bodyPr/>
                    <a:lstStyle/>
                    <a:p>
                      <a:pPr algn="ctr"/>
                      <a:r>
                        <a:rPr lang="ja-JP" sz="1200" kern="50" spc="1005" dirty="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学校名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1200" kern="50" dirty="0"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algn="ctr"/>
                      <a:r>
                        <a:rPr lang="ja-JP" sz="1200" kern="50" spc="2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代表者氏名</a:t>
                      </a:r>
                      <a:endParaRPr lang="ja-JP" sz="1050" kern="5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1200" kern="50" dirty="0"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algn="ctr"/>
                      <a:r>
                        <a:rPr lang="ja-JP" sz="1200" kern="50" spc="2610" dirty="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住所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ja-JP" sz="1200" kern="50" dirty="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〒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1200" kern="50" dirty="0"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algn="ctr"/>
                      <a:r>
                        <a:rPr lang="ja-JP" sz="1200" kern="50" spc="4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申込担当者名</a:t>
                      </a:r>
                      <a:endParaRPr lang="ja-JP" sz="1050" kern="5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1200" kern="50" dirty="0"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algn="ctr"/>
                      <a:r>
                        <a:rPr lang="ja-JP" sz="1200" kern="50" spc="261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電話</a:t>
                      </a:r>
                      <a:endParaRPr lang="ja-JP" sz="1050" kern="5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50" dirty="0"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kern="5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ＦＡＸ</a:t>
                      </a:r>
                      <a:endParaRPr lang="ja-JP" sz="1050" kern="5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50" dirty="0"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algn="ctr"/>
                      <a:r>
                        <a:rPr lang="en-US" sz="1200" kern="50" spc="510"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E - mail</a:t>
                      </a:r>
                      <a:endParaRPr lang="ja-JP" sz="1050" kern="5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1200" kern="50" dirty="0"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56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248631"/>
              </p:ext>
            </p:extLst>
          </p:nvPr>
        </p:nvGraphicFramePr>
        <p:xfrm>
          <a:off x="495390" y="6337766"/>
          <a:ext cx="6937838" cy="3803018"/>
        </p:xfrm>
        <a:graphic>
          <a:graphicData uri="http://schemas.openxmlformats.org/drawingml/2006/table">
            <a:tbl>
              <a:tblPr firstRow="1" firstCol="1" bandRow="1"/>
              <a:tblGrid>
                <a:gridCol w="1190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66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8359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200" kern="5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日　　時</a:t>
                      </a:r>
                      <a:endParaRPr lang="ja-JP" sz="1200" kern="5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ja-JP" sz="12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第１希望</a:t>
                      </a:r>
                      <a:endParaRPr lang="ja-JP" sz="120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3000"/>
                        </a:lnSpc>
                      </a:pPr>
                      <a:r>
                        <a:rPr lang="ja-JP" sz="12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令和　　年　　月　　日（　　）　　時　　分　～　　　時　　分</a:t>
                      </a:r>
                      <a:r>
                        <a:rPr lang="en-US" altLang="ja-JP" sz="10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0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冬季（</a:t>
                      </a:r>
                      <a:r>
                        <a:rPr lang="en-US" altLang="ja-JP" sz="10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ja-JP" altLang="en-US" sz="10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月～</a:t>
                      </a:r>
                      <a:r>
                        <a:rPr lang="en-US" altLang="ja-JP" sz="10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altLang="en-US" sz="10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月）の開催の場合は、午後の時間での開催をお願いします。</a:t>
                      </a:r>
                      <a:endParaRPr lang="ja-JP" sz="100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5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ja-JP" sz="12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第２希望</a:t>
                      </a:r>
                      <a:endParaRPr lang="ja-JP" sz="120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令和　　年　　月　　日（　　）　　時　　分　～　　　時　　分</a:t>
                      </a:r>
                      <a:r>
                        <a:rPr kumimoji="1" lang="en-US" altLang="ja-JP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kumimoji="1" lang="ja-JP" altLang="en-US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冬季（</a:t>
                      </a:r>
                      <a:r>
                        <a:rPr kumimoji="1" lang="en-US" altLang="ja-JP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kumimoji="1" lang="ja-JP" altLang="en-US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月～</a:t>
                      </a:r>
                      <a:r>
                        <a:rPr kumimoji="1" lang="en-US" altLang="ja-JP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ja-JP" altLang="en-US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月）の開催の場合は、午後の時間での開催をお願いします。</a:t>
                      </a:r>
                      <a:endParaRPr kumimoji="1" lang="ja-JP" altLang="en-US" sz="1000" b="0" i="0" u="none" strike="noStrike" kern="5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0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ja-JP" sz="12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第３希望</a:t>
                      </a:r>
                      <a:endParaRPr lang="ja-JP" sz="120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令和　　年　　月　　日（　　）　　時　　分　～　　　時　　分</a:t>
                      </a:r>
                      <a:r>
                        <a:rPr kumimoji="1" lang="en-US" altLang="ja-JP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kumimoji="1" lang="ja-JP" altLang="en-US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冬季（</a:t>
                      </a:r>
                      <a:r>
                        <a:rPr kumimoji="1" lang="en-US" altLang="ja-JP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kumimoji="1" lang="ja-JP" altLang="en-US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月～</a:t>
                      </a:r>
                      <a:r>
                        <a:rPr kumimoji="1" lang="en-US" altLang="ja-JP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ja-JP" altLang="en-US" sz="10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月）の開催の場合は、午後の時間での開催をお願いします。</a:t>
                      </a:r>
                      <a:endParaRPr kumimoji="1" lang="ja-JP" altLang="en-US" sz="1000" b="0" i="0" u="none" strike="noStrike" kern="5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74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5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会　　場</a:t>
                      </a:r>
                      <a:endParaRPr lang="ja-JP" sz="1200" kern="5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2500"/>
                        </a:lnSpc>
                      </a:pPr>
                      <a:r>
                        <a:rPr lang="en-US" sz="1200" kern="50" dirty="0">
                          <a:effectLst/>
                          <a:latin typeface="メイリオ" panose="020B0604030504040204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ts val="2500"/>
                        </a:lnSpc>
                      </a:pPr>
                      <a:r>
                        <a:rPr lang="ja-JP" sz="10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※原則、体育館等の広い会場をご用意ください。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337">
                <a:tc>
                  <a:txBody>
                    <a:bodyPr/>
                    <a:lstStyle/>
                    <a:p>
                      <a:pPr algn="ctr"/>
                      <a:r>
                        <a:rPr lang="ja-JP" sz="1200" kern="50" spc="47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参加者数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ja-JP" sz="12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　　　　　　　学年　</a:t>
                      </a:r>
                      <a:r>
                        <a:rPr lang="ja-JP" altLang="en-US" sz="12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　　</a:t>
                      </a:r>
                      <a:r>
                        <a:rPr lang="ja-JP" sz="1200" kern="5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　約　　　　　　名</a:t>
                      </a:r>
                      <a:endParaRPr lang="ja-JP" sz="1050" kern="5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57" name="Rectangle 1"/>
          <p:cNvSpPr>
            <a:spLocks noChangeArrowheads="1"/>
          </p:cNvSpPr>
          <p:nvPr/>
        </p:nvSpPr>
        <p:spPr>
          <a:xfrm>
            <a:off x="421957" y="2289511"/>
            <a:ext cx="1416367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■申込者情報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58" name="Rectangle 1"/>
          <p:cNvSpPr>
            <a:spLocks noChangeArrowheads="1"/>
          </p:cNvSpPr>
          <p:nvPr/>
        </p:nvSpPr>
        <p:spPr>
          <a:xfrm>
            <a:off x="375373" y="6031808"/>
            <a:ext cx="1261884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■希望日時等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59" name="Rectangle 1"/>
          <p:cNvSpPr>
            <a:spLocks noChangeArrowheads="1"/>
          </p:cNvSpPr>
          <p:nvPr/>
        </p:nvSpPr>
        <p:spPr>
          <a:xfrm>
            <a:off x="446623" y="2013176"/>
            <a:ext cx="3087152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〇</a:t>
            </a:r>
            <a:r>
              <a:rPr kumimoji="0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FAX</a:t>
            </a:r>
            <a:r>
              <a:rPr kumimoji="0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またはメールにてお送りください。</a:t>
            </a:r>
            <a:endParaRPr kumimoji="0" lang="ja-JP" altLang="ja-JP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60" name="テキスト ボックス 10"/>
          <p:cNvSpPr txBox="1"/>
          <p:nvPr/>
        </p:nvSpPr>
        <p:spPr>
          <a:xfrm>
            <a:off x="4991100" y="1993993"/>
            <a:ext cx="26289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1200" kern="5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申込日：令和　　年　　月　　日</a:t>
            </a:r>
            <a:endParaRPr lang="ja-JP" alt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FFEE3D-6CCB-78E5-FAA2-02EA74BD3E60}"/>
              </a:ext>
            </a:extLst>
          </p:cNvPr>
          <p:cNvSpPr>
            <a:spLocks noChangeArrowheads="1"/>
          </p:cNvSpPr>
          <p:nvPr/>
        </p:nvSpPr>
        <p:spPr>
          <a:xfrm>
            <a:off x="1637257" y="6054890"/>
            <a:ext cx="5915988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《※ </a:t>
            </a:r>
            <a:r>
              <a:rPr kumimoji="0" lang="ja-JP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必ず、第</a:t>
            </a:r>
            <a:r>
              <a:rPr kumimoji="0" lang="en-US" altLang="ja-JP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kumimoji="0" lang="ja-JP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希望日までご記載ください。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》</a:t>
            </a:r>
            <a:endParaRPr kumimoji="0" lang="ja-JP" altLang="ja-JP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E2D43D5C-E29A-1F88-EF65-A863C53DB814}"/>
              </a:ext>
            </a:extLst>
          </p:cNvPr>
          <p:cNvSpPr/>
          <p:nvPr/>
        </p:nvSpPr>
        <p:spPr>
          <a:xfrm>
            <a:off x="446623" y="296295"/>
            <a:ext cx="2330759" cy="64399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cmpd="dbl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u="sng" dirty="0">
                <a:ln>
                  <a:solidFill>
                    <a:srgbClr val="0000FF"/>
                  </a:solidFill>
                </a:ln>
                <a:gradFill>
                  <a:gsLst>
                    <a:gs pos="0">
                      <a:schemeClr val="bg1"/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effectLst>
                  <a:outerShdw blurRad="762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介護テクノロジー体験会</a:t>
            </a:r>
            <a:endParaRPr lang="en-US" altLang="ja-JP" sz="1600" u="sng" dirty="0">
              <a:ln>
                <a:solidFill>
                  <a:srgbClr val="0000FF"/>
                </a:solidFill>
              </a:ln>
              <a:gradFill>
                <a:gsLst>
                  <a:gs pos="0">
                    <a:schemeClr val="bg1"/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effectLst>
                <a:outerShdw blurRad="76200" dist="50800" dir="5400000" algn="ctr" rotWithShape="0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800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申込書</a:t>
            </a:r>
          </a:p>
        </p:txBody>
      </p:sp>
    </p:spTree>
    <p:extLst>
      <p:ext uri="{BB962C8B-B14F-4D97-AF65-F5344CB8AC3E}">
        <p14:creationId xmlns:p14="http://schemas.microsoft.com/office/powerpoint/2010/main" val="23227466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" val="e69a57b2-c3df-4637-b726-156f25298019"/>
</p:tagLst>
</file>

<file path=ppt/theme/_rels/theme1.xml.rels>&#65279;<?xml version="1.0" encoding="utf-8" standalone="yes"?>
<Relationships xmlns="http://schemas.openxmlformats.org/package/2006/relationships">
  <Relationship Id="rId1" Type="http://schemas.openxmlformats.org/officeDocument/2006/relationships/image" Target="../media/image1.jpeg" />
</Relationships>
</file>

<file path=ppt/theme/theme1.xml><?xml version="1.0" encoding="utf-8"?>
<a:theme xmlns:a="http://schemas.openxmlformats.org/drawingml/2006/main" name="アース">
  <a:themeElements>
    <a:clrScheme name="ユーザー定義 4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ACEF8"/>
      </a:hlink>
      <a:folHlink>
        <a:srgbClr val="5ACEF8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  <a:tileRect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