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4"/>
  </p:notesMasterIdLst>
  <p:handoutMasterIdLst>
    <p:handoutMasterId r:id="rId5"/>
  </p:handoutMasterIdLst>
  <p:sldIdLst>
    <p:sldId id="261" r:id="rId2"/>
    <p:sldId id="256" r:id="rId3"/>
  </p:sldIdLst>
  <p:sldSz cx="7775575" cy="10907713"/>
  <p:notesSz cx="6735763" cy="9866313"/>
  <p:custDataLst>
    <p:tags r:id="rId6"/>
  </p:custDataLst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FFFF66"/>
    <a:srgbClr val="33CC33"/>
    <a:srgbClr val="FF6600"/>
    <a:srgbClr val="66FF66"/>
    <a:srgbClr val="FF66FF"/>
    <a:srgbClr val="FFF200"/>
    <a:srgbClr val="50422A"/>
    <a:srgbClr val="FB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/>
    <p:restoredTop sz="99699" autoAdjust="0"/>
  </p:normalViewPr>
  <p:slideViewPr>
    <p:cSldViewPr snapToGrid="0">
      <p:cViewPr>
        <p:scale>
          <a:sx n="118" d="100"/>
          <a:sy n="118" d="100"/>
        </p:scale>
        <p:origin x="408" y="-492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gs" Target="tags/tag1.xml" /><Relationship Id="rId5" Type="http://schemas.openxmlformats.org/officeDocument/2006/relationships/handoutMaster" Target="handoutMasters/handoutMaster1.xml" /><Relationship Id="rId10" Type="http://schemas.openxmlformats.org/officeDocument/2006/relationships/tableStyles" Target="tableStyles.xml" /><Relationship Id="rId4" Type="http://schemas.openxmlformats.org/officeDocument/2006/relationships/notesMaster" Target="notesMasters/notesMaster1.xml" /><Relationship Id="rId9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19317" cy="493091"/>
          </a:xfrm>
          <a:prstGeom prst="rect">
            <a:avLst/>
          </a:prstGeom>
        </p:spPr>
        <p:txBody>
          <a:bodyPr vert="horz" lIns="85356" tIns="42677" rIns="85356" bIns="4267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91" y="5"/>
            <a:ext cx="2919317" cy="493091"/>
          </a:xfrm>
          <a:prstGeom prst="rect">
            <a:avLst/>
          </a:prstGeom>
        </p:spPr>
        <p:txBody>
          <a:bodyPr vert="horz" lIns="85356" tIns="42677" rIns="85356" bIns="4267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2025/5/28</a:t>
            </a:fld>
            <a:endParaRPr kumimoji="1" lang="ja-JP" altLang="en-US" dirty="0"/>
          </a:p>
        </p:txBody>
      </p:sp>
      <p:sp>
        <p:nvSpPr>
          <p:cNvPr id="112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728"/>
            <a:ext cx="2919317" cy="493090"/>
          </a:xfrm>
          <a:prstGeom prst="rect">
            <a:avLst/>
          </a:prstGeom>
        </p:spPr>
        <p:txBody>
          <a:bodyPr vert="horz" lIns="85356" tIns="42677" rIns="85356" bIns="4267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91" y="9371728"/>
            <a:ext cx="2919317" cy="493090"/>
          </a:xfrm>
          <a:prstGeom prst="rect">
            <a:avLst/>
          </a:prstGeom>
        </p:spPr>
        <p:txBody>
          <a:bodyPr vert="horz" lIns="85356" tIns="42677" rIns="85356" bIns="4267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18831" cy="495028"/>
          </a:xfrm>
          <a:prstGeom prst="rect">
            <a:avLst/>
          </a:prstGeom>
        </p:spPr>
        <p:txBody>
          <a:bodyPr vert="horz" lIns="90701" tIns="45350" rIns="90701" bIns="4535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1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3" y="2"/>
            <a:ext cx="2918831" cy="495028"/>
          </a:xfrm>
          <a:prstGeom prst="rect">
            <a:avLst/>
          </a:prstGeom>
        </p:spPr>
        <p:txBody>
          <a:bodyPr vert="horz" lIns="90701" tIns="45350" rIns="90701" bIns="4535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2025/5/28</a:t>
            </a:fld>
            <a:endParaRPr kumimoji="1" lang="ja-JP" altLang="en-US" dirty="0"/>
          </a:p>
        </p:txBody>
      </p:sp>
      <p:sp>
        <p:nvSpPr>
          <p:cNvPr id="111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1" tIns="45350" rIns="90701" bIns="45350" rtlCol="0" anchor="ctr"/>
          <a:lstStyle/>
          <a:p>
            <a:endParaRPr lang="ja-JP" altLang="en-US" dirty="0"/>
          </a:p>
        </p:txBody>
      </p:sp>
      <p:sp>
        <p:nvSpPr>
          <p:cNvPr id="111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0"/>
            <a:ext cx="5388610" cy="3884860"/>
          </a:xfrm>
          <a:prstGeom prst="rect">
            <a:avLst/>
          </a:prstGeom>
        </p:spPr>
        <p:txBody>
          <a:bodyPr vert="horz" lIns="90701" tIns="45350" rIns="90701" bIns="453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1295"/>
            <a:ext cx="2918831" cy="495027"/>
          </a:xfrm>
          <a:prstGeom prst="rect">
            <a:avLst/>
          </a:prstGeom>
        </p:spPr>
        <p:txBody>
          <a:bodyPr vert="horz" lIns="90701" tIns="45350" rIns="90701" bIns="4535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3" y="9371295"/>
            <a:ext cx="2918831" cy="495027"/>
          </a:xfrm>
          <a:prstGeom prst="rect">
            <a:avLst/>
          </a:prstGeom>
        </p:spPr>
        <p:txBody>
          <a:bodyPr vert="horz" lIns="90701" tIns="45350" rIns="90701" bIns="4535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51050" y="739775"/>
            <a:ext cx="2635250" cy="3698875"/>
          </a:xfrm>
        </p:spPr>
      </p:sp>
      <p:sp>
        <p:nvSpPr>
          <p:cNvPr id="116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6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2F773-1E4C-4164-8BC1-79D5CCC40D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4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32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1033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6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7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8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9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101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107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1" name="直線コネクタ 6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12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13" name="直線コネクタ 8"/>
          <p:cNvSpPr>
            <a:spLocks noChangeShapeType="1"/>
          </p:cNvSpPr>
          <p:nvPr/>
        </p:nvSpPr>
        <p:spPr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4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5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4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49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2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53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5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60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6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6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65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6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69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7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3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5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0" name="直線コネクタ 4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81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84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8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8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91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9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93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4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5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6" name="直線コネクタ 7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97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98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26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27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1028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正方形/長方形 48"/>
          <p:cNvSpPr/>
          <p:nvPr/>
        </p:nvSpPr>
        <p:spPr>
          <a:xfrm>
            <a:off x="388937" y="9884559"/>
            <a:ext cx="722176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公益財団法人</a:t>
            </a:r>
            <a:r>
              <a:rPr lang="ja-JP" altLang="en-US" sz="2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介護労働安定センター 秋田支部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（秋田市御所野下堤</a:t>
            </a:r>
            <a:r>
              <a:rPr lang="en-US" altLang="ja-JP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5-1-1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県中央シルバーエリア内）　</a:t>
            </a:r>
            <a:endParaRPr lang="en-US" altLang="ja-JP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29" name="正方形/長方形 50"/>
          <p:cNvSpPr/>
          <p:nvPr/>
        </p:nvSpPr>
        <p:spPr>
          <a:xfrm>
            <a:off x="893281" y="10231814"/>
            <a:ext cx="6643461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TEL:018-853-5177</a:t>
            </a: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FAX:018-853-5178</a:t>
            </a: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E-mail:</a:t>
            </a:r>
            <a:r>
              <a:rPr lang="ja-JP" altLang="en-US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akita@kaigo-center.or.jp</a:t>
            </a:r>
            <a:endParaRPr lang="ja-JP" altLang="en-US" sz="1500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30" name="正方形/長方形 49"/>
          <p:cNvSpPr/>
          <p:nvPr/>
        </p:nvSpPr>
        <p:spPr>
          <a:xfrm>
            <a:off x="287513" y="9673065"/>
            <a:ext cx="2933117" cy="2769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r>
              <a:rPr lang="ja-JP" altLang="en-US" sz="1800" b="1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◇お申込み・お問い合わせ</a:t>
            </a:r>
            <a:endParaRPr lang="en-US" altLang="ja-JP" sz="1400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131" name="正方形/長方形 55"/>
          <p:cNvSpPr/>
          <p:nvPr/>
        </p:nvSpPr>
        <p:spPr>
          <a:xfrm>
            <a:off x="196411" y="140138"/>
            <a:ext cx="7299476" cy="2469907"/>
          </a:xfrm>
          <a:prstGeom prst="rect">
            <a:avLst/>
          </a:prstGeom>
          <a:solidFill>
            <a:srgbClr val="FFFF66"/>
          </a:solidFill>
          <a:ln cap="rnd" cmpd="dbl">
            <a:solidFill>
              <a:srgbClr val="FF6600"/>
            </a:solidFill>
          </a:ln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80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6600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介護テクノロジー体験会</a:t>
            </a:r>
            <a:endParaRPr lang="ja-JP" altLang="en-US" sz="4800" dirty="0">
              <a:ln w="12700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秋田県事業のご案内</a:t>
            </a:r>
            <a:r>
              <a:rPr lang="en-US" altLang="ja-JP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algn="ctr">
              <a:lnSpc>
                <a:spcPct val="150000"/>
              </a:lnSpc>
            </a:pPr>
            <a:endParaRPr lang="en-US" altLang="ja-JP" sz="3200" dirty="0">
              <a:ln w="12700">
                <a:noFill/>
                <a:prstDash val="solid"/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2" name="正方形/長方形 36"/>
          <p:cNvSpPr/>
          <p:nvPr/>
        </p:nvSpPr>
        <p:spPr>
          <a:xfrm>
            <a:off x="187817" y="3026796"/>
            <a:ext cx="7399940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２　対　　　象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県内中学校・義務教育学校・特別支援学校・高等学校の生徒、教員等</a:t>
            </a:r>
            <a:endParaRPr lang="en-US" altLang="ja-JP" sz="14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３　実施期間　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月～令和</a:t>
            </a:r>
            <a:r>
              <a:rPr lang="ja-JP" altLang="en-US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冬季は午後の実施に限定）</a:t>
            </a:r>
            <a:endParaRPr lang="en-US" altLang="ja-JP" sz="1400" kern="50" dirty="0">
              <a:solidFill>
                <a:srgbClr val="FF0000"/>
              </a:solidFill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４　募集期間　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令和７年 ４月１５日（火） ～ 随時</a:t>
            </a:r>
            <a:endParaRPr lang="en-US" altLang="ja-JP" sz="1600" kern="5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 （</a:t>
            </a:r>
            <a:r>
              <a:rPr lang="ja-JP" altLang="en-US" sz="1400" u="sng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原則、２０校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に到達した時点で募集受付終了）</a:t>
            </a: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５　参加人員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１５人～５０人程度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多い場合は要相談）</a:t>
            </a:r>
            <a:endParaRPr kumimoji="1" lang="ja-JP" altLang="en-US" sz="13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６　実施時間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準備時間も含め、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分程度必要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（ご協力お願いします。）</a:t>
            </a:r>
            <a:endParaRPr lang="en-US" altLang="ja-JP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７　申込回数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１学校につき１申込でお願いします。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3" name="四角形: 角を丸くする 20"/>
          <p:cNvSpPr/>
          <p:nvPr/>
        </p:nvSpPr>
        <p:spPr>
          <a:xfrm>
            <a:off x="196411" y="1922031"/>
            <a:ext cx="7299476" cy="1038189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4" name="四角形: 角を丸くする 30"/>
          <p:cNvSpPr/>
          <p:nvPr/>
        </p:nvSpPr>
        <p:spPr>
          <a:xfrm>
            <a:off x="241060" y="1747695"/>
            <a:ext cx="1232397" cy="33127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35" name="テキスト ボックス 23"/>
          <p:cNvSpPr txBox="1"/>
          <p:nvPr/>
        </p:nvSpPr>
        <p:spPr>
          <a:xfrm>
            <a:off x="234025" y="1720885"/>
            <a:ext cx="128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１　目　　的</a:t>
            </a:r>
            <a:endParaRPr kumimoji="1" lang="ja-JP" altLang="en-US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36" name="四角形: 角を丸くする 82"/>
          <p:cNvSpPr/>
          <p:nvPr/>
        </p:nvSpPr>
        <p:spPr>
          <a:xfrm>
            <a:off x="249794" y="5084254"/>
            <a:ext cx="7238267" cy="1175127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7" name="四角形: 角を丸くする 84"/>
          <p:cNvSpPr/>
          <p:nvPr/>
        </p:nvSpPr>
        <p:spPr>
          <a:xfrm>
            <a:off x="287514" y="4997067"/>
            <a:ext cx="1390939" cy="329892"/>
          </a:xfrm>
          <a:prstGeom prst="roundRect">
            <a:avLst/>
          </a:prstGeom>
          <a:solidFill>
            <a:srgbClr val="66FF66"/>
          </a:solidFill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38" name="テキスト ボックス 85"/>
          <p:cNvSpPr txBox="1"/>
          <p:nvPr/>
        </p:nvSpPr>
        <p:spPr>
          <a:xfrm>
            <a:off x="241060" y="4979620"/>
            <a:ext cx="161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８　実施概要</a:t>
            </a:r>
            <a:endParaRPr kumimoji="1" lang="ja-JP" altLang="en-US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39" name="四角形: 角を丸くする 93"/>
          <p:cNvSpPr/>
          <p:nvPr/>
        </p:nvSpPr>
        <p:spPr>
          <a:xfrm>
            <a:off x="287514" y="6317669"/>
            <a:ext cx="7182677" cy="2148918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　　　　　　　　　　　　　　　　　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15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分）①オリエンテーション・</a:t>
            </a:r>
            <a:r>
              <a:rPr lang="ja-JP" altLang="en-US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介護現場の</a:t>
            </a:r>
            <a:r>
              <a:rPr lang="en-US" altLang="ja-JP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DVD</a:t>
            </a:r>
            <a:r>
              <a:rPr lang="ja-JP" altLang="en-US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上映</a:t>
            </a:r>
            <a:endParaRPr kumimoji="1" lang="ja-JP" altLang="en-US" sz="1400" b="0" i="0" strike="noStrike" kern="5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20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分）②介護の仕事説明・介護</a:t>
            </a:r>
            <a:r>
              <a:rPr lang="ja-JP" altLang="en-US" sz="14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テクノロジー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導入事例発表等</a:t>
            </a: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45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～</a:t>
            </a: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60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分）③</a:t>
            </a:r>
            <a:r>
              <a:rPr kumimoji="1" lang="ja-JP" altLang="en-US" sz="13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介護テクノロジー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lang="ja-JP" altLang="ja-JP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ロボット</a:t>
            </a:r>
            <a:r>
              <a:rPr lang="ja-JP" altLang="en-US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・</a:t>
            </a:r>
            <a:r>
              <a:rPr lang="en-US" altLang="ja-JP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ICT</a:t>
            </a:r>
            <a:r>
              <a:rPr lang="ja-JP" altLang="en-US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機器）</a:t>
            </a:r>
            <a:r>
              <a:rPr lang="ja-JP" altLang="en-US" sz="12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の体験［</a:t>
            </a:r>
            <a:r>
              <a:rPr kumimoji="1" lang="en-US" altLang="ja-JP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</a:t>
            </a:r>
            <a:r>
              <a:rPr kumimoji="1" lang="ja-JP" altLang="en-US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ブース</a:t>
            </a:r>
            <a:r>
              <a:rPr kumimoji="1" lang="en-US" altLang="ja-JP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15</a:t>
            </a:r>
            <a:r>
              <a:rPr kumimoji="1" lang="ja-JP" altLang="en-US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</a:t>
            </a:r>
            <a:r>
              <a:rPr lang="ja-JP" altLang="en-US" sz="12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］</a:t>
            </a:r>
            <a:endParaRPr kumimoji="1" lang="ja-JP" altLang="en-US" sz="1200" b="0" i="0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5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分）④生徒からの体験発表・質疑 </a:t>
            </a:r>
            <a:endParaRPr kumimoji="1" lang="en-US" altLang="ja-JP" sz="14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※1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．開会前に会場設営等の準備を終える想定です。（開会時間の</a:t>
            </a: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50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分程度前に会場に入ります。）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※2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．タイムスケジュールは、事前打ち合せ時に調整・対応します。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　　（昨年度に実施済みの場合は、電話・メールでの打合せの場合が有り）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※3</a:t>
            </a:r>
            <a:r>
              <a:rPr lang="ja-JP" altLang="en-US" sz="11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．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体育館等の広い会場が望ましいですが、実習室や教室での開催も可能です。</a:t>
            </a:r>
            <a:endParaRPr kumimoji="1" lang="ja-JP" altLang="en-US" sz="1100" dirty="0"/>
          </a:p>
        </p:txBody>
      </p:sp>
      <p:sp>
        <p:nvSpPr>
          <p:cNvPr id="1140" name="四角形: 角を丸くする 95"/>
          <p:cNvSpPr/>
          <p:nvPr/>
        </p:nvSpPr>
        <p:spPr>
          <a:xfrm>
            <a:off x="305384" y="6273060"/>
            <a:ext cx="2113538" cy="30952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41" name="テキスト ボックス 96"/>
          <p:cNvSpPr txBox="1"/>
          <p:nvPr/>
        </p:nvSpPr>
        <p:spPr>
          <a:xfrm>
            <a:off x="296673" y="6215644"/>
            <a:ext cx="208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９　プログラム（例）</a:t>
            </a:r>
          </a:p>
        </p:txBody>
      </p:sp>
      <p:graphicFrame>
        <p:nvGraphicFramePr>
          <p:cNvPr id="1142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12381"/>
              </p:ext>
            </p:extLst>
          </p:nvPr>
        </p:nvGraphicFramePr>
        <p:xfrm>
          <a:off x="319979" y="2153878"/>
          <a:ext cx="6993921" cy="728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3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各学校で介護</a:t>
                      </a:r>
                      <a:r>
                        <a:rPr lang="ja-JP" altLang="en-US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（</a:t>
                      </a:r>
                      <a:r>
                        <a:rPr lang="ja-JP" altLang="en-US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ロボット・</a:t>
                      </a: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ＩＣＴ機器）の体験会を開催することで、生徒に介護の仕事に魅力を感じてもらうとともに、介護職への理解を深めてもらい、生徒のより良い進路選択につなげる一助とします。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（</a:t>
                      </a:r>
                      <a:r>
                        <a:rPr lang="ja-JP" altLang="en-US" sz="1300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“</a:t>
                      </a:r>
                      <a:r>
                        <a:rPr lang="ja-JP" sz="1300" u="sng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学校連携による介護の仕事の魅力発見事業</a:t>
                      </a:r>
                      <a:r>
                        <a:rPr lang="ja-JP" altLang="en-US" sz="1300" u="sng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”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として実施）</a:t>
                      </a:r>
                      <a:endParaRPr lang="ja-JP" sz="1300" kern="50" dirty="0">
                        <a:effectLst/>
                        <a:latin typeface="HGP創英角ｺﾞｼｯｸUB" panose="020B0A00000000000000" pitchFamily="50" charset="-128"/>
                        <a:ea typeface="HGP創英角ｺﾞｼｯｸUB" panose="020B0A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43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32514"/>
              </p:ext>
            </p:extLst>
          </p:nvPr>
        </p:nvGraphicFramePr>
        <p:xfrm>
          <a:off x="377903" y="5398508"/>
          <a:ext cx="6997700" cy="744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698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学校に介護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を持ち込み、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ロボット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・</a:t>
                      </a:r>
                      <a:r>
                        <a:rPr lang="en-US" alt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ICT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機器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の体験や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介護現場の</a:t>
                      </a:r>
                      <a:r>
                        <a:rPr lang="en-US" alt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DVD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上映、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介護職員の事例発表を通して、介護の仕事に対する理解を深める機会をつくります。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実施に当たっては、介護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メーカー、ロボット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・</a:t>
                      </a:r>
                      <a:r>
                        <a:rPr lang="en-US" alt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ICT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機器の取扱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事業者のご協力を得ながら進めます。</a:t>
                      </a:r>
                      <a:endParaRPr lang="ja-JP" sz="1300" kern="50" dirty="0">
                        <a:effectLst/>
                        <a:latin typeface="HGP創英角ｺﾞｼｯｸUB" panose="020B0A00000000000000" pitchFamily="50" charset="-128"/>
                        <a:ea typeface="HGP創英角ｺﾞｼｯｸUB" panose="020B0A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45" name="テキスト ボックス 11"/>
          <p:cNvSpPr txBox="1"/>
          <p:nvPr/>
        </p:nvSpPr>
        <p:spPr>
          <a:xfrm>
            <a:off x="1015426" y="10436427"/>
            <a:ext cx="6121973" cy="362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675" algn="l" latinLnBrk="1">
              <a:lnSpc>
                <a:spcPts val="2400"/>
              </a:lnSpc>
            </a:pPr>
            <a:r>
              <a:rPr lang="ja-JP" altLang="en-US" sz="1600" kern="50" dirty="0">
                <a:solidFill>
                  <a:srgbClr val="0000FF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委託元：</a:t>
            </a:r>
            <a:r>
              <a:rPr lang="ja-JP" altLang="ja-JP" sz="1600" kern="50" dirty="0">
                <a:solidFill>
                  <a:srgbClr val="0000FF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秋田県 健康福祉部 長寿社会課</a:t>
            </a:r>
          </a:p>
        </p:txBody>
      </p:sp>
      <p:sp>
        <p:nvSpPr>
          <p:cNvPr id="1146" name="正方形/長方形 12"/>
          <p:cNvSpPr/>
          <p:nvPr/>
        </p:nvSpPr>
        <p:spPr>
          <a:xfrm>
            <a:off x="122770" y="8551879"/>
            <a:ext cx="7549146" cy="104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経費負担　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学校側の経費負担はありません。</a:t>
            </a:r>
            <a:r>
              <a:rPr lang="ja-JP" altLang="ja-JP" sz="1200" u="sng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※会場の設営、備品の準備にはご協力ください。</a:t>
            </a:r>
            <a:endParaRPr lang="en-US" altLang="ja-JP" sz="1200" u="sng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申込方法　</a:t>
            </a:r>
            <a:r>
              <a:rPr lang="ja-JP" altLang="en-US" sz="1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裏面</a:t>
            </a:r>
            <a:r>
              <a:rPr lang="ja-JP" altLang="ja-JP" sz="1400" u="sng" kern="50" dirty="0">
                <a:solidFill>
                  <a:srgbClr val="0000FF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に必要事項を記入の上、</a:t>
            </a:r>
            <a:r>
              <a:rPr lang="ja-JP" altLang="ja-JP" sz="1400" u="sng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メール又はＦＡＸ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でお申し込みください。</a:t>
            </a:r>
            <a:endParaRPr lang="en-US" altLang="ja-JP" sz="14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　  </a:t>
            </a:r>
            <a:r>
              <a:rPr lang="ja-JP" altLang="en-US" sz="13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開催決定通知後、担当が事前打合せに伺います。</a:t>
            </a:r>
            <a:r>
              <a:rPr lang="ja-JP" altLang="en-US" sz="12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（現地確認有り </a:t>
            </a:r>
            <a:r>
              <a:rPr lang="en-US" altLang="ja-JP" sz="1100" u="sng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※2</a:t>
            </a:r>
            <a:r>
              <a:rPr lang="ja-JP" altLang="en-US" sz="1100" u="sng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参照</a:t>
            </a:r>
            <a:r>
              <a:rPr lang="ja-JP" altLang="en-US" sz="12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そ  の  他  </a:t>
            </a:r>
            <a:r>
              <a:rPr lang="ja-JP" altLang="en-US" sz="13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自然災害・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感染症</a:t>
            </a:r>
            <a:r>
              <a:rPr lang="ja-JP" altLang="en-US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等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の状況により、開催を中止する場合があります。</a:t>
            </a:r>
            <a:endParaRPr lang="ja-JP" altLang="en-US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47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" y="6701069"/>
            <a:ext cx="1441174" cy="785475"/>
          </a:xfrm>
          <a:prstGeom prst="rect">
            <a:avLst/>
          </a:prstGeom>
        </p:spPr>
      </p:pic>
      <p:pic>
        <p:nvPicPr>
          <p:cNvPr id="1148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690" y="3458695"/>
            <a:ext cx="1213052" cy="1485017"/>
          </a:xfrm>
          <a:prstGeom prst="rect">
            <a:avLst/>
          </a:prstGeom>
        </p:spPr>
      </p:pic>
      <p:pic>
        <p:nvPicPr>
          <p:cNvPr id="1149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514" y="10254582"/>
            <a:ext cx="492904" cy="5782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CEDB2C0-6F9D-B8B5-2E4E-894697F2AF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3079" y="7392128"/>
            <a:ext cx="1060822" cy="9796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6322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ストライプ矢印 5"/>
          <p:cNvSpPr/>
          <p:nvPr/>
        </p:nvSpPr>
        <p:spPr>
          <a:xfrm rot="16200000">
            <a:off x="3605434" y="-313988"/>
            <a:ext cx="643994" cy="1836013"/>
          </a:xfrm>
          <a:prstGeom prst="stripedRightArrow">
            <a:avLst>
              <a:gd name="adj1" fmla="val 61835"/>
              <a:gd name="adj2" fmla="val 514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680" tIns="50341" rIns="100680" bIns="50341" rtlCol="0" anchor="ctr"/>
          <a:lstStyle/>
          <a:p>
            <a:pPr algn="ctr"/>
            <a:endParaRPr lang="ja-JP" altLang="en-US" sz="2209" dirty="0"/>
          </a:p>
        </p:txBody>
      </p:sp>
      <p:sp>
        <p:nvSpPr>
          <p:cNvPr id="1152" name="テキスト ボックス 7"/>
          <p:cNvSpPr txBox="1"/>
          <p:nvPr/>
        </p:nvSpPr>
        <p:spPr>
          <a:xfrm>
            <a:off x="3324472" y="427818"/>
            <a:ext cx="1205917" cy="441630"/>
          </a:xfrm>
          <a:prstGeom prst="rect">
            <a:avLst/>
          </a:prstGeom>
          <a:noFill/>
          <a:ln>
            <a:noFill/>
          </a:ln>
        </p:spPr>
        <p:txBody>
          <a:bodyPr wrap="square" lIns="100680" tIns="50341" rIns="100680" bIns="50341" rtlCol="0">
            <a:spAutoFit/>
          </a:bodyPr>
          <a:lstStyle/>
          <a:p>
            <a:pPr algn="ctr"/>
            <a:r>
              <a:rPr lang="ja-JP" altLang="en-US" sz="2209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柔ゴシック Heavy" panose="020B0702020203020207" pitchFamily="50" charset="-128"/>
              </a:rPr>
              <a:t>ＦＡＸ</a:t>
            </a:r>
          </a:p>
        </p:txBody>
      </p:sp>
      <p:sp>
        <p:nvSpPr>
          <p:cNvPr id="1153" name="テキスト ボックス 8"/>
          <p:cNvSpPr txBox="1"/>
          <p:nvPr/>
        </p:nvSpPr>
        <p:spPr>
          <a:xfrm>
            <a:off x="1208533" y="961557"/>
            <a:ext cx="5358504" cy="915158"/>
          </a:xfrm>
          <a:prstGeom prst="rect">
            <a:avLst/>
          </a:prstGeom>
          <a:noFill/>
        </p:spPr>
        <p:txBody>
          <a:bodyPr wrap="square" lIns="100680" tIns="50341" rIns="100680" bIns="50341" rtlCol="0">
            <a:spAutoFit/>
          </a:bodyPr>
          <a:lstStyle/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（公財）介護労働安定センター 秋田支部　宛</a:t>
            </a:r>
            <a:endParaRPr lang="en-US" altLang="ja-JP" sz="17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源真ゴシック Heavy" panose="020B0702020203020207" pitchFamily="50" charset="-128"/>
            </a:endParaRPr>
          </a:p>
          <a:p>
            <a:pPr algn="ctr"/>
            <a:r>
              <a:rPr lang="ja-JP" altLang="en-US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ＦＡＸ　</a:t>
            </a:r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018-853-5178</a:t>
            </a:r>
          </a:p>
          <a:p>
            <a:pPr algn="ctr"/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E-mail</a:t>
            </a:r>
            <a:r>
              <a:rPr lang="ja-JP" altLang="en-US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　</a:t>
            </a:r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akita@kaigo-center.or.jp</a:t>
            </a:r>
            <a:endParaRPr lang="ja-JP" altLang="en-US" sz="1762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源真ゴシック Heavy" panose="020B0702020203020207" pitchFamily="50" charset="-128"/>
            </a:endParaRPr>
          </a:p>
        </p:txBody>
      </p:sp>
      <p:sp>
        <p:nvSpPr>
          <p:cNvPr id="1154" name="テキスト ボックス 12"/>
          <p:cNvSpPr txBox="1"/>
          <p:nvPr/>
        </p:nvSpPr>
        <p:spPr>
          <a:xfrm>
            <a:off x="293546" y="10460592"/>
            <a:ext cx="6937838" cy="240165"/>
          </a:xfrm>
          <a:prstGeom prst="rect">
            <a:avLst/>
          </a:prstGeom>
          <a:noFill/>
        </p:spPr>
        <p:txBody>
          <a:bodyPr wrap="square" lIns="100680" tIns="50341" rIns="100680" bIns="50341" rtlCol="0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源真ゴシック等幅 Normal" panose="020B0209020203020207" pitchFamily="49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源真ゴシック等幅 Normal" panose="020B0209020203020207" pitchFamily="49" charset="-128"/>
              </a:rPr>
              <a:t>申込書に記載された内容については、当センターの個人情報管理規定に従い厳重に管理し、本事業以外には使用しません。</a:t>
            </a:r>
          </a:p>
        </p:txBody>
      </p:sp>
      <p:graphicFrame>
        <p:nvGraphicFramePr>
          <p:cNvPr id="1155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45714"/>
              </p:ext>
            </p:extLst>
          </p:nvPr>
        </p:nvGraphicFramePr>
        <p:xfrm>
          <a:off x="495390" y="2590800"/>
          <a:ext cx="6937838" cy="3248649"/>
        </p:xfrm>
        <a:graphic>
          <a:graphicData uri="http://schemas.openxmlformats.org/drawingml/2006/table">
            <a:tbl>
              <a:tblPr firstRow="1" firstCol="1" bandRow="1"/>
              <a:tblGrid>
                <a:gridCol w="121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899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1005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学校名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代表者氏名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61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4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申込担当者名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61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電話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5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ＦＡＸ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en-US" sz="1200" kern="50" spc="51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 - mail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56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248631"/>
              </p:ext>
            </p:extLst>
          </p:nvPr>
        </p:nvGraphicFramePr>
        <p:xfrm>
          <a:off x="495390" y="6337766"/>
          <a:ext cx="6937838" cy="3803018"/>
        </p:xfrm>
        <a:graphic>
          <a:graphicData uri="http://schemas.openxmlformats.org/drawingml/2006/table">
            <a:tbl>
              <a:tblPr firstRow="1" firstCol="1" bandRow="1"/>
              <a:tblGrid>
                <a:gridCol w="119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8359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200" kern="5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日　　時</a:t>
                      </a:r>
                      <a:endParaRPr lang="ja-JP" sz="1200" kern="5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第１希望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lang="ja-JP" sz="10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第２希望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kumimoji="1" lang="ja-JP" altLang="en-US" sz="1000" b="0" i="0" u="none" strike="noStrike" kern="5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第３希望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kumimoji="1" lang="ja-JP" altLang="en-US" sz="1000" b="0" i="0" u="none" strike="noStrike" kern="5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7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5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　　場</a:t>
                      </a:r>
                      <a:endParaRPr lang="ja-JP" sz="1200" kern="5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en-US" sz="1200" kern="5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2500"/>
                        </a:lnSpc>
                      </a:pPr>
                      <a:r>
                        <a:rPr 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※原則、体育館等の広い会場をご用意ください。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337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47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参加者数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　　　　　　学年　</a:t>
                      </a:r>
                      <a:r>
                        <a:rPr lang="ja-JP" altLang="en-US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　</a:t>
                      </a: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約　　　　　　名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" name="Rectangle 1"/>
          <p:cNvSpPr>
            <a:spLocks noChangeArrowheads="1"/>
          </p:cNvSpPr>
          <p:nvPr/>
        </p:nvSpPr>
        <p:spPr>
          <a:xfrm>
            <a:off x="421957" y="2289511"/>
            <a:ext cx="1416367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■申込者情報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8" name="Rectangle 1"/>
          <p:cNvSpPr>
            <a:spLocks noChangeArrowheads="1"/>
          </p:cNvSpPr>
          <p:nvPr/>
        </p:nvSpPr>
        <p:spPr>
          <a:xfrm>
            <a:off x="375373" y="6031808"/>
            <a:ext cx="1261884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■希望日時等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9" name="Rectangle 1"/>
          <p:cNvSpPr>
            <a:spLocks noChangeArrowheads="1"/>
          </p:cNvSpPr>
          <p:nvPr/>
        </p:nvSpPr>
        <p:spPr>
          <a:xfrm>
            <a:off x="446623" y="2013176"/>
            <a:ext cx="3087152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kumimoji="0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またはメールにてお送りください。</a:t>
            </a:r>
            <a:endParaRPr kumimoji="0" lang="ja-JP" altLang="ja-JP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60" name="テキスト ボックス 10"/>
          <p:cNvSpPr txBox="1"/>
          <p:nvPr/>
        </p:nvSpPr>
        <p:spPr>
          <a:xfrm>
            <a:off x="4991100" y="1993993"/>
            <a:ext cx="26289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200" kern="5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申込日：令和　　年　　月　　日</a:t>
            </a:r>
            <a:endParaRPr lang="ja-JP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FFEE3D-6CCB-78E5-FAA2-02EA74BD3E60}"/>
              </a:ext>
            </a:extLst>
          </p:cNvPr>
          <p:cNvSpPr>
            <a:spLocks noChangeArrowheads="1"/>
          </p:cNvSpPr>
          <p:nvPr/>
        </p:nvSpPr>
        <p:spPr>
          <a:xfrm>
            <a:off x="1637257" y="6054890"/>
            <a:ext cx="5915988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《※ </a:t>
            </a:r>
            <a:r>
              <a:rPr kumimoji="0" lang="ja-JP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必ず、第</a:t>
            </a:r>
            <a:r>
              <a:rPr kumimoji="0" lang="en-US" altLang="ja-JP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希望日までご記載ください。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kumimoji="0" lang="ja-JP" altLang="ja-JP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2D43D5C-E29A-1F88-EF65-A863C53DB814}"/>
              </a:ext>
            </a:extLst>
          </p:cNvPr>
          <p:cNvSpPr/>
          <p:nvPr/>
        </p:nvSpPr>
        <p:spPr>
          <a:xfrm>
            <a:off x="446623" y="296295"/>
            <a:ext cx="2330759" cy="64399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ln>
                  <a:solidFill>
                    <a:srgbClr val="0000FF"/>
                  </a:solidFill>
                </a:ln>
                <a:gradFill>
                  <a:gsLst>
                    <a:gs pos="0">
                      <a:schemeClr val="bg1"/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blurRad="762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介護テクノロジー体験会</a:t>
            </a:r>
            <a:endParaRPr lang="en-US" altLang="ja-JP" sz="1600" u="sng" dirty="0">
              <a:ln>
                <a:solidFill>
                  <a:srgbClr val="0000FF"/>
                </a:solidFill>
              </a:ln>
              <a:gradFill>
                <a:gsLst>
                  <a:gs pos="0">
                    <a:schemeClr val="bg1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outerShdw blurRad="76200" dist="50800" dir="5400000" algn="ctr" rotWithShape="0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8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</a:p>
        </p:txBody>
      </p:sp>
    </p:spTree>
    <p:extLst>
      <p:ext uri="{BB962C8B-B14F-4D97-AF65-F5344CB8AC3E}">
        <p14:creationId xmlns:p14="http://schemas.microsoft.com/office/powerpoint/2010/main" val="2322746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e69a57b2-c3df-4637-b726-156f2529801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ユーザー定義 4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ACEF8"/>
      </a:hlink>
      <a:folHlink>
        <a:srgbClr val="5ACEF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  <a:tileRect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805</Words>
  <Application>Microsoft Office PowerPoint</Application>
  <PresentationFormat>ユーザー設定</PresentationFormat>
  <Paragraphs>70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HGPｺﾞｼｯｸM</vt:lpstr>
      <vt:lpstr>HGP創英角ｺﾞｼｯｸUB</vt:lpstr>
      <vt:lpstr>HGSｺﾞｼｯｸE</vt:lpstr>
      <vt:lpstr>HGｺﾞｼｯｸE</vt:lpstr>
      <vt:lpstr>メイリオ</vt:lpstr>
      <vt:lpstr>Bookman Old Style</vt:lpstr>
      <vt:lpstr>Calibri</vt:lpstr>
      <vt:lpstr>Century</vt:lpstr>
      <vt:lpstr>Gill Sans MT</vt:lpstr>
      <vt:lpstr>Wingdings</vt:lpstr>
      <vt:lpstr>Wingdings 3</vt:lpstr>
      <vt:lpstr>アース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鷹島 達夫</dc:creator>
  <cp:lastModifiedBy>鷹島 達夫</cp:lastModifiedBy>
  <cp:revision>35</cp:revision>
  <cp:lastPrinted>2025-03-31T02:55:39Z</cp:lastPrinted>
  <dcterms:created xsi:type="dcterms:W3CDTF">2023-06-20T07:51:33Z</dcterms:created>
  <dcterms:modified xsi:type="dcterms:W3CDTF">2025-05-28T04:38:15Z</dcterms:modified>
</cp:coreProperties>
</file>