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80" r:id="rId1"/>
  </p:sldMasterIdLst>
  <p:notesMasterIdLst>
    <p:notesMasterId r:id="rId4"/>
  </p:notesMasterIdLst>
  <p:handoutMasterIdLst>
    <p:handoutMasterId r:id="rId5"/>
  </p:handoutMasterIdLst>
  <p:sldIdLst>
    <p:sldId id="261" r:id="rId2"/>
    <p:sldId id="256" r:id="rId3"/>
  </p:sldIdLst>
  <p:sldSz cx="7775575" cy="10907713"/>
  <p:notesSz cx="6735763" cy="9866313"/>
  <p:custDataLst>
    <p:tags r:id="rId6"/>
  </p:custDataLst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6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3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000FF"/>
    <a:srgbClr val="FF6600"/>
    <a:srgbClr val="50422A"/>
    <a:srgbClr val="3333FF"/>
    <a:srgbClr val="FF66FF"/>
    <a:srgbClr val="000099"/>
    <a:srgbClr val="33CC33"/>
    <a:srgbClr val="99FF99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rgbClr val="00000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56"/>
    <p:restoredTop sz="99699" autoAdjust="0"/>
  </p:normalViewPr>
  <p:slideViewPr>
    <p:cSldViewPr snapToGrid="0">
      <p:cViewPr varScale="1">
        <p:scale>
          <a:sx n="70" d="100"/>
          <a:sy n="70" d="100"/>
        </p:scale>
        <p:origin x="2946" y="78"/>
      </p:cViewPr>
      <p:guideLst>
        <p:guide orient="horz" pos="3436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-2148" y="-108"/>
      </p:cViewPr>
      <p:guideLst>
        <p:guide orient="horz" pos="3108"/>
        <p:guide pos="212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3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8" y="5"/>
            <a:ext cx="2919317" cy="493091"/>
          </a:xfrm>
          <a:prstGeom prst="rect">
            <a:avLst/>
          </a:prstGeom>
        </p:spPr>
        <p:txBody>
          <a:bodyPr vert="horz" lIns="85343" tIns="42671" rIns="85343" bIns="42671" rtlCol="0"/>
          <a:lstStyle>
            <a:lvl1pPr algn="l">
              <a:defRPr sz="1000"/>
            </a:lvl1pPr>
          </a:lstStyle>
          <a:p>
            <a:endParaRPr kumimoji="1" lang="ja-JP" altLang="en-US" dirty="0"/>
          </a:p>
        </p:txBody>
      </p:sp>
      <p:sp>
        <p:nvSpPr>
          <p:cNvPr id="1124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991" y="5"/>
            <a:ext cx="2919317" cy="493091"/>
          </a:xfrm>
          <a:prstGeom prst="rect">
            <a:avLst/>
          </a:prstGeom>
        </p:spPr>
        <p:txBody>
          <a:bodyPr vert="horz" lIns="85343" tIns="42671" rIns="85343" bIns="42671" rtlCol="0"/>
          <a:lstStyle>
            <a:lvl1pPr algn="r">
              <a:defRPr sz="1000"/>
            </a:lvl1pPr>
          </a:lstStyle>
          <a:p>
            <a:fld id="{EA4C0380-2DE9-498B-B68D-60B46204BA80}" type="datetimeFigureOut">
              <a:rPr kumimoji="1" lang="ja-JP" altLang="en-US" smtClean="0"/>
              <a:t>2026/4/30</a:t>
            </a:fld>
            <a:endParaRPr kumimoji="1" lang="ja-JP" altLang="en-US" dirty="0"/>
          </a:p>
        </p:txBody>
      </p:sp>
      <p:sp>
        <p:nvSpPr>
          <p:cNvPr id="1125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8" y="9371729"/>
            <a:ext cx="2919317" cy="493090"/>
          </a:xfrm>
          <a:prstGeom prst="rect">
            <a:avLst/>
          </a:prstGeom>
        </p:spPr>
        <p:txBody>
          <a:bodyPr vert="horz" lIns="85343" tIns="42671" rIns="85343" bIns="42671" rtlCol="0" anchor="b"/>
          <a:lstStyle>
            <a:lvl1pPr algn="l">
              <a:defRPr sz="1000"/>
            </a:lvl1pPr>
          </a:lstStyle>
          <a:p>
            <a:endParaRPr kumimoji="1" lang="ja-JP" altLang="en-US" dirty="0"/>
          </a:p>
        </p:txBody>
      </p:sp>
      <p:sp>
        <p:nvSpPr>
          <p:cNvPr id="1126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991" y="9371729"/>
            <a:ext cx="2919317" cy="493090"/>
          </a:xfrm>
          <a:prstGeom prst="rect">
            <a:avLst/>
          </a:prstGeom>
        </p:spPr>
        <p:txBody>
          <a:bodyPr vert="horz" lIns="85343" tIns="42671" rIns="85343" bIns="42671" rtlCol="0" anchor="b"/>
          <a:lstStyle>
            <a:lvl1pPr algn="r">
              <a:defRPr sz="1000"/>
            </a:lvl1pPr>
          </a:lstStyle>
          <a:p>
            <a:fld id="{78A262EF-70DF-4926-8929-0A60A2E81DC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54052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6" y="3"/>
            <a:ext cx="2918831" cy="495028"/>
          </a:xfrm>
          <a:prstGeom prst="rect">
            <a:avLst/>
          </a:prstGeom>
        </p:spPr>
        <p:txBody>
          <a:bodyPr vert="horz" lIns="90687" tIns="45343" rIns="90687" bIns="45343" rtlCol="0"/>
          <a:lstStyle>
            <a:lvl1pPr algn="l">
              <a:defRPr sz="1000"/>
            </a:lvl1pPr>
          </a:lstStyle>
          <a:p>
            <a:endParaRPr kumimoji="1" lang="ja-JP" altLang="en-US" dirty="0"/>
          </a:p>
        </p:txBody>
      </p:sp>
      <p:sp>
        <p:nvSpPr>
          <p:cNvPr id="1117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83" y="3"/>
            <a:ext cx="2918831" cy="495028"/>
          </a:xfrm>
          <a:prstGeom prst="rect">
            <a:avLst/>
          </a:prstGeom>
        </p:spPr>
        <p:txBody>
          <a:bodyPr vert="horz" lIns="90687" tIns="45343" rIns="90687" bIns="45343" rtlCol="0"/>
          <a:lstStyle>
            <a:lvl1pPr algn="r">
              <a:defRPr sz="1000"/>
            </a:lvl1pPr>
          </a:lstStyle>
          <a:p>
            <a:fld id="{70F99883-74AE-4A2C-81B7-5B86A08198C0}" type="datetimeFigureOut">
              <a:rPr kumimoji="1" lang="ja-JP" altLang="en-US" smtClean="0"/>
              <a:t>2026/4/30</a:t>
            </a:fld>
            <a:endParaRPr kumimoji="1" lang="ja-JP" altLang="en-US" dirty="0"/>
          </a:p>
        </p:txBody>
      </p:sp>
      <p:sp>
        <p:nvSpPr>
          <p:cNvPr id="1118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81225" y="1231900"/>
            <a:ext cx="2373313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87" tIns="45343" rIns="90687" bIns="45343" rtlCol="0" anchor="ctr"/>
          <a:lstStyle/>
          <a:p>
            <a:endParaRPr lang="ja-JP" altLang="en-US" dirty="0"/>
          </a:p>
        </p:txBody>
      </p:sp>
      <p:sp>
        <p:nvSpPr>
          <p:cNvPr id="1119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70"/>
            <a:ext cx="5388610" cy="3884860"/>
          </a:xfrm>
          <a:prstGeom prst="rect">
            <a:avLst/>
          </a:prstGeom>
        </p:spPr>
        <p:txBody>
          <a:bodyPr vert="horz" lIns="90687" tIns="45343" rIns="90687" bIns="4534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20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6" y="9371296"/>
            <a:ext cx="2918831" cy="495027"/>
          </a:xfrm>
          <a:prstGeom prst="rect">
            <a:avLst/>
          </a:prstGeom>
        </p:spPr>
        <p:txBody>
          <a:bodyPr vert="horz" lIns="90687" tIns="45343" rIns="90687" bIns="45343" rtlCol="0" anchor="b"/>
          <a:lstStyle>
            <a:lvl1pPr algn="l">
              <a:defRPr sz="1000"/>
            </a:lvl1pPr>
          </a:lstStyle>
          <a:p>
            <a:endParaRPr kumimoji="1" lang="ja-JP" altLang="en-US" dirty="0"/>
          </a:p>
        </p:txBody>
      </p:sp>
      <p:sp>
        <p:nvSpPr>
          <p:cNvPr id="1121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83" y="9371296"/>
            <a:ext cx="2918831" cy="495027"/>
          </a:xfrm>
          <a:prstGeom prst="rect">
            <a:avLst/>
          </a:prstGeom>
        </p:spPr>
        <p:txBody>
          <a:bodyPr vert="horz" lIns="90687" tIns="45343" rIns="90687" bIns="45343" rtlCol="0" anchor="b"/>
          <a:lstStyle>
            <a:lvl1pPr algn="r">
              <a:defRPr sz="10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051050" y="739775"/>
            <a:ext cx="2635250" cy="3698875"/>
          </a:xfrm>
        </p:spPr>
      </p:sp>
      <p:sp>
        <p:nvSpPr>
          <p:cNvPr id="116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16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2F773-1E4C-4164-8BC1-79D5CCC40DD2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540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7"/>
          <p:cNvSpPr>
            <a:spLocks noGrp="1"/>
          </p:cNvSpPr>
          <p:nvPr>
            <p:ph type="ctrTitle"/>
          </p:nvPr>
        </p:nvSpPr>
        <p:spPr>
          <a:xfrm>
            <a:off x="1036743" y="6181037"/>
            <a:ext cx="5831681" cy="1575559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1032" name="サブタイトル 8"/>
          <p:cNvSpPr>
            <a:spLocks noGrp="1"/>
          </p:cNvSpPr>
          <p:nvPr>
            <p:ph type="subTitle" idx="1"/>
          </p:nvPr>
        </p:nvSpPr>
        <p:spPr>
          <a:xfrm>
            <a:off x="1036743" y="8150485"/>
            <a:ext cx="5831681" cy="848378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/>
              <a:t>マスター サブタイトルの書式設定</a:t>
            </a:r>
            <a:endParaRPr kumimoji="0" lang="en-US"/>
          </a:p>
        </p:txBody>
      </p:sp>
      <p:sp>
        <p:nvSpPr>
          <p:cNvPr id="1033" name="日付プレースホルダー 27"/>
          <p:cNvSpPr>
            <a:spLocks noGrp="1"/>
          </p:cNvSpPr>
          <p:nvPr>
            <p:ph type="dt" sz="half" idx="10"/>
          </p:nvPr>
        </p:nvSpPr>
        <p:spPr>
          <a:xfrm>
            <a:off x="5442902" y="10107814"/>
            <a:ext cx="1943894" cy="581745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694A3B7E-DD21-4048-88F3-59665D8E8C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4/30/2026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34" name="フッター プレースホルダー 16"/>
          <p:cNvSpPr>
            <a:spLocks noGrp="1"/>
          </p:cNvSpPr>
          <p:nvPr>
            <p:ph type="ftr" sz="quarter" idx="11"/>
          </p:nvPr>
        </p:nvSpPr>
        <p:spPr>
          <a:xfrm>
            <a:off x="2464857" y="10107814"/>
            <a:ext cx="2954719" cy="581745"/>
          </a:xfrm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35" name="スライド番号プレースホルダー 28"/>
          <p:cNvSpPr>
            <a:spLocks noGrp="1"/>
          </p:cNvSpPr>
          <p:nvPr>
            <p:ph type="sldNum" sz="quarter" idx="12"/>
          </p:nvPr>
        </p:nvSpPr>
        <p:spPr>
          <a:xfrm>
            <a:off x="1034152" y="10107814"/>
            <a:ext cx="1036743" cy="581745"/>
          </a:xfrm>
        </p:spPr>
        <p:txBody>
          <a:bodyPr/>
          <a:lstStyle/>
          <a:p>
            <a:pPr>
              <a:defRPr/>
            </a:pPr>
            <a:fld id="{84903F17-9641-4B84-A974-7D55D06F189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36" name="正方形/長方形 20"/>
          <p:cNvSpPr/>
          <p:nvPr/>
        </p:nvSpPr>
        <p:spPr>
          <a:xfrm>
            <a:off x="769458" y="5802298"/>
            <a:ext cx="6220460" cy="2036106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37" name="正方形/長方形 32"/>
          <p:cNvSpPr/>
          <p:nvPr/>
        </p:nvSpPr>
        <p:spPr>
          <a:xfrm>
            <a:off x="777558" y="8029289"/>
            <a:ext cx="6220460" cy="1090771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38" name="正方形/長方形 21"/>
          <p:cNvSpPr/>
          <p:nvPr/>
        </p:nvSpPr>
        <p:spPr>
          <a:xfrm>
            <a:off x="769458" y="5802298"/>
            <a:ext cx="194389" cy="2036106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39" name="正方形/長方形 31"/>
          <p:cNvSpPr/>
          <p:nvPr/>
        </p:nvSpPr>
        <p:spPr>
          <a:xfrm>
            <a:off x="777558" y="8029289"/>
            <a:ext cx="194389" cy="1090771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1101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10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294DBB-917B-4186-A703-7409F7CF8E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4/30/2026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0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0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2B72EE-4B45-425F-B500-026DA88CB7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637292" y="436815"/>
            <a:ext cx="1749504" cy="9306905"/>
          </a:xfrm>
        </p:spPr>
        <p:txBody>
          <a:bodyPr vert="eaVert"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1107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88779" y="436815"/>
            <a:ext cx="5118920" cy="9306905"/>
          </a:xfrm>
        </p:spPr>
        <p:txBody>
          <a:bodyPr vert="eaVert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108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64D20DD-EE55-4DDE-BB8B-8D151B9371C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4/30/2026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09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10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60586A-009D-4946-86B1-6BEB0D580BF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11" name="直線コネクタ 6"/>
          <p:cNvSpPr>
            <a:spLocks noChangeShapeType="1"/>
          </p:cNvSpPr>
          <p:nvPr/>
        </p:nvSpPr>
        <p:spPr>
          <a:xfrm>
            <a:off x="388779" y="10104784"/>
            <a:ext cx="6998018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12" name="二等辺三角形 7"/>
          <p:cNvSpPr>
            <a:spLocks noChangeAspect="1"/>
          </p:cNvSpPr>
          <p:nvPr/>
        </p:nvSpPr>
        <p:spPr>
          <a:xfrm rot="5400000">
            <a:off x="285751" y="10331105"/>
            <a:ext cx="303547" cy="10230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13" name="直線コネクタ 8"/>
          <p:cNvSpPr>
            <a:spLocks noChangeShapeType="1"/>
          </p:cNvSpPr>
          <p:nvPr/>
        </p:nvSpPr>
        <p:spPr>
          <a:xfrm rot="5400000">
            <a:off x="920653" y="5092735"/>
            <a:ext cx="930791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2877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1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104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E7DE13-46BE-4B37-9FBB-8FA2A87D722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4/30/2026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7FC707-0A99-4B85-9C38-B64E72987C1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5" name="コンテンツ プレースホルダー 7"/>
          <p:cNvSpPr>
            <a:spLocks noGrp="1"/>
          </p:cNvSpPr>
          <p:nvPr>
            <p:ph sz="quarter" idx="1"/>
          </p:nvPr>
        </p:nvSpPr>
        <p:spPr>
          <a:xfrm>
            <a:off x="388779" y="1939149"/>
            <a:ext cx="6998018" cy="7853553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" name="タイトル 1"/>
          <p:cNvSpPr>
            <a:spLocks noGrp="1"/>
          </p:cNvSpPr>
          <p:nvPr>
            <p:ph type="title"/>
          </p:nvPr>
        </p:nvSpPr>
        <p:spPr>
          <a:xfrm>
            <a:off x="1036743" y="4726676"/>
            <a:ext cx="5831681" cy="1696755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1048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101540" y="6787022"/>
            <a:ext cx="5766885" cy="1817952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1049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5442902" y="10107814"/>
            <a:ext cx="1943894" cy="581745"/>
          </a:xfrm>
        </p:spPr>
        <p:txBody>
          <a:bodyPr/>
          <a:lstStyle/>
          <a:p>
            <a:pPr>
              <a:defRPr/>
            </a:pPr>
            <a:fld id="{8184D596-71CB-401C-BE2A-FF96587D8E9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4/30/2026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50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2464857" y="10107814"/>
            <a:ext cx="2954719" cy="581745"/>
          </a:xfrm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51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909742" y="10107814"/>
            <a:ext cx="1293337" cy="581745"/>
          </a:xfrm>
        </p:spPr>
        <p:txBody>
          <a:bodyPr/>
          <a:lstStyle/>
          <a:p>
            <a:pPr>
              <a:defRPr/>
            </a:pPr>
            <a:fld id="{3D9CCBC2-8C21-4C9A-A2A0-C4F7CFD13B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52" name="正方形/長方形 6"/>
          <p:cNvSpPr/>
          <p:nvPr/>
        </p:nvSpPr>
        <p:spPr>
          <a:xfrm>
            <a:off x="777558" y="4484282"/>
            <a:ext cx="6220460" cy="2036106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53" name="正方形/長方形 7"/>
          <p:cNvSpPr/>
          <p:nvPr/>
        </p:nvSpPr>
        <p:spPr>
          <a:xfrm>
            <a:off x="777558" y="4484282"/>
            <a:ext cx="194389" cy="2036106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" name="タイトル 1"/>
          <p:cNvSpPr>
            <a:spLocks noGrp="1"/>
          </p:cNvSpPr>
          <p:nvPr>
            <p:ph type="title"/>
          </p:nvPr>
        </p:nvSpPr>
        <p:spPr>
          <a:xfrm>
            <a:off x="388779" y="363590"/>
            <a:ext cx="6998018" cy="1454362"/>
          </a:xfrm>
        </p:spPr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1056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3FDC24-657B-46BD-9F76-F6EB56EE60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4/30/2026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57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58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8B99DA-1B7B-4D03-B44C-EA0B6BFD2A8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59" name="コンテンツ プレースホルダー 8"/>
          <p:cNvSpPr>
            <a:spLocks noGrp="1"/>
          </p:cNvSpPr>
          <p:nvPr>
            <p:ph sz="quarter" idx="1"/>
          </p:nvPr>
        </p:nvSpPr>
        <p:spPr>
          <a:xfrm>
            <a:off x="388779" y="1939149"/>
            <a:ext cx="3436804" cy="7853553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060" name="コンテンツ プレースホルダー 10"/>
          <p:cNvSpPr>
            <a:spLocks noGrp="1"/>
          </p:cNvSpPr>
          <p:nvPr>
            <p:ph sz="quarter" idx="2"/>
          </p:nvPr>
        </p:nvSpPr>
        <p:spPr>
          <a:xfrm>
            <a:off x="3938977" y="1934301"/>
            <a:ext cx="3436804" cy="7853553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2" name="タイトル 1"/>
          <p:cNvSpPr>
            <a:spLocks noGrp="1"/>
          </p:cNvSpPr>
          <p:nvPr>
            <p:ph type="title"/>
          </p:nvPr>
        </p:nvSpPr>
        <p:spPr>
          <a:xfrm>
            <a:off x="388779" y="363590"/>
            <a:ext cx="6998018" cy="1454362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106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88779" y="2045196"/>
            <a:ext cx="3435563" cy="1090771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1064" name="テキスト プレースホルダー 3"/>
          <p:cNvSpPr>
            <a:spLocks noGrp="1"/>
          </p:cNvSpPr>
          <p:nvPr>
            <p:ph type="body" sz="half" idx="3"/>
          </p:nvPr>
        </p:nvSpPr>
        <p:spPr>
          <a:xfrm>
            <a:off x="3952584" y="2060346"/>
            <a:ext cx="3436912" cy="1090771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1065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3244564-11C5-49CA-A6C6-0EFA5B9EEF5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4/30/2026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66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67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0FB411-F8C4-4E71-AA2F-EFB8BA5857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68" name="コンテンツ プレースホルダー 10"/>
          <p:cNvSpPr>
            <a:spLocks noGrp="1"/>
          </p:cNvSpPr>
          <p:nvPr>
            <p:ph sz="quarter" idx="2"/>
          </p:nvPr>
        </p:nvSpPr>
        <p:spPr>
          <a:xfrm>
            <a:off x="388779" y="3393511"/>
            <a:ext cx="3434212" cy="6423431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069" name="コンテンツ プレースホルダー 12"/>
          <p:cNvSpPr>
            <a:spLocks noGrp="1"/>
          </p:cNvSpPr>
          <p:nvPr>
            <p:ph sz="quarter" idx="4"/>
          </p:nvPr>
        </p:nvSpPr>
        <p:spPr>
          <a:xfrm>
            <a:off x="3952584" y="3393511"/>
            <a:ext cx="3434212" cy="6423431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1" name="タイトル 1"/>
          <p:cNvSpPr>
            <a:spLocks noGrp="1"/>
          </p:cNvSpPr>
          <p:nvPr>
            <p:ph type="title"/>
          </p:nvPr>
        </p:nvSpPr>
        <p:spPr>
          <a:xfrm>
            <a:off x="388779" y="363590"/>
            <a:ext cx="6998018" cy="1454362"/>
          </a:xfrm>
        </p:spPr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1072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3C5F0A-E814-4F5B-8509-4826EF6EAFA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4/30/2026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73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74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C3135D-753B-4641-9B40-F5C756AB03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75" name="二等辺三角形 5"/>
          <p:cNvSpPr>
            <a:spLocks noChangeAspect="1"/>
          </p:cNvSpPr>
          <p:nvPr/>
        </p:nvSpPr>
        <p:spPr>
          <a:xfrm rot="5400000">
            <a:off x="285751" y="10331105"/>
            <a:ext cx="303547" cy="10230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7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49F838-D727-4C3D-981F-C91357BA972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4/30/2026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78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79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37CFDE-7B0F-4037-894D-A6CABA6358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80" name="直線コネクタ 4"/>
          <p:cNvSpPr>
            <a:spLocks noChangeShapeType="1"/>
          </p:cNvSpPr>
          <p:nvPr/>
        </p:nvSpPr>
        <p:spPr>
          <a:xfrm>
            <a:off x="388779" y="10104784"/>
            <a:ext cx="6998018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81" name="二等辺三角形 5"/>
          <p:cNvSpPr>
            <a:spLocks noChangeAspect="1"/>
          </p:cNvSpPr>
          <p:nvPr/>
        </p:nvSpPr>
        <p:spPr>
          <a:xfrm rot="5400000">
            <a:off x="285751" y="10331105"/>
            <a:ext cx="303547" cy="10230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3" name="タイトル 1"/>
          <p:cNvSpPr>
            <a:spLocks noGrp="1"/>
          </p:cNvSpPr>
          <p:nvPr>
            <p:ph type="title"/>
          </p:nvPr>
        </p:nvSpPr>
        <p:spPr>
          <a:xfrm>
            <a:off x="5378106" y="484787"/>
            <a:ext cx="2138283" cy="1333165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1084" name="テキスト プレースホルダー 2"/>
          <p:cNvSpPr>
            <a:spLocks noGrp="1"/>
          </p:cNvSpPr>
          <p:nvPr>
            <p:ph type="body" idx="2"/>
          </p:nvPr>
        </p:nvSpPr>
        <p:spPr>
          <a:xfrm>
            <a:off x="5378106" y="1939150"/>
            <a:ext cx="2138283" cy="770357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108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578700-CC02-43A7-8D67-617F0C9B34C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4/30/2026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8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8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7CBD56-090A-4AA6-BB18-0A87B6BE424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88" name="コンテンツ プレースホルダー 11"/>
          <p:cNvSpPr>
            <a:spLocks noGrp="1"/>
          </p:cNvSpPr>
          <p:nvPr>
            <p:ph sz="quarter" idx="1"/>
          </p:nvPr>
        </p:nvSpPr>
        <p:spPr>
          <a:xfrm>
            <a:off x="259186" y="484787"/>
            <a:ext cx="4859734" cy="9089761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0" name="タイトル 1"/>
          <p:cNvSpPr>
            <a:spLocks noGrp="1"/>
          </p:cNvSpPr>
          <p:nvPr>
            <p:ph type="title"/>
          </p:nvPr>
        </p:nvSpPr>
        <p:spPr>
          <a:xfrm>
            <a:off x="388779" y="796616"/>
            <a:ext cx="6998018" cy="107309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1091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9" y="3029920"/>
            <a:ext cx="6998018" cy="6791869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ja-JP" altLang="en-US"/>
              <a:t>アイコンをクリックして図を追加</a:t>
            </a:r>
            <a:endParaRPr kumimoji="0" lang="en-US" dirty="0"/>
          </a:p>
        </p:txBody>
      </p:sp>
      <p:sp>
        <p:nvSpPr>
          <p:cNvPr id="1092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88779" y="1939149"/>
            <a:ext cx="6998018" cy="848378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1093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CF08AA-2110-42CD-8773-E3A4EF59A3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4/30/2026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94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95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69A334-02AD-4810-8742-6DB93C5EA2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96" name="直線コネクタ 7"/>
          <p:cNvSpPr>
            <a:spLocks noChangeShapeType="1"/>
          </p:cNvSpPr>
          <p:nvPr/>
        </p:nvSpPr>
        <p:spPr>
          <a:xfrm>
            <a:off x="388779" y="10104784"/>
            <a:ext cx="6998018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97" name="二等辺三角形 8"/>
          <p:cNvSpPr>
            <a:spLocks noChangeAspect="1"/>
          </p:cNvSpPr>
          <p:nvPr/>
        </p:nvSpPr>
        <p:spPr>
          <a:xfrm rot="5400000">
            <a:off x="285751" y="10331105"/>
            <a:ext cx="303547" cy="10230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98" name="正方形/長方形 9"/>
          <p:cNvSpPr/>
          <p:nvPr/>
        </p:nvSpPr>
        <p:spPr>
          <a:xfrm>
            <a:off x="388779" y="796616"/>
            <a:ext cx="155512" cy="1090771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ー 21"/>
          <p:cNvSpPr>
            <a:spLocks noGrp="1"/>
          </p:cNvSpPr>
          <p:nvPr>
            <p:ph type="title"/>
          </p:nvPr>
        </p:nvSpPr>
        <p:spPr>
          <a:xfrm>
            <a:off x="388779" y="242393"/>
            <a:ext cx="6998018" cy="1575559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1026" name="テキスト プレースホルダー 12"/>
          <p:cNvSpPr>
            <a:spLocks noGrp="1"/>
          </p:cNvSpPr>
          <p:nvPr>
            <p:ph type="body" idx="1"/>
          </p:nvPr>
        </p:nvSpPr>
        <p:spPr>
          <a:xfrm>
            <a:off x="388779" y="1939149"/>
            <a:ext cx="6998018" cy="780992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  <a:p>
            <a:pPr lvl="1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2 </a:t>
            </a:r>
            <a:r>
              <a:rPr kumimoji="0" lang="ja-JP" altLang="en-US"/>
              <a:t>レベル</a:t>
            </a:r>
          </a:p>
          <a:p>
            <a:pPr lvl="2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3 </a:t>
            </a:r>
            <a:r>
              <a:rPr kumimoji="0" lang="ja-JP" altLang="en-US"/>
              <a:t>レベル</a:t>
            </a:r>
          </a:p>
          <a:p>
            <a:pPr lvl="3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4 </a:t>
            </a:r>
            <a:r>
              <a:rPr kumimoji="0" lang="ja-JP" altLang="en-US"/>
              <a:t>レベル</a:t>
            </a:r>
          </a:p>
          <a:p>
            <a:pPr lvl="4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5 </a:t>
            </a:r>
            <a:r>
              <a:rPr kumimoji="0" lang="ja-JP" altLang="en-US"/>
              <a:t>レベル</a:t>
            </a:r>
            <a:endParaRPr kumimoji="0" lang="en-US"/>
          </a:p>
        </p:txBody>
      </p:sp>
      <p:sp>
        <p:nvSpPr>
          <p:cNvPr id="1027" name="日付プレースホルダー 13"/>
          <p:cNvSpPr>
            <a:spLocks noGrp="1"/>
          </p:cNvSpPr>
          <p:nvPr>
            <p:ph type="dt" sz="half" idx="2"/>
          </p:nvPr>
        </p:nvSpPr>
        <p:spPr>
          <a:xfrm>
            <a:off x="5442902" y="10109834"/>
            <a:ext cx="1946486" cy="58174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CCF157F-24BC-4F96-B15A-CB12A1589C2E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1028" name="フッター プレースホルダー 2"/>
          <p:cNvSpPr>
            <a:spLocks noGrp="1"/>
          </p:cNvSpPr>
          <p:nvPr>
            <p:ph type="ftr" sz="quarter" idx="3"/>
          </p:nvPr>
        </p:nvSpPr>
        <p:spPr>
          <a:xfrm>
            <a:off x="2464857" y="10109834"/>
            <a:ext cx="2980637" cy="58174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スライド番号プレースホルダー 22"/>
          <p:cNvSpPr>
            <a:spLocks noGrp="1"/>
          </p:cNvSpPr>
          <p:nvPr>
            <p:ph type="sldNum" sz="quarter" idx="4"/>
          </p:nvPr>
        </p:nvSpPr>
        <p:spPr>
          <a:xfrm>
            <a:off x="520963" y="10109834"/>
            <a:ext cx="1684708" cy="58174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D5CA2B-0AE5-48CB-81EF-2EB246D4FA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</p:sldLayoutIdLst>
  <p:txStyles>
    <p:titleStyle>
      <a:lvl1pPr algn="l" rtl="0" eaLnBrk="1" latinLnBrk="0" hangingPunct="1">
        <a:spcBef>
          <a:spcPct val="0"/>
        </a:spcBef>
        <a:buNone/>
        <a:defRPr kumimoji="1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1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1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1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1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1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" name="正方形/長方形 48"/>
          <p:cNvSpPr/>
          <p:nvPr/>
        </p:nvSpPr>
        <p:spPr>
          <a:xfrm>
            <a:off x="388937" y="9884559"/>
            <a:ext cx="722176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公益財団法人</a:t>
            </a:r>
            <a:r>
              <a:rPr lang="ja-JP" altLang="en-US" sz="2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介護労働安定センター 秋田支部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（秋田市御所野下堤</a:t>
            </a: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5-1-1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県中央シルバーエリア内）　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29" name="正方形/長方形 50"/>
          <p:cNvSpPr/>
          <p:nvPr/>
        </p:nvSpPr>
        <p:spPr>
          <a:xfrm>
            <a:off x="893281" y="10231814"/>
            <a:ext cx="6643461" cy="2308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altLang="ja-JP" sz="1500" u="sng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TEL:018-853-5177</a:t>
            </a:r>
            <a:r>
              <a:rPr lang="ja-JP" altLang="en-US" sz="15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　</a:t>
            </a:r>
            <a:r>
              <a:rPr lang="en-US" altLang="ja-JP" sz="1500" u="sng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FAX:018-853-5178</a:t>
            </a:r>
            <a:r>
              <a:rPr lang="ja-JP" altLang="en-US" sz="15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　</a:t>
            </a:r>
            <a:r>
              <a:rPr lang="en-US" altLang="ja-JP" sz="1500" u="sng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E-mail: akita@kaigo-center.or.jp</a:t>
            </a:r>
            <a:endParaRPr lang="ja-JP" altLang="en-US" sz="1500" u="sng" dirty="0"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1130" name="正方形/長方形 49"/>
          <p:cNvSpPr/>
          <p:nvPr/>
        </p:nvSpPr>
        <p:spPr>
          <a:xfrm>
            <a:off x="287513" y="9673065"/>
            <a:ext cx="2933117" cy="276999"/>
          </a:xfrm>
          <a:prstGeom prst="rect">
            <a:avLst/>
          </a:prstGeom>
          <a:ln>
            <a:noFill/>
          </a:ln>
        </p:spPr>
        <p:txBody>
          <a:bodyPr wrap="square" lIns="0" tIns="0" rIns="0" bIns="0">
            <a:spAutoFit/>
          </a:bodyPr>
          <a:lstStyle/>
          <a:p>
            <a:r>
              <a:rPr lang="ja-JP" alt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◇</a:t>
            </a:r>
            <a:r>
              <a:rPr lang="ja-JP" alt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お申込み・お問い合わせ</a:t>
            </a:r>
            <a:endParaRPr lang="en-US" altLang="ja-JP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31" name="正方形/長方形 55"/>
          <p:cNvSpPr/>
          <p:nvPr/>
        </p:nvSpPr>
        <p:spPr>
          <a:xfrm>
            <a:off x="196411" y="140138"/>
            <a:ext cx="7382752" cy="2162130"/>
          </a:xfrm>
          <a:prstGeom prst="rect">
            <a:avLst/>
          </a:prstGeom>
          <a:solidFill>
            <a:srgbClr val="99FF99"/>
          </a:solidFill>
          <a:ln cap="rnd" cmpd="dbl">
            <a:solidFill>
              <a:schemeClr val="accent2">
                <a:lumMod val="50000"/>
              </a:schemeClr>
            </a:solidFill>
          </a:ln>
        </p:spPr>
        <p:txBody>
          <a:bodyPr wrap="square" lIns="0" tIns="0" rIns="0" bIns="0" anchor="t" anchorCtr="0">
            <a:spAutoFit/>
          </a:bodyPr>
          <a:lstStyle/>
          <a:p>
            <a:pPr algn="ctr">
              <a:lnSpc>
                <a:spcPts val="6000"/>
              </a:lnSpc>
              <a:spcBef>
                <a:spcPts val="1200"/>
              </a:spcBef>
            </a:pPr>
            <a:r>
              <a:rPr lang="ja-JP" altLang="en-US" sz="2000" b="1" dirty="0">
                <a:ln w="12700">
                  <a:noFill/>
                  <a:prstDash val="solid"/>
                </a:ln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～介護の仕事の魅力発見事業（県事業）ご案内～</a:t>
            </a:r>
            <a:endParaRPr lang="en-US" altLang="ja-JP" sz="2000" b="1" dirty="0">
              <a:ln w="12700">
                <a:noFill/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ts val="6000"/>
              </a:lnSpc>
            </a:pPr>
            <a:r>
              <a:rPr lang="ja-JP" altLang="en-US" sz="4800" dirty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00"/>
                </a:highligh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介護テクノロジー体験会</a:t>
            </a:r>
            <a:endParaRPr lang="ja-JP" altLang="en-US" sz="4800" dirty="0">
              <a:ln w="12700">
                <a:noFill/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008000"/>
              </a:highligh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>
              <a:lnSpc>
                <a:spcPct val="150000"/>
              </a:lnSpc>
            </a:pPr>
            <a:endParaRPr lang="en-US" altLang="ja-JP" sz="3200" dirty="0">
              <a:ln w="12700">
                <a:noFill/>
                <a:prstDash val="solid"/>
              </a:ln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132" name="正方形/長方形 36"/>
          <p:cNvSpPr/>
          <p:nvPr/>
        </p:nvSpPr>
        <p:spPr>
          <a:xfrm>
            <a:off x="238833" y="3026796"/>
            <a:ext cx="7348924" cy="19389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ja-JP" altLang="en-US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・</a:t>
            </a:r>
            <a:r>
              <a:rPr lang="ja-JP" altLang="en-US" sz="1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対　　　象</a:t>
            </a: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ja-JP" sz="1400" kern="5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県内中学校・義務教育学校・特別支援学校・高等学校の生徒、</a:t>
            </a:r>
            <a:r>
              <a:rPr lang="ja-JP" altLang="en-US" sz="1400" kern="5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教職員</a:t>
            </a:r>
            <a:endParaRPr lang="en-US" altLang="ja-JP" sz="1400" kern="5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</a:t>
            </a:r>
            <a:r>
              <a:rPr lang="ja-JP" altLang="en-US" sz="1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実施期間　</a:t>
            </a:r>
            <a:r>
              <a:rPr lang="ja-JP" altLang="ja-JP" sz="1600" kern="5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令和</a:t>
            </a:r>
            <a:r>
              <a:rPr lang="ja-JP" altLang="en-US" sz="1600" kern="5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８</a:t>
            </a:r>
            <a:r>
              <a:rPr lang="ja-JP" altLang="ja-JP" sz="1600" kern="5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年</a:t>
            </a:r>
            <a:r>
              <a:rPr lang="ja-JP" altLang="en-US" sz="1600" kern="5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７</a:t>
            </a:r>
            <a:r>
              <a:rPr lang="ja-JP" altLang="ja-JP" sz="1600" kern="5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月～令和</a:t>
            </a:r>
            <a:r>
              <a:rPr lang="ja-JP" altLang="en-US" sz="1600" kern="5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９</a:t>
            </a:r>
            <a:r>
              <a:rPr lang="ja-JP" altLang="ja-JP" sz="1600" kern="5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年</a:t>
            </a:r>
            <a:r>
              <a:rPr lang="ja-JP" altLang="en-US" sz="1600" kern="5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２</a:t>
            </a:r>
            <a:r>
              <a:rPr lang="ja-JP" altLang="ja-JP" sz="1600" kern="5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月</a:t>
            </a:r>
            <a:r>
              <a:rPr lang="ja-JP" altLang="en-US" sz="1400" b="1" kern="50" dirty="0">
                <a:solidFill>
                  <a:srgbClr val="3333FF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（</a:t>
            </a:r>
            <a:r>
              <a:rPr lang="en-US" altLang="ja-JP" sz="1400" b="1" u="sng" kern="50" dirty="0">
                <a:solidFill>
                  <a:srgbClr val="3333FF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※</a:t>
            </a:r>
            <a:r>
              <a:rPr lang="ja-JP" altLang="en-US" sz="1400" b="1" u="sng" kern="50" dirty="0">
                <a:solidFill>
                  <a:srgbClr val="3333FF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冬季は午後の実施に限定</a:t>
            </a:r>
            <a:r>
              <a:rPr lang="ja-JP" altLang="en-US" sz="1400" b="1" kern="50" dirty="0">
                <a:solidFill>
                  <a:srgbClr val="3333FF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）</a:t>
            </a:r>
            <a:endParaRPr lang="en-US" altLang="ja-JP" sz="1400" b="1" kern="50" dirty="0">
              <a:solidFill>
                <a:srgbClr val="3333FF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</a:t>
            </a:r>
            <a:r>
              <a:rPr lang="ja-JP" altLang="en-US" sz="1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募集期間　</a:t>
            </a:r>
            <a:r>
              <a:rPr lang="ja-JP" altLang="en-US" sz="1600" kern="5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令和８年４月１６日（木） ～ ５月１５日（金） </a:t>
            </a:r>
            <a:endParaRPr lang="en-US" altLang="ja-JP" sz="1600" kern="5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en-US" sz="1600" b="1" kern="50" dirty="0">
                <a:solidFill>
                  <a:srgbClr val="0000FF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　　　　　　　　　　　</a:t>
            </a:r>
            <a:r>
              <a:rPr lang="ja-JP" altLang="en-US" sz="1400" b="1" kern="50" dirty="0">
                <a:solidFill>
                  <a:srgbClr val="0000FF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 （</a:t>
            </a:r>
            <a:r>
              <a:rPr lang="ja-JP" altLang="en-US" sz="1400" b="1" u="sng" kern="50" dirty="0">
                <a:solidFill>
                  <a:srgbClr val="0000FF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原則、１２校に到達した時点で募集受付終了</a:t>
            </a:r>
            <a:r>
              <a:rPr lang="ja-JP" altLang="en-US" sz="1400" b="1" kern="50" dirty="0">
                <a:solidFill>
                  <a:srgbClr val="0000FF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）</a:t>
            </a:r>
          </a:p>
          <a:p>
            <a:r>
              <a:rPr lang="ja-JP" altLang="en-US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・</a:t>
            </a:r>
            <a:r>
              <a:rPr lang="ja-JP" altLang="en-US" sz="1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参加人員　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１５人～５０人程度</a:t>
            </a:r>
            <a:r>
              <a:rPr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lang="en-US" altLang="ja-JP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多い場合は要相談）</a:t>
            </a:r>
            <a:endParaRPr kumimoji="1" lang="ja-JP" altLang="en-US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・</a:t>
            </a:r>
            <a:r>
              <a:rPr lang="ja-JP" altLang="en-US" sz="1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実施時間　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準備時間も含め、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時間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30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分程度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（ご協力お願いします。）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・</a:t>
            </a:r>
            <a:r>
              <a:rPr lang="ja-JP" altLang="en-US" sz="1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申込回数</a:t>
            </a: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１校につき１件の申込</a:t>
            </a:r>
            <a:endParaRPr lang="ja-JP" altLang="en-US" sz="2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33" name="四角形: 角を丸くする 20"/>
          <p:cNvSpPr/>
          <p:nvPr/>
        </p:nvSpPr>
        <p:spPr>
          <a:xfrm>
            <a:off x="221918" y="1894948"/>
            <a:ext cx="7382753" cy="1038189"/>
          </a:xfrm>
          <a:prstGeom prst="roundRect">
            <a:avLst>
              <a:gd name="adj" fmla="val 12868"/>
            </a:avLst>
          </a:prstGeom>
          <a:solidFill>
            <a:schemeClr val="bg1"/>
          </a:solidFill>
          <a:ln w="38100" cap="flat" cmpd="sng" algn="ctr">
            <a:solidFill>
              <a:srgbClr val="50422A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34" name="四角形: 角を丸くする 30"/>
          <p:cNvSpPr/>
          <p:nvPr/>
        </p:nvSpPr>
        <p:spPr>
          <a:xfrm>
            <a:off x="249794" y="1726500"/>
            <a:ext cx="1401371" cy="369332"/>
          </a:xfrm>
          <a:prstGeom prst="roundRect">
            <a:avLst/>
          </a:prstGeom>
          <a:solidFill>
            <a:srgbClr val="50422A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8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目　   的</a:t>
            </a:r>
          </a:p>
        </p:txBody>
      </p:sp>
      <p:sp>
        <p:nvSpPr>
          <p:cNvPr id="1136" name="四角形: 角を丸くする 82"/>
          <p:cNvSpPr/>
          <p:nvPr/>
        </p:nvSpPr>
        <p:spPr>
          <a:xfrm>
            <a:off x="187815" y="5040517"/>
            <a:ext cx="7399941" cy="1175127"/>
          </a:xfrm>
          <a:prstGeom prst="roundRect">
            <a:avLst>
              <a:gd name="adj" fmla="val 12868"/>
            </a:avLst>
          </a:prstGeom>
          <a:solidFill>
            <a:schemeClr val="bg1"/>
          </a:solidFill>
          <a:ln w="3810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37" name="四角形: 角を丸くする 84"/>
          <p:cNvSpPr/>
          <p:nvPr/>
        </p:nvSpPr>
        <p:spPr>
          <a:xfrm>
            <a:off x="249794" y="4947413"/>
            <a:ext cx="1738663" cy="391627"/>
          </a:xfrm>
          <a:prstGeom prst="round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800" dirty="0">
                <a:solidFill>
                  <a:srgbClr val="FB5B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</a:t>
            </a:r>
            <a:r>
              <a:rPr kumimoji="1" lang="ja-JP" altLang="en-US" sz="18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実施概要</a:t>
            </a:r>
            <a:endParaRPr kumimoji="1" lang="ja-JP" altLang="en-US" sz="1800" dirty="0">
              <a:solidFill>
                <a:srgbClr val="FB5B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39" name="四角形: 角を丸くする 93"/>
          <p:cNvSpPr/>
          <p:nvPr/>
        </p:nvSpPr>
        <p:spPr>
          <a:xfrm>
            <a:off x="238833" y="6309302"/>
            <a:ext cx="7348924" cy="2148918"/>
          </a:xfrm>
          <a:prstGeom prst="roundRect">
            <a:avLst>
              <a:gd name="adj" fmla="val 12868"/>
            </a:avLst>
          </a:prstGeom>
          <a:solidFill>
            <a:schemeClr val="bg1"/>
          </a:solidFill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>
            <a:schemeClr val="accent2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kern="50" dirty="0">
                <a:solidFill>
                  <a:srgbClr val="00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　　　　　　　　　　　　　　　　　　　　 </a:t>
            </a:r>
            <a:r>
              <a:rPr kumimoji="1" lang="ja-JP" altLang="en-US" sz="1200" b="0" i="0" u="none" strike="noStrike" kern="5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kumimoji="1" lang="en-US" altLang="ja-JP" sz="1200" b="0" i="0" u="none" strike="noStrike" kern="5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15</a:t>
            </a:r>
            <a:r>
              <a:rPr kumimoji="1" lang="ja-JP" altLang="en-US" sz="1200" b="0" i="0" u="none" strike="noStrike" kern="5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分）①オリエンテーション・</a:t>
            </a:r>
            <a:r>
              <a:rPr lang="ja-JP" altLang="en-US" sz="1200" kern="5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介護現場の</a:t>
            </a:r>
            <a:r>
              <a:rPr lang="en-US" altLang="ja-JP" sz="1200" kern="5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DVD</a:t>
            </a:r>
            <a:r>
              <a:rPr lang="ja-JP" altLang="en-US" sz="1200" kern="5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上映</a:t>
            </a:r>
            <a:endParaRPr kumimoji="1" lang="ja-JP" altLang="en-US" sz="1200" b="0" i="0" strike="noStrike" kern="5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just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5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                             </a:t>
            </a:r>
            <a:r>
              <a:rPr kumimoji="1" lang="ja-JP" altLang="en-US" sz="1200" b="0" i="0" u="none" strike="noStrike" kern="5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      </a:t>
            </a:r>
            <a:r>
              <a:rPr kumimoji="1" lang="en-US" altLang="ja-JP" sz="1200" b="0" i="0" u="none" strike="noStrike" kern="5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 </a:t>
            </a:r>
            <a:r>
              <a:rPr kumimoji="1" lang="ja-JP" altLang="en-US" sz="1200" b="0" i="0" u="none" strike="noStrike" kern="5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kumimoji="1" lang="en-US" altLang="ja-JP" sz="1200" b="0" i="0" u="none" strike="noStrike" kern="5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</a:t>
            </a:r>
            <a:r>
              <a:rPr kumimoji="1" lang="ja-JP" altLang="en-US" sz="1200" b="0" i="0" u="none" strike="noStrike" kern="5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分）②介護の仕事・介護</a:t>
            </a:r>
            <a:r>
              <a:rPr lang="ja-JP" altLang="en-US" sz="1200" kern="5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テクノロジー</a:t>
            </a:r>
            <a:r>
              <a:rPr kumimoji="1" lang="ja-JP" altLang="en-US" sz="1200" b="0" i="0" u="none" strike="noStrike" kern="5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導入事例等発表</a:t>
            </a:r>
          </a:p>
          <a:p>
            <a:pPr lvl="0" algn="just" defTabSz="914400">
              <a:lnSpc>
                <a:spcPts val="2000"/>
              </a:lnSpc>
              <a:defRPr/>
            </a:pPr>
            <a:r>
              <a:rPr kumimoji="1" lang="en-US" altLang="ja-JP" sz="1200" b="0" i="0" strike="noStrike" kern="5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                                   </a:t>
            </a:r>
            <a:r>
              <a:rPr kumimoji="1" lang="ja-JP" altLang="en-US" sz="1200" b="0" i="0" strike="noStrike" kern="5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kumimoji="1" lang="en-US" altLang="ja-JP" sz="1200" b="0" i="0" strike="noStrike" kern="5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45</a:t>
            </a:r>
            <a:r>
              <a:rPr kumimoji="1" lang="ja-JP" altLang="en-US" sz="1200" b="0" i="0" strike="noStrike" kern="5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</a:t>
            </a:r>
            <a:r>
              <a:rPr kumimoji="1" lang="en-US" altLang="ja-JP" sz="1200" b="0" i="0" strike="noStrike" kern="5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60</a:t>
            </a:r>
            <a:r>
              <a:rPr kumimoji="1" lang="ja-JP" altLang="en-US" sz="1200" b="0" i="0" strike="noStrike" kern="5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分）③介護テクノロジー</a:t>
            </a:r>
            <a:r>
              <a:rPr lang="ja-JP" altLang="en-US" sz="1200" kern="5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体験</a:t>
            </a:r>
            <a:r>
              <a:rPr lang="ja-JP" altLang="en-US" sz="1000" kern="5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［</a:t>
            </a:r>
            <a:r>
              <a:rPr kumimoji="1" lang="en-US" altLang="ja-JP" sz="1000" b="0" i="0" strike="noStrike" kern="5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15</a:t>
            </a:r>
            <a:r>
              <a:rPr kumimoji="1" lang="ja-JP" altLang="en-US" sz="1000" b="0" i="0" strike="noStrike" kern="5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分</a:t>
            </a:r>
            <a:r>
              <a:rPr kumimoji="1" lang="en-US" altLang="ja-JP" sz="1000" b="0" i="0" strike="noStrike" kern="5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×3</a:t>
            </a:r>
            <a:r>
              <a:rPr kumimoji="1" lang="ja-JP" altLang="en-US" sz="1000" b="0" i="0" strike="noStrike" kern="5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又は</a:t>
            </a:r>
            <a:r>
              <a:rPr kumimoji="1" lang="en-US" altLang="ja-JP" sz="1000" b="0" i="0" strike="noStrike" kern="5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</a:t>
            </a:r>
            <a:r>
              <a:rPr lang="ja-JP" altLang="en-US" sz="1000" kern="5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］</a:t>
            </a:r>
            <a:endParaRPr kumimoji="1" lang="ja-JP" altLang="en-US" sz="1000" b="0" i="0" strike="noStrike" kern="5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just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5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                             </a:t>
            </a:r>
            <a:r>
              <a:rPr kumimoji="1" lang="ja-JP" altLang="en-US" sz="1200" b="0" i="0" u="none" strike="noStrike" kern="5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en-US" altLang="ja-JP" sz="1200" b="0" i="0" u="none" strike="noStrike" kern="5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         </a:t>
            </a:r>
            <a:r>
              <a:rPr kumimoji="1" lang="ja-JP" altLang="en-US" sz="1200" b="0" i="0" u="none" strike="noStrike" kern="5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kumimoji="1" lang="en-US" altLang="ja-JP" sz="1200" b="0" i="0" u="none" strike="noStrike" kern="5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5</a:t>
            </a:r>
            <a:r>
              <a:rPr kumimoji="1" lang="ja-JP" altLang="en-US" sz="1200" b="0" i="0" u="none" strike="noStrike" kern="5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分</a:t>
            </a:r>
            <a:r>
              <a:rPr kumimoji="1" lang="ja-JP" altLang="en-US" sz="1200" b="0" u="none" strike="noStrike" kern="5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r>
              <a:rPr kumimoji="1" lang="ja-JP" altLang="en-US" sz="1200" b="0" i="0" u="none" strike="noStrike" kern="5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④生徒からの体験発表・質疑 </a:t>
            </a:r>
            <a:endParaRPr kumimoji="1" lang="en-US" altLang="ja-JP" sz="1200" b="0" i="0" u="none" strike="noStrike" kern="5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just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5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※1</a:t>
            </a:r>
            <a:r>
              <a:rPr kumimoji="1" lang="ja-JP" altLang="en-US" sz="1000" b="0" i="0" u="none" strike="noStrike" kern="5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．開会前に会場設営等の準備を終える想定です。</a:t>
            </a:r>
            <a:r>
              <a:rPr kumimoji="1" lang="ja-JP" altLang="en-US" sz="900" b="0" i="0" u="none" strike="noStrike" kern="5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（開会時間の</a:t>
            </a:r>
            <a:r>
              <a:rPr kumimoji="1" lang="en-US" altLang="ja-JP" sz="900" b="0" i="0" u="none" strike="noStrike" kern="5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50</a:t>
            </a:r>
            <a:r>
              <a:rPr kumimoji="1" lang="ja-JP" altLang="en-US" sz="900" b="0" i="0" u="none" strike="noStrike" kern="5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分程度前に会場に入ります。）</a:t>
            </a:r>
            <a:endParaRPr kumimoji="1" lang="en-US" altLang="ja-JP" sz="900" b="0" i="0" u="none" strike="noStrike" kern="5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just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5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※2</a:t>
            </a:r>
            <a:r>
              <a:rPr kumimoji="1" lang="ja-JP" altLang="en-US" sz="1000" b="0" i="0" u="none" strike="noStrike" kern="5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．タイムスケジュール</a:t>
            </a:r>
            <a:r>
              <a:rPr lang="ja-JP" altLang="en-US" sz="1000" kern="5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、出展介護テクノロジー</a:t>
            </a:r>
            <a:r>
              <a:rPr kumimoji="1" lang="ja-JP" altLang="en-US" sz="1000" b="0" i="0" u="none" strike="noStrike" kern="5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は、事前打ち合せ時に調整・対応します。</a:t>
            </a:r>
            <a:endParaRPr kumimoji="1" lang="en-US" altLang="ja-JP" sz="1000" b="0" i="0" u="none" strike="noStrike" kern="5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 algn="just" defTabSz="914400">
              <a:defRPr/>
            </a:pPr>
            <a:r>
              <a:rPr kumimoji="1" lang="ja-JP" altLang="en-US" sz="1100" b="0" i="0" u="none" strike="noStrike" kern="5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kumimoji="1" lang="ja-JP" altLang="en-US" sz="900" b="0" i="0" u="none" strike="noStrike" kern="5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（</a:t>
            </a:r>
            <a:r>
              <a:rPr kumimoji="1" lang="ja-JP" altLang="en-US" sz="900" b="0" i="0" u="sng" strike="noStrike" kern="5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特定の介護テクノロジーの出展をご希望の場合は、こちらをご参照ください。</a:t>
            </a:r>
            <a:r>
              <a:rPr kumimoji="1" lang="en-US" altLang="ja-JP" sz="900" b="0" i="0" u="sng" strike="noStrike" kern="5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</a:p>
          <a:p>
            <a:pPr lvl="0" algn="just" defTabSz="914400">
              <a:defRPr/>
            </a:pPr>
            <a:r>
              <a:rPr lang="en-US" altLang="ja-JP" sz="1000" kern="5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※3</a:t>
            </a:r>
            <a:r>
              <a:rPr lang="ja-JP" altLang="en-US" sz="1000" kern="5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．</a:t>
            </a:r>
            <a:r>
              <a:rPr kumimoji="1" lang="ja-JP" altLang="en-US" sz="1000" b="0" i="0" u="none" strike="noStrike" kern="5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体育館等の広い会場が望ましいですが、実習室などでの開催も可能です。</a:t>
            </a:r>
            <a:endParaRPr kumimoji="1" lang="ja-JP" altLang="en-US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40" name="四角形: 角を丸くする 95"/>
          <p:cNvSpPr/>
          <p:nvPr/>
        </p:nvSpPr>
        <p:spPr>
          <a:xfrm>
            <a:off x="305384" y="6273060"/>
            <a:ext cx="2113538" cy="30952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B5B00"/>
              </a:solidFill>
            </a:endParaRPr>
          </a:p>
        </p:txBody>
      </p:sp>
      <p:sp>
        <p:nvSpPr>
          <p:cNvPr id="1141" name="テキスト ボックス 96"/>
          <p:cNvSpPr txBox="1"/>
          <p:nvPr/>
        </p:nvSpPr>
        <p:spPr>
          <a:xfrm>
            <a:off x="296673" y="6215644"/>
            <a:ext cx="2087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プログラム（例）</a:t>
            </a:r>
          </a:p>
        </p:txBody>
      </p:sp>
      <p:graphicFrame>
        <p:nvGraphicFramePr>
          <p:cNvPr id="1142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8776414"/>
              </p:ext>
            </p:extLst>
          </p:nvPr>
        </p:nvGraphicFramePr>
        <p:xfrm>
          <a:off x="319979" y="2153878"/>
          <a:ext cx="6993921" cy="7240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939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ja-JP" sz="1400" kern="5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各学校で介護</a:t>
                      </a:r>
                      <a:r>
                        <a:rPr lang="ja-JP" altLang="en-US" sz="1400" kern="5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テクノロジー</a:t>
                      </a:r>
                      <a:r>
                        <a:rPr lang="ja-JP" sz="1400" kern="5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</a:t>
                      </a:r>
                      <a:r>
                        <a:rPr lang="ja-JP" altLang="en-US" sz="1400" kern="5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ロボット・</a:t>
                      </a:r>
                      <a:r>
                        <a:rPr lang="ja-JP" sz="1400" kern="5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ＩＣＴ機器）の体験会を開催することで、生徒に介護の仕事に魅力を感じてもらうとともに、介護職への理解を深めてもらい、生徒のより良い進路選択につなげる一助とします</a:t>
                      </a:r>
                      <a:r>
                        <a:rPr lang="ja-JP" sz="1400" kern="5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。</a:t>
                      </a:r>
                      <a:endParaRPr lang="ja-JP" sz="1300" kern="5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90170" marR="9017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43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0763970"/>
              </p:ext>
            </p:extLst>
          </p:nvPr>
        </p:nvGraphicFramePr>
        <p:xfrm>
          <a:off x="377903" y="5398508"/>
          <a:ext cx="7117984" cy="7446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117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44698"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ja-JP" sz="1300" kern="5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学校に介護</a:t>
                      </a:r>
                      <a:r>
                        <a:rPr lang="ja-JP" altLang="en-US" sz="1300" kern="5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テクノロジー</a:t>
                      </a:r>
                      <a:r>
                        <a:rPr lang="ja-JP" sz="1300" kern="5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を持ち込み、</a:t>
                      </a:r>
                      <a:r>
                        <a:rPr lang="ja-JP" altLang="en-US" sz="1300" u="sng" kern="5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介護テクノロジーの見学・</a:t>
                      </a:r>
                      <a:r>
                        <a:rPr lang="ja-JP" sz="1300" u="sng" kern="5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体験や</a:t>
                      </a:r>
                      <a:r>
                        <a:rPr lang="ja-JP" altLang="en-US" sz="1300" u="sng" kern="5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介護現場の</a:t>
                      </a:r>
                      <a:r>
                        <a:rPr lang="en-US" altLang="ja-JP" sz="1300" u="sng" kern="5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DVD</a:t>
                      </a:r>
                      <a:r>
                        <a:rPr lang="ja-JP" altLang="en-US" sz="1300" u="sng" kern="5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上映、</a:t>
                      </a:r>
                      <a:r>
                        <a:rPr lang="ja-JP" sz="1300" u="sng" kern="5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介護職員の事例発表を通して、介護の仕事に対する理解を深める機会をつくります。</a:t>
                      </a:r>
                      <a:r>
                        <a:rPr lang="ja-JP" sz="1300" kern="5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実施に当たっては、介護</a:t>
                      </a:r>
                      <a:r>
                        <a:rPr lang="ja-JP" altLang="en-US" sz="1300" kern="5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テクノロジー</a:t>
                      </a:r>
                      <a:r>
                        <a:rPr lang="ja-JP" sz="1300" kern="5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メーカー、ロボット</a:t>
                      </a:r>
                      <a:r>
                        <a:rPr lang="ja-JP" altLang="en-US" sz="1300" kern="5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</a:t>
                      </a:r>
                      <a:r>
                        <a:rPr lang="en-US" altLang="ja-JP" sz="1300" kern="5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ICT</a:t>
                      </a:r>
                      <a:r>
                        <a:rPr lang="ja-JP" altLang="en-US" sz="1300" kern="5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機器の取扱</a:t>
                      </a:r>
                      <a:r>
                        <a:rPr lang="ja-JP" sz="1300" kern="5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事業者のご協力を得ながら進めます。</a:t>
                      </a:r>
                      <a:endParaRPr lang="ja-JP" sz="1300" kern="5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90170" marR="9017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45" name="テキスト ボックス 11"/>
          <p:cNvSpPr txBox="1"/>
          <p:nvPr/>
        </p:nvSpPr>
        <p:spPr>
          <a:xfrm>
            <a:off x="408406" y="10462646"/>
            <a:ext cx="4021031" cy="3620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6675" algn="l" latinLnBrk="1">
              <a:lnSpc>
                <a:spcPts val="2400"/>
              </a:lnSpc>
            </a:pPr>
            <a:r>
              <a:rPr lang="ja-JP" altLang="en-US" sz="1400" b="1" kern="5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委託元：</a:t>
            </a:r>
            <a:r>
              <a:rPr lang="ja-JP" altLang="ja-JP" sz="1400" b="1" kern="5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秋田県 健康福祉部 長寿社会課</a:t>
            </a:r>
          </a:p>
        </p:txBody>
      </p:sp>
      <p:sp>
        <p:nvSpPr>
          <p:cNvPr id="1146" name="正方形/長方形 12"/>
          <p:cNvSpPr/>
          <p:nvPr/>
        </p:nvSpPr>
        <p:spPr>
          <a:xfrm>
            <a:off x="122770" y="8551879"/>
            <a:ext cx="7549146" cy="10464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ja-JP" altLang="en-US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・</a:t>
            </a:r>
            <a:r>
              <a:rPr lang="ja-JP" altLang="en-US" sz="1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経費負担</a:t>
            </a: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ja-JP" sz="1300" kern="5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学校側の経費負担はありません。</a:t>
            </a:r>
            <a:r>
              <a:rPr lang="ja-JP" altLang="ja-JP" sz="1100" u="sng" kern="5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※会場の設営、備品の準備にはご協力ください。</a:t>
            </a:r>
            <a:endParaRPr lang="en-US" altLang="ja-JP" sz="1100" u="sng" kern="5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en-US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・</a:t>
            </a:r>
            <a:r>
              <a:rPr lang="ja-JP" altLang="en-US" sz="1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申込方法</a:t>
            </a: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400" b="1" u="sng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裏面</a:t>
            </a:r>
            <a:r>
              <a:rPr lang="ja-JP" altLang="ja-JP" sz="1400" b="1" u="sng" kern="50" dirty="0">
                <a:solidFill>
                  <a:srgbClr val="C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申込書</a:t>
            </a:r>
            <a:r>
              <a:rPr lang="ja-JP" altLang="ja-JP" sz="1400" kern="5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に記入の上、</a:t>
            </a:r>
            <a:r>
              <a:rPr lang="ja-JP" altLang="ja-JP" sz="1400" b="1" u="sng" kern="50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ＦＡＸ</a:t>
            </a:r>
            <a:r>
              <a:rPr lang="ja-JP" altLang="ja-JP" sz="1400" u="sng" kern="5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又は</a:t>
            </a:r>
            <a:r>
              <a:rPr lang="ja-JP" altLang="ja-JP" sz="1400" b="1" u="sng" kern="50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メール</a:t>
            </a:r>
            <a:r>
              <a:rPr lang="ja-JP" altLang="ja-JP" sz="1400" kern="5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でお申し込みください。</a:t>
            </a:r>
            <a:endParaRPr lang="en-US" altLang="ja-JP" sz="1400" kern="5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en-US" sz="1400" kern="5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　　　　　　　　　　  </a:t>
            </a:r>
            <a:r>
              <a:rPr lang="ja-JP" altLang="en-US" sz="1300" kern="5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開催決定通知後、担当が事前打合せに伺います。</a:t>
            </a:r>
            <a:r>
              <a:rPr lang="ja-JP" altLang="en-US" sz="1200" kern="5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（現地確認有り）</a:t>
            </a:r>
            <a:endParaRPr lang="en-US" altLang="ja-JP" sz="1200" kern="5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en-US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・</a:t>
            </a:r>
            <a:r>
              <a:rPr lang="ja-JP" altLang="en-US" sz="1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そ の 他</a:t>
            </a: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</a:t>
            </a:r>
            <a:r>
              <a:rPr lang="ja-JP" altLang="en-US" sz="1300" kern="5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自然災害・</a:t>
            </a:r>
            <a:r>
              <a:rPr lang="ja-JP" altLang="ja-JP" sz="1300" kern="5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感染症</a:t>
            </a:r>
            <a:r>
              <a:rPr lang="ja-JP" altLang="en-US" sz="1300" kern="5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等</a:t>
            </a:r>
            <a:r>
              <a:rPr lang="ja-JP" altLang="ja-JP" sz="1300" kern="5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の状況により、開催を中止する場合があります。</a:t>
            </a:r>
            <a:endParaRPr lang="ja-JP" altLang="en-US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1147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5861" y="6701069"/>
            <a:ext cx="1312596" cy="785475"/>
          </a:xfrm>
          <a:prstGeom prst="rect">
            <a:avLst/>
          </a:prstGeom>
        </p:spPr>
      </p:pic>
      <p:pic>
        <p:nvPicPr>
          <p:cNvPr id="1148" name="図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3690" y="3458695"/>
            <a:ext cx="1213052" cy="1485017"/>
          </a:xfrm>
          <a:prstGeom prst="rect">
            <a:avLst/>
          </a:prstGeom>
        </p:spPr>
      </p:pic>
      <p:sp>
        <p:nvSpPr>
          <p:cNvPr id="4" name="思考の吹き出し: 雲形 3">
            <a:extLst>
              <a:ext uri="{FF2B5EF4-FFF2-40B4-BE49-F238E27FC236}">
                <a16:creationId xmlns:a16="http://schemas.microsoft.com/office/drawing/2014/main" id="{06319C7F-CA25-4298-2F23-7A419BB81C96}"/>
              </a:ext>
            </a:extLst>
          </p:cNvPr>
          <p:cNvSpPr/>
          <p:nvPr/>
        </p:nvSpPr>
        <p:spPr>
          <a:xfrm>
            <a:off x="5483020" y="7181849"/>
            <a:ext cx="2104737" cy="481061"/>
          </a:xfrm>
          <a:prstGeom prst="cloudCallout">
            <a:avLst>
              <a:gd name="adj1" fmla="val -50908"/>
              <a:gd name="adj2" fmla="val 97764"/>
            </a:avLst>
          </a:prstGeom>
          <a:solidFill>
            <a:srgbClr val="FFFF66"/>
          </a:solidFill>
          <a:ln w="952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800" dirty="0">
                <a:solidFill>
                  <a:schemeClr val="tx1"/>
                </a:solidFill>
              </a:rPr>
              <a:t>特定の介護テクノロジーの出展をご希望の場合、</a:t>
            </a:r>
            <a:endParaRPr lang="en-US" altLang="ja-JP" sz="800" dirty="0">
              <a:solidFill>
                <a:schemeClr val="tx1"/>
              </a:solidFill>
            </a:endParaRPr>
          </a:p>
          <a:p>
            <a:pPr algn="ctr"/>
            <a:r>
              <a:rPr lang="ja-JP" altLang="en-US" sz="800" dirty="0">
                <a:solidFill>
                  <a:schemeClr val="tx1"/>
                </a:solidFill>
              </a:rPr>
              <a:t>こちらを参考としてください。</a:t>
            </a:r>
          </a:p>
        </p:txBody>
      </p:sp>
      <p:sp>
        <p:nvSpPr>
          <p:cNvPr id="5" name="矢印: 右 4">
            <a:extLst>
              <a:ext uri="{FF2B5EF4-FFF2-40B4-BE49-F238E27FC236}">
                <a16:creationId xmlns:a16="http://schemas.microsoft.com/office/drawing/2014/main" id="{851127EF-1260-25E5-9221-5123B9DDAF6E}"/>
              </a:ext>
            </a:extLst>
          </p:cNvPr>
          <p:cNvSpPr/>
          <p:nvPr/>
        </p:nvSpPr>
        <p:spPr>
          <a:xfrm>
            <a:off x="4682868" y="7988235"/>
            <a:ext cx="140592" cy="119159"/>
          </a:xfrm>
          <a:prstGeom prst="rightArrow">
            <a:avLst/>
          </a:prstGeom>
          <a:ln w="15875" cap="flat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12D6508-8823-85EB-58BD-38EA24F8C659}"/>
              </a:ext>
            </a:extLst>
          </p:cNvPr>
          <p:cNvSpPr txBox="1"/>
          <p:nvPr/>
        </p:nvSpPr>
        <p:spPr>
          <a:xfrm>
            <a:off x="4794253" y="7932398"/>
            <a:ext cx="137753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 dirty="0"/>
              <a:t>参考</a:t>
            </a:r>
            <a:r>
              <a:rPr lang="en-US" altLang="ja-JP" sz="900" dirty="0"/>
              <a:t>(R8</a:t>
            </a:r>
            <a:r>
              <a:rPr lang="ja-JP" altLang="en-US" sz="900" dirty="0"/>
              <a:t>未確定版コード</a:t>
            </a:r>
            <a:r>
              <a:rPr lang="en-US" altLang="ja-JP" sz="900" dirty="0"/>
              <a:t>)</a:t>
            </a:r>
            <a:endParaRPr kumimoji="1" lang="ja-JP" altLang="en-US" sz="900" dirty="0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6A9984C-BCAD-E910-9E08-9A7CD818F3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68187" y="7686361"/>
            <a:ext cx="745849" cy="745849"/>
          </a:xfrm>
          <a:prstGeom prst="rect">
            <a:avLst/>
          </a:prstGeom>
        </p:spPr>
      </p:pic>
      <p:sp>
        <p:nvSpPr>
          <p:cNvPr id="2" name="矢印: 右 1">
            <a:extLst>
              <a:ext uri="{FF2B5EF4-FFF2-40B4-BE49-F238E27FC236}">
                <a16:creationId xmlns:a16="http://schemas.microsoft.com/office/drawing/2014/main" id="{F180E0E0-C87C-26EC-EB54-5C26F709B0D2}"/>
              </a:ext>
            </a:extLst>
          </p:cNvPr>
          <p:cNvSpPr/>
          <p:nvPr/>
        </p:nvSpPr>
        <p:spPr>
          <a:xfrm>
            <a:off x="6127595" y="7988235"/>
            <a:ext cx="140592" cy="119159"/>
          </a:xfrm>
          <a:prstGeom prst="rightArrow">
            <a:avLst/>
          </a:prstGeom>
          <a:ln w="158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3220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1" name="ストライプ矢印 5"/>
          <p:cNvSpPr/>
          <p:nvPr/>
        </p:nvSpPr>
        <p:spPr>
          <a:xfrm rot="16200000">
            <a:off x="3605434" y="-313988"/>
            <a:ext cx="643994" cy="1836013"/>
          </a:xfrm>
          <a:prstGeom prst="stripedRightArrow">
            <a:avLst>
              <a:gd name="adj1" fmla="val 61835"/>
              <a:gd name="adj2" fmla="val 514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680" tIns="50341" rIns="100680" bIns="50341" rtlCol="0" anchor="ctr"/>
          <a:lstStyle/>
          <a:p>
            <a:pPr algn="ctr"/>
            <a:endParaRPr lang="ja-JP" altLang="en-US" sz="2209" dirty="0"/>
          </a:p>
        </p:txBody>
      </p:sp>
      <p:sp>
        <p:nvSpPr>
          <p:cNvPr id="1152" name="テキスト ボックス 7"/>
          <p:cNvSpPr txBox="1"/>
          <p:nvPr/>
        </p:nvSpPr>
        <p:spPr>
          <a:xfrm>
            <a:off x="3324472" y="427818"/>
            <a:ext cx="1205917" cy="441630"/>
          </a:xfrm>
          <a:prstGeom prst="rect">
            <a:avLst/>
          </a:prstGeom>
          <a:noFill/>
          <a:ln>
            <a:noFill/>
          </a:ln>
        </p:spPr>
        <p:txBody>
          <a:bodyPr wrap="square" lIns="100680" tIns="50341" rIns="100680" bIns="50341" rtlCol="0">
            <a:spAutoFit/>
          </a:bodyPr>
          <a:lstStyle/>
          <a:p>
            <a:pPr algn="ctr"/>
            <a:r>
              <a:rPr lang="ja-JP" altLang="en-US" sz="2209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源柔ゴシック Heavy" panose="020B0702020203020207" pitchFamily="50" charset="-128"/>
              </a:rPr>
              <a:t>ＦＡＸ</a:t>
            </a:r>
          </a:p>
        </p:txBody>
      </p:sp>
      <p:sp>
        <p:nvSpPr>
          <p:cNvPr id="1153" name="テキスト ボックス 8"/>
          <p:cNvSpPr txBox="1"/>
          <p:nvPr/>
        </p:nvSpPr>
        <p:spPr>
          <a:xfrm>
            <a:off x="1208535" y="940290"/>
            <a:ext cx="5358504" cy="915158"/>
          </a:xfrm>
          <a:prstGeom prst="rect">
            <a:avLst/>
          </a:prstGeom>
          <a:noFill/>
        </p:spPr>
        <p:txBody>
          <a:bodyPr wrap="square" lIns="100680" tIns="50341" rIns="100680" bIns="50341" rtlCol="0">
            <a:spAutoFit/>
          </a:bodyPr>
          <a:lstStyle/>
          <a:p>
            <a:pPr algn="ctr"/>
            <a:r>
              <a:rPr lang="ja-JP" altLang="en-US" sz="1762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源真ゴシック Heavy" panose="020B0702020203020207" pitchFamily="50" charset="-128"/>
              </a:rPr>
              <a:t>（公財）介護労働安定センター 秋田支部　宛</a:t>
            </a:r>
            <a:endParaRPr lang="en-US" altLang="ja-JP" sz="1762" dirty="0">
              <a:latin typeface="BIZ UDPゴシック" panose="020B0400000000000000" pitchFamily="50" charset="-128"/>
              <a:ea typeface="BIZ UDPゴシック" panose="020B0400000000000000" pitchFamily="50" charset="-128"/>
              <a:cs typeface="源真ゴシック Heavy" panose="020B0702020203020207" pitchFamily="50" charset="-128"/>
            </a:endParaRPr>
          </a:p>
          <a:p>
            <a:pPr algn="ctr"/>
            <a:r>
              <a:rPr lang="ja-JP" altLang="en-US" sz="1762" u="sng" dirty="0">
                <a:solidFill>
                  <a:srgbClr val="C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源真ゴシック Heavy" panose="020B0702020203020207" pitchFamily="50" charset="-128"/>
              </a:rPr>
              <a:t>ＦＡＸ　</a:t>
            </a:r>
            <a:r>
              <a:rPr lang="en-US" altLang="ja-JP" sz="1762" u="sng" dirty="0">
                <a:solidFill>
                  <a:srgbClr val="C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源真ゴシック Heavy" panose="020B0702020203020207" pitchFamily="50" charset="-128"/>
              </a:rPr>
              <a:t>018-853-5178</a:t>
            </a:r>
          </a:p>
          <a:p>
            <a:pPr algn="ctr"/>
            <a:r>
              <a:rPr lang="en-US" altLang="ja-JP" sz="1762" u="sng" dirty="0">
                <a:solidFill>
                  <a:srgbClr val="C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源真ゴシック Heavy" panose="020B0702020203020207" pitchFamily="50" charset="-128"/>
              </a:rPr>
              <a:t>E-mail</a:t>
            </a:r>
            <a:r>
              <a:rPr lang="ja-JP" altLang="en-US" sz="1762" u="sng" dirty="0">
                <a:solidFill>
                  <a:srgbClr val="C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源真ゴシック Heavy" panose="020B0702020203020207" pitchFamily="50" charset="-128"/>
              </a:rPr>
              <a:t>　</a:t>
            </a:r>
            <a:r>
              <a:rPr lang="en-US" altLang="ja-JP" sz="1762" u="sng" dirty="0">
                <a:solidFill>
                  <a:srgbClr val="C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源真ゴシック Heavy" panose="020B0702020203020207" pitchFamily="50" charset="-128"/>
              </a:rPr>
              <a:t>akita@kaigo-center.or.jp</a:t>
            </a:r>
            <a:endParaRPr lang="ja-JP" altLang="en-US" sz="1762" u="sng" dirty="0">
              <a:solidFill>
                <a:srgbClr val="C0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源真ゴシック Heavy" panose="020B0702020203020207" pitchFamily="50" charset="-128"/>
            </a:endParaRPr>
          </a:p>
        </p:txBody>
      </p:sp>
      <p:sp>
        <p:nvSpPr>
          <p:cNvPr id="1154" name="テキスト ボックス 12"/>
          <p:cNvSpPr txBox="1"/>
          <p:nvPr/>
        </p:nvSpPr>
        <p:spPr>
          <a:xfrm>
            <a:off x="293546" y="10460592"/>
            <a:ext cx="6937838" cy="240165"/>
          </a:xfrm>
          <a:prstGeom prst="rect">
            <a:avLst/>
          </a:prstGeom>
          <a:noFill/>
        </p:spPr>
        <p:txBody>
          <a:bodyPr wrap="square" lIns="100680" tIns="50341" rIns="100680" bIns="50341" rtlCol="0">
            <a:spAutoFit/>
          </a:bodyPr>
          <a:lstStyle/>
          <a:p>
            <a:r>
              <a: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  <a:cs typeface="源真ゴシック等幅 Normal" panose="020B0209020203020207" pitchFamily="49" charset="-128"/>
              </a:rPr>
              <a:t>※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  <a:cs typeface="源真ゴシック等幅 Normal" panose="020B0209020203020207" pitchFamily="49" charset="-128"/>
              </a:rPr>
              <a:t>申込書に記載された内容については、当センターの個人情報管理規定に従い厳重に管理し、本事業以外には使用しません。</a:t>
            </a:r>
          </a:p>
        </p:txBody>
      </p:sp>
      <p:graphicFrame>
        <p:nvGraphicFramePr>
          <p:cNvPr id="1155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8959261"/>
              </p:ext>
            </p:extLst>
          </p:nvPr>
        </p:nvGraphicFramePr>
        <p:xfrm>
          <a:off x="495390" y="2590800"/>
          <a:ext cx="6937838" cy="3248649"/>
        </p:xfrm>
        <a:graphic>
          <a:graphicData uri="http://schemas.openxmlformats.org/drawingml/2006/table">
            <a:tbl>
              <a:tblPr firstRow="1" firstCol="1" bandRow="1"/>
              <a:tblGrid>
                <a:gridCol w="12158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965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05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14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9899">
                <a:tc>
                  <a:txBody>
                    <a:bodyPr/>
                    <a:lstStyle/>
                    <a:p>
                      <a:pPr algn="ctr"/>
                      <a:r>
                        <a:rPr lang="ja-JP" sz="1200" kern="50" spc="1005" dirty="0"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学校名</a:t>
                      </a:r>
                      <a:endParaRPr lang="ja-JP" sz="1050" kern="5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US" sz="1200" kern="50" dirty="0">
                          <a:effectLst/>
                          <a:latin typeface="HGPｺﾞｼｯｸM" panose="020B0600000000000000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50" kern="5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9750">
                <a:tc>
                  <a:txBody>
                    <a:bodyPr/>
                    <a:lstStyle/>
                    <a:p>
                      <a:pPr algn="ctr"/>
                      <a:r>
                        <a:rPr lang="ja-JP" sz="1200" kern="50" spc="200"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代表者氏名</a:t>
                      </a:r>
                      <a:endParaRPr lang="ja-JP" sz="1050" kern="5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US" sz="1200" kern="50" dirty="0">
                          <a:effectLst/>
                          <a:latin typeface="HGPｺﾞｼｯｸM" panose="020B0600000000000000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50" kern="5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9750">
                <a:tc>
                  <a:txBody>
                    <a:bodyPr/>
                    <a:lstStyle/>
                    <a:p>
                      <a:pPr algn="ctr"/>
                      <a:r>
                        <a:rPr lang="ja-JP" sz="1200" kern="50" spc="2610" dirty="0"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住所</a:t>
                      </a:r>
                      <a:endParaRPr lang="ja-JP" sz="1050" kern="5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ja-JP" sz="1200" kern="50" dirty="0"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〒</a:t>
                      </a:r>
                      <a:endParaRPr lang="ja-JP" sz="1050" kern="5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en-US" sz="1200" kern="50" dirty="0">
                          <a:effectLst/>
                          <a:latin typeface="HGPｺﾞｼｯｸM" panose="020B0600000000000000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50" kern="5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9750">
                <a:tc>
                  <a:txBody>
                    <a:bodyPr/>
                    <a:lstStyle/>
                    <a:p>
                      <a:pPr algn="ctr"/>
                      <a:r>
                        <a:rPr lang="ja-JP" sz="1200" kern="50" spc="40"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申込担当者名</a:t>
                      </a:r>
                      <a:endParaRPr lang="ja-JP" sz="1050" kern="5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US" sz="1200" kern="50" dirty="0">
                          <a:effectLst/>
                          <a:latin typeface="HGPｺﾞｼｯｸM" panose="020B0600000000000000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50" kern="5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9750">
                <a:tc>
                  <a:txBody>
                    <a:bodyPr/>
                    <a:lstStyle/>
                    <a:p>
                      <a:pPr algn="ctr"/>
                      <a:r>
                        <a:rPr lang="ja-JP" sz="1200" kern="50" spc="2610"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電話</a:t>
                      </a:r>
                      <a:endParaRPr lang="ja-JP" sz="1050" kern="5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kern="50" dirty="0">
                          <a:effectLst/>
                          <a:latin typeface="HGPｺﾞｼｯｸM" panose="020B0600000000000000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50" kern="5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1200" kern="50"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ＦＡＸ</a:t>
                      </a:r>
                      <a:endParaRPr lang="ja-JP" sz="1050" kern="5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kern="50" dirty="0">
                          <a:effectLst/>
                          <a:latin typeface="HGPｺﾞｼｯｸM" panose="020B0600000000000000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50" kern="5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9750">
                <a:tc>
                  <a:txBody>
                    <a:bodyPr/>
                    <a:lstStyle/>
                    <a:p>
                      <a:pPr algn="ctr"/>
                      <a:r>
                        <a:rPr lang="en-US" sz="1200" kern="50" spc="510" dirty="0">
                          <a:effectLst/>
                          <a:latin typeface="HGPｺﾞｼｯｸM" panose="020B0600000000000000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E - mail</a:t>
                      </a:r>
                      <a:endParaRPr lang="ja-JP" sz="1050" kern="5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US" sz="1200" kern="50" dirty="0">
                          <a:effectLst/>
                          <a:latin typeface="HGPｺﾞｼｯｸM" panose="020B0600000000000000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50" kern="5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156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4642608"/>
              </p:ext>
            </p:extLst>
          </p:nvPr>
        </p:nvGraphicFramePr>
        <p:xfrm>
          <a:off x="495390" y="6337766"/>
          <a:ext cx="6937838" cy="3803018"/>
        </p:xfrm>
        <a:graphic>
          <a:graphicData uri="http://schemas.openxmlformats.org/drawingml/2006/table">
            <a:tbl>
              <a:tblPr firstRow="1" firstCol="1" bandRow="1"/>
              <a:tblGrid>
                <a:gridCol w="11905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1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662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8359">
                <a:tc rowSpan="3">
                  <a:txBody>
                    <a:bodyPr/>
                    <a:lstStyle/>
                    <a:p>
                      <a:pPr algn="ctr"/>
                      <a:r>
                        <a:rPr lang="ja-JP" altLang="en-US" sz="1200" kern="5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日　　時</a:t>
                      </a:r>
                      <a:endParaRPr lang="ja-JP" sz="1200" kern="5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ja-JP" sz="1200" kern="50" dirty="0">
                          <a:effectLst/>
                          <a:latin typeface="Century" panose="020406040505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第１希望</a:t>
                      </a:r>
                      <a:endParaRPr lang="ja-JP" sz="1200" kern="5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3000"/>
                        </a:lnSpc>
                      </a:pPr>
                      <a:r>
                        <a:rPr lang="ja-JP" sz="1200" kern="50" dirty="0">
                          <a:effectLst/>
                          <a:latin typeface="Century" panose="020406040505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令和　　年　　月　　日（　　）　　時　　分　～　　　時　　分</a:t>
                      </a:r>
                      <a:r>
                        <a:rPr lang="en-US" altLang="ja-JP" sz="1000" kern="50" dirty="0">
                          <a:effectLst/>
                          <a:latin typeface="Century" panose="020406040505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※</a:t>
                      </a:r>
                      <a:r>
                        <a:rPr lang="ja-JP" altLang="en-US" sz="1000" kern="50" dirty="0">
                          <a:effectLst/>
                          <a:latin typeface="Century" panose="020406040505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冬季（</a:t>
                      </a:r>
                      <a:r>
                        <a:rPr lang="en-US" altLang="ja-JP" sz="1000" kern="50" dirty="0">
                          <a:effectLst/>
                          <a:latin typeface="Century" panose="020406040505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ja-JP" altLang="en-US" sz="1000" kern="50" dirty="0">
                          <a:effectLst/>
                          <a:latin typeface="Century" panose="020406040505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月～</a:t>
                      </a:r>
                      <a:r>
                        <a:rPr lang="en-US" altLang="ja-JP" sz="1000" kern="50" dirty="0">
                          <a:effectLst/>
                          <a:latin typeface="Century" panose="020406040505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ja-JP" altLang="en-US" sz="1000" kern="50" dirty="0">
                          <a:effectLst/>
                          <a:latin typeface="Century" panose="020406040505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月）の開催の場合は、午後の時間での開催をお願いします。</a:t>
                      </a:r>
                      <a:endParaRPr lang="ja-JP" sz="1000" kern="5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152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ja-JP" sz="1200" kern="50" dirty="0">
                          <a:effectLst/>
                          <a:latin typeface="Century" panose="020406040505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第２希望</a:t>
                      </a:r>
                      <a:endParaRPr lang="ja-JP" sz="1200" kern="5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ts val="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5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" panose="020406040505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令和　　年　　月　　日（　　）　　時　　分　～　　　時　　分</a:t>
                      </a:r>
                      <a:r>
                        <a:rPr kumimoji="1" lang="en-US" altLang="ja-JP" sz="1000" b="0" i="0" u="none" strike="noStrike" kern="5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" panose="020406040505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※</a:t>
                      </a:r>
                      <a:r>
                        <a:rPr kumimoji="1" lang="ja-JP" altLang="en-US" sz="1000" b="0" i="0" u="none" strike="noStrike" kern="5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" panose="020406040505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冬季（</a:t>
                      </a:r>
                      <a:r>
                        <a:rPr kumimoji="1" lang="en-US" altLang="ja-JP" sz="1000" b="0" i="0" u="none" strike="noStrike" kern="5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" panose="020406040505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kumimoji="1" lang="ja-JP" altLang="en-US" sz="1000" b="0" i="0" u="none" strike="noStrike" kern="5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" panose="020406040505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月～</a:t>
                      </a:r>
                      <a:r>
                        <a:rPr kumimoji="1" lang="en-US" altLang="ja-JP" sz="1000" b="0" i="0" u="none" strike="noStrike" kern="5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" panose="020406040505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kumimoji="1" lang="ja-JP" altLang="en-US" sz="1000" b="0" i="0" u="none" strike="noStrike" kern="5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" panose="020406040505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月）の開催の場合は、午後の時間での開催をお願いします。</a:t>
                      </a:r>
                      <a:endParaRPr kumimoji="1" lang="ja-JP" altLang="en-US" sz="1000" b="0" i="0" u="none" strike="noStrike" kern="5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10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ja-JP" sz="1200" kern="50" dirty="0">
                          <a:effectLst/>
                          <a:latin typeface="Century" panose="020406040505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第３希望</a:t>
                      </a:r>
                      <a:endParaRPr lang="ja-JP" sz="1200" kern="5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ts val="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5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" panose="020406040505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令和　　年　　月　　日（　　）　　時　　分　～　　　時　　分</a:t>
                      </a:r>
                      <a:r>
                        <a:rPr kumimoji="1" lang="en-US" altLang="ja-JP" sz="1000" b="0" i="0" u="none" strike="noStrike" kern="5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" panose="020406040505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※</a:t>
                      </a:r>
                      <a:r>
                        <a:rPr kumimoji="1" lang="ja-JP" altLang="en-US" sz="1000" b="0" i="0" u="none" strike="noStrike" kern="5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" panose="020406040505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冬季（</a:t>
                      </a:r>
                      <a:r>
                        <a:rPr kumimoji="1" lang="en-US" altLang="ja-JP" sz="1000" b="0" i="0" u="none" strike="noStrike" kern="5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" panose="020406040505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kumimoji="1" lang="ja-JP" altLang="en-US" sz="1000" b="0" i="0" u="none" strike="noStrike" kern="5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" panose="020406040505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月～</a:t>
                      </a:r>
                      <a:r>
                        <a:rPr kumimoji="1" lang="en-US" altLang="ja-JP" sz="1000" b="0" i="0" u="none" strike="noStrike" kern="5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" panose="020406040505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kumimoji="1" lang="ja-JP" altLang="en-US" sz="1000" b="0" i="0" u="none" strike="noStrike" kern="5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" panose="020406040505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月）の開催の場合は、午後の時間での開催をお願いします。</a:t>
                      </a:r>
                      <a:endParaRPr kumimoji="1" lang="ja-JP" altLang="en-US" sz="1000" b="0" i="0" u="none" strike="noStrike" kern="5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1747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 kern="5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会　　場</a:t>
                      </a:r>
                      <a:endParaRPr lang="ja-JP" sz="1200" kern="5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2500"/>
                        </a:lnSpc>
                      </a:pPr>
                      <a:r>
                        <a:rPr lang="en-US" sz="1200" kern="50" dirty="0">
                          <a:effectLst/>
                          <a:latin typeface="メイリオ" panose="020B0604030504040204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50" kern="5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r">
                        <a:lnSpc>
                          <a:spcPts val="2500"/>
                        </a:lnSpc>
                      </a:pPr>
                      <a:r>
                        <a:rPr lang="ja-JP" sz="1000" kern="50" dirty="0">
                          <a:effectLst/>
                          <a:latin typeface="Century" panose="020406040505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※原則、体育館等の広い会場をご用意ください。</a:t>
                      </a:r>
                      <a:endParaRPr lang="ja-JP" sz="1050" kern="5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0337">
                <a:tc>
                  <a:txBody>
                    <a:bodyPr/>
                    <a:lstStyle/>
                    <a:p>
                      <a:pPr algn="ctr"/>
                      <a:r>
                        <a:rPr lang="ja-JP" sz="1200" kern="50" spc="470" dirty="0">
                          <a:effectLst/>
                          <a:latin typeface="Century" panose="020406040505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参加者数</a:t>
                      </a:r>
                      <a:endParaRPr lang="ja-JP" sz="1050" kern="5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ja-JP" sz="1200" kern="50" dirty="0">
                          <a:effectLst/>
                          <a:latin typeface="Century" panose="020406040505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　　　　　　　　学年　</a:t>
                      </a:r>
                      <a:r>
                        <a:rPr lang="ja-JP" altLang="en-US" sz="1200" kern="50" dirty="0">
                          <a:effectLst/>
                          <a:latin typeface="Century" panose="020406040505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　　　</a:t>
                      </a:r>
                      <a:r>
                        <a:rPr lang="ja-JP" sz="1200" kern="50" dirty="0">
                          <a:effectLst/>
                          <a:latin typeface="Century" panose="020406040505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　　約　　　　　名</a:t>
                      </a:r>
                      <a:endParaRPr lang="ja-JP" sz="1050" kern="5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57" name="Rectangle 1"/>
          <p:cNvSpPr>
            <a:spLocks noChangeArrowheads="1"/>
          </p:cNvSpPr>
          <p:nvPr/>
        </p:nvSpPr>
        <p:spPr>
          <a:xfrm>
            <a:off x="421957" y="2289511"/>
            <a:ext cx="1416367" cy="30777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■申込者情報</a:t>
            </a:r>
            <a:endParaRPr kumimoji="0" lang="ja-JP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58" name="Rectangle 1"/>
          <p:cNvSpPr>
            <a:spLocks noChangeArrowheads="1"/>
          </p:cNvSpPr>
          <p:nvPr/>
        </p:nvSpPr>
        <p:spPr>
          <a:xfrm>
            <a:off x="375373" y="6031808"/>
            <a:ext cx="1261884" cy="30777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■希望日時等</a:t>
            </a:r>
            <a:endParaRPr kumimoji="0" lang="ja-JP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59" name="Rectangle 1"/>
          <p:cNvSpPr>
            <a:spLocks noChangeArrowheads="1"/>
          </p:cNvSpPr>
          <p:nvPr/>
        </p:nvSpPr>
        <p:spPr>
          <a:xfrm>
            <a:off x="446623" y="2013176"/>
            <a:ext cx="3087152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〇</a:t>
            </a:r>
            <a:r>
              <a:rPr kumimoji="0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FAX</a:t>
            </a:r>
            <a:r>
              <a:rPr kumimoji="0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またはメールにてお送りください。</a:t>
            </a:r>
            <a:endParaRPr kumimoji="0" lang="ja-JP" altLang="ja-JP" sz="12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60" name="テキスト ボックス 10"/>
          <p:cNvSpPr txBox="1"/>
          <p:nvPr/>
        </p:nvSpPr>
        <p:spPr>
          <a:xfrm>
            <a:off x="4991100" y="1993993"/>
            <a:ext cx="26289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ja-JP" sz="1200" kern="50" dirty="0">
                <a:effectLst/>
                <a:ea typeface="メイリオ" panose="020B0604030504040204" pitchFamily="50" charset="-128"/>
                <a:cs typeface="Times New Roman" panose="02020603050405020304" pitchFamily="18" charset="0"/>
              </a:rPr>
              <a:t>申込日：令和　　年　　月　　日</a:t>
            </a:r>
            <a:endParaRPr lang="ja-JP" alt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BFFEE3D-6CCB-78E5-FAA2-02EA74BD3E60}"/>
              </a:ext>
            </a:extLst>
          </p:cNvPr>
          <p:cNvSpPr>
            <a:spLocks noChangeArrowheads="1"/>
          </p:cNvSpPr>
          <p:nvPr/>
        </p:nvSpPr>
        <p:spPr>
          <a:xfrm>
            <a:off x="1637257" y="6054890"/>
            <a:ext cx="5915988" cy="26161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1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《※ </a:t>
            </a:r>
            <a:r>
              <a:rPr kumimoji="0" lang="ja-JP" altLang="en-US" sz="11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必ず、第</a:t>
            </a:r>
            <a:r>
              <a:rPr kumimoji="0" lang="en-US" altLang="ja-JP" sz="11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3</a:t>
            </a:r>
            <a:r>
              <a:rPr kumimoji="0" lang="ja-JP" altLang="en-US" sz="11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希望日までご記載ください。</a:t>
            </a:r>
            <a:r>
              <a:rPr kumimoji="0" lang="en-US" altLang="ja-JP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》</a:t>
            </a:r>
            <a:endParaRPr kumimoji="0" lang="ja-JP" altLang="ja-JP" sz="11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E2D43D5C-E29A-1F88-EF65-A863C53DB814}"/>
              </a:ext>
            </a:extLst>
          </p:cNvPr>
          <p:cNvSpPr/>
          <p:nvPr/>
        </p:nvSpPr>
        <p:spPr>
          <a:xfrm>
            <a:off x="293547" y="296295"/>
            <a:ext cx="2580282" cy="64399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cmpd="dbl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700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介護テクノロジー体験会申込書</a:t>
            </a:r>
          </a:p>
        </p:txBody>
      </p:sp>
    </p:spTree>
    <p:extLst>
      <p:ext uri="{BB962C8B-B14F-4D97-AF65-F5344CB8AC3E}">
        <p14:creationId xmlns:p14="http://schemas.microsoft.com/office/powerpoint/2010/main" val="23227466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G" val="e69a57b2-c3df-4637-b726-156f25298019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アース">
  <a:themeElements>
    <a:clrScheme name="ユーザー定義 4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ACEF8"/>
      </a:hlink>
      <a:folHlink>
        <a:srgbClr val="5ACEF8"/>
      </a:folHlink>
    </a:clrScheme>
    <a:fontScheme name="アース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  <a:tileRect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810</TotalTime>
  <Words>809</Words>
  <Application>Microsoft Office PowerPoint</Application>
  <PresentationFormat>ユーザー設定</PresentationFormat>
  <Paragraphs>72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4" baseType="lpstr">
      <vt:lpstr>BIZ UDPゴシック</vt:lpstr>
      <vt:lpstr>HGPｺﾞｼｯｸM</vt:lpstr>
      <vt:lpstr>HGP創英角ｺﾞｼｯｸUB</vt:lpstr>
      <vt:lpstr>HGSｺﾞｼｯｸE</vt:lpstr>
      <vt:lpstr>メイリオ</vt:lpstr>
      <vt:lpstr>Bookman Old Style</vt:lpstr>
      <vt:lpstr>Calibri</vt:lpstr>
      <vt:lpstr>Century</vt:lpstr>
      <vt:lpstr>Gill Sans MT</vt:lpstr>
      <vt:lpstr>Wingdings</vt:lpstr>
      <vt:lpstr>Wingdings 3</vt:lpstr>
      <vt:lpstr>アース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秋田県</dc:creator>
  <cp:lastModifiedBy>久米　祐也</cp:lastModifiedBy>
  <cp:revision>61</cp:revision>
  <cp:lastPrinted>2026-04-17T02:07:31Z</cp:lastPrinted>
  <dcterms:created xsi:type="dcterms:W3CDTF">2023-06-20T07:51:33Z</dcterms:created>
  <dcterms:modified xsi:type="dcterms:W3CDTF">2026-04-30T02:50:26Z</dcterms:modified>
</cp:coreProperties>
</file>