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?><Relationships xmlns="http://schemas.openxmlformats.org/package/2006/relationships"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officeDocument/2006/relationships/custom-properties" Target="docProps/custom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2"/>
  </p:sldMasterIdLst>
  <p:notesMasterIdLst>
    <p:notesMasterId r:id="rId3"/>
  </p:notesMasterIdLst>
  <p:handoutMasterIdLst>
    <p:handoutMasterId r:id="rId4"/>
  </p:handoutMasterIdLst>
  <p:sldIdLst>
    <p:sldId id="2315" r:id="rId5"/>
    <p:sldId id="2349" r:id="rId6"/>
    <p:sldId id="2348" r:id="rId7"/>
    <p:sldId id="2351" r:id="rId8"/>
    <p:sldId id="2350" r:id="rId9"/>
    <p:sldId id="2353" r:id="rId10"/>
    <p:sldId id="2342" r:id="rId11"/>
    <p:sldId id="2356" r:id="rId12"/>
    <p:sldId id="2343" r:id="rId13"/>
    <p:sldId id="2345" r:id="rId14"/>
    <p:sldId id="2355" r:id="rId15"/>
  </p:sldIdLst>
  <p:sldSz cx="9144000" cy="6858000" type="screen4x3"/>
  <p:notesSz cx="6784975" cy="9906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9AD14320-1879-49EB-B90F-A86D04D21FF2}">
          <p14:sldIdLst>
            <p14:sldId id="2315"/>
            <p14:sldId id="2349"/>
            <p14:sldId id="2348"/>
            <p14:sldId id="2351"/>
            <p14:sldId id="2350"/>
            <p14:sldId id="2353"/>
            <p14:sldId id="2342"/>
            <p14:sldId id="2356"/>
            <p14:sldId id="2343"/>
            <p14:sldId id="2345"/>
            <p14:sldId id="235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1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75B6"/>
    <a:srgbClr val="1F4E79"/>
    <a:srgbClr val="C6D9F1"/>
    <a:srgbClr val="CCFFCC"/>
    <a:srgbClr val="404040"/>
    <a:srgbClr val="FFFFFF"/>
    <a:srgbClr val="FF6F05"/>
    <a:srgbClr val="66FFCC"/>
    <a:srgbClr val="33CC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1"/>
    <p:restoredTop sz="60117"/>
  </p:normalViewPr>
  <p:slideViewPr>
    <p:cSldViewPr>
      <p:cViewPr varScale="1">
        <p:scale>
          <a:sx n="66" d="100"/>
          <a:sy n="66" d="100"/>
        </p:scale>
        <p:origin x="-444" y="-84"/>
      </p:cViewPr>
      <p:guideLst>
        <p:guide orient="horz" pos="211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092"/>
    </p:cViewPr>
  </p:sorterViewPr>
  <p:notesViewPr>
    <p:cSldViewPr>
      <p:cViewPr varScale="1">
        <p:scale>
          <a:sx n="79" d="100"/>
          <a:sy n="79" d="100"/>
        </p:scale>
        <p:origin x="-4020" y="-96"/>
      </p:cViewPr>
      <p:guideLst/>
    </p:cSldViewPr>
  </p:notesViewPr>
  <p:gridSpacing cx="72008" cy="72008"/>
</p:viewPr>
</file>

<file path=ppt/_rels/presentation.xml.rels><?xml version="1.0" encoding="UTF-8"?><Relationships xmlns="http://schemas.openxmlformats.org/package/2006/relationships"><Relationship Id="rId1" Type="http://schemas.openxmlformats.org/officeDocument/2006/relationships/theme" Target="theme/theme1.xml" /><Relationship Id="rId2" Type="http://schemas.openxmlformats.org/officeDocument/2006/relationships/slideMaster" Target="slideMasters/slideMaster1.xml" /><Relationship Id="rId3" Type="http://schemas.openxmlformats.org/officeDocument/2006/relationships/notesMaster" Target="notesMasters/notesMaster1.xml" /><Relationship Id="rId4" Type="http://schemas.openxmlformats.org/officeDocument/2006/relationships/handoutMaster" Target="handoutMasters/handoutMaster1.xml" /><Relationship Id="rId5" Type="http://schemas.openxmlformats.org/officeDocument/2006/relationships/slide" Target="slides/slide1.xml" /><Relationship Id="rId6" Type="http://schemas.openxmlformats.org/officeDocument/2006/relationships/slide" Target="slides/slide2.xml" /><Relationship Id="rId7" Type="http://schemas.openxmlformats.org/officeDocument/2006/relationships/slide" Target="slides/slide3.xml" /><Relationship Id="rId8" Type="http://schemas.openxmlformats.org/officeDocument/2006/relationships/slide" Target="slides/slide4.xml" /><Relationship Id="rId9" Type="http://schemas.openxmlformats.org/officeDocument/2006/relationships/slide" Target="slides/slide5.xml" /><Relationship Id="rId10" Type="http://schemas.openxmlformats.org/officeDocument/2006/relationships/slide" Target="slides/slide6.xml" /><Relationship Id="rId11" Type="http://schemas.openxmlformats.org/officeDocument/2006/relationships/slide" Target="slides/slide7.xml" /><Relationship Id="rId12" Type="http://schemas.openxmlformats.org/officeDocument/2006/relationships/slide" Target="slides/slide8.xml" /><Relationship Id="rId13" Type="http://schemas.openxmlformats.org/officeDocument/2006/relationships/slide" Target="slides/slide9.xml" /><Relationship Id="rId14" Type="http://schemas.openxmlformats.org/officeDocument/2006/relationships/slide" Target="slides/slide10.xml" /><Relationship Id="rId15" Type="http://schemas.openxmlformats.org/officeDocument/2006/relationships/slide" Target="slides/slide11.xml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ableStyles" Target="tableStyles.xml" /></Relationships>
</file>

<file path=ppt/handoutMasters/_rels/handoutMaster1.xml.rels><?xml version="1.0" encoding="UTF-8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スライド番号プレースホルダー 9"/>
          <p:cNvSpPr>
            <a:spLocks noGrp="1"/>
          </p:cNvSpPr>
          <p:nvPr>
            <p:ph type="sldNum" sz="quarter" idx="3"/>
          </p:nvPr>
        </p:nvSpPr>
        <p:spPr>
          <a:xfrm>
            <a:off x="3843336" y="9408619"/>
            <a:ext cx="2940554" cy="497381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r">
              <a:defRPr sz="1200"/>
            </a:lvl1pPr>
          </a:lstStyle>
          <a:p>
            <a:fld id="{DC9CDF62-C304-4029-815B-D1808BC558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8" y="3"/>
            <a:ext cx="2940156" cy="497020"/>
          </a:xfrm>
          <a:prstGeom prst="rect">
            <a:avLst/>
          </a:prstGeom>
        </p:spPr>
        <p:txBody>
          <a:bodyPr vert="horz" lIns="91185" tIns="45589" rIns="91185" bIns="4558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099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3251" y="3"/>
            <a:ext cx="2940156" cy="497020"/>
          </a:xfrm>
          <a:prstGeom prst="rect">
            <a:avLst/>
          </a:prstGeom>
        </p:spPr>
        <p:txBody>
          <a:bodyPr vert="horz" lIns="91185" tIns="45589" rIns="91185" bIns="45589" rtlCol="0"/>
          <a:lstStyle>
            <a:lvl1pPr algn="r">
              <a:defRPr sz="1200"/>
            </a:lvl1pPr>
          </a:lstStyle>
          <a:p>
            <a:fld id="{FC74053A-97E4-4212-AE2F-39683A01FC04}" type="datetime3">
              <a:rPr kumimoji="1" lang="ja-JP" altLang="en-US" smtClean="0"/>
              <a:t>平成33年8月26日</a:t>
            </a:fld>
            <a:endParaRPr kumimoji="1" lang="ja-JP" altLang="en-US"/>
          </a:p>
        </p:txBody>
      </p:sp>
      <p:sp>
        <p:nvSpPr>
          <p:cNvPr id="1100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7462" y="1239989"/>
            <a:ext cx="4450051" cy="3339856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85" tIns="45589" rIns="91185" bIns="45589" rtlCol="0" anchor="ctr"/>
          <a:lstStyle/>
          <a:p>
            <a:endParaRPr lang="ja-JP" altLang="en-US"/>
          </a:p>
        </p:txBody>
      </p:sp>
      <p:sp>
        <p:nvSpPr>
          <p:cNvPr id="1101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8498" y="4767274"/>
            <a:ext cx="5427980" cy="3900488"/>
          </a:xfrm>
          <a:prstGeom prst="rect">
            <a:avLst/>
          </a:prstGeom>
        </p:spPr>
        <p:txBody>
          <a:bodyPr vert="horz" lIns="91185" tIns="45589" rIns="91185" bIns="4558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102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8" y="9408981"/>
            <a:ext cx="2940156" cy="497020"/>
          </a:xfrm>
          <a:prstGeom prst="rect">
            <a:avLst/>
          </a:prstGeom>
        </p:spPr>
        <p:txBody>
          <a:bodyPr vert="horz" lIns="91185" tIns="45589" rIns="91185" bIns="4558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03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3251" y="9408981"/>
            <a:ext cx="2940156" cy="497020"/>
          </a:xfrm>
          <a:prstGeom prst="rect">
            <a:avLst/>
          </a:prstGeom>
        </p:spPr>
        <p:txBody>
          <a:bodyPr vert="horz" lIns="91185" tIns="45589" rIns="91185" bIns="45589" rtlCol="0" anchor="b"/>
          <a:lstStyle>
            <a:lvl1pPr algn="r">
              <a:defRPr sz="1200"/>
            </a:lvl1pPr>
          </a:lstStyle>
          <a:p>
            <a:fld id="{8E486F06-0E1D-437B-9F42-3F927AC94E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10.xml.rels><?xml version="1.0" encoding="UTF-8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_rels/notesSlide11.xml.rels><?xml version="1.0" encoding="UTF-8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4.xml.rels><?xml version="1.0" encoding="UTF-8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_rels/notesSlide5.xml.rels><?xml version="1.0" encoding="UTF-8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6.xml.rels><?xml version="1.0" encoding="UTF-8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7.xml.rels><?xml version="1.0" encoding="UTF-8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_rels/notesSlide8.xml.rels><?xml version="1.0" encoding="UTF-8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_rels/notesSlide9.xml.rels><?xml version="1.0" encoding="UTF-8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12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（指導教員）</a:t>
            </a:r>
            <a:endParaRPr sz="1200">
              <a:latin typeface="メイリオ"/>
              <a:ea typeface="メイリオ"/>
            </a:endParaRPr>
          </a:p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今日の研修の目的は</a:t>
            </a: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、</a:t>
            </a: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「</a:t>
            </a:r>
            <a:r>
              <a:rPr lang="en-US" altLang="ja-JP" sz="1200" dirty="0">
                <a:latin typeface="メイリオ"/>
                <a:ea typeface="メイリオ"/>
                <a:cs typeface="メイリオ" panose="020B0604030504040204" pitchFamily="50" charset="-128"/>
              </a:rPr>
              <a:t>ICT</a:t>
            </a: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活用を振り返り</a:t>
            </a: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、</a:t>
            </a: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悩みや課題となっている事実を焦点化し</a:t>
            </a: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、</a:t>
            </a: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次に取り組む具体を皆で提案し共有する」です。</a:t>
            </a:r>
            <a:endParaRPr sz="1200">
              <a:latin typeface="メイリオ"/>
              <a:ea typeface="メイリオ"/>
            </a:endParaRPr>
          </a:p>
          <a:p>
            <a:pPr defTabSz="912571">
              <a:defRPr/>
            </a:pPr>
          </a:p>
        </p:txBody>
      </p:sp>
      <p:sp>
        <p:nvSpPr>
          <p:cNvPr id="1113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12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メイリオ"/>
                <a:ea typeface="メイリオ"/>
              </a:rPr>
              <a:t>ここでＡ先生から今日の研修の感</a:t>
            </a:r>
            <a:r>
              <a:rPr lang="ja-JP" altLang="en-US">
                <a:latin typeface="メイリオ"/>
                <a:ea typeface="メイリオ"/>
              </a:rPr>
              <a:t>想をお願いします。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（Ａ先生の感想</a:t>
            </a:r>
            <a:r>
              <a:rPr lang="ja-JP" altLang="en-US">
                <a:latin typeface="メイリオ"/>
                <a:ea typeface="メイリオ"/>
              </a:rPr>
              <a:t>の後）みなさん、ご協力ありがとう</a:t>
            </a:r>
            <a:r>
              <a:rPr lang="ja-JP" altLang="en-US">
                <a:latin typeface="メイリオ"/>
                <a:ea typeface="メイリオ"/>
              </a:rPr>
              <a:t>ございました。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本研修で共有した、「次に取り組</a:t>
            </a:r>
            <a:r>
              <a:rPr lang="ja-JP" altLang="en-US">
                <a:latin typeface="メイリオ"/>
                <a:ea typeface="メイリオ"/>
              </a:rPr>
              <a:t>む具体」を明日に生かしていきまし</a:t>
            </a:r>
            <a:r>
              <a:rPr lang="ja-JP" altLang="en-US">
                <a:latin typeface="メイリオ"/>
                <a:ea typeface="メイリオ"/>
              </a:rPr>
              <a:t>ょう。</a:t>
            </a:r>
            <a:endParaRPr kumimoji="1" lang="ja-JP" altLang="en-US" sz="1200" b="0" dirty="0">
              <a:latin typeface="メイリオ"/>
              <a:ea typeface="メイリオ"/>
            </a:endParaRPr>
          </a:p>
          <a:p>
            <a:endParaRPr sz="1200">
              <a:latin typeface="メイリオ"/>
              <a:ea typeface="メイリオ"/>
            </a:endParaRPr>
          </a:p>
          <a:p>
            <a:r>
              <a:rPr kumimoji="1" lang="ja-JP" altLang="en-US" sz="1200" b="0" dirty="0">
                <a:latin typeface="メイリオ"/>
                <a:ea typeface="メイリオ"/>
              </a:rPr>
              <a:t>　</a:t>
            </a:r>
            <a:endParaRPr sz="1200">
              <a:latin typeface="メイリオ"/>
              <a:ea typeface="メイリオ"/>
            </a:endParaRPr>
          </a:p>
          <a:p>
            <a:endParaRPr kumimoji="1" lang="ja-JP" altLang="en-US" sz="1200" b="0" dirty="0">
              <a:latin typeface="メイリオ"/>
              <a:ea typeface="メイリオ"/>
            </a:endParaRPr>
          </a:p>
        </p:txBody>
      </p:sp>
      <p:sp>
        <p:nvSpPr>
          <p:cNvPr id="1213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31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</a:rPr>
              <a:t>最後に今後の取組を確認します。</a:t>
            </a:r>
            <a:endParaRPr lang="ja-JP" altLang="en-US" sz="1200" dirty="0">
              <a:latin typeface="メイリオ"/>
              <a:ea typeface="メイリオ"/>
            </a:endParaRPr>
          </a:p>
          <a:p>
            <a:pPr defTabSz="912571">
              <a:defRPr/>
            </a:pPr>
            <a:endParaRPr lang="ja-JP" altLang="en-US" sz="1200" dirty="0">
              <a:latin typeface="メイリオ"/>
              <a:ea typeface="メイリオ"/>
            </a:endParaRPr>
          </a:p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</a:rPr>
              <a:t>使用したＫＰＴシートは、1週間程度職員室に掲示し</a:t>
            </a:r>
            <a:r>
              <a:rPr lang="ja-JP" altLang="en-US" sz="1200" dirty="0">
                <a:latin typeface="メイリオ"/>
                <a:ea typeface="メイリオ"/>
              </a:rPr>
              <a:t>研修の様子を周知します。</a:t>
            </a:r>
            <a:endParaRPr lang="ja-JP" altLang="en-US" sz="1200" dirty="0">
              <a:latin typeface="メイリオ"/>
              <a:ea typeface="メイリオ"/>
            </a:endParaRPr>
          </a:p>
          <a:p>
            <a:pPr defTabSz="912571">
              <a:defRPr/>
            </a:pPr>
            <a:endParaRPr lang="ja-JP" altLang="en-US" sz="1200" dirty="0">
              <a:latin typeface="メイリオ"/>
              <a:ea typeface="メイリオ"/>
            </a:endParaRPr>
          </a:p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</a:rPr>
              <a:t>また、新たに別の色の付箋を用意して、他の先生方からも</a:t>
            </a:r>
            <a:r>
              <a:rPr lang="ja-JP" altLang="en-US" sz="1200" dirty="0">
                <a:latin typeface="メイリオ"/>
                <a:ea typeface="メイリオ"/>
              </a:rPr>
              <a:t>アドバイスをいただけるよう呼び掛けたいと思います。</a:t>
            </a:r>
            <a:endParaRPr lang="ja-JP" altLang="en-US" sz="1200" dirty="0">
              <a:latin typeface="メイリオ"/>
              <a:ea typeface="メイリオ"/>
            </a:endParaRPr>
          </a:p>
          <a:p>
            <a:pPr defTabSz="912571">
              <a:defRPr/>
            </a:pPr>
            <a:endParaRPr lang="ja-JP" altLang="en-US" sz="1200" dirty="0">
              <a:latin typeface="メイリオ"/>
              <a:ea typeface="メイリオ"/>
            </a:endParaRPr>
          </a:p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</a:rPr>
              <a:t>以上で、本日の研修を終わります。</a:t>
            </a:r>
            <a:r>
              <a:rPr lang="ja-JP" altLang="en-US" sz="1200" dirty="0">
                <a:latin typeface="メイリオ"/>
                <a:ea typeface="メイリオ"/>
              </a:rPr>
              <a:t>お疲れ様でした。</a:t>
            </a:r>
            <a:endParaRPr lang="ja-JP" altLang="en-US" sz="1200" dirty="0">
              <a:latin typeface="メイリオ"/>
              <a:ea typeface="メイリオ"/>
            </a:endParaRPr>
          </a:p>
          <a:p>
            <a:pPr defTabSz="912571">
              <a:defRPr/>
            </a:pPr>
            <a:endParaRPr lang="ja-JP" altLang="en-US" sz="1200" dirty="0">
              <a:latin typeface="メイリオ"/>
              <a:ea typeface="メイリオ"/>
            </a:endParaRPr>
          </a:p>
          <a:p>
            <a:pPr defTabSz="912571">
              <a:defRPr/>
            </a:pPr>
            <a:endParaRPr lang="ja-JP" altLang="en-US" sz="1200" dirty="0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【留意点】</a:t>
            </a:r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○類似のアイディアは割愛し、時間を有効に使う。</a:t>
            </a:r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○ＫＰＴシートはデジタルカメラ等で撮影・記録し、</a:t>
            </a:r>
            <a:r>
              <a:rPr lang="ja-JP" altLang="en-US">
                <a:latin typeface="メイリオ"/>
                <a:ea typeface="メイリオ"/>
              </a:rPr>
              <a:t>次年度の研修に生かす。</a:t>
            </a:r>
            <a:endParaRPr lang="ja-JP" altLang="en-US">
              <a:latin typeface="メイリオ"/>
              <a:ea typeface="メイリオ"/>
            </a:endParaRPr>
          </a:p>
          <a:p>
            <a:pPr defTabSz="912571">
              <a:defRPr/>
            </a:pPr>
            <a:endParaRPr lang="ja-JP" altLang="en-US" sz="1200" dirty="0">
              <a:latin typeface="メイリオ"/>
              <a:ea typeface="メイリオ"/>
            </a:endParaRPr>
          </a:p>
        </p:txBody>
      </p:sp>
      <p:sp>
        <p:nvSpPr>
          <p:cNvPr id="1232" name="スライド番号プレースホルダー 105"/>
          <p:cNvSpPr>
            <a:spLocks noGrp="1"/>
          </p:cNvSpPr>
          <p:nvPr>
            <p:ph type="sldNum" sz="quarter" idx="10"/>
          </p:nvPr>
        </p:nvSpPr>
        <p:spPr>
          <a:xfrm>
            <a:off x="3843251" y="9408981"/>
            <a:ext cx="2940156" cy="497020"/>
          </a:xfrm>
        </p:spPr>
        <p:txBody>
          <a:bodyPr/>
          <a:lstStyle/>
          <a:p>
            <a:fld id="{C3B61F05-140B-4037-8034-928B5A1CE5B3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20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+mj-lt"/>
              </a:rPr>
              <a:t>（指導教員）</a:t>
            </a:r>
            <a:endParaRPr sz="1200">
              <a:latin typeface="メイリオ"/>
              <a:ea typeface="メイリオ"/>
            </a:endParaRPr>
          </a:p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+mj-lt"/>
              </a:rPr>
              <a:t>今回のテーマは</a:t>
            </a:r>
            <a:r>
              <a:rPr lang="ja-JP" altLang="en-US" sz="1200" dirty="0">
                <a:latin typeface="メイリオ"/>
                <a:ea typeface="メイリオ"/>
                <a:cs typeface="+mj-lt"/>
              </a:rPr>
              <a:t>、</a:t>
            </a:r>
            <a:r>
              <a:rPr lang="ja-JP" altLang="en-US" sz="1200" dirty="0">
                <a:latin typeface="メイリオ"/>
                <a:ea typeface="メイリオ"/>
                <a:cs typeface="+mj-lt"/>
              </a:rPr>
              <a:t>A先生（習得期の教員）が選んだ</a:t>
            </a:r>
            <a:r>
              <a:rPr lang="ja-JP" altLang="en-US" sz="1200" dirty="0">
                <a:latin typeface="メイリオ"/>
                <a:ea typeface="メイリオ"/>
                <a:cs typeface="+mj-lt"/>
              </a:rPr>
              <a:t>「（例）</a:t>
            </a:r>
            <a:r>
              <a:rPr lang="ja-JP" altLang="en-US" sz="1200" dirty="0" smtClean="0">
                <a:latin typeface="メイリオ"/>
                <a:ea typeface="メイリオ"/>
                <a:cs typeface="+mj-lt"/>
              </a:rPr>
              <a:t>１単位時間や単元、題材のまとまりの中でどのようにして</a:t>
            </a:r>
            <a:r>
              <a:rPr sz="1200" dirty="0" smtClean="0">
                <a:latin typeface="メイリオ"/>
                <a:ea typeface="メイリオ"/>
                <a:cs typeface="+mj-lt"/>
              </a:rPr>
              <a:t>コンピュータやインターネットなどを利用すれば効果的か考える</a:t>
            </a:r>
            <a:r>
              <a:rPr lang="ja-JP" altLang="en-US" sz="1200" dirty="0">
                <a:latin typeface="メイリオ"/>
                <a:ea typeface="メイリオ"/>
                <a:cs typeface="+mj-lt"/>
              </a:rPr>
              <a:t>」です</a:t>
            </a:r>
            <a:r>
              <a:rPr lang="ja-JP" altLang="en-US" sz="1200" dirty="0" smtClean="0">
                <a:latin typeface="メイリオ"/>
                <a:ea typeface="メイリオ"/>
                <a:cs typeface="+mj-lt"/>
              </a:rPr>
              <a:t>。</a:t>
            </a:r>
            <a:endParaRPr lang="ja-JP" altLang="en-US" sz="1200" dirty="0">
              <a:latin typeface="メイリオ"/>
              <a:ea typeface="メイリオ"/>
              <a:cs typeface="+mj-lt"/>
            </a:endParaRPr>
          </a:p>
          <a:p>
            <a:pPr defTabSz="912571">
              <a:defRPr/>
            </a:pPr>
            <a:endParaRPr lang="ja-JP" altLang="en-US" sz="11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912571">
              <a:defRPr/>
            </a:pPr>
            <a:endParaRPr lang="ja-JP" altLang="en-US" sz="1200" dirty="0" smtClean="0">
              <a:latin typeface="メイリオ"/>
              <a:ea typeface="メイリオ"/>
              <a:cs typeface="メイリオ" panose="020B0604030504040204" pitchFamily="50" charset="-128"/>
            </a:endParaRPr>
          </a:p>
        </p:txBody>
      </p:sp>
      <p:sp>
        <p:nvSpPr>
          <p:cNvPr id="1121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34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2571">
              <a:defRPr/>
            </a:pPr>
            <a:r>
              <a:rPr kumimoji="1" lang="ja-JP" altLang="en-US" sz="1200" b="0" dirty="0">
                <a:latin typeface="メイリオ"/>
                <a:ea typeface="メイリオ"/>
              </a:rPr>
              <a:t>（指導教員）</a:t>
            </a:r>
            <a:endParaRPr sz="1200">
              <a:latin typeface="メイリオ"/>
              <a:ea typeface="メイリオ"/>
            </a:endParaRPr>
          </a:p>
          <a:p>
            <a:pPr defTabSz="912571">
              <a:defRPr/>
            </a:pPr>
            <a:r>
              <a:rPr kumimoji="1" lang="ja-JP" altLang="en-US" sz="1200" b="0" dirty="0">
                <a:latin typeface="メイリオ"/>
                <a:ea typeface="メイリオ"/>
              </a:rPr>
              <a:t>それでは研修の流れを説明します。</a:t>
            </a:r>
            <a:endParaRPr kumimoji="1" lang="ja-JP" altLang="en-US" sz="1200" b="0" dirty="0">
              <a:latin typeface="メイリオ"/>
              <a:ea typeface="メイリオ"/>
            </a:endParaRPr>
          </a:p>
          <a:p>
            <a:pPr defTabSz="912571">
              <a:defRPr/>
            </a:pPr>
            <a:endParaRPr kumimoji="1" lang="ja-JP" altLang="en-US" sz="1200" b="0" dirty="0">
              <a:latin typeface="メイリオ"/>
              <a:ea typeface="メイリオ"/>
            </a:endParaRPr>
          </a:p>
          <a:p>
            <a:pPr defTabSz="912571">
              <a:defRPr/>
            </a:pPr>
            <a:r>
              <a:rPr kumimoji="1" lang="ja-JP" altLang="en-US" sz="1200" b="0" dirty="0">
                <a:latin typeface="メイリオ"/>
                <a:ea typeface="メイリオ"/>
              </a:rPr>
              <a:t>最初に</a:t>
            </a:r>
            <a:r>
              <a:rPr kumimoji="1" lang="ja-JP" altLang="en-US" sz="1200" b="0" dirty="0">
                <a:latin typeface="メイリオ"/>
                <a:ea typeface="メイリオ"/>
              </a:rPr>
              <a:t>、</a:t>
            </a:r>
            <a:r>
              <a:rPr kumimoji="1" lang="ja-JP" altLang="en-US" sz="1200" b="0" dirty="0">
                <a:latin typeface="メイリオ"/>
                <a:ea typeface="メイリオ"/>
              </a:rPr>
              <a:t>研修で利用するシートについて説明します。</a:t>
            </a:r>
            <a:endParaRPr sz="1200">
              <a:latin typeface="メイリオ"/>
              <a:ea typeface="メイリオ"/>
            </a:endParaRPr>
          </a:p>
          <a:p>
            <a:pPr defTabSz="912571">
              <a:defRPr/>
            </a:pPr>
            <a:endParaRPr kumimoji="1" lang="ja-JP" altLang="en-US" sz="1200" b="0" dirty="0">
              <a:latin typeface="メイリオ"/>
              <a:ea typeface="メイリオ"/>
            </a:endParaRPr>
          </a:p>
          <a:p>
            <a:pPr defTabSz="912571">
              <a:defRPr/>
            </a:pPr>
            <a:r>
              <a:rPr kumimoji="1" lang="ja-JP" altLang="en-US" sz="1200" b="0" dirty="0">
                <a:latin typeface="メイリオ"/>
                <a:ea typeface="メイリオ"/>
              </a:rPr>
              <a:t>次に、</a:t>
            </a:r>
            <a:r>
              <a:rPr kumimoji="1" lang="ja-JP" altLang="en-US" sz="1200" b="0" dirty="0">
                <a:latin typeface="メイリオ"/>
                <a:ea typeface="メイリオ"/>
              </a:rPr>
              <a:t>A先生からご自身の研修シートについて説明していただきます。</a:t>
            </a:r>
            <a:endParaRPr kumimoji="1" lang="ja-JP" altLang="en-US" sz="1200" b="0" dirty="0">
              <a:latin typeface="メイリオ"/>
              <a:ea typeface="メイリオ"/>
            </a:endParaRPr>
          </a:p>
          <a:p>
            <a:pPr defTabSz="912571">
              <a:defRPr/>
            </a:pPr>
            <a:endParaRPr kumimoji="1" lang="ja-JP" altLang="en-US" sz="1200" b="0" dirty="0">
              <a:latin typeface="メイリオ"/>
              <a:ea typeface="メイリオ"/>
            </a:endParaRPr>
          </a:p>
          <a:p>
            <a:pPr defTabSz="912571">
              <a:defRPr/>
            </a:pPr>
            <a:r>
              <a:rPr kumimoji="1" lang="ja-JP" altLang="en-US" sz="1200" b="0" dirty="0">
                <a:latin typeface="メイリオ"/>
                <a:ea typeface="メイリオ"/>
              </a:rPr>
              <a:t>その後、KPT（ケプト）シートを用いてアイディアの提案・協議を行います。</a:t>
            </a:r>
            <a:endParaRPr sz="1200">
              <a:latin typeface="メイリオ"/>
              <a:ea typeface="メイリオ"/>
            </a:endParaRPr>
          </a:p>
          <a:p>
            <a:pPr defTabSz="912571">
              <a:defRPr/>
            </a:pPr>
            <a:endParaRPr kumimoji="1" lang="ja-JP" altLang="en-US" sz="1100" b="0" dirty="0"/>
          </a:p>
          <a:p>
            <a:pPr defTabSz="912571">
              <a:defRPr/>
            </a:pPr>
          </a:p>
        </p:txBody>
      </p:sp>
      <p:sp>
        <p:nvSpPr>
          <p:cNvPr id="1135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47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（指導教員）</a:t>
            </a:r>
            <a:endParaRPr sz="1200">
              <a:latin typeface="メイリオ"/>
              <a:ea typeface="メイリオ"/>
            </a:endParaRPr>
          </a:p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本研修シートは文部科学省のＩＣＴ活用指導力チェックシートに</a:t>
            </a: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秋田県教職キャリア指標を組み合わせたものです。</a:t>
            </a:r>
            <a:endParaRPr lang="ja-JP" altLang="en-US" sz="1200" dirty="0">
              <a:latin typeface="メイリオ"/>
              <a:ea typeface="メイリオ"/>
              <a:cs typeface="メイリオ" panose="020B0604030504040204" pitchFamily="50" charset="-128"/>
            </a:endParaRPr>
          </a:p>
          <a:p>
            <a:pPr defTabSz="912571">
              <a:defRPr/>
            </a:pPr>
            <a:endParaRPr lang="ja-JP" altLang="en-US" sz="1200" dirty="0">
              <a:latin typeface="メイリオ"/>
              <a:ea typeface="メイリオ"/>
              <a:cs typeface="メイリオ" panose="020B0604030504040204" pitchFamily="50" charset="-128"/>
            </a:endParaRPr>
          </a:p>
          <a:p>
            <a:pPr defTabSz="912571">
              <a:defRPr/>
            </a:pPr>
            <a:r>
              <a:rPr lang="ja-JP" altLang="en-US" sz="1200">
                <a:latin typeface="メイリオ"/>
                <a:ea typeface="メイリオ"/>
              </a:rPr>
              <a:t>４（できる）から１（ほとんどできない）で自己評価します。</a:t>
            </a:r>
            <a:endParaRPr sz="1200">
              <a:latin typeface="メイリオ"/>
              <a:ea typeface="メイリオ"/>
            </a:endParaRPr>
          </a:p>
          <a:p>
            <a:pPr defTabSz="912571">
              <a:defRPr/>
            </a:pPr>
            <a:endParaRPr lang="ja-JP" altLang="en-US" sz="1200" dirty="0">
              <a:latin typeface="メイリオ"/>
              <a:ea typeface="メイリオ"/>
              <a:cs typeface="メイリオ" panose="020B0604030504040204" pitchFamily="50" charset="-128"/>
            </a:endParaRPr>
          </a:p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この結果を基にして、焦点化した研修テーマを決めます。</a:t>
            </a:r>
            <a:endParaRPr lang="ja-JP" altLang="en-US" sz="1200" dirty="0">
              <a:latin typeface="メイリオ"/>
              <a:ea typeface="メイリオ"/>
              <a:cs typeface="メイリオ" panose="020B0604030504040204" pitchFamily="50" charset="-128"/>
            </a:endParaRPr>
          </a:p>
          <a:p>
            <a:pPr defTabSz="912571">
              <a:defRPr/>
            </a:pPr>
            <a:endParaRPr lang="ja-JP" altLang="en-US" sz="1200" dirty="0">
              <a:latin typeface="メイリオ"/>
              <a:ea typeface="メイリオ"/>
              <a:cs typeface="メイリオ" panose="020B0604030504040204" pitchFamily="50" charset="-128"/>
            </a:endParaRPr>
          </a:p>
        </p:txBody>
      </p:sp>
      <p:sp>
        <p:nvSpPr>
          <p:cNvPr id="1148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60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（指導教員）</a:t>
            </a:r>
            <a:endParaRPr sz="1200">
              <a:latin typeface="メイリオ"/>
              <a:ea typeface="メイリオ"/>
            </a:endParaRPr>
          </a:p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次にＫＰＴ（ケプト）シートを説明します。</a:t>
            </a:r>
            <a:endParaRPr sz="1200">
              <a:latin typeface="メイリオ"/>
              <a:ea typeface="メイリオ"/>
            </a:endParaRPr>
          </a:p>
          <a:p>
            <a:pPr defTabSz="912571">
              <a:defRPr/>
            </a:pPr>
            <a:endParaRPr lang="ja-JP" altLang="en-US" sz="1200" dirty="0">
              <a:latin typeface="メイリオ"/>
              <a:ea typeface="メイリオ"/>
              <a:cs typeface="メイリオ" panose="020B0604030504040204" pitchFamily="50" charset="-128"/>
            </a:endParaRPr>
          </a:p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Keepは続けたいこと</a:t>
            </a: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、</a:t>
            </a: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Problemは悩みや課題</a:t>
            </a: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、</a:t>
            </a: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Tryは新たに取り組むアイディア</a:t>
            </a: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として考えることで</a:t>
            </a: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、</a:t>
            </a: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根拠に基づいた改善のアイディアを整理する方法です。</a:t>
            </a:r>
            <a:endParaRPr sz="1200">
              <a:latin typeface="メイリオ"/>
              <a:ea typeface="メイリオ"/>
            </a:endParaRPr>
          </a:p>
          <a:p>
            <a:pPr defTabSz="912571">
              <a:defRPr/>
            </a:pPr>
            <a:endParaRPr lang="ja-JP" altLang="en-US" sz="1200" dirty="0">
              <a:latin typeface="メイリオ"/>
              <a:ea typeface="メイリオ"/>
              <a:cs typeface="メイリオ" panose="020B0604030504040204" pitchFamily="50" charset="-128"/>
            </a:endParaRPr>
          </a:p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（協議テーマ及びK</a:t>
            </a: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、</a:t>
            </a: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PはすでにA先生が入力しています。）</a:t>
            </a:r>
            <a:endParaRPr sz="1200">
              <a:latin typeface="メイリオ"/>
              <a:ea typeface="メイリオ"/>
            </a:endParaRPr>
          </a:p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先生方はTryの部分に</a:t>
            </a: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アイディアを書いた付箋を貼り、説明してください</a:t>
            </a:r>
            <a:r>
              <a:rPr lang="ja-JP" altLang="en-US" sz="1200" dirty="0" smtClean="0">
                <a:latin typeface="メイリオ"/>
                <a:ea typeface="メイリオ"/>
                <a:cs typeface="メイリオ" panose="020B0604030504040204" pitchFamily="50" charset="-128"/>
              </a:rPr>
              <a:t>。</a:t>
            </a:r>
            <a:endParaRPr lang="ja-JP" altLang="en-US" sz="1200" dirty="0">
              <a:latin typeface="メイリオ"/>
              <a:ea typeface="メイリオ"/>
              <a:cs typeface="メイリオ" panose="020B0604030504040204" pitchFamily="50" charset="-128"/>
            </a:endParaRPr>
          </a:p>
        </p:txBody>
      </p:sp>
      <p:sp>
        <p:nvSpPr>
          <p:cNvPr id="1161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69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（指導教員）</a:t>
            </a:r>
            <a:endParaRPr sz="1200">
              <a:latin typeface="メイリオ"/>
              <a:ea typeface="メイリオ"/>
            </a:endParaRPr>
          </a:p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これは協議後のイメージです。</a:t>
            </a:r>
            <a:endParaRPr sz="1200">
              <a:latin typeface="メイリオ"/>
              <a:ea typeface="メイリオ"/>
            </a:endParaRPr>
          </a:p>
          <a:p>
            <a:pPr defTabSz="912571">
              <a:defRPr/>
            </a:pPr>
            <a:endParaRPr lang="ja-JP" altLang="en-US" sz="1200" dirty="0">
              <a:latin typeface="メイリオ"/>
              <a:ea typeface="メイリオ"/>
              <a:cs typeface="メイリオ" panose="020B0604030504040204" pitchFamily="50" charset="-128"/>
            </a:endParaRPr>
          </a:p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アイディアの付箋は、Tryの部分に貼ります。</a:t>
            </a:r>
            <a:endParaRPr lang="ja-JP" altLang="en-US" sz="1200" dirty="0">
              <a:latin typeface="メイリオ"/>
              <a:ea typeface="メイリオ"/>
              <a:cs typeface="メイリオ" panose="020B0604030504040204" pitchFamily="50" charset="-128"/>
            </a:endParaRPr>
          </a:p>
          <a:p>
            <a:pPr defTabSz="912571">
              <a:defRPr/>
            </a:pPr>
            <a:endParaRPr lang="ja-JP" altLang="en-US" sz="1200" dirty="0">
              <a:latin typeface="メイリオ"/>
              <a:ea typeface="メイリオ"/>
              <a:cs typeface="メイリオ" panose="020B0604030504040204" pitchFamily="50" charset="-128"/>
            </a:endParaRPr>
          </a:p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似たアイディアは横に貼ります。</a:t>
            </a:r>
            <a:endParaRPr lang="ja-JP" altLang="en-US" sz="1200" dirty="0">
              <a:latin typeface="メイリオ"/>
              <a:ea typeface="メイリオ"/>
              <a:cs typeface="メイリオ" panose="020B0604030504040204" pitchFamily="50" charset="-128"/>
            </a:endParaRPr>
          </a:p>
          <a:p>
            <a:pPr defTabSz="912571">
              <a:defRPr/>
            </a:pPr>
            <a:endParaRPr lang="ja-JP" altLang="en-US" sz="1200" dirty="0">
              <a:latin typeface="メイリオ"/>
              <a:ea typeface="メイリオ"/>
              <a:cs typeface="メイリオ" panose="020B0604030504040204" pitchFamily="50" charset="-128"/>
            </a:endParaRPr>
          </a:p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Ａ先生が挙げた事項と関連する付箋はこのように矢印でつなげます。</a:t>
            </a:r>
            <a:endParaRPr lang="ja-JP" altLang="en-US" sz="1200" dirty="0">
              <a:latin typeface="メイリオ"/>
              <a:ea typeface="メイリオ"/>
              <a:cs typeface="メイリオ" panose="020B0604030504040204" pitchFamily="50" charset="-128"/>
            </a:endParaRPr>
          </a:p>
          <a:p>
            <a:pPr defTabSz="912571">
              <a:defRPr/>
            </a:pPr>
            <a:endParaRPr lang="ja-JP" altLang="en-US" sz="1200" dirty="0">
              <a:latin typeface="メイリオ"/>
              <a:ea typeface="メイリオ"/>
              <a:cs typeface="メイリオ" panose="020B0604030504040204" pitchFamily="50" charset="-128"/>
            </a:endParaRPr>
          </a:p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研修の最後に</a:t>
            </a: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A先生からＫＰＴシートを基に研修の振り返りをしてもらいます。</a:t>
            </a:r>
            <a:endParaRPr sz="1200">
              <a:latin typeface="メイリオ"/>
              <a:ea typeface="メイリオ"/>
            </a:endParaRPr>
          </a:p>
          <a:p>
            <a:pPr defTabSz="912571">
              <a:defRPr/>
            </a:pPr>
            <a:endParaRPr sz="1200">
              <a:latin typeface="メイリオ"/>
              <a:ea typeface="メイリオ"/>
            </a:endParaRPr>
          </a:p>
        </p:txBody>
      </p:sp>
      <p:sp>
        <p:nvSpPr>
          <p:cNvPr id="1170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78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では、A先生からご自身の研修シートについて説明をお願いします。</a:t>
            </a:r>
            <a:endParaRPr sz="1200">
              <a:latin typeface="メイリオ"/>
              <a:ea typeface="メイリオ"/>
            </a:endParaRPr>
          </a:p>
          <a:p>
            <a:pPr defTabSz="912571">
              <a:defRPr/>
            </a:pPr>
            <a:endParaRPr lang="ja-JP" altLang="en-US" sz="1200" dirty="0">
              <a:latin typeface="メイリオ"/>
              <a:ea typeface="メイリオ"/>
              <a:cs typeface="メイリオ" panose="020B0604030504040204" pitchFamily="50" charset="-128"/>
            </a:endParaRPr>
          </a:p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（Ａ先生の説明後）</a:t>
            </a:r>
            <a:endParaRPr lang="ja-JP" altLang="en-US" sz="1200" dirty="0">
              <a:latin typeface="メイリオ"/>
              <a:ea typeface="メイリオ"/>
              <a:cs typeface="メイリオ" panose="020B0604030504040204" pitchFamily="50" charset="-128"/>
            </a:endParaRPr>
          </a:p>
          <a:p>
            <a:pPr defTabSz="912571">
              <a:defRPr/>
            </a:pPr>
            <a:r>
              <a:rPr lang="ja-JP" altLang="en-US" sz="1200" dirty="0">
                <a:latin typeface="メイリオ"/>
                <a:ea typeface="メイリオ"/>
                <a:cs typeface="メイリオ" panose="020B0604030504040204" pitchFamily="50" charset="-128"/>
              </a:rPr>
              <a:t>A先生の説明に何か質問等がある先生はいますか。</a:t>
            </a:r>
            <a:endParaRPr sz="1200">
              <a:latin typeface="メイリオ"/>
              <a:ea typeface="メイリオ"/>
            </a:endParaRPr>
          </a:p>
        </p:txBody>
      </p:sp>
      <p:sp>
        <p:nvSpPr>
          <p:cNvPr id="1179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88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b="0" dirty="0">
                <a:latin typeface="メイリオ"/>
                <a:ea typeface="メイリオ"/>
              </a:rPr>
              <a:t>次に、Ａ先生の悩みや課題を解消することにつながりそうな</a:t>
            </a:r>
            <a:r>
              <a:rPr kumimoji="1" lang="ja-JP" altLang="en-US" sz="1200" b="0" dirty="0">
                <a:latin typeface="メイリオ"/>
                <a:ea typeface="メイリオ"/>
              </a:rPr>
              <a:t>先生方のアイディアを付箋に記入します。</a:t>
            </a:r>
            <a:endParaRPr kumimoji="1" lang="ja-JP" altLang="en-US" sz="1200" b="0" dirty="0">
              <a:latin typeface="メイリオ"/>
              <a:ea typeface="メイリオ"/>
            </a:endParaRPr>
          </a:p>
          <a:p>
            <a:endParaRPr kumimoji="1" lang="ja-JP" altLang="en-US" sz="1200" b="0" dirty="0">
              <a:latin typeface="メイリオ"/>
              <a:ea typeface="メイリオ"/>
            </a:endParaRPr>
          </a:p>
          <a:p>
            <a:r>
              <a:rPr kumimoji="1" lang="ja-JP" altLang="en-US" sz="1200" b="0" dirty="0">
                <a:latin typeface="メイリオ"/>
                <a:ea typeface="メイリオ"/>
              </a:rPr>
              <a:t>付箋の書き方は、スライドのとおりです。</a:t>
            </a:r>
            <a:endParaRPr kumimoji="1" lang="ja-JP" altLang="en-US" sz="1200" b="0" dirty="0">
              <a:latin typeface="メイリオ"/>
              <a:ea typeface="メイリオ"/>
            </a:endParaRPr>
          </a:p>
          <a:p>
            <a:endParaRPr kumimoji="1" lang="ja-JP" altLang="en-US" sz="1200" b="0" dirty="0">
              <a:latin typeface="メイリオ"/>
              <a:ea typeface="メイリオ"/>
            </a:endParaRPr>
          </a:p>
          <a:p>
            <a:r>
              <a:rPr kumimoji="1" lang="ja-JP" altLang="en-US" sz="1200" b="0" dirty="0">
                <a:latin typeface="メイリオ"/>
                <a:ea typeface="メイリオ"/>
              </a:rPr>
              <a:t>時間は５分、一人３枚程度とします。</a:t>
            </a:r>
            <a:endParaRPr kumimoji="1" lang="ja-JP" altLang="en-US" sz="1200" b="0" dirty="0">
              <a:latin typeface="メイリオ"/>
              <a:ea typeface="メイリオ"/>
            </a:endParaRPr>
          </a:p>
          <a:p>
            <a:endParaRPr sz="1200">
              <a:latin typeface="メイリオ"/>
              <a:ea typeface="メイリオ"/>
            </a:endParaRPr>
          </a:p>
        </p:txBody>
      </p:sp>
      <p:sp>
        <p:nvSpPr>
          <p:cNvPr id="1189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0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b="0" dirty="0">
                <a:latin typeface="メイリオ"/>
                <a:ea typeface="メイリオ"/>
              </a:rPr>
              <a:t>では</a:t>
            </a:r>
            <a:r>
              <a:rPr kumimoji="1" lang="ja-JP" altLang="en-US" sz="1200" b="0" dirty="0">
                <a:latin typeface="メイリオ"/>
                <a:ea typeface="メイリオ"/>
              </a:rPr>
              <a:t>、</a:t>
            </a:r>
            <a:r>
              <a:rPr kumimoji="1" lang="ja-JP" altLang="en-US" sz="1200" b="0" dirty="0">
                <a:latin typeface="メイリオ"/>
                <a:ea typeface="メイリオ"/>
              </a:rPr>
              <a:t>参加している先生方からアイディアを紹介してもらいます。</a:t>
            </a:r>
            <a:endParaRPr sz="1200">
              <a:latin typeface="メイリオ"/>
              <a:ea typeface="メイリオ"/>
            </a:endParaRPr>
          </a:p>
          <a:p>
            <a:endParaRPr kumimoji="1" lang="ja-JP" altLang="en-US" sz="1200" b="0" dirty="0">
              <a:latin typeface="メイリオ"/>
              <a:ea typeface="メイリオ"/>
            </a:endParaRPr>
          </a:p>
          <a:p>
            <a:r>
              <a:rPr kumimoji="1" lang="ja-JP" altLang="en-US" sz="1200" b="0" dirty="0">
                <a:latin typeface="メイリオ"/>
                <a:ea typeface="メイリオ"/>
              </a:rPr>
              <a:t>後半のフリートークを充実させるため、似ているアイディアは割愛してください。</a:t>
            </a:r>
            <a:endParaRPr sz="1200">
              <a:latin typeface="メイリオ"/>
              <a:ea typeface="メイリオ"/>
            </a:endParaRPr>
          </a:p>
          <a:p>
            <a:endParaRPr kumimoji="1" lang="ja-JP" altLang="en-US" sz="1200" b="0" dirty="0">
              <a:latin typeface="メイリオ"/>
              <a:ea typeface="メイリオ"/>
            </a:endParaRPr>
          </a:p>
          <a:p>
            <a:r>
              <a:rPr kumimoji="1" lang="ja-JP" altLang="en-US" sz="1200" b="0" dirty="0">
                <a:latin typeface="メイリオ"/>
                <a:ea typeface="メイリオ"/>
              </a:rPr>
              <a:t>それではＢ先生から時計回りに一人1分程度で</a:t>
            </a:r>
            <a:r>
              <a:rPr kumimoji="1" lang="ja-JP" altLang="en-US" sz="1200" b="0" dirty="0">
                <a:latin typeface="メイリオ"/>
                <a:ea typeface="メイリオ"/>
              </a:rPr>
              <a:t>付箋内容の紹介をお願いします。</a:t>
            </a:r>
            <a:endParaRPr sz="1200">
              <a:latin typeface="メイリオ"/>
              <a:ea typeface="メイリオ"/>
            </a:endParaRPr>
          </a:p>
        </p:txBody>
      </p:sp>
      <p:sp>
        <p:nvSpPr>
          <p:cNvPr id="120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30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1031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16234CE-563E-4A85-A109-D7A691125F11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2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86600" y="6589713"/>
            <a:ext cx="20574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87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88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DCCDE36-3811-40D2-BFF7-F44D4C696048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89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90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86600" y="6570664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9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9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B79E665-DBA1-4F08-BFC6-3A377D595900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9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9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86600" y="6557964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36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37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7C311B1-9F11-400C-BF44-7099E2CE54EB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8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9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86600" y="6589713"/>
            <a:ext cx="2057400" cy="365125"/>
          </a:xfrm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42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43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19CE1EC-D265-4887-AD35-0085500759F1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4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5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04050" y="6597651"/>
            <a:ext cx="20574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48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49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50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01B6CB8-1371-4AD8-8201-600043761079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51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52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004050" y="6584951"/>
            <a:ext cx="20574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55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56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57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58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59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F514FC5-B5B5-4A7D-BF03-BC4F8B86018F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60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61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7004050" y="6584951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64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3B16169-9283-4522-B558-85CBE7EC51A4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65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66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004050" y="6584951"/>
            <a:ext cx="20574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2B6D3E1-F28B-44B3-8D8C-E6CCAA0DE757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69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70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086600" y="6573837"/>
            <a:ext cx="20574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7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7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7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02D9D5D-824C-4057-A3F7-392015F0752A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7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7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086600" y="6583364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80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1081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82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25AC09-455B-42C0-9CE4-A08C5D859FA0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83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84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086600" y="6562726"/>
            <a:ext cx="20574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26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2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04050" y="6508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pPr defTabSz="342900"/>
            <a:fld id="{D57F1E4F-1CFF-5643-939E-217C01CDF565}" type="slidenum">
              <a:rPr kumimoji="0" lang="en-US" smtClean="0"/>
              <a:t>‹#›</a:t>
            </a:fld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0.xml" 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image" Target="../media/image6.emf" /><Relationship Id="rId2" Type="http://schemas.openxmlformats.org/officeDocument/2006/relationships/slideLayout" Target="../slideLayouts/slideLayout4.xml" /><Relationship Id="rId3" Type="http://schemas.openxmlformats.org/officeDocument/2006/relationships/notesSlide" Target="../notesSlides/notesSlide1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image" Target="../media/image1.emf" /><Relationship Id="rId2" Type="http://schemas.openxmlformats.org/officeDocument/2006/relationships/slideLayout" Target="../slideLayouts/slideLayout1.xml" /><Relationship Id="rId3" Type="http://schemas.openxmlformats.org/officeDocument/2006/relationships/notesSlide" Target="../notesSlides/notesSlide4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image" Target="../media/image2.png" /><Relationship Id="rId2" Type="http://schemas.openxmlformats.org/officeDocument/2006/relationships/slideLayout" Target="../slideLayouts/slideLayout1.xml" /><Relationship Id="rId3" Type="http://schemas.openxmlformats.org/officeDocument/2006/relationships/notesSlide" Target="../notesSlides/notesSlide5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image" Target="../media/image3.emf" /><Relationship Id="rId2" Type="http://schemas.openxmlformats.org/officeDocument/2006/relationships/slideLayout" Target="../slideLayouts/slideLayout1.xml" /><Relationship Id="rId3" Type="http://schemas.openxmlformats.org/officeDocument/2006/relationships/notesSlide" Target="../notesSlides/notesSlide6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image" Target="../media/image4.emf" /><Relationship Id="rId2" Type="http://schemas.openxmlformats.org/officeDocument/2006/relationships/slideLayout" Target="../slideLayouts/slideLayout1.xml" /><Relationship Id="rId3" Type="http://schemas.openxmlformats.org/officeDocument/2006/relationships/notesSlide" Target="../notesSlides/notesSlide7.xml" 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8.xml" 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image" Target="../media/image5.png" /><Relationship Id="rId2" Type="http://schemas.openxmlformats.org/officeDocument/2006/relationships/slideLayout" Target="../slideLayouts/slideLayout1.xml" /><Relationship Id="rId3" Type="http://schemas.openxmlformats.org/officeDocument/2006/relationships/notesSlide" Target="../notesSlides/notesSlide9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正方形/長方形 3"/>
          <p:cNvSpPr/>
          <p:nvPr/>
        </p:nvSpPr>
        <p:spPr>
          <a:xfrm>
            <a:off x="117075" y="405000"/>
            <a:ext cx="1358581" cy="60887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目的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08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</a:p>
        </p:txBody>
      </p:sp>
      <p:sp>
        <p:nvSpPr>
          <p:cNvPr id="1109" name="テキスト ボックス 188"/>
          <p:cNvSpPr txBox="1"/>
          <p:nvPr/>
        </p:nvSpPr>
        <p:spPr>
          <a:xfrm>
            <a:off x="787539" y="1629000"/>
            <a:ext cx="7564883" cy="2584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ＩＣＴ</a:t>
            </a:r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活用を振り返り、悩みや課題となっている事実を焦点化し、次に取り組む具体を皆で提案し共有する。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6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</a:p>
        </p:txBody>
      </p:sp>
      <p:sp>
        <p:nvSpPr>
          <p:cNvPr id="1207" name="テキスト ボックス 174"/>
          <p:cNvSpPr txBox="1"/>
          <p:nvPr/>
        </p:nvSpPr>
        <p:spPr>
          <a:xfrm>
            <a:off x="96455" y="2637000"/>
            <a:ext cx="8934808" cy="3169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・</a:t>
            </a:r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研修を終えての感想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今後取り組みたいこと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その他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08" name="テキスト ボックス 124"/>
          <p:cNvSpPr txBox="1"/>
          <p:nvPr/>
        </p:nvSpPr>
        <p:spPr>
          <a:xfrm>
            <a:off x="107689" y="910890"/>
            <a:ext cx="6546175" cy="58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④　研修のまとめ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09" name="正方形/長方形 107"/>
          <p:cNvSpPr/>
          <p:nvPr/>
        </p:nvSpPr>
        <p:spPr>
          <a:xfrm>
            <a:off x="115852" y="299845"/>
            <a:ext cx="1646872" cy="608875"/>
          </a:xfrm>
          <a:prstGeom prst="rect">
            <a:avLst/>
          </a:prstGeom>
          <a:solidFill>
            <a:srgbClr val="1F75B6"/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演習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5" name="図 1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54593" y="4068147"/>
            <a:ext cx="3793407" cy="2350975"/>
          </a:xfrm>
          <a:prstGeom prst="rect">
            <a:avLst/>
          </a:prstGeom>
        </p:spPr>
      </p:pic>
      <p:sp>
        <p:nvSpPr>
          <p:cNvPr id="1216" name="角丸四角形 18"/>
          <p:cNvSpPr/>
          <p:nvPr/>
        </p:nvSpPr>
        <p:spPr>
          <a:xfrm>
            <a:off x="5505613" y="1858252"/>
            <a:ext cx="3312294" cy="1852120"/>
          </a:xfrm>
          <a:prstGeom prst="roundRect">
            <a:avLst/>
          </a:prstGeom>
          <a:solidFill>
            <a:srgbClr val="C6D9F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職員室内に掲示し、取組状況を別の色の付箋で貼ったり</a:t>
            </a:r>
            <a:r>
              <a:rPr kumimoji="1"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kumimoji="1" lang="ja-JP" altLang="en-US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新たな取組を追加したりする。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17" name="タイトル 1"/>
          <p:cNvSpPr>
            <a:spLocks noGrp="1"/>
          </p:cNvSpPr>
          <p:nvPr>
            <p:ph type="title"/>
          </p:nvPr>
        </p:nvSpPr>
        <p:spPr>
          <a:xfrm>
            <a:off x="628650" y="907769"/>
            <a:ext cx="7886700" cy="950483"/>
          </a:xfrm>
        </p:spPr>
        <p:txBody>
          <a:bodyPr>
            <a:normAutofit/>
          </a:bodyPr>
          <a:lstStyle/>
          <a:p>
            <a:r>
              <a:rPr kumimoji="1"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シート活用イメージ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18" name="テキスト ボックス 17"/>
          <p:cNvSpPr txBox="1"/>
          <p:nvPr/>
        </p:nvSpPr>
        <p:spPr>
          <a:xfrm>
            <a:off x="9753874" y="401615"/>
            <a:ext cx="3523335" cy="337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19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11</a:t>
            </a:r>
          </a:p>
        </p:txBody>
      </p:sp>
      <p:sp>
        <p:nvSpPr>
          <p:cNvPr id="1220" name="テキスト 292"/>
          <p:cNvSpPr txBox="1"/>
          <p:nvPr/>
        </p:nvSpPr>
        <p:spPr>
          <a:xfrm>
            <a:off x="324000" y="4167522"/>
            <a:ext cx="3204168" cy="368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ja-JP" altLang="en-US"/>
            </a:pPr>
            <a:r>
              <a:rPr lang="ja-JP" altLang="en-US">
                <a:latin typeface="AR P丸ゴシック体E"/>
                <a:ea typeface="AR P丸ゴシック体E"/>
              </a:rPr>
              <a:t>取組状況についての付箋</a:t>
            </a:r>
          </a:p>
        </p:txBody>
      </p:sp>
      <p:sp>
        <p:nvSpPr>
          <p:cNvPr id="1221" name="メモ 291"/>
          <p:cNvSpPr/>
          <p:nvPr/>
        </p:nvSpPr>
        <p:spPr>
          <a:xfrm>
            <a:off x="393700" y="4647565"/>
            <a:ext cx="3135630" cy="2016125"/>
          </a:xfrm>
          <a:prstGeom prst="foldedCorner">
            <a:avLst/>
          </a:prstGeom>
          <a:solidFill>
            <a:srgbClr val="FFA6A6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l"/>
            <a:endParaRPr lang="ja-JP" altLang="en-US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endParaRPr lang="ja-JP" altLang="en-US" sz="2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活動場面を・・・・ことができた。１人１台端末を有効に活用することができた。　　　　　　</a:t>
            </a:r>
          </a:p>
          <a:p>
            <a:pPr algn="l"/>
            <a:r>
              <a:rPr lang="ja-JP" altLang="en-US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　　　　　　名前</a:t>
            </a:r>
          </a:p>
        </p:txBody>
      </p:sp>
      <p:sp>
        <p:nvSpPr>
          <p:cNvPr id="1222" name="右矢印 6"/>
          <p:cNvSpPr/>
          <p:nvPr/>
        </p:nvSpPr>
        <p:spPr>
          <a:xfrm rot="2481179">
            <a:off x="4518992" y="3280406"/>
            <a:ext cx="687476" cy="517600"/>
          </a:xfrm>
          <a:prstGeom prst="rightArrow">
            <a:avLst/>
          </a:prstGeom>
          <a:solidFill>
            <a:srgbClr val="1F4E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3" name="直線 295"/>
          <p:cNvSpPr/>
          <p:nvPr/>
        </p:nvSpPr>
        <p:spPr>
          <a:xfrm flipH="1" flipV="1">
            <a:off x="3522128" y="5729000"/>
            <a:ext cx="3428338" cy="358089"/>
          </a:xfrm>
          <a:prstGeom prst="line">
            <a:avLst/>
          </a:prstGeom>
          <a:ln w="76200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224" name="楕円 229"/>
          <p:cNvSpPr/>
          <p:nvPr/>
        </p:nvSpPr>
        <p:spPr>
          <a:xfrm>
            <a:off x="6946521" y="5734588"/>
            <a:ext cx="1372490" cy="684534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ja-JP" altLang="en-US"/>
            </a:pPr>
            <a:endParaRPr lang="ja-JP" altLang="en-US"/>
          </a:p>
        </p:txBody>
      </p:sp>
      <p:sp>
        <p:nvSpPr>
          <p:cNvPr id="1225" name="メモ 288"/>
          <p:cNvSpPr/>
          <p:nvPr/>
        </p:nvSpPr>
        <p:spPr>
          <a:xfrm>
            <a:off x="8313781" y="4994967"/>
            <a:ext cx="577659" cy="349710"/>
          </a:xfrm>
          <a:prstGeom prst="foldedCorner">
            <a:avLst/>
          </a:prstGeom>
          <a:solidFill>
            <a:srgbClr val="FFA6A6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l"/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endParaRPr lang="ja-JP" altLang="en-US" sz="4400" b="1" dirty="0" smtClean="0">
              <a:latin typeface="UD デジタル 教科書体 NK-B" panose="02020700000000000000" charset="-128"/>
              <a:ea typeface="UD デジタル 教科書体 NK-B" panose="02020700000000000000" charset="-128"/>
              <a:cs typeface="メイリオ" panose="020B0604030504040204" pitchFamily="50" charset="-128"/>
            </a:endParaRPr>
          </a:p>
          <a:p>
            <a:pPr algn="l"/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226" name="図 1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5845" y="1716525"/>
            <a:ext cx="3794450" cy="2351622"/>
          </a:xfrm>
          <a:prstGeom prst="rect">
            <a:avLst/>
          </a:prstGeom>
        </p:spPr>
      </p:pic>
      <p:sp>
        <p:nvSpPr>
          <p:cNvPr id="1227" name="メモ 290"/>
          <p:cNvSpPr/>
          <p:nvPr/>
        </p:nvSpPr>
        <p:spPr>
          <a:xfrm>
            <a:off x="7384166" y="5906059"/>
            <a:ext cx="577659" cy="349710"/>
          </a:xfrm>
          <a:prstGeom prst="foldedCorner">
            <a:avLst/>
          </a:prstGeom>
          <a:solidFill>
            <a:srgbClr val="FFA6A6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l"/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endParaRPr lang="ja-JP" altLang="en-US" sz="4400" b="1" dirty="0" smtClean="0">
              <a:latin typeface="UD デジタル 教科書体 NK-B" panose="02020700000000000000" charset="-128"/>
              <a:ea typeface="UD デジタル 教科書体 NK-B" panose="02020700000000000000" charset="-128"/>
              <a:cs typeface="メイリオ" panose="020B0604030504040204" pitchFamily="50" charset="-128"/>
            </a:endParaRPr>
          </a:p>
          <a:p>
            <a:pPr algn="l"/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28" name="正方形/長方形 113"/>
          <p:cNvSpPr/>
          <p:nvPr/>
        </p:nvSpPr>
        <p:spPr>
          <a:xfrm>
            <a:off x="88062" y="346018"/>
            <a:ext cx="2942757" cy="608875"/>
          </a:xfrm>
          <a:prstGeom prst="rect">
            <a:avLst/>
          </a:prstGeom>
          <a:solidFill>
            <a:srgbClr val="1F75B6"/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校内研修例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</a:p>
        </p:txBody>
      </p:sp>
      <p:sp>
        <p:nvSpPr>
          <p:cNvPr id="1116" name="正方形/長方形 189"/>
          <p:cNvSpPr/>
          <p:nvPr/>
        </p:nvSpPr>
        <p:spPr>
          <a:xfrm>
            <a:off x="123368" y="346018"/>
            <a:ext cx="3217786" cy="60887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今回のテーマ</a:t>
            </a:r>
          </a:p>
        </p:txBody>
      </p:sp>
      <p:sp>
        <p:nvSpPr>
          <p:cNvPr id="1117" name="テキスト ボックス 190"/>
          <p:cNvSpPr txBox="1"/>
          <p:nvPr/>
        </p:nvSpPr>
        <p:spPr>
          <a:xfrm>
            <a:off x="617428" y="1845490"/>
            <a:ext cx="8006066" cy="3415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（例）１単位時間や単元、題材のまとまりの中でどのようにして</a:t>
            </a:r>
            <a:r>
              <a:rPr sz="3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コンピュータやインターネットなどを利用すれば効果的か考える。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図形 109"/>
          <p:cNvSpPr/>
          <p:nvPr/>
        </p:nvSpPr>
        <p:spPr>
          <a:xfrm>
            <a:off x="525034" y="5445000"/>
            <a:ext cx="653153" cy="733608"/>
          </a:xfrm>
          <a:prstGeom prst="downArrow">
            <a:avLst/>
          </a:prstGeom>
          <a:solidFill>
            <a:srgbClr val="FFA6A6"/>
          </a:solidFill>
          <a:ln w="12700" cap="flat" cmpd="sng" algn="ctr">
            <a:solidFill>
              <a:srgbClr val="FFA6A6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ja-JP" altLang="en-US"/>
            </a:pPr>
            <a:endParaRPr lang="ja-JP" altLang="en-US">
              <a:solidFill>
                <a:srgbClr val="E78B8B"/>
              </a:solidFill>
            </a:endParaRPr>
          </a:p>
        </p:txBody>
      </p:sp>
      <p:sp>
        <p:nvSpPr>
          <p:cNvPr id="1124" name="図形 106"/>
          <p:cNvSpPr/>
          <p:nvPr/>
        </p:nvSpPr>
        <p:spPr>
          <a:xfrm>
            <a:off x="397701" y="1484779"/>
            <a:ext cx="8352000" cy="648000"/>
          </a:xfrm>
          <a:prstGeom prst="flowChartProcess">
            <a:avLst/>
          </a:prstGeom>
          <a:solidFill>
            <a:srgbClr val="FFA6A6"/>
          </a:solidFill>
          <a:ln w="12700" cap="flat" cmpd="sng" algn="ctr">
            <a:solidFill>
              <a:srgbClr val="FFA6A6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ja-JP" altLang="en-US"/>
            </a:pPr>
            <a:endParaRPr lang="ja-JP" altLang="en-US" sz="1600">
              <a:solidFill>
                <a:srgbClr val="E78B8B"/>
              </a:solidFill>
            </a:endParaRPr>
          </a:p>
        </p:txBody>
      </p:sp>
      <p:sp>
        <p:nvSpPr>
          <p:cNvPr id="1125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</a:p>
        </p:txBody>
      </p:sp>
      <p:sp>
        <p:nvSpPr>
          <p:cNvPr id="1126" name="正方形/長方形 147"/>
          <p:cNvSpPr/>
          <p:nvPr/>
        </p:nvSpPr>
        <p:spPr>
          <a:xfrm>
            <a:off x="128667" y="300125"/>
            <a:ext cx="2937591" cy="60887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研修の流れ</a:t>
            </a:r>
          </a:p>
        </p:txBody>
      </p:sp>
      <p:sp>
        <p:nvSpPr>
          <p:cNvPr id="1127" name="図形 107"/>
          <p:cNvSpPr/>
          <p:nvPr/>
        </p:nvSpPr>
        <p:spPr>
          <a:xfrm>
            <a:off x="397701" y="3141000"/>
            <a:ext cx="8352000" cy="648000"/>
          </a:xfrm>
          <a:prstGeom prst="flowChartProcess">
            <a:avLst/>
          </a:prstGeom>
          <a:solidFill>
            <a:srgbClr val="FFA6A6"/>
          </a:solidFill>
          <a:ln w="12700" cap="flat" cmpd="sng" algn="ctr">
            <a:solidFill>
              <a:srgbClr val="FFA6A6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ja-JP" altLang="en-US"/>
            </a:pPr>
            <a:endParaRPr lang="ja-JP" altLang="en-US"/>
          </a:p>
        </p:txBody>
      </p:sp>
      <p:sp>
        <p:nvSpPr>
          <p:cNvPr id="1128" name="図形 108"/>
          <p:cNvSpPr/>
          <p:nvPr/>
        </p:nvSpPr>
        <p:spPr>
          <a:xfrm>
            <a:off x="397701" y="4797000"/>
            <a:ext cx="8352000" cy="648000"/>
          </a:xfrm>
          <a:prstGeom prst="flowChartProcess">
            <a:avLst/>
          </a:prstGeom>
          <a:solidFill>
            <a:srgbClr val="FFA6A6"/>
          </a:solidFill>
          <a:ln w="12700" cap="flat" cmpd="sng" algn="ctr">
            <a:solidFill>
              <a:srgbClr val="FFA6A6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ja-JP" altLang="en-US"/>
            </a:pPr>
            <a:endParaRPr lang="ja-JP" altLang="en-US">
              <a:solidFill>
                <a:srgbClr val="E78B8B"/>
              </a:solidFill>
            </a:endParaRPr>
          </a:p>
        </p:txBody>
      </p:sp>
      <p:sp>
        <p:nvSpPr>
          <p:cNvPr id="1129" name="図形 110"/>
          <p:cNvSpPr/>
          <p:nvPr/>
        </p:nvSpPr>
        <p:spPr>
          <a:xfrm>
            <a:off x="650074" y="3789000"/>
            <a:ext cx="365039" cy="1007206"/>
          </a:xfrm>
          <a:prstGeom prst="flowChartProcess">
            <a:avLst/>
          </a:prstGeom>
          <a:solidFill>
            <a:srgbClr val="FFA6A6"/>
          </a:solidFill>
          <a:ln w="12700" cap="flat" cmpd="sng" algn="ctr">
            <a:solidFill>
              <a:srgbClr val="FFA6A6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ja-JP" altLang="en-US"/>
            </a:pPr>
            <a:endParaRPr lang="ja-JP" altLang="en-US" b="1">
              <a:solidFill>
                <a:srgbClr val="E78B8B"/>
              </a:solidFill>
            </a:endParaRPr>
          </a:p>
        </p:txBody>
      </p:sp>
      <p:sp>
        <p:nvSpPr>
          <p:cNvPr id="1130" name="図形 111"/>
          <p:cNvSpPr/>
          <p:nvPr/>
        </p:nvSpPr>
        <p:spPr>
          <a:xfrm>
            <a:off x="647969" y="2133000"/>
            <a:ext cx="365039" cy="1007206"/>
          </a:xfrm>
          <a:prstGeom prst="flowChartProcess">
            <a:avLst/>
          </a:prstGeom>
          <a:solidFill>
            <a:srgbClr val="FFA6A6"/>
          </a:solidFill>
          <a:ln w="12700" cap="flat" cmpd="sng" algn="ctr">
            <a:solidFill>
              <a:srgbClr val="FFA6A6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ja-JP" altLang="en-US"/>
            </a:pPr>
            <a:endParaRPr lang="ja-JP" altLang="en-US" b="1">
              <a:solidFill>
                <a:srgbClr val="E78B8B"/>
              </a:solidFill>
            </a:endParaRPr>
          </a:p>
        </p:txBody>
      </p:sp>
      <p:sp>
        <p:nvSpPr>
          <p:cNvPr id="1131" name="テキスト ボックス 7"/>
          <p:cNvSpPr txBox="1"/>
          <p:nvPr/>
        </p:nvSpPr>
        <p:spPr>
          <a:xfrm>
            <a:off x="135195" y="1364590"/>
            <a:ext cx="8970707" cy="50774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（１）研修で利用するシートの説明</a:t>
            </a:r>
            <a:endParaRPr lang="ja-JP" altLang="en-US" sz="3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研修シートとＫＰＴシート</a:t>
            </a:r>
            <a:endParaRPr lang="ja-JP" altLang="en-US" sz="3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（２）Ａ先生自身の研修シートを</a:t>
            </a:r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</a:t>
            </a:r>
            <a:endParaRPr lang="ja-JP" altLang="en-US" sz="3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悩みや課題について</a:t>
            </a:r>
            <a:endParaRPr lang="ja-JP" altLang="en-US" sz="3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（３）ＫＰＴシートを用いた協議</a:t>
            </a:r>
          </a:p>
          <a:p>
            <a:pPr>
              <a:lnSpc>
                <a:spcPct val="150000"/>
              </a:lnSpc>
            </a:pPr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アイディアの提案・協議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7" name="図 1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2000" y="1629001"/>
            <a:ext cx="4868151" cy="5015300"/>
          </a:xfrm>
          <a:prstGeom prst="rect">
            <a:avLst/>
          </a:prstGeom>
        </p:spPr>
      </p:pic>
      <p:sp>
        <p:nvSpPr>
          <p:cNvPr id="1138" name="テキスト ボックス 6"/>
          <p:cNvSpPr txBox="1"/>
          <p:nvPr/>
        </p:nvSpPr>
        <p:spPr>
          <a:xfrm>
            <a:off x="117074" y="908720"/>
            <a:ext cx="2956268" cy="58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研修シート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39" name="正方形/長方形 8"/>
          <p:cNvSpPr/>
          <p:nvPr/>
        </p:nvSpPr>
        <p:spPr>
          <a:xfrm>
            <a:off x="117074" y="299845"/>
            <a:ext cx="2942757" cy="608875"/>
          </a:xfrm>
          <a:prstGeom prst="rect">
            <a:avLst/>
          </a:prstGeom>
          <a:solidFill>
            <a:srgbClr val="1F75B6"/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シートの説明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40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</a:p>
        </p:txBody>
      </p:sp>
      <p:sp>
        <p:nvSpPr>
          <p:cNvPr id="1141" name="図形 189"/>
          <p:cNvSpPr/>
          <p:nvPr/>
        </p:nvSpPr>
        <p:spPr>
          <a:xfrm>
            <a:off x="553523" y="2637000"/>
            <a:ext cx="2069859" cy="1080000"/>
          </a:xfrm>
          <a:prstGeom prst="wedgeRectCallout">
            <a:avLst>
              <a:gd name="adj1" fmla="val 77306"/>
              <a:gd name="adj2" fmla="val 4442"/>
            </a:avLst>
          </a:prstGeom>
          <a:solidFill>
            <a:srgbClr val="FFE69A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ja-JP" altLang="en-US"/>
            </a:pPr>
            <a:r>
              <a:rPr lang="ja-JP" altLang="en-US">
                <a:solidFill>
                  <a:schemeClr val="tx1"/>
                </a:solidFill>
                <a:latin typeface="UD デジタル 教科書体 NK-R"/>
                <a:ea typeface="UD デジタル 教科書体 NK-R"/>
              </a:rPr>
              <a:t>チェック表の</a:t>
            </a:r>
            <a:endParaRPr>
              <a:latin typeface="UD デジタル 教科書体 NK-R"/>
              <a:ea typeface="UD デジタル 教科書体 NK-R"/>
            </a:endParaRPr>
          </a:p>
          <a:p>
            <a:pPr algn="ctr">
              <a:defRPr lang="ja-JP" altLang="en-US"/>
            </a:pPr>
            <a:r>
              <a:rPr lang="ja-JP" altLang="en-US">
                <a:solidFill>
                  <a:schemeClr val="tx1"/>
                </a:solidFill>
                <a:latin typeface="UD デジタル 教科書体 NK-R"/>
                <a:ea typeface="UD デジタル 教科書体 NK-R"/>
              </a:rPr>
              <a:t>各チェック内容項目の自己評価</a:t>
            </a:r>
            <a:endParaRPr>
              <a:latin typeface="UD デジタル 教科書体 NK-R"/>
              <a:ea typeface="UD デジタル 教科書体 NK-R"/>
            </a:endParaRPr>
          </a:p>
        </p:txBody>
      </p:sp>
      <p:sp>
        <p:nvSpPr>
          <p:cNvPr id="1142" name="図形 190"/>
          <p:cNvSpPr/>
          <p:nvPr/>
        </p:nvSpPr>
        <p:spPr>
          <a:xfrm>
            <a:off x="6588911" y="2493000"/>
            <a:ext cx="2123580" cy="1080000"/>
          </a:xfrm>
          <a:prstGeom prst="wedgeRectCallout">
            <a:avLst>
              <a:gd name="adj1" fmla="val -82324"/>
              <a:gd name="adj2" fmla="val -27954"/>
            </a:avLst>
          </a:prstGeom>
          <a:solidFill>
            <a:srgbClr val="FFE69A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ja-JP" altLang="en-US"/>
            </a:pPr>
            <a:r>
              <a:rPr lang="ja-JP" altLang="en-US">
                <a:solidFill>
                  <a:schemeClr val="tx1"/>
                </a:solidFill>
                <a:latin typeface="UD デジタル 教科書体 NK-R"/>
                <a:ea typeface="UD デジタル 教科書体 NK-R"/>
              </a:rPr>
              <a:t>チェック表各項目の自己評価の平均値</a:t>
            </a:r>
            <a:endParaRPr>
              <a:latin typeface="UD デジタル 教科書体 NK-R"/>
              <a:ea typeface="UD デジタル 教科書体 NK-R"/>
            </a:endParaRPr>
          </a:p>
        </p:txBody>
      </p:sp>
      <p:sp>
        <p:nvSpPr>
          <p:cNvPr id="1143" name="図形 191"/>
          <p:cNvSpPr/>
          <p:nvPr/>
        </p:nvSpPr>
        <p:spPr>
          <a:xfrm>
            <a:off x="324000" y="4293000"/>
            <a:ext cx="2069859" cy="1080000"/>
          </a:xfrm>
          <a:prstGeom prst="wedgeRectCallout">
            <a:avLst>
              <a:gd name="adj1" fmla="val 62796"/>
              <a:gd name="adj2" fmla="val 45320"/>
            </a:avLst>
          </a:prstGeom>
          <a:solidFill>
            <a:srgbClr val="FFE69A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ja-JP" altLang="en-US"/>
            </a:pPr>
            <a:r>
              <a:rPr lang="ja-JP" altLang="en-US">
                <a:solidFill>
                  <a:schemeClr val="tx1"/>
                </a:solidFill>
                <a:latin typeface="UD デジタル 教科書体 NK-R"/>
                <a:ea typeface="UD デジタル 教科書体 NK-R"/>
              </a:rPr>
              <a:t>チェック表を</a:t>
            </a:r>
            <a:endParaRPr>
              <a:latin typeface="UD デジタル 教科書体 NK-R"/>
              <a:ea typeface="UD デジタル 教科書体 NK-R"/>
            </a:endParaRPr>
          </a:p>
          <a:p>
            <a:pPr algn="ctr">
              <a:defRPr lang="ja-JP" altLang="en-US"/>
            </a:pPr>
            <a:r>
              <a:rPr lang="ja-JP" altLang="en-US">
                <a:solidFill>
                  <a:schemeClr val="tx1"/>
                </a:solidFill>
                <a:latin typeface="UD デジタル 教科書体 NK-R"/>
                <a:ea typeface="UD デジタル 教科書体 NK-R"/>
              </a:rPr>
              <a:t>基にして考えた</a:t>
            </a:r>
            <a:endParaRPr>
              <a:latin typeface="UD デジタル 教科書体 NK-R"/>
              <a:ea typeface="UD デジタル 教科書体 NK-R"/>
            </a:endParaRPr>
          </a:p>
          <a:p>
            <a:pPr algn="ctr">
              <a:defRPr lang="ja-JP" altLang="en-US"/>
            </a:pPr>
            <a:r>
              <a:rPr lang="ja-JP" altLang="en-US">
                <a:solidFill>
                  <a:schemeClr val="tx1"/>
                </a:solidFill>
                <a:latin typeface="UD デジタル 教科書体 NK-R"/>
                <a:ea typeface="UD デジタル 教科書体 NK-R"/>
              </a:rPr>
              <a:t>研修テーマ</a:t>
            </a:r>
            <a:endParaRPr>
              <a:latin typeface="UD デジタル 教科書体 NK-R"/>
              <a:ea typeface="UD デジタル 教科書体 NK-R"/>
            </a:endParaRPr>
          </a:p>
        </p:txBody>
      </p:sp>
      <p:sp>
        <p:nvSpPr>
          <p:cNvPr id="1144" name="図形 192"/>
          <p:cNvSpPr/>
          <p:nvPr/>
        </p:nvSpPr>
        <p:spPr>
          <a:xfrm>
            <a:off x="5975930" y="4941000"/>
            <a:ext cx="2916490" cy="1080000"/>
          </a:xfrm>
          <a:prstGeom prst="wedgeRectCallout">
            <a:avLst>
              <a:gd name="adj1" fmla="val -66474"/>
              <a:gd name="adj2" fmla="val 44775"/>
            </a:avLst>
          </a:prstGeom>
          <a:solidFill>
            <a:srgbClr val="FFE69A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ja-JP" altLang="en-US"/>
            </a:pPr>
            <a:r>
              <a:rPr lang="ja-JP" altLang="en-US">
                <a:solidFill>
                  <a:schemeClr val="tx1"/>
                </a:solidFill>
                <a:latin typeface="UD デジタル 教科書体 NK-R"/>
                <a:ea typeface="UD デジタル 教科書体 NK-R"/>
              </a:rPr>
              <a:t>協議テーマについてのKeepとProblemの具体</a:t>
            </a:r>
            <a:endParaRPr>
              <a:latin typeface="UD デジタル 教科書体 NK-R"/>
              <a:ea typeface="UD デジタル 教科書体 NK-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0" name="図 1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5887" y="1494597"/>
            <a:ext cx="7413149" cy="5265672"/>
          </a:xfrm>
          <a:prstGeom prst="rect">
            <a:avLst/>
          </a:prstGeom>
        </p:spPr>
      </p:pic>
      <p:sp>
        <p:nvSpPr>
          <p:cNvPr id="1151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</a:p>
        </p:txBody>
      </p:sp>
      <p:sp>
        <p:nvSpPr>
          <p:cNvPr id="1152" name="テキスト ボックス 103"/>
          <p:cNvSpPr txBox="1"/>
          <p:nvPr/>
        </p:nvSpPr>
        <p:spPr>
          <a:xfrm>
            <a:off x="107870" y="911303"/>
            <a:ext cx="3454975" cy="58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ＫＰＴシート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53" name="正方形/長方形 104"/>
          <p:cNvSpPr/>
          <p:nvPr/>
        </p:nvSpPr>
        <p:spPr>
          <a:xfrm>
            <a:off x="117074" y="299845"/>
            <a:ext cx="2942757" cy="608875"/>
          </a:xfrm>
          <a:prstGeom prst="rect">
            <a:avLst/>
          </a:prstGeom>
          <a:solidFill>
            <a:srgbClr val="1F75B6"/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シートの説明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54" name="四角形 110"/>
          <p:cNvSpPr/>
          <p:nvPr/>
        </p:nvSpPr>
        <p:spPr>
          <a:xfrm>
            <a:off x="1056223" y="3328240"/>
            <a:ext cx="2121860" cy="15944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ja-JP" altLang="en-US"/>
            </a:pPr>
            <a:r>
              <a:rPr lang="ja-JP" altLang="en-US" sz="3200">
                <a:latin typeface="UD デジタル 教科書体 NK-R"/>
                <a:ea typeface="UD デジタル 教科書体 NK-R"/>
              </a:rPr>
              <a:t>継続していきたいこと</a:t>
            </a:r>
            <a:endParaRPr lang="ja-JP" altLang="en-US" sz="3200">
              <a:latin typeface="UD デジタル 教科書体 NK-R"/>
              <a:ea typeface="UD デジタル 教科書体 NK-R"/>
            </a:endParaRPr>
          </a:p>
        </p:txBody>
      </p:sp>
      <p:sp>
        <p:nvSpPr>
          <p:cNvPr id="1155" name="四角形 111"/>
          <p:cNvSpPr/>
          <p:nvPr/>
        </p:nvSpPr>
        <p:spPr>
          <a:xfrm>
            <a:off x="4464360" y="3011008"/>
            <a:ext cx="4008839" cy="158964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ja-JP" altLang="en-US"/>
            </a:pPr>
            <a:r>
              <a:rPr lang="ja-JP" altLang="en-US" sz="3200">
                <a:latin typeface="UD デジタル 教科書体 NK-R"/>
                <a:ea typeface="UD デジタル 教科書体 NK-R"/>
              </a:rPr>
              <a:t>新たに取り組む</a:t>
            </a:r>
            <a:endParaRPr lang="ja-JP" altLang="en-US" sz="3200">
              <a:latin typeface="UD デジタル 教科書体 NK-R"/>
              <a:ea typeface="UD デジタル 教科書体 NK-R"/>
            </a:endParaRPr>
          </a:p>
          <a:p>
            <a:pPr algn="ctr">
              <a:defRPr lang="ja-JP" altLang="en-US"/>
            </a:pPr>
            <a:r>
              <a:rPr lang="ja-JP" altLang="en-US" sz="3200">
                <a:latin typeface="UD デジタル 教科書体 NK-R"/>
                <a:ea typeface="UD デジタル 教科書体 NK-R"/>
              </a:rPr>
              <a:t>アイディア</a:t>
            </a:r>
            <a:endParaRPr lang="ja-JP" altLang="en-US" sz="3200">
              <a:latin typeface="UD デジタル 教科書体 NK-R"/>
              <a:ea typeface="UD デジタル 教科書体 NK-R"/>
            </a:endParaRPr>
          </a:p>
        </p:txBody>
      </p:sp>
      <p:sp>
        <p:nvSpPr>
          <p:cNvPr id="1156" name="四角形 112"/>
          <p:cNvSpPr/>
          <p:nvPr/>
        </p:nvSpPr>
        <p:spPr>
          <a:xfrm>
            <a:off x="1055978" y="5243182"/>
            <a:ext cx="2124158" cy="151254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ja-JP" altLang="en-US"/>
            </a:pPr>
            <a:r>
              <a:rPr lang="ja-JP" altLang="en-US" sz="3200">
                <a:latin typeface="UD デジタル 教科書体 NK-R"/>
                <a:ea typeface="UD デジタル 教科書体 NK-R"/>
              </a:rPr>
              <a:t>悩みや</a:t>
            </a:r>
            <a:endParaRPr lang="ja-JP" altLang="en-US" sz="3200">
              <a:latin typeface="UD デジタル 教科書体 NK-R"/>
              <a:ea typeface="UD デジタル 教科書体 NK-R"/>
            </a:endParaRPr>
          </a:p>
          <a:p>
            <a:pPr algn="ctr">
              <a:defRPr lang="ja-JP" altLang="en-US"/>
            </a:pPr>
            <a:r>
              <a:rPr lang="ja-JP" altLang="en-US" sz="3200">
                <a:latin typeface="UD デジタル 教科書体 NK-R"/>
                <a:ea typeface="UD デジタル 教科書体 NK-R"/>
              </a:rPr>
              <a:t>課題</a:t>
            </a:r>
            <a:endParaRPr lang="ja-JP" altLang="en-US" sz="3200">
              <a:latin typeface="UD デジタル 教科書体 NK-R"/>
              <a:ea typeface="UD デジタル 教科書体 NK-R"/>
            </a:endParaRPr>
          </a:p>
        </p:txBody>
      </p:sp>
      <p:sp>
        <p:nvSpPr>
          <p:cNvPr id="1157" name="四角形 109"/>
          <p:cNvSpPr/>
          <p:nvPr/>
        </p:nvSpPr>
        <p:spPr>
          <a:xfrm>
            <a:off x="3239333" y="4797000"/>
            <a:ext cx="5155144" cy="146806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dash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ja-JP" altLang="en-US"/>
            </a:pPr>
            <a:r>
              <a:rPr lang="ja-JP" altLang="en-US" sz="3200">
                <a:solidFill>
                  <a:srgbClr val="FF0000"/>
                </a:solidFill>
                <a:latin typeface="UD デジタル 教科書体 NK-R"/>
                <a:ea typeface="UD デジタル 教科書体 NK-R"/>
              </a:rPr>
              <a:t>根拠に基づいた改善の</a:t>
            </a:r>
            <a:endParaRPr lang="ja-JP" altLang="en-US" sz="3200">
              <a:solidFill>
                <a:srgbClr val="FF0000"/>
              </a:solidFill>
              <a:latin typeface="UD デジタル 教科書体 NK-R"/>
              <a:ea typeface="UD デジタル 教科書体 NK-R"/>
            </a:endParaRPr>
          </a:p>
          <a:p>
            <a:pPr algn="ctr">
              <a:defRPr lang="ja-JP" altLang="en-US"/>
            </a:pPr>
            <a:r>
              <a:rPr lang="ja-JP" altLang="en-US" sz="3200">
                <a:solidFill>
                  <a:srgbClr val="FF0000"/>
                </a:solidFill>
                <a:latin typeface="UD デジタル 教科書体 NK-R"/>
                <a:ea typeface="UD デジタル 教科書体 NK-R"/>
              </a:rPr>
              <a:t>アイディアを整理する方法</a:t>
            </a:r>
            <a:endParaRPr lang="ja-JP" altLang="en-US" sz="3200">
              <a:solidFill>
                <a:srgbClr val="FF0000"/>
              </a:solidFill>
              <a:latin typeface="UD デジタル 教科書体 NK-R"/>
              <a:ea typeface="UD デジタル 教科書体 NK-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</a:p>
        </p:txBody>
      </p:sp>
      <p:sp>
        <p:nvSpPr>
          <p:cNvPr id="1164" name="テキスト ボックス 113"/>
          <p:cNvSpPr txBox="1"/>
          <p:nvPr/>
        </p:nvSpPr>
        <p:spPr>
          <a:xfrm>
            <a:off x="116851" y="908720"/>
            <a:ext cx="6973878" cy="58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ＫＰＴシートの協議後のイメージ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65" name="正方形/長方形 114"/>
          <p:cNvSpPr/>
          <p:nvPr/>
        </p:nvSpPr>
        <p:spPr>
          <a:xfrm>
            <a:off x="117074" y="299845"/>
            <a:ext cx="2942757" cy="608875"/>
          </a:xfrm>
          <a:prstGeom prst="rect">
            <a:avLst/>
          </a:prstGeom>
          <a:solidFill>
            <a:srgbClr val="1F75B6"/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シートの説明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166" name="図 1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7074" y="1773000"/>
            <a:ext cx="8777672" cy="443218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</a:p>
        </p:txBody>
      </p:sp>
      <p:sp>
        <p:nvSpPr>
          <p:cNvPr id="1173" name="テキスト ボックス 115"/>
          <p:cNvSpPr txBox="1"/>
          <p:nvPr/>
        </p:nvSpPr>
        <p:spPr>
          <a:xfrm>
            <a:off x="107689" y="910890"/>
            <a:ext cx="6546175" cy="58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①　Ａ先生から説明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74" name="正方形/長方形 116"/>
          <p:cNvSpPr/>
          <p:nvPr/>
        </p:nvSpPr>
        <p:spPr>
          <a:xfrm>
            <a:off x="115852" y="299845"/>
            <a:ext cx="1646872" cy="608875"/>
          </a:xfrm>
          <a:prstGeom prst="rect">
            <a:avLst/>
          </a:prstGeom>
          <a:solidFill>
            <a:srgbClr val="1F75B6"/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演習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175" name="図 1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8000" y="1557000"/>
            <a:ext cx="5217530" cy="515838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8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1182" name="メモ 205"/>
          <p:cNvSpPr/>
          <p:nvPr/>
        </p:nvSpPr>
        <p:spPr>
          <a:xfrm>
            <a:off x="1548000" y="1773000"/>
            <a:ext cx="5816647" cy="2668038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l"/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endParaRPr lang="ja-JP" altLang="en-US" sz="4400" b="1" dirty="0" smtClean="0">
              <a:latin typeface="UD デジタル 教科書体 NK-B" panose="02020700000000000000" charset="-128"/>
              <a:ea typeface="UD デジタル 教科書体 NK-B" panose="02020700000000000000" charset="-128"/>
              <a:cs typeface="メイリオ" panose="020B0604030504040204" pitchFamily="50" charset="-128"/>
            </a:endParaRPr>
          </a:p>
          <a:p>
            <a:pPr algn="l"/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悩みや課題の解消につながる</a:t>
            </a:r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アイディアを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一文で</a:t>
            </a:r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名前</a:t>
            </a:r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83" name="テキスト ボックス 105"/>
          <p:cNvSpPr txBox="1"/>
          <p:nvPr/>
        </p:nvSpPr>
        <p:spPr>
          <a:xfrm>
            <a:off x="2202258" y="4653000"/>
            <a:ext cx="4508132" cy="2030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800"/>
              <a:t>・筆記用具はサインペン</a:t>
            </a:r>
            <a:endParaRPr sz="2800"/>
          </a:p>
          <a:p>
            <a:pPr>
              <a:lnSpc>
                <a:spcPct val="150000"/>
              </a:lnSpc>
            </a:pPr>
            <a:r>
              <a:rPr lang="ja-JP" altLang="en-US" sz="2800"/>
              <a:t>・１枚の付箋に１項目</a:t>
            </a:r>
            <a:endParaRPr lang="ja-JP" altLang="en-US" sz="2800"/>
          </a:p>
          <a:p>
            <a:pPr>
              <a:lnSpc>
                <a:spcPct val="150000"/>
              </a:lnSpc>
            </a:pPr>
            <a:r>
              <a:rPr lang="ja-JP" altLang="en-US" sz="2800"/>
              <a:t>・</a:t>
            </a:r>
            <a:r>
              <a:rPr lang="ja-JP" altLang="en-US" sz="2800"/>
              <a:t>のりの部分は</a:t>
            </a:r>
            <a:r>
              <a:rPr lang="ja-JP" altLang="en-US" sz="2800"/>
              <a:t>左側に</a:t>
            </a:r>
            <a:endParaRPr lang="ja-JP" altLang="en-US" sz="2800"/>
          </a:p>
        </p:txBody>
      </p:sp>
      <p:sp>
        <p:nvSpPr>
          <p:cNvPr id="1184" name="テキスト ボックス 118"/>
          <p:cNvSpPr txBox="1"/>
          <p:nvPr/>
        </p:nvSpPr>
        <p:spPr>
          <a:xfrm>
            <a:off x="107689" y="910890"/>
            <a:ext cx="6546175" cy="58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②　個人で付箋に記入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85" name="正方形/長方形 105"/>
          <p:cNvSpPr/>
          <p:nvPr/>
        </p:nvSpPr>
        <p:spPr>
          <a:xfrm>
            <a:off x="115852" y="299845"/>
            <a:ext cx="1646872" cy="608875"/>
          </a:xfrm>
          <a:prstGeom prst="rect">
            <a:avLst/>
          </a:prstGeom>
          <a:solidFill>
            <a:srgbClr val="1F75B6"/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演習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1" name="図 1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75521" y="2194041"/>
            <a:ext cx="6776901" cy="44244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92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９</a:t>
            </a:r>
          </a:p>
        </p:txBody>
      </p:sp>
      <p:sp>
        <p:nvSpPr>
          <p:cNvPr id="1193" name="テキスト ボックス 155"/>
          <p:cNvSpPr txBox="1"/>
          <p:nvPr/>
        </p:nvSpPr>
        <p:spPr>
          <a:xfrm>
            <a:off x="96455" y="1701000"/>
            <a:ext cx="8934808" cy="58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付箋をシートに貼り、グルーピングする。</a:t>
            </a:r>
          </a:p>
        </p:txBody>
      </p:sp>
      <p:sp>
        <p:nvSpPr>
          <p:cNvPr id="1194" name="メモ 205"/>
          <p:cNvSpPr/>
          <p:nvPr/>
        </p:nvSpPr>
        <p:spPr>
          <a:xfrm>
            <a:off x="3708000" y="4081780"/>
            <a:ext cx="1078331" cy="787059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l"/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endParaRPr lang="ja-JP" altLang="en-US" sz="4400" b="1" dirty="0" smtClean="0">
              <a:latin typeface="UD デジタル 教科書体 NK-B" panose="02020700000000000000" charset="-128"/>
              <a:ea typeface="UD デジタル 教科書体 NK-B" panose="02020700000000000000" charset="-128"/>
              <a:cs typeface="メイリオ" panose="020B0604030504040204" pitchFamily="50" charset="-128"/>
            </a:endParaRPr>
          </a:p>
          <a:p>
            <a:pPr algn="l"/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95" name="メモ 208"/>
          <p:cNvSpPr/>
          <p:nvPr/>
        </p:nvSpPr>
        <p:spPr>
          <a:xfrm>
            <a:off x="6326560" y="4868665"/>
            <a:ext cx="1078331" cy="787059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l"/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endParaRPr lang="ja-JP" altLang="en-US" sz="4400" b="1" dirty="0" smtClean="0">
              <a:latin typeface="UD デジタル 教科書体 NK-B" panose="02020700000000000000" charset="-128"/>
              <a:ea typeface="UD デジタル 教科書体 NK-B" panose="02020700000000000000" charset="-128"/>
              <a:cs typeface="メイリオ" panose="020B0604030504040204" pitchFamily="50" charset="-128"/>
            </a:endParaRPr>
          </a:p>
          <a:p>
            <a:pPr algn="l"/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96" name="メモ 209"/>
          <p:cNvSpPr/>
          <p:nvPr/>
        </p:nvSpPr>
        <p:spPr>
          <a:xfrm>
            <a:off x="6326515" y="4012736"/>
            <a:ext cx="1078331" cy="787059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l"/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endParaRPr lang="ja-JP" altLang="en-US" sz="4400" b="1" dirty="0" smtClean="0">
              <a:latin typeface="UD デジタル 教科書体 NK-B" panose="02020700000000000000" charset="-128"/>
              <a:ea typeface="UD デジタル 教科書体 NK-B" panose="02020700000000000000" charset="-128"/>
              <a:cs typeface="メイリオ" panose="020B0604030504040204" pitchFamily="50" charset="-128"/>
            </a:endParaRPr>
          </a:p>
          <a:p>
            <a:pPr algn="l"/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97" name="メモ 210"/>
          <p:cNvSpPr/>
          <p:nvPr/>
        </p:nvSpPr>
        <p:spPr>
          <a:xfrm>
            <a:off x="3708000" y="4996300"/>
            <a:ext cx="1078331" cy="787059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l"/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endParaRPr lang="ja-JP" altLang="en-US" sz="4400" b="1" dirty="0" smtClean="0">
              <a:latin typeface="UD デジタル 教科書体 NK-B" panose="02020700000000000000" charset="-128"/>
              <a:ea typeface="UD デジタル 教科書体 NK-B" panose="02020700000000000000" charset="-128"/>
              <a:cs typeface="メイリオ" panose="020B0604030504040204" pitchFamily="50" charset="-128"/>
            </a:endParaRPr>
          </a:p>
          <a:p>
            <a:pPr algn="l"/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98" name="テキスト ボックス 120"/>
          <p:cNvSpPr txBox="1"/>
          <p:nvPr/>
        </p:nvSpPr>
        <p:spPr>
          <a:xfrm>
            <a:off x="107689" y="910890"/>
            <a:ext cx="6546175" cy="58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③　アイディアの共有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99" name="図形 112"/>
          <p:cNvSpPr/>
          <p:nvPr/>
        </p:nvSpPr>
        <p:spPr>
          <a:xfrm>
            <a:off x="3380776" y="5844670"/>
            <a:ext cx="4794850" cy="608330"/>
          </a:xfrm>
          <a:prstGeom prst="flowChartProcess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ja-JP" altLang="en-US"/>
            </a:pPr>
            <a:r>
              <a:rPr lang="ja-JP" altLang="en-US" sz="2800">
                <a:solidFill>
                  <a:srgbClr val="FF0000"/>
                </a:solidFill>
                <a:latin typeface="UD デジタル 教科書体 NK-R"/>
                <a:ea typeface="UD デジタル 教科書体 NK-R"/>
              </a:rPr>
              <a:t>類似のアイディアは割愛</a:t>
            </a:r>
            <a:endParaRPr lang="ja-JP" altLang="en-US" sz="2800">
              <a:solidFill>
                <a:srgbClr val="FF0000"/>
              </a:solidFill>
              <a:latin typeface="UD デジタル 教科書体 NK-R"/>
              <a:ea typeface="UD デジタル 教科書体 NK-R"/>
            </a:endParaRPr>
          </a:p>
        </p:txBody>
      </p:sp>
      <p:sp>
        <p:nvSpPr>
          <p:cNvPr id="1200" name="正方形/長方形 106"/>
          <p:cNvSpPr/>
          <p:nvPr/>
        </p:nvSpPr>
        <p:spPr>
          <a:xfrm>
            <a:off x="115852" y="299845"/>
            <a:ext cx="1646872" cy="608875"/>
          </a:xfrm>
          <a:prstGeom prst="rect">
            <a:avLst/>
          </a:prstGeom>
          <a:solidFill>
            <a:srgbClr val="1F75B6"/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演習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:vt="http://schemas.openxmlformats.org/officeDocument/2006/docPropsVTypes" xmlns="http://schemas.openxmlformats.org/officeDocument/2006/extended-properties">
  <Application>JUST Focus</Application>
  <AppVersion>4.1.7</AppVersion>
  <PresentationFormat>ユーザー設定</PresentationFormat>
  <Slides>11</Slides>
  <Notes>11</Notes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lastModifiedBy>小松　永稔</cp:lastModifiedBy>
  <dcterms:created xsi:type="dcterms:W3CDTF">2021-08-26T02:57:54Z</dcterms:created>
  <dcterms:modified xsi:type="dcterms:W3CDTF">2022-03-10T01:54:45Z</dcterms:modified>
  <cp:revision>39</cp:revision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KSOProductBuildVer">
    <vt:lpwstr>1041-11.8.2.8498</vt:lpwstr>
  </property>
</Properties>
</file>