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6" r:id="rId2"/>
  </p:sldMasterIdLst>
  <p:notesMasterIdLst>
    <p:notesMasterId r:id="rId3"/>
  </p:notesMasterIdLst>
  <p:handoutMasterIdLst>
    <p:handoutMasterId r:id="rId4"/>
  </p:handoutMasterIdLst>
  <p:sldIdLst>
    <p:sldId id="2315" r:id="rId5"/>
    <p:sldId id="2186" r:id="rId6"/>
    <p:sldId id="2286" r:id="rId7"/>
    <p:sldId id="2298" r:id="rId8"/>
    <p:sldId id="2339" r:id="rId9"/>
    <p:sldId id="2335" r:id="rId10"/>
    <p:sldId id="2341" r:id="rId11"/>
    <p:sldId id="2342" r:id="rId12"/>
    <p:sldId id="2343" r:id="rId13"/>
    <p:sldId id="2348" r:id="rId14"/>
    <p:sldId id="2345" r:id="rId15"/>
    <p:sldId id="2346" r:id="rId16"/>
    <p:sldId id="2349" r:id="rId17"/>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AD14320-1879-49EB-B90F-A86D04D21FF2}">
          <p14:sldIdLst>
            <p14:sldId id="2315"/>
            <p14:sldId id="2186"/>
            <p14:sldId id="2286"/>
            <p14:sldId id="2298"/>
            <p14:sldId id="2339"/>
            <p14:sldId id="2335"/>
            <p14:sldId id="2341"/>
            <p14:sldId id="2342"/>
            <p14:sldId id="2343"/>
            <p14:sldId id="2348"/>
            <p14:sldId id="2345"/>
            <p14:sldId id="2346"/>
            <p14:sldId id="2349"/>
          </p14:sldIdLst>
        </p14:section>
      </p14:sectionLst>
    </p:ext>
    <p:ext uri="{EFAFB233-063F-42B5-8137-9DF3F51BA10A}">
      <p15:sldGuideLst xmlns:p15="http://schemas.microsoft.com/office/powerpoint/2012/main">
        <p15:guide id="1" orient="horz" pos="2115"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75B6"/>
    <a:srgbClr val="1F4E79"/>
    <a:srgbClr val="C6D9F1"/>
    <a:srgbClr val="CCFFCC"/>
    <a:srgbClr val="404040"/>
    <a:srgbClr val="FFFFFF"/>
    <a:srgbClr val="FF6F05"/>
    <a:srgbClr val="66FFCC"/>
    <a:srgbClr val="33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淡色スタイル 1 - アクセント 5">
    <a:wholeTbl>
      <a:tcTxStyle>
        <a:fontRef idx="minor">
          <a:srgbClr val="00000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淡色スタイル 1 - アクセント 6">
    <a:wholeTbl>
      <a:tcTxStyle>
        <a:fontRef idx="minor">
          <a:srgbClr val="00000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スタイルなし、表のグリッド線なし">
    <a:wholeTbl>
      <a:tcTxStyle>
        <a:fontRef idx="minor">
          <a:srgbClr val="00000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淡色スタイル 2 - アクセント 3">
    <a:wholeTbl>
      <a:tcTxStyle>
        <a:fontRef idx="minor">
          <a:srgbClr val="00000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rgbClr val="000000"/>
        </a:fontRef>
        <a:schemeClr val="bg1"/>
      </a:tcTxStyle>
      <a:tcStyle>
        <a:tcBdr/>
        <a:fillRef idx="1">
          <a:schemeClr val="accent3"/>
        </a:fillRef>
      </a:tcStyle>
    </a:firstRow>
  </a:tblStyle>
  <a:tblStyle styleId="{912C8C85-51F0-491E-9774-3900AFEF0FD7}" styleName="淡色スタイル 2 - アクセント 6">
    <a:wholeTbl>
      <a:tcTxStyle>
        <a:fontRef idx="minor">
          <a:srgbClr val="00000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rgbClr val="00000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restored">
    <p:restoredLeft sz="20652"/>
    <p:restoredTop sz="64081"/>
  </p:normalViewPr>
  <p:slideViewPr>
    <p:cSldViewPr>
      <p:cViewPr varScale="0">
        <p:scale>
          <a:sx n="66" d="100"/>
          <a:sy n="66" d="100"/>
        </p:scale>
        <p:origin x="-216" y="-186"/>
      </p:cViewPr>
      <p:guideLst>
        <p:guide orient="horz" pos="2115"/>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p:cViewPr varScale="1">
        <p:scale>
          <a:sx n="66" d="100"/>
          <a:sy n="66" d="100"/>
        </p:scale>
        <p:origin x="-2496" y="-96"/>
      </p:cViewPr>
      <p:guideLst/>
    </p:cSldViewPr>
  </p:notes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slide" Target="slides/slide12.xml" /><Relationship Id="rId17" Type="http://schemas.openxmlformats.org/officeDocument/2006/relationships/slide" Target="slides/slide13.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5" name="スライド番号プレースホルダー 9"/>
          <p:cNvSpPr>
            <a:spLocks noGrp="1"/>
          </p:cNvSpPr>
          <p:nvPr>
            <p:ph type="sldNum" sz="quarter" idx="3"/>
          </p:nvPr>
        </p:nvSpPr>
        <p:spPr>
          <a:xfrm>
            <a:off x="3850530" y="9428220"/>
            <a:ext cx="2946058" cy="498418"/>
          </a:xfrm>
          <a:prstGeom prst="rect">
            <a:avLst/>
          </a:prstGeom>
        </p:spPr>
        <p:txBody>
          <a:bodyPr vert="horz" lIns="91440" tIns="45720" rIns="91440" bIns="45720" rtlCol="0" anchor="b"/>
          <a:lstStyle>
            <a:lvl1pPr algn="r">
              <a:defRPr sz="1200"/>
            </a:lvl1pPr>
          </a:lstStyle>
          <a:p>
            <a:fld id="{DC9CDF62-C304-4029-815B-D1808BC558F9}" type="slidenum">
              <a:rPr kumimoji="1" lang="ja-JP" altLang="en-US" smtClean="0"/>
              <a:t>‹#›</a:t>
            </a:fld>
            <a:endParaRPr kumimoji="1" lang="ja-JP" altLang="en-US"/>
          </a:p>
        </p:txBody>
      </p:sp>
    </p:spTree>
    <p:extLst>
      <p:ext uri="{BB962C8B-B14F-4D97-AF65-F5344CB8AC3E}">
        <p14:creationId xmlns:p14="http://schemas.microsoft.com/office/powerpoint/2010/main" val="387574003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98" name="ヘッダー プレースホルダー 1"/>
          <p:cNvSpPr>
            <a:spLocks noGrp="1"/>
          </p:cNvSpPr>
          <p:nvPr>
            <p:ph type="hdr" sz="quarter"/>
          </p:nvPr>
        </p:nvSpPr>
        <p:spPr>
          <a:xfrm>
            <a:off x="8" y="3"/>
            <a:ext cx="2945659" cy="498055"/>
          </a:xfrm>
          <a:prstGeom prst="rect">
            <a:avLst/>
          </a:prstGeom>
        </p:spPr>
        <p:txBody>
          <a:bodyPr vert="horz" lIns="91368" tIns="45680" rIns="91368" bIns="45680" rtlCol="0"/>
          <a:lstStyle>
            <a:lvl1pPr algn="l">
              <a:defRPr sz="1200"/>
            </a:lvl1pPr>
          </a:lstStyle>
          <a:p>
            <a:endParaRPr kumimoji="1" lang="ja-JP" altLang="en-US"/>
          </a:p>
        </p:txBody>
      </p:sp>
      <p:sp>
        <p:nvSpPr>
          <p:cNvPr id="1099" name="日付プレースホルダー 2"/>
          <p:cNvSpPr>
            <a:spLocks noGrp="1"/>
          </p:cNvSpPr>
          <p:nvPr>
            <p:ph type="dt" idx="1"/>
          </p:nvPr>
        </p:nvSpPr>
        <p:spPr>
          <a:xfrm>
            <a:off x="3850444" y="3"/>
            <a:ext cx="2945659" cy="498055"/>
          </a:xfrm>
          <a:prstGeom prst="rect">
            <a:avLst/>
          </a:prstGeom>
        </p:spPr>
        <p:txBody>
          <a:bodyPr vert="horz" lIns="91368" tIns="45680" rIns="91368" bIns="45680" rtlCol="0"/>
          <a:lstStyle>
            <a:lvl1pPr algn="r">
              <a:defRPr sz="1200"/>
            </a:lvl1pPr>
          </a:lstStyle>
          <a:p>
            <a:fld id="{FC74053A-97E4-4212-AE2F-39683A01FC04}" type="datetime3">
              <a:rPr kumimoji="1" lang="ja-JP" altLang="en-US" smtClean="0"/>
              <a:t>令和3年10月11日</a:t>
            </a:fld>
            <a:endParaRPr kumimoji="1" lang="ja-JP" altLang="en-US"/>
          </a:p>
        </p:txBody>
      </p:sp>
      <p:sp>
        <p:nvSpPr>
          <p:cNvPr id="1100" name="スライド イメージ プレースホルダー 3"/>
          <p:cNvSpPr>
            <a:spLocks noGrp="1" noRot="1" noChangeAspect="1"/>
          </p:cNvSpPr>
          <p:nvPr>
            <p:ph type="sldImg" idx="2"/>
          </p:nvPr>
        </p:nvSpPr>
        <p:spPr>
          <a:xfrm>
            <a:off x="1167546" y="1242568"/>
            <a:ext cx="4462583" cy="3347516"/>
          </a:xfrm>
          <a:prstGeom prst="rect">
            <a:avLst/>
          </a:prstGeom>
          <a:noFill/>
          <a:ln w="12700">
            <a:solidFill>
              <a:prstClr val="black"/>
            </a:solidFill>
          </a:ln>
        </p:spPr>
        <p:txBody>
          <a:bodyPr vert="horz" lIns="91368" tIns="45680" rIns="91368" bIns="45680" rtlCol="0" anchor="ctr"/>
          <a:lstStyle/>
          <a:p>
            <a:endParaRPr lang="ja-JP" altLang="en-US"/>
          </a:p>
        </p:txBody>
      </p:sp>
      <p:sp>
        <p:nvSpPr>
          <p:cNvPr id="1101" name="ノート プレースホルダー 4"/>
          <p:cNvSpPr>
            <a:spLocks noGrp="1"/>
          </p:cNvSpPr>
          <p:nvPr>
            <p:ph type="body" sz="quarter" idx="3"/>
          </p:nvPr>
        </p:nvSpPr>
        <p:spPr>
          <a:xfrm>
            <a:off x="679768" y="4777205"/>
            <a:ext cx="5438140" cy="3908614"/>
          </a:xfrm>
          <a:prstGeom prst="rect">
            <a:avLst/>
          </a:prstGeom>
        </p:spPr>
        <p:txBody>
          <a:bodyPr vert="horz" lIns="91368" tIns="45680" rIns="91368" bIns="4568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2" name="フッター プレースホルダー 5"/>
          <p:cNvSpPr>
            <a:spLocks noGrp="1"/>
          </p:cNvSpPr>
          <p:nvPr>
            <p:ph type="ftr" sz="quarter" idx="4"/>
          </p:nvPr>
        </p:nvSpPr>
        <p:spPr>
          <a:xfrm>
            <a:off x="8" y="9428584"/>
            <a:ext cx="2945659" cy="498055"/>
          </a:xfrm>
          <a:prstGeom prst="rect">
            <a:avLst/>
          </a:prstGeom>
        </p:spPr>
        <p:txBody>
          <a:bodyPr vert="horz" lIns="91368" tIns="45680" rIns="91368" bIns="45680" rtlCol="0" anchor="b"/>
          <a:lstStyle>
            <a:lvl1pPr algn="l">
              <a:defRPr sz="1200"/>
            </a:lvl1pPr>
          </a:lstStyle>
          <a:p>
            <a:endParaRPr kumimoji="1" lang="ja-JP" altLang="en-US"/>
          </a:p>
        </p:txBody>
      </p:sp>
      <p:sp>
        <p:nvSpPr>
          <p:cNvPr id="1103" name="スライド番号プレースホルダー 6"/>
          <p:cNvSpPr>
            <a:spLocks noGrp="1"/>
          </p:cNvSpPr>
          <p:nvPr>
            <p:ph type="sldNum" sz="quarter" idx="5"/>
          </p:nvPr>
        </p:nvSpPr>
        <p:spPr>
          <a:xfrm>
            <a:off x="3850444" y="9428584"/>
            <a:ext cx="2945659" cy="498055"/>
          </a:xfrm>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a:t>
            </a:fld>
            <a:endParaRPr kumimoji="1" lang="ja-JP" altLang="en-US"/>
          </a:p>
        </p:txBody>
      </p:sp>
    </p:spTree>
    <p:extLst>
      <p:ext uri="{BB962C8B-B14F-4D97-AF65-F5344CB8AC3E}">
        <p14:creationId xmlns:p14="http://schemas.microsoft.com/office/powerpoint/2010/main" val="329785689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xml version="1.0" encoding="UTF-8"?><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11.xml.rels><?xml version="1.0" encoding="UTF-8"?><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_rels/notesSlide12.xml.rels><?xml version="1.0" encoding="UTF-8"?><Relationships xmlns="http://schemas.openxmlformats.org/package/2006/relationships"><Relationship Id="rId1" Type="http://schemas.openxmlformats.org/officeDocument/2006/relationships/slide" Target="../slides/slide12.xml" /><Relationship Id="rId2" Type="http://schemas.openxmlformats.org/officeDocument/2006/relationships/notesMaster" Target="../notesMasters/notesMaster1.xml" /></Relationships>
</file>

<file path=ppt/notesSlides/_rels/notesSlide13.xml.rels><?xml version="1.0" encoding="UTF-8"?><Relationships xmlns="http://schemas.openxmlformats.org/package/2006/relationships"><Relationship Id="rId1" Type="http://schemas.openxmlformats.org/officeDocument/2006/relationships/slide" Target="../slides/slide13.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1" name="スライド イメージ プレースホルダー 1"/>
          <p:cNvSpPr>
            <a:spLocks noGrp="1" noRot="1" noChangeAspect="1"/>
          </p:cNvSpPr>
          <p:nvPr>
            <p:ph type="sldImg"/>
          </p:nvPr>
        </p:nvSpPr>
        <p:spPr/>
      </p:sp>
      <p:sp>
        <p:nvSpPr>
          <p:cNvPr id="1112" name="ノート プレースホルダー 2"/>
          <p:cNvSpPr>
            <a:spLocks noGrp="1"/>
          </p:cNvSpPr>
          <p:nvPr>
            <p:ph type="body" idx="1"/>
          </p:nvPr>
        </p:nvSpPr>
        <p:spPr/>
        <p:txBody>
          <a:bodyPr/>
          <a:lstStyle/>
          <a:p>
            <a:r>
              <a:rPr lang="ja-JP" altLang="en-US" dirty="0">
                <a:latin typeface="メイリオ"/>
                <a:ea typeface="メイリオ"/>
              </a:rPr>
              <a:t>今日の研修の目的は、「『役割演技』を通して自分自身の相談対応を振り返り、よりよい対応の在り方の気付きにつなげる」です。</a:t>
            </a:r>
            <a:endParaRPr kumimoji="1" lang="ja-JP" altLang="en-US" b="0" dirty="0">
              <a:latin typeface="メイリオ"/>
              <a:ea typeface="メイリオ"/>
            </a:endParaRPr>
          </a:p>
        </p:txBody>
      </p:sp>
      <p:sp>
        <p:nvSpPr>
          <p:cNvPr id="1113" name="スライド番号プレースホルダー 3"/>
          <p:cNvSpPr>
            <a:spLocks noGrp="1"/>
          </p:cNvSpPr>
          <p:nvPr>
            <p:ph type="sldNum" sz="quarter" idx="10"/>
          </p:nvPr>
        </p:nvSpPr>
        <p:spPr/>
        <p:txBody>
          <a:bodyPr/>
          <a:lstStyle/>
          <a:p>
            <a:fld id="{C3B61F05-140B-4037-8034-928B5A1CE5B3}" type="slidenum">
              <a:rPr kumimoji="1" lang="ja-JP" altLang="en-US" smtClean="0"/>
              <a:t>1</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37" name="スライド イメージ プレースホルダー 1"/>
          <p:cNvSpPr>
            <a:spLocks noGrp="1" noRot="1" noChangeAspect="1"/>
          </p:cNvSpPr>
          <p:nvPr>
            <p:ph type="sldImg"/>
          </p:nvPr>
        </p:nvSpPr>
        <p:spPr/>
      </p:sp>
      <p:sp>
        <p:nvSpPr>
          <p:cNvPr id="1238" name="ノート プレースホルダー 2"/>
          <p:cNvSpPr>
            <a:spLocks noGrp="1"/>
          </p:cNvSpPr>
          <p:nvPr>
            <p:ph type="body" idx="1"/>
          </p:nvPr>
        </p:nvSpPr>
        <p:spPr/>
        <p:txBody>
          <a:bodyPr/>
          <a:lstStyle/>
          <a:p>
            <a:r>
              <a:rPr lang="ja-JP" altLang="en-US">
                <a:latin typeface="メイリオ"/>
                <a:ea typeface="メイリオ"/>
              </a:rPr>
              <a:t>全員が付箋を貼り終えたら、図や記号を用いたり、キーワードでまとめたりしながら整理してください。</a:t>
            </a:r>
            <a:endParaRPr kumimoji="1" lang="ja-JP" altLang="en-US"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latin typeface="メイリオ"/>
              <a:ea typeface="メイリオ"/>
            </a:endParaRPr>
          </a:p>
        </p:txBody>
      </p:sp>
      <p:sp>
        <p:nvSpPr>
          <p:cNvPr id="1239"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806399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49" name="スライド イメージ プレースホルダー 1"/>
          <p:cNvSpPr>
            <a:spLocks noGrp="1" noRot="1" noChangeAspect="1"/>
          </p:cNvSpPr>
          <p:nvPr>
            <p:ph type="sldImg"/>
          </p:nvPr>
        </p:nvSpPr>
        <p:spPr/>
      </p:sp>
      <p:sp>
        <p:nvSpPr>
          <p:cNvPr id="1250" name="ノート プレースホルダー 2"/>
          <p:cNvSpPr>
            <a:spLocks noGrp="1"/>
          </p:cNvSpPr>
          <p:nvPr>
            <p:ph type="body" idx="1"/>
          </p:nvPr>
        </p:nvSpPr>
        <p:spPr/>
        <p:txBody>
          <a:bodyPr/>
          <a:lstStyle/>
          <a:p>
            <a:r>
              <a:rPr lang="ja-JP" altLang="en-US">
                <a:latin typeface="メイリオ"/>
                <a:ea typeface="メイリオ"/>
              </a:rPr>
              <a:t>教育相談の際に大切なポイントを確認します。</a:t>
            </a:r>
            <a:endParaRPr kumimoji="1" lang="ja-JP" altLang="en-US" b="0" dirty="0">
              <a:latin typeface="メイリオ"/>
              <a:ea typeface="メイリオ"/>
            </a:endParaRPr>
          </a:p>
          <a:p>
            <a:endParaRPr lang="ja-JP" altLang="en-US">
              <a:latin typeface="メイリオ"/>
              <a:ea typeface="メイリオ"/>
            </a:endParaRPr>
          </a:p>
          <a:p>
            <a:r>
              <a:rPr lang="ja-JP" altLang="en-US">
                <a:latin typeface="メイリオ"/>
                <a:ea typeface="メイリオ"/>
              </a:rPr>
              <a:t>最後にお手元の解説を読みながら、今後個人で留意したいことについて確認しましょう。</a:t>
            </a:r>
            <a:endParaRPr lang="ja-JP" altLang="en-US">
              <a:latin typeface="メイリオ"/>
              <a:ea typeface="メイリオ"/>
            </a:endParaRPr>
          </a:p>
        </p:txBody>
      </p:sp>
      <p:sp>
        <p:nvSpPr>
          <p:cNvPr id="1251" name="スライド番号プレースホルダー 3"/>
          <p:cNvSpPr>
            <a:spLocks noGrp="1"/>
          </p:cNvSpPr>
          <p:nvPr>
            <p:ph type="sldNum" sz="quarter" idx="10"/>
          </p:nvPr>
        </p:nvSpPr>
        <p:spPr/>
        <p:txBody>
          <a:bodyPr/>
          <a:lstStyle/>
          <a:p>
            <a:fld id="{C3B61F05-140B-4037-8034-928B5A1CE5B3}" type="slidenum">
              <a:rPr kumimoji="1" lang="ja-JP" altLang="en-US" smtClean="0"/>
              <a:t>11</a:t>
            </a:fld>
            <a:endParaRPr kumimoji="1" lang="ja-JP" altLang="en-US"/>
          </a:p>
        </p:txBody>
      </p:sp>
    </p:spTree>
    <p:extLst>
      <p:ext uri="{BB962C8B-B14F-4D97-AF65-F5344CB8AC3E}">
        <p14:creationId xmlns:p14="http://schemas.microsoft.com/office/powerpoint/2010/main" val="806399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7" name="スライド イメージ プレースホルダー 1"/>
          <p:cNvSpPr>
            <a:spLocks noGrp="1" noRot="1" noChangeAspect="1"/>
          </p:cNvSpPr>
          <p:nvPr>
            <p:ph type="sldImg"/>
          </p:nvPr>
        </p:nvSpPr>
        <p:spPr/>
      </p:sp>
      <p:sp>
        <p:nvSpPr>
          <p:cNvPr id="1258" name="ノート プレースホルダー 2"/>
          <p:cNvSpPr>
            <a:spLocks noGrp="1"/>
          </p:cNvSpPr>
          <p:nvPr>
            <p:ph type="body" idx="1"/>
          </p:nvPr>
        </p:nvSpPr>
        <p:spPr/>
        <p:txBody>
          <a:bodyPr/>
          <a:lstStyle/>
          <a:p>
            <a:r>
              <a:rPr lang="ja-JP" altLang="en-US">
                <a:latin typeface="メイリオ"/>
                <a:ea typeface="メイリオ"/>
              </a:rPr>
              <a:t>今日の研修を振り返り、○○先生（習得期の教員）から感想を発表してもらいます。</a:t>
            </a:r>
            <a:endParaRPr kumimoji="1" lang="ja-JP" altLang="en-US" b="0" dirty="0">
              <a:latin typeface="メイリオ"/>
              <a:ea typeface="メイリオ"/>
            </a:endParaRPr>
          </a:p>
        </p:txBody>
      </p:sp>
      <p:sp>
        <p:nvSpPr>
          <p:cNvPr id="1259" name="スライド番号プレースホルダー 3"/>
          <p:cNvSpPr>
            <a:spLocks noGrp="1"/>
          </p:cNvSpPr>
          <p:nvPr>
            <p:ph type="sldNum" sz="quarter" idx="10"/>
          </p:nvPr>
        </p:nvSpPr>
        <p:spPr/>
        <p:txBody>
          <a:bodyPr/>
          <a:lstStyle/>
          <a:p>
            <a:fld id="{C3B61F05-140B-4037-8034-928B5A1CE5B3}" type="slidenum">
              <a:rPr kumimoji="1" lang="ja-JP" altLang="en-US" smtClean="0"/>
              <a:t>12</a:t>
            </a:fld>
            <a:endParaRPr kumimoji="1" lang="ja-JP" altLang="en-US"/>
          </a:p>
        </p:txBody>
      </p:sp>
    </p:spTree>
    <p:extLst>
      <p:ext uri="{BB962C8B-B14F-4D97-AF65-F5344CB8AC3E}">
        <p14:creationId xmlns:p14="http://schemas.microsoft.com/office/powerpoint/2010/main" val="806399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96" name="スライド イメージ プレースホルダー 1"/>
          <p:cNvSpPr>
            <a:spLocks noGrp="1" noRot="1" noChangeAspect="1"/>
          </p:cNvSpPr>
          <p:nvPr>
            <p:ph type="sldImg"/>
          </p:nvPr>
        </p:nvSpPr>
        <p:spPr/>
      </p:sp>
      <p:sp>
        <p:nvSpPr>
          <p:cNvPr id="1297" name="ノート プレースホルダー 2"/>
          <p:cNvSpPr>
            <a:spLocks noGrp="1"/>
          </p:cNvSpPr>
          <p:nvPr>
            <p:ph type="body" idx="1"/>
          </p:nvPr>
        </p:nvSpPr>
        <p:spPr/>
        <p:txBody>
          <a:bodyPr/>
          <a:lstStyle/>
          <a:p>
            <a:r>
              <a:rPr lang="ja-JP" altLang="en-US">
                <a:latin typeface="メイリオ"/>
                <a:ea typeface="メイリオ"/>
              </a:rPr>
              <a:t>今日の研修で使用した協議シートを今後も参考にすることができるよう、全員に印刷して配付したいと思います。</a:t>
            </a:r>
            <a:endParaRPr lang="en-US" altLang="ja-JP" b="0" dirty="0" smtClean="0">
              <a:latin typeface="メイリオ"/>
              <a:ea typeface="メイリオ"/>
            </a:endParaRPr>
          </a:p>
          <a:p>
            <a:endParaRPr lang="ja-JP" altLang="en-US">
              <a:latin typeface="メイリオ"/>
              <a:ea typeface="メイリオ"/>
            </a:endParaRPr>
          </a:p>
          <a:p>
            <a:r>
              <a:rPr lang="ja-JP" altLang="en-US">
                <a:latin typeface="メイリオ"/>
                <a:ea typeface="メイリオ"/>
              </a:rPr>
              <a:t>本日の研修会では、教育相談シナリオに沿って役割を演じることで、教育相談における自分自身の相談対応を振り返ることができるように考えました。</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教育相談の役割はとても重要です。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これからも児童生徒や保護者、地域の住民から「信頼される学校」を目指していきましょう。</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皆さん、お疲れ様でした。</a:t>
            </a:r>
            <a:endParaRPr lang="ja-JP" altLang="en-US">
              <a:latin typeface="メイリオ"/>
              <a:ea typeface="メイリオ"/>
            </a:endParaRPr>
          </a:p>
          <a:p>
            <a:endParaRPr lang="en-US" altLang="ja-JP" dirty="0" smtClean="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latin typeface="メイリオ"/>
              <a:ea typeface="メイリオ"/>
            </a:endParaRPr>
          </a:p>
        </p:txBody>
      </p:sp>
      <p:sp>
        <p:nvSpPr>
          <p:cNvPr id="1298"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806399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9" name="スライド イメージ プレースホルダー 1"/>
          <p:cNvSpPr>
            <a:spLocks noGrp="1" noRot="1" noChangeAspect="1"/>
          </p:cNvSpPr>
          <p:nvPr>
            <p:ph type="sldImg"/>
          </p:nvPr>
        </p:nvSpPr>
        <p:spPr/>
      </p:sp>
      <p:sp>
        <p:nvSpPr>
          <p:cNvPr id="1120" name="ノート プレースホルダー 2"/>
          <p:cNvSpPr>
            <a:spLocks noGrp="1"/>
          </p:cNvSpPr>
          <p:nvPr>
            <p:ph type="body" idx="1"/>
          </p:nvPr>
        </p:nvSpPr>
        <p:spPr/>
        <p:txBody>
          <a:bodyPr/>
          <a:lstStyle/>
          <a:p>
            <a:r>
              <a:rPr lang="ja-JP" altLang="en-US" dirty="0">
                <a:latin typeface="メイリオ"/>
                <a:ea typeface="メイリオ"/>
              </a:rPr>
              <a:t>研修の流れを説明します</a:t>
            </a:r>
            <a:r>
              <a:rPr lang="ja-JP" altLang="en-US" dirty="0" smtClean="0">
                <a:latin typeface="メイリオ"/>
                <a:ea typeface="メイリオ"/>
              </a:rPr>
              <a:t>。</a:t>
            </a:r>
            <a:endParaRPr kumimoji="1" lang="ja-JP" altLang="en-US" dirty="0">
              <a:latin typeface="メイリオ"/>
              <a:ea typeface="メイリオ"/>
            </a:endParaRPr>
          </a:p>
          <a:p>
            <a:endParaRPr lang="ja-JP" altLang="en-US" dirty="0" smtClean="0">
              <a:latin typeface="メイリオ"/>
              <a:ea typeface="メイリオ"/>
            </a:endParaRPr>
          </a:p>
          <a:p>
            <a:r>
              <a:rPr lang="ja-JP" altLang="en-US" dirty="0" smtClean="0">
                <a:latin typeface="メイリオ"/>
                <a:ea typeface="メイリオ"/>
              </a:rPr>
              <a:t>まず、教育</a:t>
            </a:r>
            <a:r>
              <a:rPr lang="ja-JP" altLang="en-US" dirty="0">
                <a:latin typeface="メイリオ"/>
                <a:ea typeface="メイリオ"/>
              </a:rPr>
              <a:t>相談についてロールプレイングし、シートを用いてグループで協議します。</a:t>
            </a:r>
            <a:endParaRPr lang="ja-JP" altLang="en-US" dirty="0" smtClean="0">
              <a:latin typeface="メイリオ"/>
              <a:ea typeface="メイリオ"/>
            </a:endParaRPr>
          </a:p>
          <a:p>
            <a:endParaRPr lang="ja-JP" altLang="en-US" dirty="0">
              <a:latin typeface="メイリオ"/>
              <a:ea typeface="メイリオ"/>
            </a:endParaRPr>
          </a:p>
          <a:p>
            <a:r>
              <a:rPr lang="ja-JP" altLang="en-US" dirty="0">
                <a:latin typeface="メイリオ"/>
                <a:ea typeface="メイリオ"/>
              </a:rPr>
              <a:t>協議では「適切で見習いたい対応」と「課題があり、今後の相談で気を付けたい対応」について整理</a:t>
            </a:r>
            <a:r>
              <a:rPr lang="ja-JP" altLang="en-US" dirty="0" smtClean="0">
                <a:latin typeface="メイリオ"/>
                <a:ea typeface="メイリオ"/>
              </a:rPr>
              <a:t>し、</a:t>
            </a:r>
            <a:r>
              <a:rPr lang="ja-JP" altLang="en-US" dirty="0">
                <a:latin typeface="メイリオ"/>
                <a:ea typeface="メイリオ"/>
              </a:rPr>
              <a:t>今後大切にしたいことを全体で共有します。</a:t>
            </a:r>
            <a:endParaRPr lang="ja-JP" altLang="en-US" dirty="0">
              <a:latin typeface="メイリオ"/>
              <a:ea typeface="メイリオ"/>
            </a:endParaRPr>
          </a:p>
        </p:txBody>
      </p:sp>
      <p:sp>
        <p:nvSpPr>
          <p:cNvPr id="1121" name="スライド番号プレースホルダー 3"/>
          <p:cNvSpPr>
            <a:spLocks noGrp="1"/>
          </p:cNvSpPr>
          <p:nvPr>
            <p:ph type="sldNum" sz="quarter" idx="10"/>
          </p:nvPr>
        </p:nvSpPr>
        <p:spPr/>
        <p:txBody>
          <a:bodyPr/>
          <a:lstStyle/>
          <a:p>
            <a:fld id="{C3B61F05-140B-4037-8034-928B5A1CE5B3}" type="slidenum">
              <a:rPr kumimoji="1" lang="ja-JP" altLang="en-US" smtClean="0"/>
              <a:t>2</a:t>
            </a:fld>
            <a:endParaRPr kumimoji="1" lang="ja-JP" altLang="en-US"/>
          </a:p>
        </p:txBody>
      </p:sp>
    </p:spTree>
    <p:extLst>
      <p:ext uri="{BB962C8B-B14F-4D97-AF65-F5344CB8AC3E}">
        <p14:creationId xmlns:p14="http://schemas.microsoft.com/office/powerpoint/2010/main" val="538935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8" name="スライド イメージ プレースホルダー 1"/>
          <p:cNvSpPr>
            <a:spLocks noGrp="1" noRot="1" noChangeAspect="1"/>
          </p:cNvSpPr>
          <p:nvPr>
            <p:ph type="sldImg"/>
          </p:nvPr>
        </p:nvSpPr>
        <p:spPr/>
      </p:sp>
      <p:sp>
        <p:nvSpPr>
          <p:cNvPr id="1129" name="ノート プレースホルダー 2"/>
          <p:cNvSpPr>
            <a:spLocks noGrp="1"/>
          </p:cNvSpPr>
          <p:nvPr>
            <p:ph type="body" idx="1"/>
          </p:nvPr>
        </p:nvSpPr>
        <p:spPr/>
        <p:txBody>
          <a:bodyPr/>
          <a:lstStyle/>
          <a:p>
            <a:r>
              <a:rPr lang="ja-JP" altLang="en-US" dirty="0" smtClean="0">
                <a:latin typeface="メイリオ"/>
                <a:ea typeface="メイリオ"/>
              </a:rPr>
              <a:t>ロールプレイングでは、教育</a:t>
            </a:r>
            <a:r>
              <a:rPr lang="ja-JP" altLang="en-US" dirty="0">
                <a:latin typeface="メイリオ"/>
                <a:ea typeface="メイリオ"/>
              </a:rPr>
              <a:t>相談シナリオ「Ａ先生の場合」と「Ｂ先生の場合」を準備しています。</a:t>
            </a:r>
            <a:endParaRPr kumimoji="1" lang="ja-JP" altLang="en-US" b="0" dirty="0">
              <a:latin typeface="メイリオ"/>
              <a:ea typeface="メイリオ"/>
            </a:endParaRPr>
          </a:p>
          <a:p>
            <a:endParaRPr lang="ja-JP" altLang="en-US" dirty="0">
              <a:latin typeface="メイリオ"/>
              <a:ea typeface="メイリオ"/>
            </a:endParaRPr>
          </a:p>
          <a:p>
            <a:r>
              <a:rPr lang="ja-JP" altLang="en-US" dirty="0">
                <a:latin typeface="メイリオ"/>
                <a:ea typeface="メイリオ"/>
              </a:rPr>
              <a:t>はじめに教育相談シナリオの「ケースの概要」を読んで状況をイメージします。</a:t>
            </a:r>
            <a:endParaRPr lang="ja-JP" altLang="en-US" dirty="0">
              <a:latin typeface="メイリオ"/>
              <a:ea typeface="メイリオ"/>
            </a:endParaRPr>
          </a:p>
          <a:p>
            <a:endParaRPr lang="ja-JP" altLang="en-US" dirty="0">
              <a:latin typeface="メイリオ"/>
              <a:ea typeface="メイリオ"/>
            </a:endParaRPr>
          </a:p>
          <a:p>
            <a:r>
              <a:rPr lang="ja-JP" altLang="en-US" dirty="0">
                <a:latin typeface="メイリオ"/>
                <a:ea typeface="メイリオ"/>
              </a:rPr>
              <a:t>先生役と保護者（シナリオによっては児童生徒）役を「Ａ先生の場合」と「Ｂ先生の場合」で交代して行います。</a:t>
            </a:r>
            <a:endParaRPr lang="ja-JP" altLang="en-US" dirty="0">
              <a:latin typeface="メイリオ"/>
              <a:ea typeface="メイリオ"/>
            </a:endParaRPr>
          </a:p>
        </p:txBody>
      </p:sp>
      <p:sp>
        <p:nvSpPr>
          <p:cNvPr id="1130"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8" name="スライド イメージ プレースホルダー 1"/>
          <p:cNvSpPr>
            <a:spLocks noGrp="1" noRot="1" noChangeAspect="1"/>
          </p:cNvSpPr>
          <p:nvPr>
            <p:ph type="sldImg"/>
          </p:nvPr>
        </p:nvSpPr>
        <p:spPr/>
      </p:sp>
      <p:sp>
        <p:nvSpPr>
          <p:cNvPr id="1139" name="ノート プレースホルダー 2"/>
          <p:cNvSpPr>
            <a:spLocks noGrp="1"/>
          </p:cNvSpPr>
          <p:nvPr>
            <p:ph type="body" idx="1"/>
          </p:nvPr>
        </p:nvSpPr>
        <p:spPr/>
        <p:txBody>
          <a:bodyPr/>
          <a:lstStyle/>
          <a:p>
            <a:r>
              <a:rPr lang="ja-JP" altLang="en-US" dirty="0" smtClean="0">
                <a:latin typeface="メイリオ"/>
                <a:ea typeface="メイリオ"/>
              </a:rPr>
              <a:t>協議する前に「</a:t>
            </a:r>
            <a:r>
              <a:rPr lang="ja-JP" altLang="en-US" dirty="0">
                <a:latin typeface="メイリオ"/>
                <a:ea typeface="メイリオ"/>
              </a:rPr>
              <a:t>適切で見習いたい対応」と「課題があり、今後の相談で気を付けたい対応」について、個人で付箋に記入します。</a:t>
            </a:r>
            <a:endParaRPr kumimoji="1" lang="ja-JP" altLang="en-US" b="0" dirty="0">
              <a:latin typeface="メイリオ"/>
              <a:ea typeface="メイリオ"/>
            </a:endParaRPr>
          </a:p>
          <a:p>
            <a:endParaRPr lang="ja-JP" altLang="en-US" dirty="0">
              <a:latin typeface="メイリオ"/>
              <a:ea typeface="メイリオ"/>
            </a:endParaRPr>
          </a:p>
          <a:p>
            <a:r>
              <a:rPr lang="ja-JP" altLang="en-US" dirty="0">
                <a:latin typeface="メイリオ"/>
                <a:ea typeface="メイリオ"/>
              </a:rPr>
              <a:t>その後</a:t>
            </a:r>
            <a:r>
              <a:rPr lang="ja-JP" altLang="en-US" dirty="0" smtClean="0">
                <a:latin typeface="メイリオ"/>
                <a:ea typeface="メイリオ"/>
              </a:rPr>
              <a:t>、各自が付箋に書いたことを、シート</a:t>
            </a:r>
            <a:r>
              <a:rPr lang="ja-JP" altLang="en-US" dirty="0">
                <a:latin typeface="メイリオ"/>
                <a:ea typeface="メイリオ"/>
              </a:rPr>
              <a:t>を</a:t>
            </a:r>
            <a:r>
              <a:rPr lang="ja-JP" altLang="en-US" dirty="0" smtClean="0">
                <a:latin typeface="メイリオ"/>
                <a:ea typeface="メイリオ"/>
              </a:rPr>
              <a:t>用いてグループで整理</a:t>
            </a:r>
            <a:r>
              <a:rPr lang="ja-JP" altLang="en-US" dirty="0">
                <a:latin typeface="メイリオ"/>
                <a:ea typeface="メイリオ"/>
              </a:rPr>
              <a:t>します。新たな意見は直接シートに記入します。</a:t>
            </a:r>
            <a:endParaRPr lang="ja-JP" altLang="en-US" dirty="0">
              <a:latin typeface="メイリオ"/>
              <a:ea typeface="メイリオ"/>
            </a:endParaRPr>
          </a:p>
        </p:txBody>
      </p:sp>
      <p:sp>
        <p:nvSpPr>
          <p:cNvPr id="1140" name="スライド番号プレースホルダー 3"/>
          <p:cNvSpPr>
            <a:spLocks noGrp="1"/>
          </p:cNvSpPr>
          <p:nvPr>
            <p:ph type="sldNum" sz="quarter" idx="10"/>
          </p:nvPr>
        </p:nvSpPr>
        <p:spPr/>
        <p:txBody>
          <a:bodyPr/>
          <a:lstStyle/>
          <a:p>
            <a:fld id="{C3B61F05-140B-4037-8034-928B5A1CE5B3}" type="slidenum">
              <a:rPr kumimoji="1" lang="ja-JP" altLang="en-US" smtClean="0"/>
              <a:t>4</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8" name="スライド イメージ プレースホルダー 1"/>
          <p:cNvSpPr>
            <a:spLocks noGrp="1" noRot="1" noChangeAspect="1"/>
          </p:cNvSpPr>
          <p:nvPr>
            <p:ph type="sldImg"/>
          </p:nvPr>
        </p:nvSpPr>
        <p:spPr/>
      </p:sp>
      <p:sp>
        <p:nvSpPr>
          <p:cNvPr id="1149" name="ノート プレースホルダー 2"/>
          <p:cNvSpPr>
            <a:spLocks noGrp="1"/>
          </p:cNvSpPr>
          <p:nvPr>
            <p:ph type="body" idx="1"/>
          </p:nvPr>
        </p:nvSpPr>
        <p:spPr/>
        <p:txBody>
          <a:bodyPr/>
          <a:lstStyle/>
          <a:p>
            <a:r>
              <a:rPr lang="ja-JP" altLang="en-US" dirty="0">
                <a:latin typeface="メイリオ"/>
                <a:ea typeface="メイリオ"/>
              </a:rPr>
              <a:t>教育相談の際に大切なポイントを押さえたり、個人で「解説」を読みながら振り返りを行ったりします。　</a:t>
            </a:r>
            <a:endParaRPr>
              <a:latin typeface="メイリオ"/>
              <a:ea typeface="メイリオ"/>
            </a:endParaRPr>
          </a:p>
          <a:p>
            <a:endParaRPr lang="ja-JP" altLang="en-US" dirty="0">
              <a:latin typeface="メイリオ"/>
              <a:ea typeface="メイリオ"/>
            </a:endParaRPr>
          </a:p>
          <a:p>
            <a:r>
              <a:rPr lang="ja-JP" altLang="en-US" dirty="0">
                <a:latin typeface="メイリオ"/>
                <a:ea typeface="メイリオ"/>
              </a:rPr>
              <a:t>最後に、○○先生（習得期の教員）から感想を発表してもらいます。</a:t>
            </a:r>
            <a:endParaRPr lang="ja-JP" altLang="en-US" dirty="0">
              <a:latin typeface="メイリオ"/>
              <a:ea typeface="メイリオ"/>
            </a:endParaRPr>
          </a:p>
          <a:p>
            <a:endParaRPr kumimoji="1" lang="ja-JP" altLang="en-US" b="0" dirty="0">
              <a:latin typeface="メイリオ"/>
              <a:ea typeface="メイリオ"/>
            </a:endParaRPr>
          </a:p>
        </p:txBody>
      </p:sp>
      <p:sp>
        <p:nvSpPr>
          <p:cNvPr id="1150" name="スライド番号プレースホルダー 3"/>
          <p:cNvSpPr>
            <a:spLocks noGrp="1"/>
          </p:cNvSpPr>
          <p:nvPr>
            <p:ph type="sldNum" sz="quarter" idx="10"/>
          </p:nvPr>
        </p:nvSpPr>
        <p:spPr/>
        <p:txBody>
          <a:bodyPr/>
          <a:lstStyle/>
          <a:p>
            <a:fld id="{C3B61F05-140B-4037-8034-928B5A1CE5B3}" type="slidenum">
              <a:rPr kumimoji="1" lang="ja-JP" altLang="en-US" smtClean="0"/>
              <a:t>5</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9" name="スライド イメージ プレースホルダー 1"/>
          <p:cNvSpPr>
            <a:spLocks noGrp="1" noRot="1" noChangeAspect="1"/>
          </p:cNvSpPr>
          <p:nvPr>
            <p:ph type="sldImg"/>
          </p:nvPr>
        </p:nvSpPr>
        <p:spPr/>
      </p:sp>
      <p:sp>
        <p:nvSpPr>
          <p:cNvPr id="1160" name="ノート プレースホルダー 2"/>
          <p:cNvSpPr>
            <a:spLocks noGrp="1"/>
          </p:cNvSpPr>
          <p:nvPr>
            <p:ph type="body" idx="1"/>
          </p:nvPr>
        </p:nvSpPr>
        <p:spPr/>
        <p:txBody>
          <a:bodyPr/>
          <a:lstStyle/>
          <a:p>
            <a:r>
              <a:rPr kumimoji="1" lang="ja-JP" altLang="en-US" b="0" dirty="0" smtClean="0">
                <a:latin typeface="メイリオ"/>
                <a:ea typeface="メイリオ"/>
              </a:rPr>
              <a:t>それでは、演習を行います。</a:t>
            </a:r>
            <a:endParaRPr kumimoji="1" lang="ja-JP" altLang="en-US" b="0" dirty="0">
              <a:latin typeface="メイリオ"/>
              <a:ea typeface="メイリオ"/>
            </a:endParaRPr>
          </a:p>
          <a:p>
            <a:endParaRPr kumimoji="1" lang="ja-JP" altLang="en-US" b="0" dirty="0" smtClean="0">
              <a:latin typeface="メイリオ"/>
              <a:ea typeface="メイリオ"/>
            </a:endParaRPr>
          </a:p>
          <a:p>
            <a:r>
              <a:rPr kumimoji="1" lang="ja-JP" altLang="en-US" b="0" dirty="0" smtClean="0">
                <a:latin typeface="メイリオ"/>
                <a:ea typeface="メイリオ"/>
              </a:rPr>
              <a:t>まず、最初にロールプレイングの</a:t>
            </a:r>
            <a:r>
              <a:rPr kumimoji="1" lang="ja-JP" altLang="en-US" b="0" dirty="0">
                <a:latin typeface="メイリオ"/>
                <a:ea typeface="メイリオ"/>
              </a:rPr>
              <a:t>ペアを決めます。＜ペアの確認＞</a:t>
            </a:r>
            <a:endParaRPr kumimoji="1" lang="ja-JP" altLang="en-US" b="0" dirty="0" smtClean="0">
              <a:latin typeface="メイリオ"/>
              <a:ea typeface="メイリオ"/>
            </a:endParaRPr>
          </a:p>
          <a:p>
            <a:endParaRPr lang="ja-JP" altLang="en-US" dirty="0">
              <a:latin typeface="メイリオ"/>
              <a:ea typeface="メイリオ"/>
            </a:endParaRPr>
          </a:p>
          <a:p>
            <a:r>
              <a:rPr lang="ja-JP" altLang="en-US" dirty="0">
                <a:latin typeface="メイリオ"/>
                <a:ea typeface="メイリオ"/>
              </a:rPr>
              <a:t>続いて、「ケースの概要」を読んで、状況をイメージしてください。</a:t>
            </a:r>
            <a:endParaRPr kumimoji="1" lang="ja-JP" altLang="en-US"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latin typeface="メイリオ"/>
              <a:ea typeface="メイリオ"/>
            </a:endParaRPr>
          </a:p>
        </p:txBody>
      </p:sp>
      <p:sp>
        <p:nvSpPr>
          <p:cNvPr id="1161"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extLst>
      <p:ext uri="{BB962C8B-B14F-4D97-AF65-F5344CB8AC3E}">
        <p14:creationId xmlns:p14="http://schemas.microsoft.com/office/powerpoint/2010/main" val="806399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2" name="スライド イメージ プレースホルダー 1"/>
          <p:cNvSpPr>
            <a:spLocks noGrp="1" noRot="1" noChangeAspect="1"/>
          </p:cNvSpPr>
          <p:nvPr>
            <p:ph type="sldImg"/>
          </p:nvPr>
        </p:nvSpPr>
        <p:spPr/>
      </p:sp>
      <p:sp>
        <p:nvSpPr>
          <p:cNvPr id="1173" name="ノート プレースホルダー 2"/>
          <p:cNvSpPr>
            <a:spLocks noGrp="1"/>
          </p:cNvSpPr>
          <p:nvPr>
            <p:ph type="body" idx="1"/>
          </p:nvPr>
        </p:nvSpPr>
        <p:spPr/>
        <p:txBody>
          <a:bodyPr/>
          <a:lstStyle/>
          <a:p>
            <a:r>
              <a:rPr lang="ja-JP" altLang="en-US">
                <a:latin typeface="メイリオ"/>
                <a:ea typeface="メイリオ"/>
                <a:cs typeface="+mn-lt"/>
              </a:rPr>
              <a:t>先生役と保護者役は決まったでしょうか。</a:t>
            </a:r>
            <a:r>
              <a:rPr lang="ja-JP" altLang="en-US">
                <a:latin typeface="メイリオ"/>
                <a:ea typeface="メイリオ"/>
                <a:cs typeface="+mn-lt"/>
              </a:rPr>
              <a:t>＜役割を確認＞</a:t>
            </a:r>
            <a:endParaRPr lang="ja-JP" altLang="en-US">
              <a:latin typeface="メイリオ"/>
              <a:ea typeface="メイリオ"/>
              <a:cs typeface="+mn-lt"/>
            </a:endParaRPr>
          </a:p>
          <a:p>
            <a:endParaRPr lang="ja-JP" altLang="en-US">
              <a:latin typeface="メイリオ"/>
              <a:ea typeface="メイリオ"/>
              <a:cs typeface="+mn-lt"/>
            </a:endParaRPr>
          </a:p>
          <a:p>
            <a:r>
              <a:rPr lang="ja-JP" altLang="en-US">
                <a:latin typeface="メイリオ"/>
                <a:ea typeface="メイリオ"/>
                <a:cs typeface="+mn-lt"/>
              </a:rPr>
              <a:t>「Ａ先生の場合」が終わりましたら、役割を交代して「Ｂ先生の場合」のロールプレイングをしてください。</a:t>
            </a:r>
            <a:endParaRPr lang="ja-JP" altLang="en-US">
              <a:latin typeface="メイリオ"/>
              <a:ea typeface="メイリオ"/>
              <a:cs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latin typeface="メイリオ"/>
              <a:ea typeface="メイリオ"/>
              <a:cs typeface="+mn-lt"/>
            </a:endParaRPr>
          </a:p>
        </p:txBody>
      </p:sp>
      <p:sp>
        <p:nvSpPr>
          <p:cNvPr id="1174" name="スライド番号プレースホルダー 3"/>
          <p:cNvSpPr>
            <a:spLocks noGrp="1"/>
          </p:cNvSpPr>
          <p:nvPr>
            <p:ph type="sldNum" sz="quarter" idx="10"/>
          </p:nvPr>
        </p:nvSpPr>
        <p:spPr/>
        <p:txBody>
          <a:bodyPr/>
          <a:lstStyle/>
          <a:p>
            <a:fld id="{C3B61F05-140B-4037-8034-928B5A1CE5B3}" type="slidenum">
              <a:rPr kumimoji="1" lang="ja-JP" altLang="en-US" smtClean="0"/>
              <a:t>7</a:t>
            </a:fld>
            <a:endParaRPr kumimoji="1" lang="ja-JP" altLang="en-US"/>
          </a:p>
        </p:txBody>
      </p:sp>
    </p:spTree>
    <p:extLst>
      <p:ext uri="{BB962C8B-B14F-4D97-AF65-F5344CB8AC3E}">
        <p14:creationId xmlns:p14="http://schemas.microsoft.com/office/powerpoint/2010/main" val="806399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3" name="スライド イメージ プレースホルダー 1"/>
          <p:cNvSpPr>
            <a:spLocks noGrp="1" noRot="1" noChangeAspect="1"/>
          </p:cNvSpPr>
          <p:nvPr>
            <p:ph type="sldImg"/>
          </p:nvPr>
        </p:nvSpPr>
        <p:spPr/>
      </p:sp>
      <p:sp>
        <p:nvSpPr>
          <p:cNvPr id="1184" name="ノート プレースホルダー 2"/>
          <p:cNvSpPr>
            <a:spLocks noGrp="1"/>
          </p:cNvSpPr>
          <p:nvPr>
            <p:ph type="body" idx="1"/>
          </p:nvPr>
        </p:nvSpPr>
        <p:spPr/>
        <p:txBody>
          <a:bodyPr/>
          <a:lstStyle/>
          <a:p>
            <a:r>
              <a:rPr lang="ja-JP" altLang="en-US"/>
              <a:t>次は協議ですが、始める前に時間を</a:t>
            </a:r>
            <a:r>
              <a:rPr lang="ja-JP" altLang="en-US"/>
              <a:t>３分間取るので、</a:t>
            </a:r>
            <a:r>
              <a:rPr lang="ja-JP" altLang="en-US" dirty="0">
                <a:latin typeface="メイリオ"/>
                <a:ea typeface="メイリオ"/>
              </a:rPr>
              <a:t>「適切で見習いたい対応」と「課題があり、今後の相談で気を付けたい対応」について、個人で付箋に記入してください。</a:t>
            </a:r>
            <a:endParaRPr kumimoji="1" lang="ja-JP" altLang="en-US"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latin typeface="メイリオ"/>
              <a:ea typeface="メイリオ"/>
            </a:endParaRPr>
          </a:p>
        </p:txBody>
      </p:sp>
      <p:sp>
        <p:nvSpPr>
          <p:cNvPr id="1185" name="スライド番号プレースホルダー 3"/>
          <p:cNvSpPr>
            <a:spLocks noGrp="1"/>
          </p:cNvSpPr>
          <p:nvPr>
            <p:ph type="sldNum" sz="quarter" idx="10"/>
          </p:nvPr>
        </p:nvSpPr>
        <p:spPr/>
        <p:txBody>
          <a:bodyPr/>
          <a:lstStyle/>
          <a:p>
            <a:fld id="{C3B61F05-140B-4037-8034-928B5A1CE5B3}" type="slidenum">
              <a:rPr kumimoji="1" lang="ja-JP" altLang="en-US" smtClean="0"/>
              <a:t>8</a:t>
            </a:fld>
            <a:endParaRPr kumimoji="1" lang="ja-JP" altLang="en-US"/>
          </a:p>
        </p:txBody>
      </p:sp>
    </p:spTree>
    <p:extLst>
      <p:ext uri="{BB962C8B-B14F-4D97-AF65-F5344CB8AC3E}">
        <p14:creationId xmlns:p14="http://schemas.microsoft.com/office/powerpoint/2010/main" val="806399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09" name="スライド イメージ プレースホルダー 1"/>
          <p:cNvSpPr>
            <a:spLocks noGrp="1" noRot="1" noChangeAspect="1"/>
          </p:cNvSpPr>
          <p:nvPr>
            <p:ph type="sldImg"/>
          </p:nvPr>
        </p:nvSpPr>
        <p:spPr/>
      </p:sp>
      <p:sp>
        <p:nvSpPr>
          <p:cNvPr id="1210" name="ノート プレースホルダー 2"/>
          <p:cNvSpPr>
            <a:spLocks noGrp="1"/>
          </p:cNvSpPr>
          <p:nvPr>
            <p:ph type="body" idx="1"/>
          </p:nvPr>
        </p:nvSpPr>
        <p:spPr/>
        <p:txBody>
          <a:bodyPr/>
          <a:lstStyle/>
          <a:p>
            <a:r>
              <a:rPr lang="ja-JP" altLang="en-US">
                <a:latin typeface="メイリオ"/>
                <a:ea typeface="メイリオ"/>
              </a:rPr>
              <a:t>書き終わったようなので、グループで協議します。</a:t>
            </a:r>
            <a:endParaRPr kumimoji="1" lang="ja-JP" altLang="en-US" b="0" dirty="0">
              <a:latin typeface="メイリオ"/>
              <a:ea typeface="メイリオ"/>
            </a:endParaRPr>
          </a:p>
          <a:p>
            <a:endParaRPr lang="ja-JP" altLang="en-US">
              <a:latin typeface="メイリオ"/>
              <a:ea typeface="メイリオ"/>
            </a:endParaRPr>
          </a:p>
          <a:p>
            <a:r>
              <a:rPr lang="ja-JP" altLang="en-US">
                <a:latin typeface="メイリオ"/>
                <a:ea typeface="メイリオ"/>
              </a:rPr>
              <a:t>それでは、理由を説明しながら付箋をシートに貼ってください。</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同じ意見を統合したり、付箋の位置を動かしたりしながら進めてください。</a:t>
            </a: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latin typeface="メイリオ"/>
              <a:ea typeface="メイリオ"/>
            </a:endParaRPr>
          </a:p>
        </p:txBody>
      </p:sp>
      <p:sp>
        <p:nvSpPr>
          <p:cNvPr id="1211"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806399093"/>
      </p:ext>
    </p:extLst>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29"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1030"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1031" name="日付プレースホルダー 3"/>
          <p:cNvSpPr>
            <a:spLocks noGrp="1"/>
          </p:cNvSpPr>
          <p:nvPr>
            <p:ph type="dt" sz="half" idx="10"/>
          </p:nvPr>
        </p:nvSpPr>
        <p:spPr>
          <a:xfrm>
            <a:off x="628650" y="6356351"/>
            <a:ext cx="2057400" cy="365125"/>
          </a:xfrm>
          <a:prstGeom prst="rect">
            <a:avLst/>
          </a:prstGeom>
        </p:spPr>
        <p:txBody>
          <a:bodyPr/>
          <a:lstStyle/>
          <a:p>
            <a:fld id="{516234CE-563E-4A85-A109-D7A691125F11}" type="datetime1">
              <a:rPr lang="en-US" altLang="ja-JP" smtClean="0">
                <a:solidFill>
                  <a:prstClr val="black">
                    <a:tint val="75000"/>
                  </a:prstClr>
                </a:solidFill>
              </a:rPr>
              <a:t>10/11/2021</a:t>
            </a:fld>
            <a:endParaRPr lang="en-US" dirty="0">
              <a:solidFill>
                <a:prstClr val="black">
                  <a:tint val="75000"/>
                </a:prstClr>
              </a:solidFill>
            </a:endParaRPr>
          </a:p>
        </p:txBody>
      </p:sp>
      <p:sp>
        <p:nvSpPr>
          <p:cNvPr id="1032"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3" name="スライド番号プレースホルダー 5"/>
          <p:cNvSpPr>
            <a:spLocks noGrp="1"/>
          </p:cNvSpPr>
          <p:nvPr>
            <p:ph type="sldNum" sz="quarter" idx="12"/>
          </p:nvPr>
        </p:nvSpPr>
        <p:spPr>
          <a:xfrm>
            <a:off x="7086600" y="6589713"/>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667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6" name="タイトル 1"/>
          <p:cNvSpPr>
            <a:spLocks noGrp="1"/>
          </p:cNvSpPr>
          <p:nvPr>
            <p:ph type="title"/>
          </p:nvPr>
        </p:nvSpPr>
        <p:spPr/>
        <p:txBody>
          <a:bodyPr/>
          <a:lstStyle/>
          <a:p>
            <a:r>
              <a:rPr kumimoji="1" lang="ja-JP" altLang="en-US"/>
              <a:t>マスター タイトルの書式設定</a:t>
            </a:r>
          </a:p>
        </p:txBody>
      </p:sp>
      <p:sp>
        <p:nvSpPr>
          <p:cNvPr id="108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88" name="日付プレースホルダー 3"/>
          <p:cNvSpPr>
            <a:spLocks noGrp="1"/>
          </p:cNvSpPr>
          <p:nvPr>
            <p:ph type="dt" sz="half" idx="10"/>
          </p:nvPr>
        </p:nvSpPr>
        <p:spPr>
          <a:xfrm>
            <a:off x="628650" y="6356351"/>
            <a:ext cx="2057400" cy="365125"/>
          </a:xfrm>
          <a:prstGeom prst="rect">
            <a:avLst/>
          </a:prstGeom>
        </p:spPr>
        <p:txBody>
          <a:bodyPr/>
          <a:lstStyle/>
          <a:p>
            <a:fld id="{3DCCDE36-3811-40D2-BFF7-F44D4C696048}" type="datetime1">
              <a:rPr lang="en-US" altLang="ja-JP" smtClean="0">
                <a:solidFill>
                  <a:prstClr val="black">
                    <a:tint val="75000"/>
                  </a:prstClr>
                </a:solidFill>
              </a:rPr>
              <a:t>10/11/2021</a:t>
            </a:fld>
            <a:endParaRPr lang="en-US" dirty="0">
              <a:solidFill>
                <a:prstClr val="black">
                  <a:tint val="75000"/>
                </a:prstClr>
              </a:solidFill>
            </a:endParaRPr>
          </a:p>
        </p:txBody>
      </p:sp>
      <p:sp>
        <p:nvSpPr>
          <p:cNvPr id="1089"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0" name="スライド番号プレースホルダー 5"/>
          <p:cNvSpPr>
            <a:spLocks noGrp="1"/>
          </p:cNvSpPr>
          <p:nvPr>
            <p:ph type="sldNum" sz="quarter" idx="12"/>
          </p:nvPr>
        </p:nvSpPr>
        <p:spPr>
          <a:xfrm>
            <a:off x="7086600" y="65706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423255808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109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4" name="日付プレースホルダー 3"/>
          <p:cNvSpPr>
            <a:spLocks noGrp="1"/>
          </p:cNvSpPr>
          <p:nvPr>
            <p:ph type="dt" sz="half" idx="10"/>
          </p:nvPr>
        </p:nvSpPr>
        <p:spPr>
          <a:xfrm>
            <a:off x="628650" y="6356351"/>
            <a:ext cx="2057400" cy="365125"/>
          </a:xfrm>
          <a:prstGeom prst="rect">
            <a:avLst/>
          </a:prstGeom>
        </p:spPr>
        <p:txBody>
          <a:bodyPr/>
          <a:lstStyle/>
          <a:p>
            <a:fld id="{7B79E665-DBA1-4F08-BFC6-3A377D595900}" type="datetime1">
              <a:rPr lang="en-US" altLang="ja-JP" smtClean="0">
                <a:solidFill>
                  <a:prstClr val="black">
                    <a:tint val="75000"/>
                  </a:prstClr>
                </a:solidFill>
              </a:rPr>
              <a:t>10/11/2021</a:t>
            </a:fld>
            <a:endParaRPr lang="en-US" dirty="0">
              <a:solidFill>
                <a:prstClr val="black">
                  <a:tint val="75000"/>
                </a:prstClr>
              </a:solidFill>
            </a:endParaRPr>
          </a:p>
        </p:txBody>
      </p:sp>
      <p:sp>
        <p:nvSpPr>
          <p:cNvPr id="1095"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6" name="スライド番号プレースホルダー 5"/>
          <p:cNvSpPr>
            <a:spLocks noGrp="1"/>
          </p:cNvSpPr>
          <p:nvPr>
            <p:ph type="sldNum" sz="quarter" idx="12"/>
          </p:nvPr>
        </p:nvSpPr>
        <p:spPr>
          <a:xfrm>
            <a:off x="7086600" y="65579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17291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5" name="タイトル 1"/>
          <p:cNvSpPr>
            <a:spLocks noGrp="1"/>
          </p:cNvSpPr>
          <p:nvPr>
            <p:ph type="title"/>
          </p:nvPr>
        </p:nvSpPr>
        <p:spPr/>
        <p:txBody>
          <a:bodyPr/>
          <a:lstStyle/>
          <a:p>
            <a:r>
              <a:rPr kumimoji="1" lang="ja-JP" altLang="en-US"/>
              <a:t>マスター タイトルの書式設定</a:t>
            </a:r>
          </a:p>
        </p:txBody>
      </p:sp>
      <p:sp>
        <p:nvSpPr>
          <p:cNvPr id="103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37" name="日付プレースホルダー 3"/>
          <p:cNvSpPr>
            <a:spLocks noGrp="1"/>
          </p:cNvSpPr>
          <p:nvPr>
            <p:ph type="dt" sz="half" idx="10"/>
          </p:nvPr>
        </p:nvSpPr>
        <p:spPr>
          <a:xfrm>
            <a:off x="628650" y="6356351"/>
            <a:ext cx="2057400" cy="365125"/>
          </a:xfrm>
          <a:prstGeom prst="rect">
            <a:avLst/>
          </a:prstGeom>
        </p:spPr>
        <p:txBody>
          <a:bodyPr/>
          <a:lstStyle/>
          <a:p>
            <a:fld id="{E7C311B1-9F11-400C-BF44-7099E2CE54EB}" type="datetime1">
              <a:rPr lang="en-US" altLang="ja-JP" smtClean="0">
                <a:solidFill>
                  <a:prstClr val="black">
                    <a:tint val="75000"/>
                  </a:prstClr>
                </a:solidFill>
              </a:rPr>
              <a:t>10/11/2021</a:t>
            </a:fld>
            <a:endParaRPr lang="en-US" dirty="0">
              <a:solidFill>
                <a:prstClr val="black">
                  <a:tint val="75000"/>
                </a:prstClr>
              </a:solidFill>
            </a:endParaRPr>
          </a:p>
        </p:txBody>
      </p:sp>
      <p:sp>
        <p:nvSpPr>
          <p:cNvPr id="1038"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9" name="スライド番号プレースホルダー 5"/>
          <p:cNvSpPr>
            <a:spLocks noGrp="1"/>
          </p:cNvSpPr>
          <p:nvPr>
            <p:ph type="sldNum" sz="quarter" idx="12"/>
          </p:nvPr>
        </p:nvSpPr>
        <p:spPr>
          <a:xfrm>
            <a:off x="7086600" y="6589713"/>
            <a:ext cx="2057400" cy="365125"/>
          </a:xfrm>
        </p:spPr>
        <p:txBody>
          <a:bodyPr/>
          <a:lstStyle>
            <a:lvl1pPr>
              <a:defRPr sz="14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97559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1"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1042"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1043" name="日付プレースホルダー 3"/>
          <p:cNvSpPr>
            <a:spLocks noGrp="1"/>
          </p:cNvSpPr>
          <p:nvPr>
            <p:ph type="dt" sz="half" idx="10"/>
          </p:nvPr>
        </p:nvSpPr>
        <p:spPr>
          <a:xfrm>
            <a:off x="628650" y="6356351"/>
            <a:ext cx="2057400" cy="365125"/>
          </a:xfrm>
          <a:prstGeom prst="rect">
            <a:avLst/>
          </a:prstGeom>
        </p:spPr>
        <p:txBody>
          <a:bodyPr/>
          <a:lstStyle/>
          <a:p>
            <a:fld id="{119CE1EC-D265-4887-AD35-0085500759F1}" type="datetime1">
              <a:rPr lang="en-US" altLang="ja-JP" smtClean="0">
                <a:solidFill>
                  <a:prstClr val="black">
                    <a:tint val="75000"/>
                  </a:prstClr>
                </a:solidFill>
              </a:rPr>
              <a:t>10/11/2021</a:t>
            </a:fld>
            <a:endParaRPr lang="en-US" dirty="0">
              <a:solidFill>
                <a:prstClr val="black">
                  <a:tint val="75000"/>
                </a:prstClr>
              </a:solidFill>
            </a:endParaRPr>
          </a:p>
        </p:txBody>
      </p:sp>
      <p:sp>
        <p:nvSpPr>
          <p:cNvPr id="1044"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45" name="スライド番号プレースホルダー 5"/>
          <p:cNvSpPr>
            <a:spLocks noGrp="1"/>
          </p:cNvSpPr>
          <p:nvPr>
            <p:ph type="sldNum" sz="quarter" idx="12"/>
          </p:nvPr>
        </p:nvSpPr>
        <p:spPr>
          <a:xfrm>
            <a:off x="7004050" y="65976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03011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7" name="タイトル 1"/>
          <p:cNvSpPr>
            <a:spLocks noGrp="1"/>
          </p:cNvSpPr>
          <p:nvPr>
            <p:ph type="title"/>
          </p:nvPr>
        </p:nvSpPr>
        <p:spPr/>
        <p:txBody>
          <a:bodyPr/>
          <a:lstStyle/>
          <a:p>
            <a:r>
              <a:rPr kumimoji="1" lang="ja-JP" altLang="en-US"/>
              <a:t>マスター タイトルの書式設定</a:t>
            </a:r>
          </a:p>
        </p:txBody>
      </p:sp>
      <p:sp>
        <p:nvSpPr>
          <p:cNvPr id="1048"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49"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0" name="日付プレースホルダー 4"/>
          <p:cNvSpPr>
            <a:spLocks noGrp="1"/>
          </p:cNvSpPr>
          <p:nvPr>
            <p:ph type="dt" sz="half" idx="10"/>
          </p:nvPr>
        </p:nvSpPr>
        <p:spPr>
          <a:xfrm>
            <a:off x="628650" y="6356351"/>
            <a:ext cx="2057400" cy="365125"/>
          </a:xfrm>
          <a:prstGeom prst="rect">
            <a:avLst/>
          </a:prstGeom>
        </p:spPr>
        <p:txBody>
          <a:bodyPr/>
          <a:lstStyle/>
          <a:p>
            <a:fld id="{C01B6CB8-1371-4AD8-8201-600043761079}" type="datetime1">
              <a:rPr lang="en-US" altLang="ja-JP" smtClean="0">
                <a:solidFill>
                  <a:prstClr val="black">
                    <a:tint val="75000"/>
                  </a:prstClr>
                </a:solidFill>
              </a:rPr>
              <a:t>10/11/2021</a:t>
            </a:fld>
            <a:endParaRPr lang="en-US" dirty="0">
              <a:solidFill>
                <a:prstClr val="black">
                  <a:tint val="75000"/>
                </a:prstClr>
              </a:solidFill>
            </a:endParaRPr>
          </a:p>
        </p:txBody>
      </p:sp>
      <p:sp>
        <p:nvSpPr>
          <p:cNvPr id="1051"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52" name="スライド番号プレースホルダー 6"/>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6FF9F0C5-380F-41C2-899A-BAC0F0927E16}" type="slidenum">
              <a:rPr lang="en-US" smtClean="0"/>
              <a:pPr/>
              <a:t>‹#›</a:t>
            </a:fld>
            <a:endParaRPr lang="en-US" dirty="0"/>
          </a:p>
        </p:txBody>
      </p:sp>
    </p:spTree>
    <p:extLst>
      <p:ext uri="{BB962C8B-B14F-4D97-AF65-F5344CB8AC3E}">
        <p14:creationId xmlns:p14="http://schemas.microsoft.com/office/powerpoint/2010/main" val="20709986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4"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1055"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6"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7"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8"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9" name="日付プレースホルダー 6"/>
          <p:cNvSpPr>
            <a:spLocks noGrp="1"/>
          </p:cNvSpPr>
          <p:nvPr>
            <p:ph type="dt" sz="half" idx="10"/>
          </p:nvPr>
        </p:nvSpPr>
        <p:spPr>
          <a:xfrm>
            <a:off x="628650" y="6356351"/>
            <a:ext cx="2057400" cy="365125"/>
          </a:xfrm>
          <a:prstGeom prst="rect">
            <a:avLst/>
          </a:prstGeom>
        </p:spPr>
        <p:txBody>
          <a:bodyPr/>
          <a:lstStyle/>
          <a:p>
            <a:fld id="{AF514FC5-B5B5-4A7D-BF03-BC4F8B86018F}" type="datetime1">
              <a:rPr lang="en-US" altLang="ja-JP" smtClean="0">
                <a:solidFill>
                  <a:prstClr val="black">
                    <a:tint val="75000"/>
                  </a:prstClr>
                </a:solidFill>
              </a:rPr>
              <a:t>10/11/2021</a:t>
            </a:fld>
            <a:endParaRPr lang="en-US" dirty="0">
              <a:solidFill>
                <a:prstClr val="black">
                  <a:tint val="75000"/>
                </a:prstClr>
              </a:solidFill>
            </a:endParaRPr>
          </a:p>
        </p:txBody>
      </p:sp>
      <p:sp>
        <p:nvSpPr>
          <p:cNvPr id="1060" name="フッター プレースホルダー 7"/>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1" name="スライド番号プレースホルダー 8"/>
          <p:cNvSpPr>
            <a:spLocks noGrp="1"/>
          </p:cNvSpPr>
          <p:nvPr>
            <p:ph type="sldNum" sz="quarter" idx="12"/>
          </p:nvPr>
        </p:nvSpPr>
        <p:spPr>
          <a:xfrm>
            <a:off x="7004050" y="6584951"/>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276747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3" name="タイトル 1"/>
          <p:cNvSpPr>
            <a:spLocks noGrp="1"/>
          </p:cNvSpPr>
          <p:nvPr>
            <p:ph type="title"/>
          </p:nvPr>
        </p:nvSpPr>
        <p:spPr/>
        <p:txBody>
          <a:bodyPr/>
          <a:lstStyle/>
          <a:p>
            <a:r>
              <a:rPr kumimoji="1" lang="ja-JP" altLang="en-US"/>
              <a:t>マスター タイトルの書式設定</a:t>
            </a:r>
          </a:p>
        </p:txBody>
      </p:sp>
      <p:sp>
        <p:nvSpPr>
          <p:cNvPr id="1064" name="日付プレースホルダー 2"/>
          <p:cNvSpPr>
            <a:spLocks noGrp="1"/>
          </p:cNvSpPr>
          <p:nvPr>
            <p:ph type="dt" sz="half" idx="10"/>
          </p:nvPr>
        </p:nvSpPr>
        <p:spPr>
          <a:xfrm>
            <a:off x="628650" y="6356351"/>
            <a:ext cx="2057400" cy="365125"/>
          </a:xfrm>
          <a:prstGeom prst="rect">
            <a:avLst/>
          </a:prstGeom>
        </p:spPr>
        <p:txBody>
          <a:bodyPr/>
          <a:lstStyle/>
          <a:p>
            <a:fld id="{A3B16169-9283-4522-B558-85CBE7EC51A4}" type="datetime1">
              <a:rPr lang="en-US" altLang="ja-JP" smtClean="0">
                <a:solidFill>
                  <a:prstClr val="black">
                    <a:tint val="75000"/>
                  </a:prstClr>
                </a:solidFill>
              </a:rPr>
              <a:t>10/11/2021</a:t>
            </a:fld>
            <a:endParaRPr lang="en-US" dirty="0">
              <a:solidFill>
                <a:prstClr val="black">
                  <a:tint val="75000"/>
                </a:prstClr>
              </a:solidFill>
            </a:endParaRPr>
          </a:p>
        </p:txBody>
      </p:sp>
      <p:sp>
        <p:nvSpPr>
          <p:cNvPr id="1065" name="フッター プレースホルダー 3"/>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6" name="スライド番号プレースホルダー 4"/>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688812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68" name="日付プレースホルダー 1"/>
          <p:cNvSpPr>
            <a:spLocks noGrp="1"/>
          </p:cNvSpPr>
          <p:nvPr>
            <p:ph type="dt" sz="half" idx="10"/>
          </p:nvPr>
        </p:nvSpPr>
        <p:spPr>
          <a:xfrm>
            <a:off x="628650" y="6356351"/>
            <a:ext cx="2057400" cy="365125"/>
          </a:xfrm>
          <a:prstGeom prst="rect">
            <a:avLst/>
          </a:prstGeom>
        </p:spPr>
        <p:txBody>
          <a:bodyPr/>
          <a:lstStyle/>
          <a:p>
            <a:fld id="{F2B6D3E1-F28B-44B3-8D8C-E6CCAA0DE757}" type="datetime1">
              <a:rPr lang="en-US" altLang="ja-JP" smtClean="0">
                <a:solidFill>
                  <a:prstClr val="black">
                    <a:tint val="75000"/>
                  </a:prstClr>
                </a:solidFill>
              </a:rPr>
              <a:t>10/11/2021</a:t>
            </a:fld>
            <a:endParaRPr lang="en-US" dirty="0">
              <a:solidFill>
                <a:prstClr val="black">
                  <a:tint val="75000"/>
                </a:prstClr>
              </a:solidFill>
            </a:endParaRPr>
          </a:p>
        </p:txBody>
      </p:sp>
      <p:sp>
        <p:nvSpPr>
          <p:cNvPr id="1069" name="フッター プレースホルダー 2"/>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0" name="スライド番号プレースホルダー 3"/>
          <p:cNvSpPr>
            <a:spLocks noGrp="1"/>
          </p:cNvSpPr>
          <p:nvPr>
            <p:ph type="sldNum" sz="quarter" idx="12"/>
          </p:nvPr>
        </p:nvSpPr>
        <p:spPr>
          <a:xfrm>
            <a:off x="7086600" y="6573837"/>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59930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7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75" name="日付プレースホルダー 4"/>
          <p:cNvSpPr>
            <a:spLocks noGrp="1"/>
          </p:cNvSpPr>
          <p:nvPr>
            <p:ph type="dt" sz="half" idx="10"/>
          </p:nvPr>
        </p:nvSpPr>
        <p:spPr>
          <a:xfrm>
            <a:off x="628650" y="6356351"/>
            <a:ext cx="2057400" cy="365125"/>
          </a:xfrm>
          <a:prstGeom prst="rect">
            <a:avLst/>
          </a:prstGeom>
        </p:spPr>
        <p:txBody>
          <a:bodyPr/>
          <a:lstStyle/>
          <a:p>
            <a:fld id="{D02D9D5D-824C-4057-A3F7-392015F0752A}" type="datetime1">
              <a:rPr lang="en-US" altLang="ja-JP" smtClean="0">
                <a:solidFill>
                  <a:prstClr val="black">
                    <a:tint val="75000"/>
                  </a:prstClr>
                </a:solidFill>
              </a:rPr>
              <a:t>10/11/2021</a:t>
            </a:fld>
            <a:endParaRPr lang="en-US" dirty="0">
              <a:solidFill>
                <a:prstClr val="black">
                  <a:tint val="75000"/>
                </a:prstClr>
              </a:solidFill>
            </a:endParaRPr>
          </a:p>
        </p:txBody>
      </p:sp>
      <p:sp>
        <p:nvSpPr>
          <p:cNvPr id="1076"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7" name="スライド番号プレースホルダー 6"/>
          <p:cNvSpPr>
            <a:spLocks noGrp="1"/>
          </p:cNvSpPr>
          <p:nvPr>
            <p:ph type="sldNum" sz="quarter" idx="12"/>
          </p:nvPr>
        </p:nvSpPr>
        <p:spPr>
          <a:xfrm>
            <a:off x="7086600" y="65833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326603575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79"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80"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1081"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82" name="日付プレースホルダー 4"/>
          <p:cNvSpPr>
            <a:spLocks noGrp="1"/>
          </p:cNvSpPr>
          <p:nvPr>
            <p:ph type="dt" sz="half" idx="10"/>
          </p:nvPr>
        </p:nvSpPr>
        <p:spPr>
          <a:xfrm>
            <a:off x="628650" y="6356351"/>
            <a:ext cx="2057400" cy="365125"/>
          </a:xfrm>
          <a:prstGeom prst="rect">
            <a:avLst/>
          </a:prstGeom>
        </p:spPr>
        <p:txBody>
          <a:bodyPr/>
          <a:lstStyle/>
          <a:p>
            <a:fld id="{B125AC09-455B-42C0-9CE4-A08C5D859FA0}" type="datetime1">
              <a:rPr lang="en-US" altLang="ja-JP" smtClean="0">
                <a:solidFill>
                  <a:prstClr val="black">
                    <a:tint val="75000"/>
                  </a:prstClr>
                </a:solidFill>
              </a:rPr>
              <a:t>10/11/2021</a:t>
            </a:fld>
            <a:endParaRPr lang="en-US" dirty="0">
              <a:solidFill>
                <a:prstClr val="black">
                  <a:tint val="75000"/>
                </a:prstClr>
              </a:solidFill>
            </a:endParaRPr>
          </a:p>
        </p:txBody>
      </p:sp>
      <p:sp>
        <p:nvSpPr>
          <p:cNvPr id="1083"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84" name="スライド番号プレースホルダー 6"/>
          <p:cNvSpPr>
            <a:spLocks noGrp="1"/>
          </p:cNvSpPr>
          <p:nvPr>
            <p:ph type="sldNum" sz="quarter" idx="12"/>
          </p:nvPr>
        </p:nvSpPr>
        <p:spPr>
          <a:xfrm>
            <a:off x="7086600" y="6562726"/>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72118698"/>
      </p:ext>
    </p:extLst>
  </p:cSld>
  <p:clrMapOvr>
    <a:masterClrMapping/>
  </p:clrMapOvr>
  <p:timing>
    <p:tnLst>
      <p:par>
        <p:cTn id="1" dur="indefinite" restart="never" nodeType="tmRoot"/>
      </p:par>
    </p:tnLst>
  </p:timing>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26"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27" name="スライド番号プレースホルダー 5"/>
          <p:cNvSpPr>
            <a:spLocks noGrp="1"/>
          </p:cNvSpPr>
          <p:nvPr>
            <p:ph type="sldNum" sz="quarter" idx="4"/>
          </p:nvPr>
        </p:nvSpPr>
        <p:spPr>
          <a:xfrm>
            <a:off x="7004050" y="6508751"/>
            <a:ext cx="2057400" cy="365125"/>
          </a:xfrm>
          <a:prstGeom prst="rect">
            <a:avLst/>
          </a:prstGeom>
        </p:spPr>
        <p:txBody>
          <a:bodyPr vert="horz" lIns="91440" tIns="45720" rIns="91440" bIns="45720" rtlCol="0" anchor="ctr"/>
          <a:lstStyle>
            <a:lvl1pPr algn="r">
              <a:defRPr sz="1400" b="1">
                <a:solidFill>
                  <a:schemeClr val="tx1"/>
                </a:solidFill>
              </a:defRPr>
            </a:lvl1pPr>
          </a:lstStyle>
          <a:p>
            <a:pPr defTabSz="342900"/>
            <a:fld id="{D57F1E4F-1CFF-5643-939E-217C01CDF565}" type="slidenum">
              <a:rPr kumimoji="0" lang="en-US" smtClean="0"/>
              <a:pPr defTabSz="342900"/>
              <a:t>‹#›</a:t>
            </a:fld>
            <a:endParaRPr kumimoji="0" lang="en-US" dirty="0"/>
          </a:p>
        </p:txBody>
      </p:sp>
    </p:spTree>
    <p:extLst>
      <p:ext uri="{BB962C8B-B14F-4D97-AF65-F5344CB8AC3E}">
        <p14:creationId xmlns:p14="http://schemas.microsoft.com/office/powerpoint/2010/main" val="1974558470"/>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0.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1.xml" /></Relationships>
</file>

<file path=ppt/slides/_rels/slide1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2.xml" /></Relationships>
</file>

<file path=ppt/slides/_rels/slide1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3.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8.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07" name="テキスト ボックス 7"/>
          <p:cNvSpPr txBox="1"/>
          <p:nvPr/>
        </p:nvSpPr>
        <p:spPr>
          <a:xfrm>
            <a:off x="791580" y="1768748"/>
            <a:ext cx="7560840" cy="2584430"/>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「役割演技」を通して自分自身の相談対応を振り返り、よりよい対応の在り方の気付きにつなげる。</a:t>
            </a:r>
          </a:p>
        </p:txBody>
      </p:sp>
      <p:sp>
        <p:nvSpPr>
          <p:cNvPr id="1108" name="正方形/長方形 3"/>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目的</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09"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Meiryo UI" panose="020B0604030504040204" pitchFamily="50" charset="-128"/>
                <a:ea typeface="Meiryo UI" panose="020B0604030504040204" pitchFamily="50" charset="-128"/>
              </a:rPr>
              <a:t>1</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742634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13" name="正方形/長方形 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graphicFrame>
        <p:nvGraphicFramePr>
          <p:cNvPr id="1214" name="四角形 86"/>
          <p:cNvGraphicFramePr>
            <a:graphicFrameLocks noGrp="1"/>
          </p:cNvGraphicFramePr>
          <p:nvPr/>
        </p:nvGraphicFramePr>
        <p:xfrm>
          <a:off x="664984" y="2309157"/>
          <a:ext cx="7826052" cy="4354998"/>
        </p:xfrm>
        <a:graphic>
          <a:graphicData uri="http://schemas.openxmlformats.org/drawingml/2006/table">
            <a:tbl>
              <a:tblPr firstRow="1" bandRow="1">
                <a:tableStyleId>{5940675A-B579-460E-94D1-54222C63F5DA}</a:tableStyleId>
              </a:tblPr>
              <a:tblGrid>
                <a:gridCol w="408557"/>
                <a:gridCol w="3746713"/>
                <a:gridCol w="3670782"/>
              </a:tblGrid>
              <a:tr h="553680">
                <a:tc>
                  <a:txBody>
                    <a:bodyPr/>
                    <a:lstStyle/>
                    <a:p>
                      <a:pPr algn="ctr"/>
                      <a:endParaRPr kumimoji="1" lang="ja-JP" altLang="en-US" sz="1600" dirty="0"/>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r>
                        <a:rPr kumimoji="1" lang="ja-JP" altLang="en-US" sz="1600" dirty="0"/>
                        <a:t>適切で見習いたい対応</a:t>
                      </a:r>
                      <a:endParaRPr kumimoji="1" lang="ja-JP" altLang="en-US" dirty="0"/>
                    </a:p>
                  </a:txBody>
                  <a:tcPr anchor="ctr">
                    <a:lnL w="28575" cap="flat" cmpd="sng" algn="ctr">
                      <a:solidFill>
                        <a:srgbClr val="000000"/>
                      </a:solidFill>
                      <a:prstDash val="solid"/>
                      <a:round/>
                      <a:headEnd type="none" w="med" len="med"/>
                      <a:tailEnd type="none" w="med" len="med"/>
                    </a:lnL>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r>
                        <a:rPr kumimoji="1" lang="ja-JP" altLang="en-US" sz="1600" dirty="0"/>
                        <a:t>課題があり、今後の相談で</a:t>
                      </a:r>
                    </a:p>
                    <a:p>
                      <a:pPr algn="ctr"/>
                      <a:r>
                        <a:rPr kumimoji="1" lang="ja-JP" altLang="en-US" sz="1600" dirty="0"/>
                        <a:t>気を付けたい対応</a:t>
                      </a:r>
                      <a:endParaRPr kumimoji="1" lang="ja-JP" altLang="en-US" dirty="0"/>
                    </a:p>
                  </a:txBody>
                  <a:tcPr anchor="ctr">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1887219">
                <a:tc>
                  <a:txBody>
                    <a:bodyPr/>
                    <a:lstStyle/>
                    <a:p>
                      <a:pPr algn="ctr"/>
                      <a:r>
                        <a:rPr kumimoji="1" lang="ja-JP" altLang="en-US" sz="2000" dirty="0"/>
                        <a:t>Ａ先生</a:t>
                      </a:r>
                      <a:endParaRPr kumimoji="1" lang="ja-JP" altLang="en-US" dirty="0"/>
                    </a:p>
                  </a:txBody>
                  <a:tcPr vert="eaVert"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tcPr>
                </a:tc>
                <a:tc>
                  <a:txBody>
                    <a:bodyPr/>
                    <a:lstStyle/>
                    <a:p>
                      <a:endParaRPr kumimoji="1" lang="ja-JP" altLang="en-US" dirty="0"/>
                    </a:p>
                  </a:txBody>
                  <a:tcPr>
                    <a:lnL w="28575" cap="flat" cmpd="sng" algn="ctr">
                      <a:solidFill>
                        <a:srgbClr val="000000"/>
                      </a:solidFill>
                      <a:prstDash val="solid"/>
                      <a:round/>
                      <a:headEnd type="none" w="med" len="med"/>
                      <a:tailEnd type="none" w="med" len="med"/>
                    </a:lnL>
                    <a:lnT w="28575" cap="flat" cmpd="sng" algn="ctr">
                      <a:solidFill>
                        <a:srgbClr val="000000"/>
                      </a:solidFill>
                      <a:prstDash val="solid"/>
                      <a:round/>
                      <a:headEnd type="none" w="med" len="med"/>
                      <a:tailEnd type="none" w="med" len="med"/>
                    </a:lnT>
                  </a:tcPr>
                </a:tc>
                <a:tc>
                  <a:txBody>
                    <a:bodyPr/>
                    <a:lstStyle/>
                    <a:p>
                      <a:endParaRPr kumimoji="1" lang="ja-JP" altLang="en-US" dirty="0"/>
                    </a:p>
                  </a:txBody>
                  <a:tcPr>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tcPr>
                </a:tc>
              </a:tr>
              <a:tr h="1887219">
                <a:tc>
                  <a:txBody>
                    <a:bodyPr/>
                    <a:lstStyle/>
                    <a:p>
                      <a:pPr algn="ctr"/>
                      <a:r>
                        <a:rPr kumimoji="1" lang="ja-JP" altLang="en-US" sz="2000" dirty="0"/>
                        <a:t>Ｂ先生</a:t>
                      </a:r>
                      <a:endParaRPr kumimoji="1" lang="ja-JP" altLang="en-US" dirty="0"/>
                    </a:p>
                  </a:txBody>
                  <a:tcPr vert="eaVert"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B w="28575" cap="flat" cmpd="sng" algn="ctr">
                      <a:solidFill>
                        <a:srgbClr val="000000"/>
                      </a:solidFill>
                      <a:prstDash val="solid"/>
                      <a:round/>
                      <a:headEnd type="none" w="med" len="med"/>
                      <a:tailEnd type="none" w="med" len="med"/>
                    </a:lnB>
                  </a:tcPr>
                </a:tc>
                <a:tc>
                  <a:txBody>
                    <a:bodyPr/>
                    <a:lstStyle/>
                    <a:p>
                      <a:endParaRPr kumimoji="1" lang="ja-JP" altLang="en-US" dirty="0"/>
                    </a:p>
                  </a:txBody>
                  <a:tcPr>
                    <a:lnL w="28575" cap="flat" cmpd="sng" algn="ctr">
                      <a:solidFill>
                        <a:srgbClr val="000000"/>
                      </a:solidFill>
                      <a:prstDash val="solid"/>
                      <a:round/>
                      <a:headEnd type="none" w="med" len="med"/>
                      <a:tailEnd type="none" w="med" len="med"/>
                    </a:lnL>
                    <a:lnB w="28575" cap="flat" cmpd="sng" algn="ctr">
                      <a:solidFill>
                        <a:srgbClr val="000000"/>
                      </a:solidFill>
                      <a:prstDash val="solid"/>
                      <a:round/>
                      <a:headEnd type="none" w="med" len="med"/>
                      <a:tailEnd type="none" w="med" len="med"/>
                    </a:lnB>
                  </a:tcPr>
                </a:tc>
                <a:tc>
                  <a:txBody>
                    <a:bodyPr/>
                    <a:lstStyle/>
                    <a:p>
                      <a:endParaRPr kumimoji="1" lang="ja-JP" altLang="en-US" dirty="0"/>
                    </a:p>
                  </a:txBody>
                  <a:tcPr>
                    <a:lnR w="28575" cap="flat" cmpd="sng" algn="ctr">
                      <a:solidFill>
                        <a:srgbClr val="000000"/>
                      </a:solidFill>
                      <a:prstDash val="solid"/>
                      <a:round/>
                      <a:headEnd type="none" w="med" len="med"/>
                      <a:tailEnd type="none" w="med" len="med"/>
                    </a:lnR>
                    <a:lnB w="28575" cap="flat" cmpd="sng" algn="ctr">
                      <a:solidFill>
                        <a:srgbClr val="000000"/>
                      </a:solidFill>
                      <a:prstDash val="solid"/>
                      <a:round/>
                      <a:headEnd type="none" w="med" len="med"/>
                      <a:tailEnd type="none" w="med" len="med"/>
                    </a:lnB>
                  </a:tcPr>
                </a:tc>
              </a:tr>
            </a:tbl>
          </a:graphicData>
        </a:graphic>
      </p:graphicFrame>
      <p:sp>
        <p:nvSpPr>
          <p:cNvPr id="1215" name="図形 96"/>
          <p:cNvSpPr/>
          <p:nvPr/>
        </p:nvSpPr>
        <p:spPr>
          <a:xfrm>
            <a:off x="1475656" y="3107267"/>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16" name="図形 98"/>
          <p:cNvSpPr/>
          <p:nvPr/>
        </p:nvSpPr>
        <p:spPr>
          <a:xfrm>
            <a:off x="2708400" y="507527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17" name="図形 97"/>
          <p:cNvSpPr/>
          <p:nvPr/>
        </p:nvSpPr>
        <p:spPr>
          <a:xfrm>
            <a:off x="3137830" y="53451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18" name="図形 99"/>
          <p:cNvSpPr/>
          <p:nvPr/>
        </p:nvSpPr>
        <p:spPr>
          <a:xfrm>
            <a:off x="2916045" y="51927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19" name="図形 100"/>
          <p:cNvSpPr/>
          <p:nvPr/>
        </p:nvSpPr>
        <p:spPr>
          <a:xfrm>
            <a:off x="1297305" y="507527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20" name="図形 101"/>
          <p:cNvSpPr/>
          <p:nvPr/>
        </p:nvSpPr>
        <p:spPr>
          <a:xfrm>
            <a:off x="1475656" y="51927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21" name="図形 102"/>
          <p:cNvSpPr/>
          <p:nvPr/>
        </p:nvSpPr>
        <p:spPr>
          <a:xfrm>
            <a:off x="2708400" y="603730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22" name="図形 103"/>
          <p:cNvSpPr/>
          <p:nvPr/>
        </p:nvSpPr>
        <p:spPr>
          <a:xfrm>
            <a:off x="6561760" y="308759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23" name="図形 104"/>
          <p:cNvSpPr/>
          <p:nvPr/>
        </p:nvSpPr>
        <p:spPr>
          <a:xfrm>
            <a:off x="7632330" y="362734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24" name="図形 105"/>
          <p:cNvSpPr/>
          <p:nvPr/>
        </p:nvSpPr>
        <p:spPr>
          <a:xfrm>
            <a:off x="5076000" y="308759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25" name="図形 106"/>
          <p:cNvSpPr/>
          <p:nvPr/>
        </p:nvSpPr>
        <p:spPr>
          <a:xfrm>
            <a:off x="5442706" y="33512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26" name="図形 107"/>
          <p:cNvSpPr/>
          <p:nvPr/>
        </p:nvSpPr>
        <p:spPr>
          <a:xfrm>
            <a:off x="5247450" y="323047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27" name="図形 108"/>
          <p:cNvSpPr/>
          <p:nvPr/>
        </p:nvSpPr>
        <p:spPr>
          <a:xfrm>
            <a:off x="5076000" y="495780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28" name="図形 109"/>
          <p:cNvSpPr/>
          <p:nvPr/>
        </p:nvSpPr>
        <p:spPr>
          <a:xfrm>
            <a:off x="2916045" y="3107267"/>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29" name="図形 110"/>
          <p:cNvSpPr/>
          <p:nvPr/>
        </p:nvSpPr>
        <p:spPr>
          <a:xfrm>
            <a:off x="6299955" y="53451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30" name="図形 111"/>
          <p:cNvSpPr/>
          <p:nvPr/>
        </p:nvSpPr>
        <p:spPr>
          <a:xfrm>
            <a:off x="1657350" y="53451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31" name="テキスト 170"/>
          <p:cNvSpPr txBox="1"/>
          <p:nvPr/>
        </p:nvSpPr>
        <p:spPr>
          <a:xfrm>
            <a:off x="191151" y="1116000"/>
            <a:ext cx="8773716" cy="645438"/>
          </a:xfrm>
          <a:prstGeom prst="rect">
            <a:avLst/>
          </a:prstGeom>
        </p:spPr>
        <p:txBody>
          <a:bodyPr wrap="square">
            <a:spAutoFit/>
          </a:bodyPr>
          <a:p>
            <a:pPr>
              <a:defRPr lang="ja-JP" altLang="en-US"/>
            </a:pPr>
            <a:r>
              <a:rPr lang="ja-JP" altLang="en-US" sz="3600">
                <a:latin typeface="メイリオ"/>
                <a:ea typeface="メイリオ"/>
              </a:rPr>
              <a:t>(2) 　シートを用いて協議する</a:t>
            </a:r>
            <a:endParaRPr lang="ja-JP" altLang="en-US" sz="3600">
              <a:latin typeface="メイリオ"/>
              <a:ea typeface="メイリオ"/>
            </a:endParaRPr>
          </a:p>
        </p:txBody>
      </p:sp>
      <p:sp>
        <p:nvSpPr>
          <p:cNvPr id="1232" name="楕円 193"/>
          <p:cNvSpPr/>
          <p:nvPr/>
        </p:nvSpPr>
        <p:spPr>
          <a:xfrm>
            <a:off x="4815843" y="2876813"/>
            <a:ext cx="1484112" cy="1121205"/>
          </a:xfrm>
          <a:prstGeom prst="ellipse">
            <a:avLst/>
          </a:prstGeom>
          <a:noFill/>
          <a:ln w="254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33" name="楕円 195"/>
          <p:cNvSpPr/>
          <p:nvPr/>
        </p:nvSpPr>
        <p:spPr>
          <a:xfrm>
            <a:off x="1101093" y="4877063"/>
            <a:ext cx="1484112" cy="1121205"/>
          </a:xfrm>
          <a:prstGeom prst="ellipse">
            <a:avLst/>
          </a:prstGeom>
          <a:noFill/>
          <a:ln w="254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34" name="四角形: 角を丸くする 19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10</a:t>
            </a:r>
          </a:p>
        </p:txBody>
      </p:sp>
      <p:sp>
        <p:nvSpPr>
          <p:cNvPr id="1235" name="テキスト 203"/>
          <p:cNvSpPr txBox="1"/>
          <p:nvPr/>
        </p:nvSpPr>
        <p:spPr>
          <a:xfrm>
            <a:off x="849716" y="1701819"/>
            <a:ext cx="6262589" cy="522327"/>
          </a:xfrm>
          <a:prstGeom prst="rect">
            <a:avLst/>
          </a:prstGeom>
        </p:spPr>
        <p:txBody>
          <a:bodyPr wrap="square">
            <a:spAutoFit/>
          </a:bodyPr>
          <a:p>
            <a:pPr>
              <a:defRPr lang="ja-JP" altLang="en-US"/>
            </a:pPr>
            <a:r>
              <a:rPr lang="ja-JP" altLang="en-US" sz="2800">
                <a:latin typeface="メイリオ"/>
                <a:ea typeface="メイリオ"/>
              </a:rPr>
              <a:t>②　グループで協議する</a:t>
            </a:r>
            <a:endParaRPr lang="ja-JP" altLang="en-US" sz="2800">
              <a:latin typeface="メイリオ"/>
              <a:ea typeface="メイリオ"/>
            </a:endParaRPr>
          </a:p>
        </p:txBody>
      </p:sp>
    </p:spTree>
    <p:extLst>
      <p:ext uri="{BB962C8B-B14F-4D97-AF65-F5344CB8AC3E}">
        <p14:creationId xmlns:p14="http://schemas.microsoft.com/office/powerpoint/2010/main" val="15791925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41" name="正方形/長方形 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42"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11</a:t>
            </a:r>
          </a:p>
        </p:txBody>
      </p:sp>
      <p:sp>
        <p:nvSpPr>
          <p:cNvPr id="1243" name="テキスト 183"/>
          <p:cNvSpPr txBox="1"/>
          <p:nvPr/>
        </p:nvSpPr>
        <p:spPr>
          <a:xfrm>
            <a:off x="90000" y="1116000"/>
            <a:ext cx="8785730" cy="645438"/>
          </a:xfrm>
          <a:prstGeom prst="rect">
            <a:avLst/>
          </a:prstGeom>
        </p:spPr>
        <p:txBody>
          <a:bodyPr wrap="square">
            <a:spAutoFit/>
          </a:bodyPr>
          <a:lstStyle/>
          <a:p>
            <a:pPr>
              <a:defRPr lang="ja-JP" altLang="en-US"/>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(3) 　今後大切にしたいことを確認する</a:t>
            </a:r>
          </a:p>
        </p:txBody>
      </p:sp>
      <p:sp>
        <p:nvSpPr>
          <p:cNvPr id="1244" name="テキスト ボックス 184"/>
          <p:cNvSpPr txBox="1"/>
          <p:nvPr/>
        </p:nvSpPr>
        <p:spPr>
          <a:xfrm>
            <a:off x="539750" y="2095719"/>
            <a:ext cx="7861785" cy="522327"/>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　相談における留意点を確認する</a:t>
            </a:r>
            <a:endParaRPr sz="2800"/>
          </a:p>
        </p:txBody>
      </p:sp>
      <p:sp>
        <p:nvSpPr>
          <p:cNvPr id="1245" name="図形 193"/>
          <p:cNvSpPr/>
          <p:nvPr/>
        </p:nvSpPr>
        <p:spPr>
          <a:xfrm>
            <a:off x="558800" y="3729981"/>
            <a:ext cx="7992000" cy="2733669"/>
          </a:xfrm>
          <a:prstGeom prst="roundRect">
            <a:avLst>
              <a:gd name="adj" fmla="val 10853"/>
            </a:avLst>
          </a:prstGeom>
          <a:ln w="28575" cap="flat" cmpd="sng" algn="ctr">
            <a:solidFill>
              <a:schemeClr val="dk1"/>
            </a:solidFill>
            <a:prstDash val="solid"/>
            <a:miter lim="800000"/>
          </a:ln>
        </p:spPr>
        <p:style>
          <a:lnRef idx="2">
            <a:schemeClr val="dk1"/>
          </a:lnRef>
          <a:fillRef idx="1">
            <a:schemeClr val="lt1"/>
          </a:fillRef>
          <a:effectRef idx="0">
            <a:schemeClr val="dk1"/>
          </a:effectRef>
          <a:fontRef idx="minor">
            <a:schemeClr val="dk1"/>
          </a:fontRef>
        </p:style>
        <p:txBody>
          <a:bodyPr anchor="t"/>
          <a:lstStyle/>
          <a:p>
            <a:pPr algn="l">
              <a:defRPr lang="ja-JP" altLang="en-US"/>
            </a:pPr>
            <a:r>
              <a:rPr lang="ja-JP" altLang="en-US" sz="3200">
                <a:latin typeface="ＭＳ 明朝"/>
                <a:ea typeface="ＭＳ 明朝"/>
              </a:rPr>
              <a:t>◆教育相談のポイント</a:t>
            </a:r>
          </a:p>
          <a:p>
            <a:pPr algn="l">
              <a:defRPr lang="ja-JP" altLang="en-US"/>
            </a:pPr>
            <a:r>
              <a:rPr lang="ja-JP" altLang="en-US" sz="3200" b="0">
                <a:latin typeface="ＭＳ 明朝"/>
                <a:ea typeface="ＭＳ 明朝"/>
              </a:rPr>
              <a:t>・</a:t>
            </a:r>
            <a:r>
              <a:rPr lang="ja-JP" altLang="en-US" sz="3200">
                <a:latin typeface="ＭＳ ゴシック"/>
                <a:ea typeface="ＭＳ ゴシック"/>
              </a:rPr>
              <a:t>・・・・・・・・・・・・・・・・・</a:t>
            </a:r>
          </a:p>
          <a:p>
            <a:pPr algn="l">
              <a:defRPr lang="ja-JP" altLang="en-US"/>
            </a:pPr>
            <a:r>
              <a:rPr lang="ja-JP" altLang="en-US" sz="3200">
                <a:latin typeface="ＭＳ ゴシック"/>
                <a:ea typeface="ＭＳ ゴシック"/>
              </a:rPr>
              <a:t>　・・・・・・・・。</a:t>
            </a:r>
          </a:p>
          <a:p>
            <a:pPr algn="l">
              <a:defRPr lang="ja-JP" altLang="en-US"/>
            </a:pPr>
            <a:r>
              <a:rPr lang="ja-JP" altLang="en-US" sz="3200">
                <a:latin typeface="ＭＳ 明朝"/>
                <a:ea typeface="ＭＳ 明朝"/>
              </a:rPr>
              <a:t>・</a:t>
            </a:r>
            <a:r>
              <a:rPr lang="ja-JP" altLang="en-US" sz="3200">
                <a:latin typeface="ＭＳ ゴシック"/>
                <a:ea typeface="ＭＳ ゴシック"/>
              </a:rPr>
              <a:t>・・・・・・・・・・・・・・・・・</a:t>
            </a:r>
          </a:p>
          <a:p>
            <a:pPr algn="l">
              <a:defRPr lang="ja-JP" altLang="en-US"/>
            </a:pPr>
            <a:r>
              <a:rPr lang="ja-JP" altLang="en-US" sz="3200">
                <a:latin typeface="ＭＳ ゴシック"/>
                <a:ea typeface="ＭＳ ゴシック"/>
              </a:rPr>
              <a:t>　・・・・・・・・。</a:t>
            </a:r>
          </a:p>
          <a:p>
            <a:pPr algn="l">
              <a:defRPr lang="ja-JP" altLang="en-US"/>
            </a:pPr>
            <a:endParaRPr lang="ja-JP" altLang="en-US" sz="3200">
              <a:latin typeface="ＭＳ ゴシック"/>
              <a:ea typeface="ＭＳ ゴシック"/>
            </a:endParaRPr>
          </a:p>
        </p:txBody>
      </p:sp>
      <p:sp>
        <p:nvSpPr>
          <p:cNvPr id="1246" name="四角形 194"/>
          <p:cNvSpPr/>
          <p:nvPr/>
        </p:nvSpPr>
        <p:spPr>
          <a:xfrm>
            <a:off x="395750" y="3035155"/>
            <a:ext cx="1224280" cy="504190"/>
          </a:xfrm>
          <a:prstGeom prst="rect">
            <a:avLst/>
          </a:prstGeom>
          <a:ln w="28575" cap="flat" cmpd="sng" algn="ctr">
            <a:solidFill>
              <a:schemeClr val="dk1"/>
            </a:solidFill>
            <a:prstDash val="solid"/>
            <a:miter lim="800000"/>
          </a:ln>
        </p:spPr>
        <p:style>
          <a:lnRef idx="2">
            <a:schemeClr val="dk1"/>
          </a:lnRef>
          <a:fillRef idx="1">
            <a:schemeClr val="lt1"/>
          </a:fillRef>
          <a:effectRef idx="0">
            <a:schemeClr val="dk1"/>
          </a:effectRef>
          <a:fontRef idx="minor">
            <a:schemeClr val="dk1"/>
          </a:fontRef>
        </p:style>
        <p:txBody>
          <a:bodyPr anchor="ctr"/>
          <a:lstStyle/>
          <a:p>
            <a:pPr algn="ctr">
              <a:defRPr lang="ja-JP" altLang="en-US"/>
            </a:pPr>
            <a:r>
              <a:rPr lang="ja-JP" altLang="en-US" sz="3200">
                <a:latin typeface="ＭＳ ゴシック"/>
                <a:ea typeface="ＭＳ ゴシック"/>
              </a:rPr>
              <a:t>解説</a:t>
            </a:r>
            <a:endParaRPr lang="ja-JP" altLang="en-US">
              <a:latin typeface="ＭＳ ゴシック"/>
              <a:ea typeface="ＭＳ ゴシック"/>
            </a:endParaRPr>
          </a:p>
        </p:txBody>
      </p:sp>
      <p:sp>
        <p:nvSpPr>
          <p:cNvPr id="1247" name="テキスト ボックス 204"/>
          <p:cNvSpPr txBox="1"/>
          <p:nvPr/>
        </p:nvSpPr>
        <p:spPr>
          <a:xfrm>
            <a:off x="1940726" y="3055118"/>
            <a:ext cx="3456397" cy="522327"/>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（手元の資料参照）</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5791925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3" name="正方形/長方形 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54"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12</a:t>
            </a:r>
          </a:p>
        </p:txBody>
      </p:sp>
      <p:sp>
        <p:nvSpPr>
          <p:cNvPr id="1255" name="テキスト 173"/>
          <p:cNvSpPr txBox="1"/>
          <p:nvPr/>
        </p:nvSpPr>
        <p:spPr>
          <a:xfrm>
            <a:off x="89805" y="2997000"/>
            <a:ext cx="8951477" cy="645438"/>
          </a:xfrm>
          <a:prstGeom prst="rect">
            <a:avLst/>
          </a:prstGeom>
        </p:spPr>
        <p:txBody>
          <a:bodyPr wrap="square">
            <a:spAutoFit/>
          </a:bodyPr>
          <a:lstStyle/>
          <a:p>
            <a:pPr>
              <a:defRPr lang="ja-JP" altLang="en-US"/>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(4) 　感想発表と研修後の取組を確認する</a:t>
            </a:r>
          </a:p>
        </p:txBody>
      </p:sp>
    </p:spTree>
    <p:extLst>
      <p:ext uri="{BB962C8B-B14F-4D97-AF65-F5344CB8AC3E}">
        <p14:creationId xmlns:p14="http://schemas.microsoft.com/office/powerpoint/2010/main" val="15791925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61" name="図形 245"/>
          <p:cNvSpPr/>
          <p:nvPr/>
        </p:nvSpPr>
        <p:spPr>
          <a:xfrm>
            <a:off x="2624572" y="4991914"/>
            <a:ext cx="1350060" cy="976477"/>
          </a:xfrm>
          <a:prstGeom prst="roundRect">
            <a:avLst/>
          </a:prstGeom>
          <a:noFill/>
          <a:ln w="34925" cap="flat" cmpd="sng" algn="ctr">
            <a:solidFill>
              <a:srgbClr val="00B0F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graphicFrame>
        <p:nvGraphicFramePr>
          <p:cNvPr id="1262" name="四角形 86"/>
          <p:cNvGraphicFramePr>
            <a:graphicFrameLocks noGrp="1"/>
          </p:cNvGraphicFramePr>
          <p:nvPr/>
        </p:nvGraphicFramePr>
        <p:xfrm>
          <a:off x="664984" y="2309157"/>
          <a:ext cx="7826052" cy="4354998"/>
        </p:xfrm>
        <a:graphic>
          <a:graphicData uri="http://schemas.openxmlformats.org/drawingml/2006/table">
            <a:tbl>
              <a:tblPr firstRow="1" bandRow="1">
                <a:tableStyleId>{5940675A-B579-460E-94D1-54222C63F5DA}</a:tableStyleId>
              </a:tblPr>
              <a:tblGrid>
                <a:gridCol w="408557"/>
                <a:gridCol w="3746713"/>
                <a:gridCol w="3670782"/>
              </a:tblGrid>
              <a:tr h="553680">
                <a:tc>
                  <a:txBody>
                    <a:bodyPr/>
                    <a:lstStyle/>
                    <a:p>
                      <a:pPr algn="ctr"/>
                      <a:endParaRPr kumimoji="1" lang="ja-JP" altLang="en-US" sz="1600" dirty="0"/>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r>
                        <a:rPr kumimoji="1" lang="ja-JP" altLang="en-US" sz="1600" dirty="0"/>
                        <a:t>適切で見習いたい対応</a:t>
                      </a:r>
                      <a:endParaRPr kumimoji="1" lang="ja-JP" altLang="en-US" dirty="0"/>
                    </a:p>
                  </a:txBody>
                  <a:tcPr anchor="ctr">
                    <a:lnL w="28575" cap="flat" cmpd="sng" algn="ctr">
                      <a:solidFill>
                        <a:srgbClr val="000000"/>
                      </a:solidFill>
                      <a:prstDash val="solid"/>
                      <a:round/>
                      <a:headEnd type="none" w="med" len="med"/>
                      <a:tailEnd type="none" w="med" len="med"/>
                    </a:lnL>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r>
                        <a:rPr kumimoji="1" lang="ja-JP" altLang="en-US" sz="1600" dirty="0"/>
                        <a:t>課題があり、今後の相談で</a:t>
                      </a:r>
                    </a:p>
                    <a:p>
                      <a:pPr algn="ctr"/>
                      <a:r>
                        <a:rPr kumimoji="1" lang="ja-JP" altLang="en-US" sz="1600" dirty="0"/>
                        <a:t>気を付けたい対応</a:t>
                      </a:r>
                      <a:endParaRPr kumimoji="1" lang="ja-JP" altLang="en-US" dirty="0"/>
                    </a:p>
                  </a:txBody>
                  <a:tcPr anchor="ctr">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1887219">
                <a:tc>
                  <a:txBody>
                    <a:bodyPr/>
                    <a:lstStyle/>
                    <a:p>
                      <a:pPr algn="ctr"/>
                      <a:r>
                        <a:rPr kumimoji="1" lang="ja-JP" altLang="en-US" sz="2000" dirty="0"/>
                        <a:t>Ａ先生</a:t>
                      </a:r>
                      <a:endParaRPr kumimoji="1" lang="ja-JP" altLang="en-US" dirty="0"/>
                    </a:p>
                  </a:txBody>
                  <a:tcPr vert="eaVert"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tcPr>
                </a:tc>
                <a:tc>
                  <a:txBody>
                    <a:bodyPr/>
                    <a:lstStyle/>
                    <a:p>
                      <a:endParaRPr kumimoji="1" lang="ja-JP" altLang="en-US" dirty="0"/>
                    </a:p>
                  </a:txBody>
                  <a:tcPr>
                    <a:lnL w="28575" cap="flat" cmpd="sng" algn="ctr">
                      <a:solidFill>
                        <a:srgbClr val="000000"/>
                      </a:solidFill>
                      <a:prstDash val="solid"/>
                      <a:round/>
                      <a:headEnd type="none" w="med" len="med"/>
                      <a:tailEnd type="none" w="med" len="med"/>
                    </a:lnL>
                    <a:lnT w="28575" cap="flat" cmpd="sng" algn="ctr">
                      <a:solidFill>
                        <a:srgbClr val="000000"/>
                      </a:solidFill>
                      <a:prstDash val="solid"/>
                      <a:round/>
                      <a:headEnd type="none" w="med" len="med"/>
                      <a:tailEnd type="none" w="med" len="med"/>
                    </a:lnT>
                  </a:tcPr>
                </a:tc>
                <a:tc>
                  <a:txBody>
                    <a:bodyPr/>
                    <a:lstStyle/>
                    <a:p>
                      <a:endParaRPr kumimoji="1" lang="ja-JP" altLang="en-US" dirty="0"/>
                    </a:p>
                  </a:txBody>
                  <a:tcPr>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tcPr>
                </a:tc>
              </a:tr>
              <a:tr h="1887219">
                <a:tc>
                  <a:txBody>
                    <a:bodyPr/>
                    <a:lstStyle/>
                    <a:p>
                      <a:pPr algn="ctr"/>
                      <a:r>
                        <a:rPr kumimoji="1" lang="ja-JP" altLang="en-US" sz="2000" dirty="0"/>
                        <a:t>Ｂ先生</a:t>
                      </a:r>
                      <a:endParaRPr kumimoji="1" lang="ja-JP" altLang="en-US" dirty="0"/>
                    </a:p>
                  </a:txBody>
                  <a:tcPr vert="eaVert"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B w="28575" cap="flat" cmpd="sng" algn="ctr">
                      <a:solidFill>
                        <a:srgbClr val="000000"/>
                      </a:solidFill>
                      <a:prstDash val="solid"/>
                      <a:round/>
                      <a:headEnd type="none" w="med" len="med"/>
                      <a:tailEnd type="none" w="med" len="med"/>
                    </a:lnB>
                  </a:tcPr>
                </a:tc>
                <a:tc>
                  <a:txBody>
                    <a:bodyPr/>
                    <a:lstStyle/>
                    <a:p>
                      <a:endParaRPr kumimoji="1" lang="ja-JP" altLang="en-US" dirty="0"/>
                    </a:p>
                  </a:txBody>
                  <a:tcPr>
                    <a:lnL w="28575" cap="flat" cmpd="sng" algn="ctr">
                      <a:solidFill>
                        <a:srgbClr val="000000"/>
                      </a:solidFill>
                      <a:prstDash val="solid"/>
                      <a:round/>
                      <a:headEnd type="none" w="med" len="med"/>
                      <a:tailEnd type="none" w="med" len="med"/>
                    </a:lnL>
                    <a:lnB w="28575" cap="flat" cmpd="sng" algn="ctr">
                      <a:solidFill>
                        <a:srgbClr val="000000"/>
                      </a:solidFill>
                      <a:prstDash val="solid"/>
                      <a:round/>
                      <a:headEnd type="none" w="med" len="med"/>
                      <a:tailEnd type="none" w="med" len="med"/>
                    </a:lnB>
                  </a:tcPr>
                </a:tc>
                <a:tc>
                  <a:txBody>
                    <a:bodyPr/>
                    <a:lstStyle/>
                    <a:p>
                      <a:endParaRPr kumimoji="1" lang="ja-JP" altLang="en-US" dirty="0"/>
                    </a:p>
                  </a:txBody>
                  <a:tcPr>
                    <a:lnR w="28575" cap="flat" cmpd="sng" algn="ctr">
                      <a:solidFill>
                        <a:srgbClr val="000000"/>
                      </a:solidFill>
                      <a:prstDash val="solid"/>
                      <a:round/>
                      <a:headEnd type="none" w="med" len="med"/>
                      <a:tailEnd type="none" w="med" len="med"/>
                    </a:lnR>
                    <a:lnB w="28575" cap="flat" cmpd="sng" algn="ctr">
                      <a:solidFill>
                        <a:srgbClr val="000000"/>
                      </a:solidFill>
                      <a:prstDash val="solid"/>
                      <a:round/>
                      <a:headEnd type="none" w="med" len="med"/>
                      <a:tailEnd type="none" w="med" len="med"/>
                    </a:lnB>
                  </a:tcPr>
                </a:tc>
              </a:tr>
            </a:tbl>
          </a:graphicData>
        </a:graphic>
      </p:graphicFrame>
      <p:sp>
        <p:nvSpPr>
          <p:cNvPr id="1263" name="図形 96"/>
          <p:cNvSpPr/>
          <p:nvPr/>
        </p:nvSpPr>
        <p:spPr>
          <a:xfrm>
            <a:off x="1475656" y="3107267"/>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64" name="図形 98"/>
          <p:cNvSpPr/>
          <p:nvPr/>
        </p:nvSpPr>
        <p:spPr>
          <a:xfrm>
            <a:off x="2708400" y="507527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65" name="図形 97"/>
          <p:cNvSpPr/>
          <p:nvPr/>
        </p:nvSpPr>
        <p:spPr>
          <a:xfrm>
            <a:off x="3137830" y="53451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66" name="図形 99"/>
          <p:cNvSpPr/>
          <p:nvPr/>
        </p:nvSpPr>
        <p:spPr>
          <a:xfrm>
            <a:off x="2916045" y="51927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67" name="図形 100"/>
          <p:cNvSpPr/>
          <p:nvPr/>
        </p:nvSpPr>
        <p:spPr>
          <a:xfrm>
            <a:off x="1297305" y="507527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68" name="図形 101"/>
          <p:cNvSpPr/>
          <p:nvPr/>
        </p:nvSpPr>
        <p:spPr>
          <a:xfrm>
            <a:off x="1475656" y="51927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69" name="図形 102"/>
          <p:cNvSpPr/>
          <p:nvPr/>
        </p:nvSpPr>
        <p:spPr>
          <a:xfrm>
            <a:off x="2708400" y="603730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70" name="図形 103"/>
          <p:cNvSpPr/>
          <p:nvPr/>
        </p:nvSpPr>
        <p:spPr>
          <a:xfrm>
            <a:off x="6561760" y="308759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71" name="図形 104"/>
          <p:cNvSpPr/>
          <p:nvPr/>
        </p:nvSpPr>
        <p:spPr>
          <a:xfrm>
            <a:off x="7632330" y="362734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72" name="図形 105"/>
          <p:cNvSpPr/>
          <p:nvPr/>
        </p:nvSpPr>
        <p:spPr>
          <a:xfrm>
            <a:off x="5076000" y="308759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73" name="図形 106"/>
          <p:cNvSpPr/>
          <p:nvPr/>
        </p:nvSpPr>
        <p:spPr>
          <a:xfrm>
            <a:off x="5442706" y="33512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74" name="図形 107"/>
          <p:cNvSpPr/>
          <p:nvPr/>
        </p:nvSpPr>
        <p:spPr>
          <a:xfrm>
            <a:off x="5247450" y="323047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75" name="図形 108"/>
          <p:cNvSpPr/>
          <p:nvPr/>
        </p:nvSpPr>
        <p:spPr>
          <a:xfrm>
            <a:off x="5076000" y="495780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76" name="図形 109"/>
          <p:cNvSpPr/>
          <p:nvPr/>
        </p:nvSpPr>
        <p:spPr>
          <a:xfrm>
            <a:off x="2916045" y="3107267"/>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77" name="図形 110"/>
          <p:cNvSpPr/>
          <p:nvPr/>
        </p:nvSpPr>
        <p:spPr>
          <a:xfrm>
            <a:off x="6299955" y="53451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78" name="図形 111"/>
          <p:cNvSpPr/>
          <p:nvPr/>
        </p:nvSpPr>
        <p:spPr>
          <a:xfrm>
            <a:off x="1657350" y="53451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79" name="楕円 193"/>
          <p:cNvSpPr/>
          <p:nvPr/>
        </p:nvSpPr>
        <p:spPr>
          <a:xfrm>
            <a:off x="4863468" y="2914913"/>
            <a:ext cx="1484112" cy="1121205"/>
          </a:xfrm>
          <a:prstGeom prst="ellipse">
            <a:avLst/>
          </a:prstGeom>
          <a:noFill/>
          <a:ln w="254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80" name="楕円 195"/>
          <p:cNvSpPr/>
          <p:nvPr/>
        </p:nvSpPr>
        <p:spPr>
          <a:xfrm>
            <a:off x="1101093" y="4877063"/>
            <a:ext cx="1484112" cy="1121205"/>
          </a:xfrm>
          <a:prstGeom prst="ellipse">
            <a:avLst/>
          </a:prstGeom>
          <a:noFill/>
          <a:ln w="254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81" name="四角形: 角を丸くする 229"/>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13</a:t>
            </a:r>
          </a:p>
        </p:txBody>
      </p:sp>
      <p:sp>
        <p:nvSpPr>
          <p:cNvPr id="1282" name="正方形/長方形 231"/>
          <p:cNvSpPr/>
          <p:nvPr/>
        </p:nvSpPr>
        <p:spPr>
          <a:xfrm>
            <a:off x="120008" y="299845"/>
            <a:ext cx="2794699"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l"/>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 校内研修例</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83" name="タイトル 232"/>
          <p:cNvSpPr/>
          <p:nvPr/>
        </p:nvSpPr>
        <p:spPr>
          <a:xfrm>
            <a:off x="773577" y="1341237"/>
            <a:ext cx="4589736" cy="576826"/>
          </a:xfrm>
          <a:prstGeom prst="rect">
            <a:avLst/>
          </a:prstGeom>
        </p:spPr>
        <p:txBody>
          <a:bodyPr>
            <a:normAutofit fontScale="92500"/>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kumimoji="1" lang="ja-JP" altLang="en-US" sz="3600" dirty="0" smtClean="0">
                <a:latin typeface="メイリオ" panose="020B0604030504040204" pitchFamily="50" charset="-128"/>
                <a:ea typeface="メイリオ" panose="020B0604030504040204" pitchFamily="50" charset="-128"/>
              </a:rPr>
              <a:t>協議シートのイメージ</a:t>
            </a:r>
            <a:endParaRPr kumimoji="1" lang="ja-JP" altLang="en-US" dirty="0">
              <a:latin typeface="メイリオ" panose="020B0604030504040204" pitchFamily="50" charset="-128"/>
              <a:ea typeface="メイリオ" panose="020B0604030504040204" pitchFamily="50" charset="-128"/>
            </a:endParaRPr>
          </a:p>
        </p:txBody>
      </p:sp>
      <p:sp>
        <p:nvSpPr>
          <p:cNvPr id="1284" name="図形 233"/>
          <p:cNvSpPr/>
          <p:nvPr/>
        </p:nvSpPr>
        <p:spPr>
          <a:xfrm rot="2580000">
            <a:off x="4290822" y="3585837"/>
            <a:ext cx="270281" cy="1593869"/>
          </a:xfrm>
          <a:prstGeom prst="downArrow">
            <a:avLst/>
          </a:prstGeom>
          <a:noFill/>
          <a:ln w="254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85" name="図形 235"/>
          <p:cNvSpPr/>
          <p:nvPr/>
        </p:nvSpPr>
        <p:spPr>
          <a:xfrm>
            <a:off x="2480610" y="4553714"/>
            <a:ext cx="480048" cy="460772"/>
          </a:xfrm>
          <a:prstGeom prst="star5">
            <a:avLst/>
          </a:prstGeom>
          <a:noFill/>
          <a:ln w="317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86" name="四角形 236"/>
          <p:cNvSpPr/>
          <p:nvPr/>
        </p:nvSpPr>
        <p:spPr>
          <a:xfrm>
            <a:off x="1111136" y="3723598"/>
            <a:ext cx="1478956" cy="342667"/>
          </a:xfrm>
          <a:prstGeom prst="rect">
            <a:avLst/>
          </a:prstGeom>
          <a:noFill/>
          <a:ln w="254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87" name="テキスト 237"/>
          <p:cNvSpPr txBox="1"/>
          <p:nvPr/>
        </p:nvSpPr>
        <p:spPr>
          <a:xfrm>
            <a:off x="1217627" y="3758666"/>
            <a:ext cx="1589996" cy="337661"/>
          </a:xfrm>
          <a:prstGeom prst="rect">
            <a:avLst/>
          </a:prstGeom>
        </p:spPr>
        <p:txBody>
          <a:bodyPr wrap="square">
            <a:spAutoFit/>
          </a:bodyPr>
          <a:lstStyle/>
          <a:p>
            <a:pPr>
              <a:defRPr lang="ja-JP" altLang="en-US"/>
            </a:pPr>
            <a:r>
              <a:rPr lang="ja-JP" altLang="en-US" sz="1600">
                <a:latin typeface="UD デジタル 教科書体 NK-R"/>
                <a:ea typeface="UD デジタル 教科書体 NK-R"/>
              </a:rPr>
              <a:t>この点は・・・</a:t>
            </a:r>
            <a:endParaRPr lang="ja-JP" altLang="en-US" sz="1600">
              <a:latin typeface="UD デジタル 教科書体 NK-R"/>
              <a:ea typeface="UD デジタル 教科書体 NK-R"/>
            </a:endParaRPr>
          </a:p>
        </p:txBody>
      </p:sp>
      <p:sp>
        <p:nvSpPr>
          <p:cNvPr id="1288" name="図形 238"/>
          <p:cNvSpPr/>
          <p:nvPr/>
        </p:nvSpPr>
        <p:spPr>
          <a:xfrm rot="10800000">
            <a:off x="3550215" y="6136572"/>
            <a:ext cx="1584000" cy="466479"/>
          </a:xfrm>
          <a:prstGeom prst="wedgeRectCallout">
            <a:avLst>
              <a:gd name="adj1" fmla="val 25295"/>
              <a:gd name="adj2" fmla="val 86273"/>
            </a:avLst>
          </a:prstGeom>
          <a:noFill/>
          <a:ln w="254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89" name="テキスト 239"/>
          <p:cNvSpPr txBox="1"/>
          <p:nvPr/>
        </p:nvSpPr>
        <p:spPr>
          <a:xfrm>
            <a:off x="3576187" y="6203666"/>
            <a:ext cx="1550856" cy="337661"/>
          </a:xfrm>
          <a:prstGeom prst="rect">
            <a:avLst/>
          </a:prstGeom>
        </p:spPr>
        <p:txBody>
          <a:bodyPr wrap="square">
            <a:spAutoFit/>
          </a:bodyPr>
          <a:lstStyle/>
          <a:p>
            <a:pPr>
              <a:defRPr lang="ja-JP" altLang="en-US"/>
            </a:pPr>
            <a:r>
              <a:rPr lang="ja-JP" altLang="en-US" sz="1600">
                <a:latin typeface="UD デジタル 教科書体 NK-R"/>
                <a:ea typeface="UD デジタル 教科書体 NK-R"/>
              </a:rPr>
              <a:t>相手の話を・・・</a:t>
            </a:r>
            <a:endParaRPr lang="ja-JP" altLang="en-US" sz="1600">
              <a:latin typeface="UD デジタル 教科書体 NK-R"/>
              <a:ea typeface="UD デジタル 教科書体 NK-R"/>
            </a:endParaRPr>
          </a:p>
        </p:txBody>
      </p:sp>
      <p:sp>
        <p:nvSpPr>
          <p:cNvPr id="1290" name="テキスト 240"/>
          <p:cNvSpPr txBox="1"/>
          <p:nvPr/>
        </p:nvSpPr>
        <p:spPr>
          <a:xfrm>
            <a:off x="5003516" y="4123300"/>
            <a:ext cx="1445809" cy="583883"/>
          </a:xfrm>
          <a:prstGeom prst="rect">
            <a:avLst/>
          </a:prstGeom>
        </p:spPr>
        <p:txBody>
          <a:bodyPr wrap="square">
            <a:spAutoFit/>
          </a:bodyPr>
          <a:lstStyle/>
          <a:p>
            <a:pPr>
              <a:defRPr lang="ja-JP" altLang="en-US"/>
            </a:pPr>
            <a:r>
              <a:rPr lang="ja-JP" altLang="en-US" sz="1600">
                <a:latin typeface="UD デジタル 教科書体 NK-R"/>
                <a:ea typeface="UD デジタル 教科書体 NK-R"/>
                <a:cs typeface="+mn-lt"/>
              </a:rPr>
              <a:t>Ａ先生は・・・</a:t>
            </a:r>
            <a:endParaRPr lang="ja-JP" altLang="en-US" sz="1600">
              <a:latin typeface="UD デジタル 教科書体 NK-R"/>
              <a:ea typeface="UD デジタル 教科書体 NK-R"/>
              <a:cs typeface="+mn-lt"/>
            </a:endParaRPr>
          </a:p>
          <a:p>
            <a:pPr>
              <a:defRPr lang="ja-JP" altLang="en-US"/>
            </a:pPr>
            <a:r>
              <a:rPr lang="ja-JP" altLang="en-US" sz="1600">
                <a:latin typeface="UD デジタル 教科書体 NK-R"/>
                <a:ea typeface="UD デジタル 教科書体 NK-R"/>
                <a:cs typeface="+mn-lt"/>
              </a:rPr>
              <a:t>　　Ｂ先生は・・・</a:t>
            </a:r>
            <a:endParaRPr sz="1600"/>
          </a:p>
        </p:txBody>
      </p:sp>
      <p:sp>
        <p:nvSpPr>
          <p:cNvPr id="1291" name="四角形 241"/>
          <p:cNvSpPr/>
          <p:nvPr/>
        </p:nvSpPr>
        <p:spPr>
          <a:xfrm>
            <a:off x="4427318" y="2618259"/>
            <a:ext cx="875377" cy="922437"/>
          </a:xfrm>
          <a:prstGeom prst="rect">
            <a:avLst/>
          </a:prstGeom>
        </p:spPr>
        <p:txBody>
          <a:bodyPr wrap="none" anchor="ctr">
            <a:spAutoFit/>
          </a:bodyPr>
          <a:lstStyle/>
          <a:p>
            <a:pPr algn="ctr">
              <a:defRPr lang="ja-JP" altLang="en-US"/>
            </a:pPr>
            <a:r>
              <a:rPr lang="ja-JP" altLang="en-US" sz="5400">
                <a:ln w="12700" cap="rnd" cmpd="sng">
                  <a:solidFill>
                    <a:schemeClr val="bg1"/>
                  </a:solidFill>
                  <a:prstDash val="solid"/>
                  <a:bevel/>
                </a:ln>
                <a:solidFill>
                  <a:schemeClr val="tx1">
                    <a:lumMod val="94000"/>
                    <a:lumOff val="6000"/>
                  </a:schemeClr>
                </a:solidFill>
                <a:effectLst>
                  <a:outerShdw blurRad="127000" algn="ctr" rotWithShape="0">
                    <a:srgbClr val="000000">
                      <a:alpha val="40000"/>
                    </a:srgbClr>
                  </a:outerShdw>
                </a:effectLst>
                <a:ea typeface="ＭＳ Ｐゴシック"/>
              </a:rPr>
              <a:t>×</a:t>
            </a:r>
          </a:p>
        </p:txBody>
      </p:sp>
      <p:sp>
        <p:nvSpPr>
          <p:cNvPr id="1292" name="テキスト 242"/>
          <p:cNvSpPr txBox="1"/>
          <p:nvPr/>
        </p:nvSpPr>
        <p:spPr>
          <a:xfrm>
            <a:off x="7058093" y="5511722"/>
            <a:ext cx="1488127" cy="460772"/>
          </a:xfrm>
          <a:prstGeom prst="rect">
            <a:avLst/>
          </a:prstGeom>
        </p:spPr>
        <p:txBody>
          <a:bodyPr wrap="square">
            <a:spAutoFit/>
          </a:bodyPr>
          <a:lstStyle/>
          <a:p>
            <a:pPr>
              <a:defRPr lang="ja-JP" altLang="en-US"/>
            </a:pPr>
            <a:r>
              <a:rPr lang="ja-JP" altLang="en-US" sz="2400">
                <a:latin typeface="UD デジタル 教科書体 NP-B"/>
                <a:ea typeface="UD デジタル 教科書体 NP-B"/>
              </a:rPr>
              <a:t>ポイント</a:t>
            </a:r>
          </a:p>
        </p:txBody>
      </p:sp>
      <p:sp>
        <p:nvSpPr>
          <p:cNvPr id="1293" name="四角形 243"/>
          <p:cNvSpPr/>
          <p:nvPr/>
        </p:nvSpPr>
        <p:spPr>
          <a:xfrm>
            <a:off x="7066626" y="5919354"/>
            <a:ext cx="1327268" cy="522747"/>
          </a:xfrm>
          <a:prstGeom prst="rect">
            <a:avLst/>
          </a:prstGeom>
          <a:noFill/>
          <a:ln w="254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94" name="テキスト 244"/>
          <p:cNvSpPr txBox="1"/>
          <p:nvPr/>
        </p:nvSpPr>
        <p:spPr>
          <a:xfrm>
            <a:off x="7078677" y="6013101"/>
            <a:ext cx="1372367" cy="337661"/>
          </a:xfrm>
          <a:prstGeom prst="rect">
            <a:avLst/>
          </a:prstGeom>
        </p:spPr>
        <p:txBody>
          <a:bodyPr wrap="square">
            <a:spAutoFit/>
          </a:bodyPr>
          <a:lstStyle/>
          <a:p>
            <a:pPr>
              <a:defRPr lang="ja-JP" altLang="en-US"/>
            </a:pPr>
            <a:r>
              <a:rPr lang="ja-JP" altLang="en-US" sz="1600">
                <a:latin typeface="UD デジタル 教科書体 NK-R"/>
                <a:ea typeface="UD デジタル 教科書体 NK-R"/>
              </a:rPr>
              <a:t>これからは・・</a:t>
            </a:r>
            <a:endParaRPr lang="ja-JP" altLang="en-US" sz="1600">
              <a:latin typeface="UD デジタル 教科書体 NK-R"/>
              <a:ea typeface="UD デジタル 教科書体 NK-R"/>
            </a:endParaRPr>
          </a:p>
        </p:txBody>
      </p:sp>
    </p:spTree>
    <p:extLst>
      <p:ext uri="{BB962C8B-B14F-4D97-AF65-F5344CB8AC3E}">
        <p14:creationId xmlns:p14="http://schemas.microsoft.com/office/powerpoint/2010/main" val="1579192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5" name="テキスト ボックス 6"/>
          <p:cNvSpPr txBox="1"/>
          <p:nvPr/>
        </p:nvSpPr>
        <p:spPr>
          <a:xfrm>
            <a:off x="44970" y="1470568"/>
            <a:ext cx="8848761" cy="4523423"/>
          </a:xfrm>
          <a:prstGeom prst="rect">
            <a:avLst/>
          </a:prstGeom>
          <a:noFill/>
        </p:spPr>
        <p:txBody>
          <a:bodyPr wrap="square" rtlCol="0">
            <a:spAutoFit/>
          </a:bodyPr>
          <a:lstStyle/>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(1) 　教育相談についてロールプレイング</a:t>
            </a:r>
            <a:endParaRPr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     する</a:t>
            </a:r>
            <a:endParaRPr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(2)　 シートを用いて協議する　</a:t>
            </a:r>
          </a:p>
          <a:p>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(3) 　今後大切にしたいことを確認する</a:t>
            </a:r>
            <a:endParaRPr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(4) 　感想発表と研修後の取組を確認する</a:t>
            </a:r>
          </a:p>
        </p:txBody>
      </p:sp>
      <p:sp>
        <p:nvSpPr>
          <p:cNvPr id="1116" name="正方形/長方形 2"/>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1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Meiryo UI" panose="020B0604030504040204" pitchFamily="50" charset="-128"/>
                <a:ea typeface="Meiryo UI" panose="020B0604030504040204" pitchFamily="50" charset="-128"/>
              </a:rPr>
              <a:t>２</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10575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3" name="テキスト ボックス 6"/>
          <p:cNvSpPr txBox="1"/>
          <p:nvPr/>
        </p:nvSpPr>
        <p:spPr>
          <a:xfrm>
            <a:off x="86565" y="1399464"/>
            <a:ext cx="8798818" cy="1199436"/>
          </a:xfrm>
          <a:prstGeom prst="rect">
            <a:avLst/>
          </a:prstGeom>
          <a:noFill/>
        </p:spPr>
        <p:txBody>
          <a:bodyPr wrap="square" rtlCol="0">
            <a:spAutoFit/>
          </a:bodyPr>
          <a:lstStyle/>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(1) 　教育相談についてロールプレイング　</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     する　</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24"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25"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Meiryo UI" panose="020B0604030504040204" pitchFamily="50" charset="-128"/>
                <a:ea typeface="Meiryo UI" panose="020B0604030504040204" pitchFamily="50" charset="-128"/>
              </a:rPr>
              <a:t>３</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26" name="テキスト ボックス 61"/>
          <p:cNvSpPr txBox="1"/>
          <p:nvPr/>
        </p:nvSpPr>
        <p:spPr>
          <a:xfrm>
            <a:off x="845029" y="3045750"/>
            <a:ext cx="7784104" cy="2245876"/>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①　ペアを決める</a:t>
            </a:r>
          </a:p>
          <a:p>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②　「ケースの概要」を読む</a:t>
            </a:r>
          </a:p>
          <a:p>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③　先生役と保護者</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役を交代して、２回行う</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2" name="正方形/長方形 4"/>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33"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Meiryo UI" panose="020B0604030504040204" pitchFamily="50" charset="-128"/>
                <a:ea typeface="Meiryo UI" panose="020B0604030504040204" pitchFamily="50" charset="-128"/>
              </a:rPr>
              <a:t>４</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34" name="テキスト ボックス 75"/>
          <p:cNvSpPr txBox="1"/>
          <p:nvPr/>
        </p:nvSpPr>
        <p:spPr>
          <a:xfrm>
            <a:off x="319972" y="2160903"/>
            <a:ext cx="8568427" cy="2215098"/>
          </a:xfrm>
          <a:prstGeom prst="rect">
            <a:avLst/>
          </a:prstGeom>
          <a:noFill/>
        </p:spPr>
        <p:txBody>
          <a:bodyPr wrap="square" rtlCol="0">
            <a:spAutoFit/>
          </a:bodyPr>
          <a:lstStyle/>
          <a:p>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endParaRPr lang="ja-JP" altLang="en-US" sz="2800" b="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endParaRPr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135" name="テキスト ボックス 199"/>
          <p:cNvSpPr txBox="1"/>
          <p:nvPr/>
        </p:nvSpPr>
        <p:spPr>
          <a:xfrm>
            <a:off x="230883" y="1399464"/>
            <a:ext cx="8798818" cy="645438"/>
          </a:xfrm>
          <a:prstGeom prst="rect">
            <a:avLst/>
          </a:prstGeom>
          <a:noFill/>
        </p:spPr>
        <p:txBody>
          <a:bodyPr wrap="square" rtlCol="0">
            <a:spAutoFit/>
          </a:bodyPr>
          <a:lstStyle/>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(2) 　シートを用いて協議する</a:t>
            </a: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36" name="テキスト 200"/>
          <p:cNvSpPr txBox="1"/>
          <p:nvPr/>
        </p:nvSpPr>
        <p:spPr>
          <a:xfrm>
            <a:off x="828000" y="2160903"/>
            <a:ext cx="7948481" cy="2430542"/>
          </a:xfrm>
          <a:prstGeom prst="rect">
            <a:avLst/>
          </a:prstGeom>
        </p:spPr>
        <p:txBody>
          <a:bodyPr wrap="square">
            <a:spAutoFit/>
          </a:bodyPr>
          <a:lstStyle/>
          <a:p>
            <a:pPr>
              <a:defRPr lang="ja-JP" altLang="en-US"/>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a:defRPr lang="ja-JP" altLang="en-US"/>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①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適切で見習いたい対応」</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defRPr lang="ja-JP" altLang="en-US"/>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課題</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あり、</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今後の相談で気を付</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けたい</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defRPr lang="ja-JP" altLang="en-US"/>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対応</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を付箋に記入</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する</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defRPr lang="ja-JP" altLang="en-US"/>
            </a:pP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defRPr lang="ja-JP" altLang="en-US"/>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②</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グループで</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協議</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する</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2" name="正方形/長方形 4"/>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43"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５</a:t>
            </a:r>
          </a:p>
        </p:txBody>
      </p:sp>
      <p:sp>
        <p:nvSpPr>
          <p:cNvPr id="1144" name="テキスト 76"/>
          <p:cNvSpPr txBox="1"/>
          <p:nvPr/>
        </p:nvSpPr>
        <p:spPr>
          <a:xfrm>
            <a:off x="297192" y="1419669"/>
            <a:ext cx="8785730" cy="645438"/>
          </a:xfrm>
          <a:prstGeom prst="rect">
            <a:avLst/>
          </a:prstGeom>
        </p:spPr>
        <p:txBody>
          <a:bodyPr wrap="square">
            <a:spAutoFit/>
          </a:bodyPr>
          <a:lstStyle/>
          <a:p>
            <a:pPr>
              <a:defRPr lang="ja-JP" altLang="en-US"/>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(3) 　今後大切にしたいことを確認する</a:t>
            </a:r>
          </a:p>
        </p:txBody>
      </p:sp>
      <p:sp>
        <p:nvSpPr>
          <p:cNvPr id="1145" name="テキスト ボックス 63"/>
          <p:cNvSpPr txBox="1"/>
          <p:nvPr/>
        </p:nvSpPr>
        <p:spPr>
          <a:xfrm>
            <a:off x="972000" y="2346466"/>
            <a:ext cx="6407978" cy="1384102"/>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相談における留意点を確認する</a:t>
            </a:r>
          </a:p>
          <a:p>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6" name="テキスト 165"/>
          <p:cNvSpPr txBox="1"/>
          <p:nvPr/>
        </p:nvSpPr>
        <p:spPr>
          <a:xfrm>
            <a:off x="261468" y="4237488"/>
            <a:ext cx="8880945" cy="645438"/>
          </a:xfrm>
          <a:prstGeom prst="rect">
            <a:avLst/>
          </a:prstGeom>
        </p:spPr>
        <p:txBody>
          <a:bodyPr wrap="square">
            <a:spAutoFit/>
          </a:bodyPr>
          <a:lstStyle/>
          <a:p>
            <a:pPr>
              <a:defRPr lang="ja-JP" altLang="en-US"/>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(4)　 感想発表と研修後の取組を確認する</a:t>
            </a:r>
          </a:p>
        </p:txBody>
      </p:sp>
    </p:spTree>
    <p:extLst>
      <p:ext uri="{BB962C8B-B14F-4D97-AF65-F5344CB8AC3E}">
        <p14:creationId xmlns:p14="http://schemas.microsoft.com/office/powerpoint/2010/main" val="2690345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2" name="正方形/長方形 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53"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６</a:t>
            </a:r>
          </a:p>
        </p:txBody>
      </p:sp>
      <p:sp>
        <p:nvSpPr>
          <p:cNvPr id="1154" name="テキスト 67"/>
          <p:cNvSpPr txBox="1"/>
          <p:nvPr/>
        </p:nvSpPr>
        <p:spPr>
          <a:xfrm>
            <a:off x="796076" y="2358866"/>
            <a:ext cx="7553869" cy="953214"/>
          </a:xfrm>
          <a:prstGeom prst="rect">
            <a:avLst/>
          </a:prstGeom>
        </p:spPr>
        <p:txBody>
          <a:bodyPr wrap="square">
            <a:spAutoFit/>
          </a:bodyPr>
          <a:lstStyle/>
          <a:p>
            <a:pPr>
              <a:defRPr lang="ja-JP" altLang="en-US"/>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①　ペアを決める</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defRPr lang="ja-JP" altLang="en-US"/>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②　「ケースの概要」を</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読む</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5" name="図形 69"/>
          <p:cNvSpPr/>
          <p:nvPr/>
        </p:nvSpPr>
        <p:spPr>
          <a:xfrm>
            <a:off x="539750" y="4473827"/>
            <a:ext cx="7992000" cy="2168444"/>
          </a:xfrm>
          <a:prstGeom prst="roundRect">
            <a:avLst>
              <a:gd name="adj" fmla="val 10853"/>
            </a:avLst>
          </a:prstGeom>
          <a:ln w="28575" cap="flat" cmpd="sng" algn="ctr">
            <a:solidFill>
              <a:schemeClr val="dk1"/>
            </a:solidFill>
            <a:prstDash val="solid"/>
            <a:miter lim="800000"/>
          </a:ln>
        </p:spPr>
        <p:style>
          <a:lnRef idx="2">
            <a:schemeClr val="dk1"/>
          </a:lnRef>
          <a:fillRef idx="1">
            <a:schemeClr val="lt1"/>
          </a:fillRef>
          <a:effectRef idx="0">
            <a:schemeClr val="dk1"/>
          </a:effectRef>
          <a:fontRef idx="minor">
            <a:schemeClr val="dk1"/>
          </a:fontRef>
        </p:style>
        <p:txBody>
          <a:bodyPr anchor="t"/>
          <a:lstStyle/>
          <a:p>
            <a:pPr algn="l">
              <a:defRPr lang="ja-JP" altLang="en-US"/>
            </a:pPr>
            <a:r>
              <a:rPr lang="ja-JP" altLang="en-US" sz="3200">
                <a:latin typeface="ＭＳ 明朝"/>
                <a:ea typeface="ＭＳ 明朝"/>
              </a:rPr>
              <a:t>■ケースの概要</a:t>
            </a:r>
          </a:p>
          <a:p>
            <a:pPr algn="l">
              <a:defRPr lang="ja-JP" altLang="en-US"/>
            </a:pPr>
            <a:r>
              <a:rPr lang="ja-JP" altLang="en-US" sz="3200">
                <a:latin typeface="ＭＳ 明朝"/>
                <a:ea typeface="ＭＳ 明朝"/>
              </a:rPr>
              <a:t>　・・・・・・・・・・・・・・・・・・・・・・・・・・・・・・・・・・・・・・・・・・・・・・・・・・。</a:t>
            </a:r>
            <a:endParaRPr lang="ja-JP" altLang="en-US" sz="2800">
              <a:latin typeface="ＭＳ 明朝"/>
              <a:ea typeface="ＭＳ 明朝"/>
            </a:endParaRPr>
          </a:p>
        </p:txBody>
      </p:sp>
      <p:sp>
        <p:nvSpPr>
          <p:cNvPr id="1156" name="四角形 192"/>
          <p:cNvSpPr/>
          <p:nvPr/>
        </p:nvSpPr>
        <p:spPr>
          <a:xfrm>
            <a:off x="395750" y="3808841"/>
            <a:ext cx="2880250" cy="504190"/>
          </a:xfrm>
          <a:prstGeom prst="rect">
            <a:avLst/>
          </a:prstGeom>
          <a:ln w="28575" cap="flat" cmpd="sng" algn="ctr">
            <a:solidFill>
              <a:schemeClr val="dk1"/>
            </a:solidFill>
            <a:prstDash val="solid"/>
            <a:miter lim="800000"/>
          </a:ln>
        </p:spPr>
        <p:style>
          <a:lnRef idx="2">
            <a:schemeClr val="dk1"/>
          </a:lnRef>
          <a:fillRef idx="1">
            <a:schemeClr val="lt1"/>
          </a:fillRef>
          <a:effectRef idx="0">
            <a:schemeClr val="dk1"/>
          </a:effectRef>
          <a:fontRef idx="minor">
            <a:schemeClr val="dk1"/>
          </a:fontRef>
        </p:style>
        <p:txBody>
          <a:bodyPr anchor="ctr"/>
          <a:lstStyle/>
          <a:p>
            <a:pPr algn="ctr">
              <a:defRPr lang="ja-JP" altLang="en-US"/>
            </a:pPr>
            <a:r>
              <a:rPr lang="ja-JP" altLang="en-US" sz="3200">
                <a:latin typeface="ＭＳ 明朝"/>
                <a:ea typeface="ＭＳ 明朝"/>
              </a:rPr>
              <a:t>シナリオ○○</a:t>
            </a:r>
            <a:endParaRPr lang="ja-JP" altLang="en-US">
              <a:latin typeface="ＭＳ 明朝"/>
              <a:ea typeface="ＭＳ 明朝"/>
            </a:endParaRPr>
          </a:p>
        </p:txBody>
      </p:sp>
      <p:sp>
        <p:nvSpPr>
          <p:cNvPr id="1157" name="テキスト 164"/>
          <p:cNvSpPr txBox="1"/>
          <p:nvPr/>
        </p:nvSpPr>
        <p:spPr>
          <a:xfrm>
            <a:off x="118052" y="1159430"/>
            <a:ext cx="8914394" cy="1199436"/>
          </a:xfrm>
          <a:prstGeom prst="rect">
            <a:avLst/>
          </a:prstGeom>
        </p:spPr>
        <p:txBody>
          <a:bodyPr wrap="square">
            <a:spAutoFit/>
          </a:bodyPr>
          <a:p>
            <a:pPr>
              <a:defRPr lang="ja-JP" altLang="en-US"/>
            </a:pPr>
            <a:r>
              <a:rPr lang="ja-JP" altLang="en-US" sz="3600">
                <a:latin typeface="メイリオ"/>
                <a:ea typeface="メイリオ"/>
              </a:rPr>
              <a:t>(1) 　教育相談についてロールプレイング</a:t>
            </a:r>
            <a:endParaRPr lang="ja-JP" altLang="en-US" sz="3600">
              <a:latin typeface="メイリオ"/>
              <a:ea typeface="メイリオ"/>
            </a:endParaRPr>
          </a:p>
          <a:p>
            <a:pPr>
              <a:defRPr lang="ja-JP" altLang="en-US"/>
            </a:pPr>
            <a:r>
              <a:rPr lang="ja-JP" altLang="en-US" sz="3600">
                <a:latin typeface="メイリオ"/>
                <a:ea typeface="メイリオ"/>
              </a:rPr>
              <a:t>     </a:t>
            </a:r>
            <a:r>
              <a:rPr lang="ja-JP" altLang="en-US" sz="3600">
                <a:latin typeface="メイリオ"/>
                <a:ea typeface="メイリオ"/>
              </a:rPr>
              <a:t>する</a:t>
            </a:r>
            <a:endParaRPr lang="ja-JP" altLang="en-US" sz="3600">
              <a:latin typeface="メイリオ"/>
              <a:ea typeface="メイリオ"/>
            </a:endParaRPr>
          </a:p>
        </p:txBody>
      </p:sp>
    </p:spTree>
    <p:extLst>
      <p:ext uri="{BB962C8B-B14F-4D97-AF65-F5344CB8AC3E}">
        <p14:creationId xmlns:p14="http://schemas.microsoft.com/office/powerpoint/2010/main" val="15791925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3" name="正方形/長方形 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64"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７</a:t>
            </a:r>
          </a:p>
        </p:txBody>
      </p:sp>
      <p:sp>
        <p:nvSpPr>
          <p:cNvPr id="1165" name="テキスト 67"/>
          <p:cNvSpPr txBox="1"/>
          <p:nvPr/>
        </p:nvSpPr>
        <p:spPr>
          <a:xfrm>
            <a:off x="1006466" y="2358866"/>
            <a:ext cx="7884714" cy="953214"/>
          </a:xfrm>
          <a:prstGeom prst="rect">
            <a:avLst/>
          </a:prstGeom>
        </p:spPr>
        <p:txBody>
          <a:bodyPr wrap="square">
            <a:spAutoFit/>
          </a:bodyPr>
          <a:lstStyle/>
          <a:p>
            <a:pPr>
              <a:defRPr lang="ja-JP" altLang="en-US"/>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③　先生役と保護者役を決めロールプ</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レ</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イング</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defRPr lang="ja-JP" altLang="en-US"/>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する</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6" name="四角形 76"/>
          <p:cNvSpPr/>
          <p:nvPr/>
        </p:nvSpPr>
        <p:spPr>
          <a:xfrm>
            <a:off x="1260000" y="3714750"/>
            <a:ext cx="2592000" cy="6480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lang="ja-JP" altLang="en-US"/>
            </a:pPr>
            <a:r>
              <a:rPr lang="ja-JP" altLang="en-US" sz="2400"/>
              <a:t>Ａ先生の場合</a:t>
            </a:r>
            <a:endParaRPr lang="ja-JP" altLang="en-US"/>
          </a:p>
        </p:txBody>
      </p:sp>
      <p:sp>
        <p:nvSpPr>
          <p:cNvPr id="1167" name="四角形 77"/>
          <p:cNvSpPr/>
          <p:nvPr/>
        </p:nvSpPr>
        <p:spPr>
          <a:xfrm>
            <a:off x="1260000" y="5373000"/>
            <a:ext cx="2592000" cy="6480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lang="ja-JP" altLang="en-US"/>
            </a:pPr>
            <a:r>
              <a:rPr lang="ja-JP" altLang="en-US" sz="2400"/>
              <a:t>Ｂ先生の場合</a:t>
            </a:r>
            <a:endParaRPr lang="ja-JP" altLang="en-US"/>
          </a:p>
        </p:txBody>
      </p:sp>
      <p:sp>
        <p:nvSpPr>
          <p:cNvPr id="1168" name="テキスト 78"/>
          <p:cNvSpPr txBox="1"/>
          <p:nvPr/>
        </p:nvSpPr>
        <p:spPr>
          <a:xfrm>
            <a:off x="1836000" y="4653000"/>
            <a:ext cx="6987628" cy="399217"/>
          </a:xfrm>
          <a:prstGeom prst="rect">
            <a:avLst/>
          </a:prstGeom>
        </p:spPr>
        <p:txBody>
          <a:bodyPr wrap="none">
            <a:spAutoFit/>
          </a:bodyPr>
          <a:lstStyle/>
          <a:p>
            <a:pPr>
              <a:defRPr lang="ja-JP" altLang="en-US"/>
            </a:pPr>
            <a:r>
              <a:rPr lang="ja-JP" altLang="en-US" sz="2000"/>
              <a:t>「Ａ先生の場合」終了後、役割を交代して「Ｂ先生の場合」を実施</a:t>
            </a:r>
            <a:endParaRPr lang="ja-JP" altLang="en-US"/>
          </a:p>
        </p:txBody>
      </p:sp>
      <p:sp>
        <p:nvSpPr>
          <p:cNvPr id="1169" name="図形 106"/>
          <p:cNvSpPr/>
          <p:nvPr/>
        </p:nvSpPr>
        <p:spPr>
          <a:xfrm>
            <a:off x="1471083" y="4360333"/>
            <a:ext cx="360344" cy="1010250"/>
          </a:xfrm>
          <a:prstGeom prst="downArrow">
            <a:avLst/>
          </a:prstGeom>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170" name="テキスト 168"/>
          <p:cNvSpPr txBox="1"/>
          <p:nvPr/>
        </p:nvSpPr>
        <p:spPr>
          <a:xfrm>
            <a:off x="118052" y="1159430"/>
            <a:ext cx="8914394" cy="1199436"/>
          </a:xfrm>
          <a:prstGeom prst="rect">
            <a:avLst/>
          </a:prstGeom>
        </p:spPr>
        <p:txBody>
          <a:bodyPr wrap="square">
            <a:spAutoFit/>
          </a:bodyPr>
          <a:p>
            <a:pPr>
              <a:defRPr lang="ja-JP" altLang="en-US"/>
            </a:pPr>
            <a:r>
              <a:rPr lang="ja-JP" altLang="en-US" sz="3600">
                <a:latin typeface="メイリオ"/>
                <a:ea typeface="メイリオ"/>
              </a:rPr>
              <a:t>(1) 　教育相談についてロールプレイング</a:t>
            </a:r>
            <a:endParaRPr lang="ja-JP" altLang="en-US" sz="3600">
              <a:latin typeface="メイリオ"/>
              <a:ea typeface="メイリオ"/>
            </a:endParaRPr>
          </a:p>
          <a:p>
            <a:pPr>
              <a:defRPr lang="ja-JP" altLang="en-US"/>
            </a:pPr>
            <a:r>
              <a:rPr lang="ja-JP" altLang="en-US" sz="3600">
                <a:latin typeface="メイリオ"/>
                <a:ea typeface="メイリオ"/>
              </a:rPr>
              <a:t>     </a:t>
            </a:r>
            <a:r>
              <a:rPr lang="ja-JP" altLang="en-US" sz="3600">
                <a:latin typeface="メイリオ"/>
                <a:ea typeface="メイリオ"/>
              </a:rPr>
              <a:t>する</a:t>
            </a:r>
            <a:endParaRPr lang="ja-JP" altLang="en-US" sz="3600">
              <a:latin typeface="メイリオ"/>
              <a:ea typeface="メイリオ"/>
            </a:endParaRPr>
          </a:p>
        </p:txBody>
      </p:sp>
    </p:spTree>
    <p:extLst>
      <p:ext uri="{BB962C8B-B14F-4D97-AF65-F5344CB8AC3E}">
        <p14:creationId xmlns:p14="http://schemas.microsoft.com/office/powerpoint/2010/main" val="15791925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6" name="正方形/長方形 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7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８</a:t>
            </a:r>
          </a:p>
        </p:txBody>
      </p:sp>
      <p:sp>
        <p:nvSpPr>
          <p:cNvPr id="1178" name="図形 92"/>
          <p:cNvSpPr/>
          <p:nvPr/>
        </p:nvSpPr>
        <p:spPr>
          <a:xfrm>
            <a:off x="793575" y="4365000"/>
            <a:ext cx="3551782" cy="187200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sz="2000" dirty="0">
              <a:effectLst/>
              <a:latin typeface="メイリオ" panose="020B0604030504040204" pitchFamily="50" charset="-128"/>
              <a:ea typeface="メイリオ" panose="020B0604030504040204" pitchFamily="50" charset="-128"/>
              <a:cs typeface="メイリオ" panose="020B0604030504040204" pitchFamily="50" charset="-128"/>
            </a:endParaRPr>
          </a:p>
          <a:p>
            <a:pPr algn="ctr">
              <a:defRPr lang="ja-JP" altLang="en-US"/>
            </a:pPr>
            <a:r>
              <a:rPr lang="ja-JP" altLang="en-US" sz="2000" dirty="0">
                <a:effectLst/>
                <a:latin typeface="メイリオ" panose="020B0604030504040204" pitchFamily="50" charset="-128"/>
                <a:ea typeface="メイリオ" panose="020B0604030504040204" pitchFamily="50" charset="-128"/>
                <a:cs typeface="メイリオ" panose="020B0604030504040204" pitchFamily="50" charset="-128"/>
              </a:rPr>
              <a:t>適切で見習いたい</a:t>
            </a:r>
            <a:r>
              <a:rPr lang="ja-JP" altLang="en-US" sz="2000" dirty="0">
                <a:effectLst/>
                <a:latin typeface="メイリオ" panose="020B0604030504040204" pitchFamily="50" charset="-128"/>
                <a:ea typeface="メイリオ" panose="020B0604030504040204" pitchFamily="50" charset="-128"/>
                <a:cs typeface="メイリオ" panose="020B0604030504040204" pitchFamily="50" charset="-128"/>
              </a:rPr>
              <a:t>対応</a:t>
            </a:r>
            <a:endParaRPr lang="ja-JP" altLang="en-US"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9" name="図形 93"/>
          <p:cNvSpPr/>
          <p:nvPr/>
        </p:nvSpPr>
        <p:spPr>
          <a:xfrm>
            <a:off x="4731725" y="4365000"/>
            <a:ext cx="3598010" cy="187200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a:p>
            <a:pPr algn="l">
              <a:defRPr lang="ja-JP" altLang="en-US"/>
            </a:pP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課題があり、</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今後の相談で気を付けたい</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対応</a:t>
            </a:r>
            <a:endParaRPr lang="ja-JP" altLang="en-US"/>
          </a:p>
        </p:txBody>
      </p:sp>
      <p:sp>
        <p:nvSpPr>
          <p:cNvPr id="1180" name="テキスト 166"/>
          <p:cNvSpPr txBox="1"/>
          <p:nvPr/>
        </p:nvSpPr>
        <p:spPr>
          <a:xfrm>
            <a:off x="191151" y="1116000"/>
            <a:ext cx="8773716" cy="645438"/>
          </a:xfrm>
          <a:prstGeom prst="rect">
            <a:avLst/>
          </a:prstGeom>
        </p:spPr>
        <p:txBody>
          <a:bodyPr wrap="square">
            <a:spAutoFit/>
          </a:bodyPr>
          <a:p>
            <a:pPr>
              <a:defRPr lang="ja-JP" altLang="en-US"/>
            </a:pPr>
            <a:r>
              <a:rPr lang="ja-JP" altLang="en-US" sz="3600">
                <a:latin typeface="メイリオ"/>
                <a:ea typeface="メイリオ"/>
              </a:rPr>
              <a:t>(2) 　シートを用いて協議する</a:t>
            </a:r>
            <a:endParaRPr lang="ja-JP" altLang="en-US" sz="3600">
              <a:latin typeface="メイリオ"/>
              <a:ea typeface="メイリオ"/>
            </a:endParaRPr>
          </a:p>
        </p:txBody>
      </p:sp>
      <p:sp>
        <p:nvSpPr>
          <p:cNvPr id="1181" name="テキスト 246"/>
          <p:cNvSpPr txBox="1"/>
          <p:nvPr/>
        </p:nvSpPr>
        <p:spPr>
          <a:xfrm>
            <a:off x="828000" y="2160903"/>
            <a:ext cx="7948481" cy="1999655"/>
          </a:xfrm>
          <a:prstGeom prst="rect">
            <a:avLst/>
          </a:prstGeom>
        </p:spPr>
        <p:txBody>
          <a:bodyPr wrap="square">
            <a:spAutoFit/>
          </a:bodyPr>
          <a:lstStyle/>
          <a:p>
            <a:pPr>
              <a:defRPr lang="ja-JP" altLang="en-US"/>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a:defRPr lang="ja-JP" altLang="en-US"/>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①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適切で見習いたい対応」</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defRPr lang="ja-JP" altLang="en-US"/>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課題</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あり、</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今後の相談で気を付</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けたい</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defRPr lang="ja-JP" altLang="en-US"/>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対応</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を付箋に記入</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する</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defRPr lang="ja-JP" altLang="en-US"/>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5791925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7" name="正方形/長方形 7"/>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88"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９</a:t>
            </a:r>
          </a:p>
        </p:txBody>
      </p:sp>
      <p:graphicFrame>
        <p:nvGraphicFramePr>
          <p:cNvPr id="1189" name="四角形 86"/>
          <p:cNvGraphicFramePr>
            <a:graphicFrameLocks noGrp="1"/>
          </p:cNvGraphicFramePr>
          <p:nvPr/>
        </p:nvGraphicFramePr>
        <p:xfrm>
          <a:off x="664984" y="2309157"/>
          <a:ext cx="7826052" cy="4354998"/>
        </p:xfrm>
        <a:graphic>
          <a:graphicData uri="http://schemas.openxmlformats.org/drawingml/2006/table">
            <a:tbl>
              <a:tblPr firstRow="1" bandRow="1">
                <a:tableStyleId>{5940675A-B579-460E-94D1-54222C63F5DA}</a:tableStyleId>
              </a:tblPr>
              <a:tblGrid>
                <a:gridCol w="408557"/>
                <a:gridCol w="3746713"/>
                <a:gridCol w="3670782"/>
              </a:tblGrid>
              <a:tr h="553680">
                <a:tc>
                  <a:txBody>
                    <a:bodyPr/>
                    <a:lstStyle/>
                    <a:p>
                      <a:pPr algn="ctr"/>
                      <a:endParaRPr kumimoji="1" lang="ja-JP" altLang="en-US" sz="1600" dirty="0"/>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r>
                        <a:rPr kumimoji="1" lang="ja-JP" altLang="en-US" sz="1600" dirty="0"/>
                        <a:t>適切で見習いたい対応</a:t>
                      </a:r>
                      <a:endParaRPr kumimoji="1" lang="ja-JP" altLang="en-US" sz="1600" dirty="0"/>
                    </a:p>
                  </a:txBody>
                  <a:tcPr anchor="ctr">
                    <a:lnL w="28575" cap="flat" cmpd="sng" algn="ctr">
                      <a:solidFill>
                        <a:srgbClr val="000000"/>
                      </a:solidFill>
                      <a:prstDash val="solid"/>
                      <a:round/>
                      <a:headEnd type="none" w="med" len="med"/>
                      <a:tailEnd type="none" w="med" len="med"/>
                    </a:lnL>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a:r>
                        <a:rPr kumimoji="1" lang="ja-JP" altLang="en-US" sz="1600" dirty="0"/>
                        <a:t>課題があり、今後の相談で</a:t>
                      </a:r>
                    </a:p>
                    <a:p>
                      <a:pPr algn="ctr"/>
                      <a:r>
                        <a:rPr kumimoji="1" lang="ja-JP" altLang="en-US" sz="1600" dirty="0"/>
                        <a:t>気を付けたい対応</a:t>
                      </a:r>
                      <a:endParaRPr kumimoji="1" lang="ja-JP" altLang="en-US" dirty="0"/>
                    </a:p>
                  </a:txBody>
                  <a:tcPr anchor="ctr">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r h="1887219">
                <a:tc>
                  <a:txBody>
                    <a:bodyPr/>
                    <a:lstStyle/>
                    <a:p>
                      <a:pPr algn="ctr"/>
                      <a:r>
                        <a:rPr kumimoji="1" lang="ja-JP" altLang="en-US" sz="2000" dirty="0"/>
                        <a:t>Ａ先生</a:t>
                      </a:r>
                      <a:endParaRPr kumimoji="1" lang="ja-JP" altLang="en-US" dirty="0"/>
                    </a:p>
                  </a:txBody>
                  <a:tcPr vert="eaVert"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tcPr>
                </a:tc>
                <a:tc>
                  <a:txBody>
                    <a:bodyPr/>
                    <a:lstStyle/>
                    <a:p>
                      <a:endParaRPr kumimoji="1" lang="ja-JP" altLang="en-US" dirty="0"/>
                    </a:p>
                  </a:txBody>
                  <a:tcPr>
                    <a:lnL w="28575" cap="flat" cmpd="sng" algn="ctr">
                      <a:solidFill>
                        <a:srgbClr val="000000"/>
                      </a:solidFill>
                      <a:prstDash val="solid"/>
                      <a:round/>
                      <a:headEnd type="none" w="med" len="med"/>
                      <a:tailEnd type="none" w="med" len="med"/>
                    </a:lnL>
                    <a:lnT w="28575" cap="flat" cmpd="sng" algn="ctr">
                      <a:solidFill>
                        <a:srgbClr val="000000"/>
                      </a:solidFill>
                      <a:prstDash val="solid"/>
                      <a:round/>
                      <a:headEnd type="none" w="med" len="med"/>
                      <a:tailEnd type="none" w="med" len="med"/>
                    </a:lnT>
                  </a:tcPr>
                </a:tc>
                <a:tc>
                  <a:txBody>
                    <a:bodyPr/>
                    <a:lstStyle/>
                    <a:p>
                      <a:endParaRPr kumimoji="1" lang="ja-JP" altLang="en-US" dirty="0"/>
                    </a:p>
                  </a:txBody>
                  <a:tcPr>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tcPr>
                </a:tc>
              </a:tr>
              <a:tr h="1887219">
                <a:tc>
                  <a:txBody>
                    <a:bodyPr/>
                    <a:lstStyle/>
                    <a:p>
                      <a:pPr algn="ctr"/>
                      <a:r>
                        <a:rPr kumimoji="1" lang="ja-JP" altLang="en-US" sz="2000" dirty="0"/>
                        <a:t>Ｂ先生</a:t>
                      </a:r>
                      <a:endParaRPr kumimoji="1" lang="ja-JP" altLang="en-US" dirty="0"/>
                    </a:p>
                  </a:txBody>
                  <a:tcPr vert="eaVert"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B w="28575" cap="flat" cmpd="sng" algn="ctr">
                      <a:solidFill>
                        <a:srgbClr val="000000"/>
                      </a:solidFill>
                      <a:prstDash val="solid"/>
                      <a:round/>
                      <a:headEnd type="none" w="med" len="med"/>
                      <a:tailEnd type="none" w="med" len="med"/>
                    </a:lnB>
                  </a:tcPr>
                </a:tc>
                <a:tc>
                  <a:txBody>
                    <a:bodyPr/>
                    <a:lstStyle/>
                    <a:p>
                      <a:endParaRPr kumimoji="1" lang="ja-JP" altLang="en-US" dirty="0"/>
                    </a:p>
                  </a:txBody>
                  <a:tcPr>
                    <a:lnL w="28575" cap="flat" cmpd="sng" algn="ctr">
                      <a:solidFill>
                        <a:srgbClr val="000000"/>
                      </a:solidFill>
                      <a:prstDash val="solid"/>
                      <a:round/>
                      <a:headEnd type="none" w="med" len="med"/>
                      <a:tailEnd type="none" w="med" len="med"/>
                    </a:lnL>
                    <a:lnB w="28575" cap="flat" cmpd="sng" algn="ctr">
                      <a:solidFill>
                        <a:srgbClr val="000000"/>
                      </a:solidFill>
                      <a:prstDash val="solid"/>
                      <a:round/>
                      <a:headEnd type="none" w="med" len="med"/>
                      <a:tailEnd type="none" w="med" len="med"/>
                    </a:lnB>
                  </a:tcPr>
                </a:tc>
                <a:tc>
                  <a:txBody>
                    <a:bodyPr/>
                    <a:lstStyle/>
                    <a:p>
                      <a:endParaRPr kumimoji="1" lang="ja-JP" altLang="en-US" dirty="0"/>
                    </a:p>
                  </a:txBody>
                  <a:tcPr>
                    <a:lnR w="28575" cap="flat" cmpd="sng" algn="ctr">
                      <a:solidFill>
                        <a:srgbClr val="000000"/>
                      </a:solidFill>
                      <a:prstDash val="solid"/>
                      <a:round/>
                      <a:headEnd type="none" w="med" len="med"/>
                      <a:tailEnd type="none" w="med" len="med"/>
                    </a:lnR>
                    <a:lnB w="28575" cap="flat" cmpd="sng" algn="ctr">
                      <a:solidFill>
                        <a:srgbClr val="000000"/>
                      </a:solidFill>
                      <a:prstDash val="solid"/>
                      <a:round/>
                      <a:headEnd type="none" w="med" len="med"/>
                      <a:tailEnd type="none" w="med" len="med"/>
                    </a:lnB>
                  </a:tcPr>
                </a:tc>
              </a:tr>
            </a:tbl>
          </a:graphicData>
        </a:graphic>
      </p:graphicFrame>
      <p:sp>
        <p:nvSpPr>
          <p:cNvPr id="1190" name="図形 96"/>
          <p:cNvSpPr/>
          <p:nvPr/>
        </p:nvSpPr>
        <p:spPr>
          <a:xfrm>
            <a:off x="1475656" y="3107267"/>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191" name="図形 98"/>
          <p:cNvSpPr/>
          <p:nvPr/>
        </p:nvSpPr>
        <p:spPr>
          <a:xfrm>
            <a:off x="2708400" y="507527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192" name="図形 97"/>
          <p:cNvSpPr/>
          <p:nvPr/>
        </p:nvSpPr>
        <p:spPr>
          <a:xfrm>
            <a:off x="3857920" y="546262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193" name="図形 99"/>
          <p:cNvSpPr/>
          <p:nvPr/>
        </p:nvSpPr>
        <p:spPr>
          <a:xfrm>
            <a:off x="3790510" y="51927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194" name="図形 100"/>
          <p:cNvSpPr/>
          <p:nvPr/>
        </p:nvSpPr>
        <p:spPr>
          <a:xfrm>
            <a:off x="1297305" y="507527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195" name="図形 101"/>
          <p:cNvSpPr/>
          <p:nvPr/>
        </p:nvSpPr>
        <p:spPr>
          <a:xfrm>
            <a:off x="1657350" y="51927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196" name="図形 102"/>
          <p:cNvSpPr/>
          <p:nvPr/>
        </p:nvSpPr>
        <p:spPr>
          <a:xfrm>
            <a:off x="2708400" y="603730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197" name="図形 103"/>
          <p:cNvSpPr/>
          <p:nvPr/>
        </p:nvSpPr>
        <p:spPr>
          <a:xfrm>
            <a:off x="6561760" y="308759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198" name="図形 104"/>
          <p:cNvSpPr/>
          <p:nvPr/>
        </p:nvSpPr>
        <p:spPr>
          <a:xfrm>
            <a:off x="7632330" y="362734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199" name="図形 105"/>
          <p:cNvSpPr/>
          <p:nvPr/>
        </p:nvSpPr>
        <p:spPr>
          <a:xfrm>
            <a:off x="5076000" y="3087595"/>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00" name="図形 106"/>
          <p:cNvSpPr/>
          <p:nvPr/>
        </p:nvSpPr>
        <p:spPr>
          <a:xfrm>
            <a:off x="6452356" y="41132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01" name="図形 107"/>
          <p:cNvSpPr/>
          <p:nvPr/>
        </p:nvSpPr>
        <p:spPr>
          <a:xfrm>
            <a:off x="5380800" y="389722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02" name="図形 108"/>
          <p:cNvSpPr/>
          <p:nvPr/>
        </p:nvSpPr>
        <p:spPr>
          <a:xfrm>
            <a:off x="5076000" y="495780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03" name="図形 109"/>
          <p:cNvSpPr/>
          <p:nvPr/>
        </p:nvSpPr>
        <p:spPr>
          <a:xfrm>
            <a:off x="2916045" y="3107267"/>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04" name="図形 110"/>
          <p:cNvSpPr/>
          <p:nvPr/>
        </p:nvSpPr>
        <p:spPr>
          <a:xfrm>
            <a:off x="6299955" y="534515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05" name="図形 111"/>
          <p:cNvSpPr/>
          <p:nvPr/>
        </p:nvSpPr>
        <p:spPr>
          <a:xfrm>
            <a:off x="1475656" y="6037300"/>
            <a:ext cx="720090" cy="539750"/>
          </a:xfrm>
          <a:prstGeom prst="foldedCorner">
            <a:avLst/>
          </a:prstGeom>
          <a:solidFill>
            <a:srgbClr val="FFFFBE"/>
          </a:solidFill>
        </p:spPr>
        <p:style>
          <a:lnRef idx="2">
            <a:schemeClr val="dk1"/>
          </a:lnRef>
          <a:fillRef idx="1">
            <a:schemeClr val="lt1"/>
          </a:fillRef>
          <a:effectRef idx="0">
            <a:schemeClr val="dk1"/>
          </a:effectRef>
          <a:fontRef idx="minor">
            <a:schemeClr val="dk1"/>
          </a:fontRef>
        </p:style>
        <p:txBody>
          <a:bodyPr anchor="ctr"/>
          <a:lstStyle/>
          <a:p>
            <a:pPr algn="ctr">
              <a:defRPr lang="ja-JP" altLang="en-US"/>
            </a:pPr>
            <a:endParaRPr lang="ja-JP" altLang="en-US"/>
          </a:p>
        </p:txBody>
      </p:sp>
      <p:sp>
        <p:nvSpPr>
          <p:cNvPr id="1206" name="テキスト 167"/>
          <p:cNvSpPr txBox="1"/>
          <p:nvPr/>
        </p:nvSpPr>
        <p:spPr>
          <a:xfrm>
            <a:off x="849716" y="1701819"/>
            <a:ext cx="6262589" cy="522327"/>
          </a:xfrm>
          <a:prstGeom prst="rect">
            <a:avLst/>
          </a:prstGeom>
        </p:spPr>
        <p:txBody>
          <a:bodyPr wrap="square">
            <a:spAutoFit/>
          </a:bodyPr>
          <a:p>
            <a:pPr>
              <a:defRPr lang="ja-JP" altLang="en-US"/>
            </a:pPr>
            <a:r>
              <a:rPr lang="ja-JP" altLang="en-US" sz="2800">
                <a:latin typeface="メイリオ"/>
                <a:ea typeface="メイリオ"/>
              </a:rPr>
              <a:t>②　グループで協議する</a:t>
            </a:r>
            <a:endParaRPr lang="ja-JP" altLang="en-US" sz="2800">
              <a:latin typeface="メイリオ"/>
              <a:ea typeface="メイリオ"/>
            </a:endParaRPr>
          </a:p>
        </p:txBody>
      </p:sp>
      <p:sp>
        <p:nvSpPr>
          <p:cNvPr id="1207" name="テキスト 170"/>
          <p:cNvSpPr txBox="1"/>
          <p:nvPr/>
        </p:nvSpPr>
        <p:spPr>
          <a:xfrm>
            <a:off x="191151" y="1116000"/>
            <a:ext cx="8773716" cy="645438"/>
          </a:xfrm>
          <a:prstGeom prst="rect">
            <a:avLst/>
          </a:prstGeom>
        </p:spPr>
        <p:txBody>
          <a:bodyPr wrap="square">
            <a:spAutoFit/>
          </a:bodyPr>
          <a:p>
            <a:pPr>
              <a:defRPr lang="ja-JP" altLang="en-US"/>
            </a:pPr>
            <a:r>
              <a:rPr lang="ja-JP" altLang="en-US" sz="3600">
                <a:latin typeface="メイリオ"/>
                <a:ea typeface="メイリオ"/>
              </a:rPr>
              <a:t>(2) 　シートを用いて協議する</a:t>
            </a:r>
            <a:endParaRPr lang="ja-JP" altLang="en-US" sz="3600">
              <a:latin typeface="メイリオ"/>
              <a:ea typeface="メイリオ"/>
            </a:endParaRPr>
          </a:p>
        </p:txBody>
      </p:sp>
    </p:spTree>
    <p:extLst>
      <p:ext uri="{BB962C8B-B14F-4D97-AF65-F5344CB8AC3E}">
        <p14:creationId xmlns:p14="http://schemas.microsoft.com/office/powerpoint/2010/main" val="157919252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otalTime>45313</TotalTime>
  <Words>903</Words>
  <Application>JUST Focus</Application>
  <Paragraphs>137</Paragraph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13</vt:i4>
      </vt:variant>
    </vt:vector>
  </HeadingPairs>
  <TitlesOfParts>
    <vt:vector size="24" baseType="lpstr">
      <vt:lpstr>Meiryo UI</vt:lpstr>
      <vt:lpstr>ＭＳ Ｐゴシック</vt:lpstr>
      <vt:lpstr>ＭＳ ゴシック</vt:lpstr>
      <vt:lpstr>ＭＳ 明朝</vt:lpstr>
      <vt:lpstr>UD デジタル 教科書体 NK-R</vt:lpstr>
      <vt:lpstr>UD デジタル 教科書体 NP-B</vt:lpstr>
      <vt:lpstr>メイリオ</vt:lpstr>
      <vt:lpstr>Arial</vt:lpstr>
      <vt:lpstr>Calibri</vt:lpstr>
      <vt:lpstr>Calibri Light</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シート活用イメージ</vt:lpstr>
    </vt:vector>
  </TitlesOfParts>
  <Company>独立行政法人教員研修センター</Company>
  <LinksUpToDate>false</LinksUpToDate>
  <SharedDoc>false</SharedDoc>
  <HyperlinksChanged>false</HyperlinksChanged>
  <AppVersion>4.1.7</AppVersion>
  <PresentationFormat>ユーザー設定</PresentationFormat>
  <Slides>13</Slides>
  <Notes>13</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（１）アクティブ・ラーニングと授業改善の 　　３つの視点</dc:title>
  <dc:creator>稲岡寛</dc:creator>
  <cp:lastModifiedBy>小松　永稔</cp:lastModifiedBy>
  <cp:lastPrinted>2017-09-20T05:37:56Z</cp:lastPrinted>
  <dcterms:created xsi:type="dcterms:W3CDTF">2016-01-13T00:07:13Z</dcterms:created>
  <dcterms:modified xsi:type="dcterms:W3CDTF">2022-03-15T02:33:23Z</dcterms:modified>
  <cp:revision>4167</cp:revision>
</cp:coreProperties>
</file>

<file path=docProps/custom.xml><?xml version="1.0" encoding="utf-8"?>
<Properties xmlns:vt="http://schemas.openxmlformats.org/officeDocument/2006/docPropsVTypes" xmlns="http://schemas.openxmlformats.org/officeDocument/2006/custom-properties"/>
</file>