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firstSlideNum="1" saveSubsetFonts="1">
  <p:sldMasterIdLst>
    <p:sldMasterId id="2147483896" r:id="rId2"/>
  </p:sldMasterIdLst>
  <p:notesMasterIdLst>
    <p:notesMasterId r:id="rId3"/>
  </p:notesMasterIdLst>
  <p:handoutMasterIdLst>
    <p:handoutMasterId r:id="rId4"/>
  </p:handoutMasterIdLst>
  <p:sldIdLst>
    <p:sldId id="2339" r:id="rId5"/>
    <p:sldId id="2352" r:id="rId6"/>
    <p:sldId id="2353" r:id="rId7"/>
    <p:sldId id="2340" r:id="rId8"/>
    <p:sldId id="2341" r:id="rId9"/>
    <p:sldId id="2342" r:id="rId10"/>
    <p:sldId id="2343" r:id="rId11"/>
    <p:sldId id="2344" r:id="rId12"/>
    <p:sldId id="2350" r:id="rId13"/>
  </p:sldIdLst>
  <p:sldSz cx="9144000" cy="6858000" type="screen4x3"/>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AD14320-1879-49EB-B90F-A86D04D21FF2}">
          <p14:sldIdLst>
            <p14:sldId id="2339"/>
            <p14:sldId id="2352"/>
            <p14:sldId id="2353"/>
            <p14:sldId id="2340"/>
            <p14:sldId id="2341"/>
            <p14:sldId id="2342"/>
            <p14:sldId id="2343"/>
            <p14:sldId id="2344"/>
            <p14:sldId id="2350"/>
          </p14:sldIdLst>
        </p14:section>
      </p14:sectionLst>
    </p:ext>
    <p:ext uri="{EFAFB233-063F-42B5-8137-9DF3F51BA10A}">
      <p15:sldGuideLst xmlns:p15="http://schemas.microsoft.com/office/powerpoint/2012/main">
        <p15:guide id="1" orient="horz" pos="2115"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5B6"/>
    <a:srgbClr val="1F4E79"/>
    <a:srgbClr val="C6D9F1"/>
    <a:srgbClr val="CCFFCC"/>
    <a:srgbClr val="404040"/>
    <a:srgbClr val="FFFFFF"/>
    <a:srgbClr val="FF6F05"/>
    <a:srgbClr val="66FFCC"/>
    <a:srgbClr val="33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淡色スタイル 1 - アクセント 5">
    <a:wholeTbl>
      <a:tcTxStyle>
        <a:fontRef idx="minor">
          <a:srgbClr val="00000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rgbClr val="00000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スタイルなし、表のグリッド線なし">
    <a:wholeTbl>
      <a:tcTxStyle>
        <a:fontRef idx="minor">
          <a:srgbClr val="00000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淡色スタイル 2 - アクセント 3">
    <a:wholeTbl>
      <a:tcTxStyle>
        <a:fontRef idx="minor">
          <a:srgbClr val="00000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rgbClr val="000000"/>
        </a:fontRef>
        <a:schemeClr val="bg1"/>
      </a:tcTxStyle>
      <a:tcStyle>
        <a:tcBdr/>
        <a:fillRef idx="1">
          <a:schemeClr val="accent3"/>
        </a:fillRef>
      </a:tcStyle>
    </a:firstRow>
  </a:tblStyle>
  <a:tblStyle styleId="{912C8C85-51F0-491E-9774-3900AFEF0FD7}" styleName="淡色スタイル 2 - アクセント 6">
    <a:wholeTbl>
      <a:tcTxStyle>
        <a:fontRef idx="minor">
          <a:srgbClr val="00000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rgbClr val="00000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restored">
    <p:restoredLeft sz="10382"/>
    <p:restoredTop sz="65070"/>
  </p:normalViewPr>
  <p:slideViewPr>
    <p:cSldViewPr>
      <p:cViewPr varScale="1">
        <p:scale>
          <a:sx n="74" d="100"/>
          <a:sy n="74" d="100"/>
        </p:scale>
        <p:origin x="-2958" y="-72"/>
      </p:cViewPr>
      <p:guideLst>
        <p:guide orient="horz" pos="2115"/>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1092"/>
    </p:cViewPr>
  </p:sorterViewPr>
  <p:notesViewPr>
    <p:cSldViewPr>
      <p:cViewPr varScale="1">
        <p:scale>
          <a:sx n="86" d="100"/>
          <a:sy n="86" d="100"/>
        </p:scale>
        <p:origin x="-3852" y="-90"/>
      </p:cViewPr>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presProps" Target="presProps.xml" /><Relationship Id="rId15" Type="http://schemas.openxmlformats.org/officeDocument/2006/relationships/viewProps" Target="viewProps.xml" /><Relationship Id="rId16"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5" name="スライド番号プレースホルダー 9"/>
          <p:cNvSpPr>
            <a:spLocks noGrp="1"/>
          </p:cNvSpPr>
          <p:nvPr>
            <p:ph type="sldNum" sz="quarter" idx="3"/>
          </p:nvPr>
        </p:nvSpPr>
        <p:spPr>
          <a:xfrm>
            <a:off x="5179601" y="6513659"/>
            <a:ext cx="3962936" cy="344342"/>
          </a:xfrm>
          <a:prstGeom prst="rect">
            <a:avLst/>
          </a:prstGeom>
        </p:spPr>
        <p:txBody>
          <a:bodyPr vert="horz" lIns="91440" tIns="45720" rIns="91440" bIns="45720" rtlCol="0" anchor="b"/>
          <a:lstStyle>
            <a:lvl1pPr algn="r">
              <a:defRPr sz="1200"/>
            </a:lvl1pPr>
          </a:lstStyle>
          <a:p>
            <a:fld id="{DC9CDF62-C304-4029-815B-D1808BC558F9}" type="slidenum">
              <a:rPr kumimoji="1" lang="ja-JP" altLang="en-US" smtClean="0"/>
              <a:t>‹#›</a:t>
            </a:fld>
            <a:endParaRPr kumimoji="1" lang="ja-JP" altLang="en-US"/>
          </a:p>
        </p:txBody>
      </p:sp>
    </p:spTree>
    <p:extLst>
      <p:ext uri="{BB962C8B-B14F-4D97-AF65-F5344CB8AC3E}">
        <p14:creationId xmlns:p14="http://schemas.microsoft.com/office/powerpoint/2010/main" val="387574003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98" name="ヘッダー プレースホルダー 1"/>
          <p:cNvSpPr>
            <a:spLocks noGrp="1"/>
          </p:cNvSpPr>
          <p:nvPr>
            <p:ph type="hdr" sz="quarter"/>
          </p:nvPr>
        </p:nvSpPr>
        <p:spPr>
          <a:xfrm>
            <a:off x="11" y="2"/>
            <a:ext cx="3962400" cy="344090"/>
          </a:xfrm>
          <a:prstGeom prst="rect">
            <a:avLst/>
          </a:prstGeom>
        </p:spPr>
        <p:txBody>
          <a:bodyPr vert="horz" lIns="91368" tIns="45680" rIns="91368" bIns="45680" rtlCol="0"/>
          <a:lstStyle>
            <a:lvl1pPr algn="l">
              <a:defRPr sz="1200"/>
            </a:lvl1pPr>
          </a:lstStyle>
          <a:p>
            <a:endParaRPr kumimoji="1" lang="ja-JP" altLang="en-US"/>
          </a:p>
        </p:txBody>
      </p:sp>
      <p:sp>
        <p:nvSpPr>
          <p:cNvPr id="1099" name="日付プレースホルダー 2"/>
          <p:cNvSpPr>
            <a:spLocks noGrp="1"/>
          </p:cNvSpPr>
          <p:nvPr>
            <p:ph type="dt" idx="1"/>
          </p:nvPr>
        </p:nvSpPr>
        <p:spPr>
          <a:xfrm>
            <a:off x="5179485" y="2"/>
            <a:ext cx="3962400" cy="344090"/>
          </a:xfrm>
          <a:prstGeom prst="rect">
            <a:avLst/>
          </a:prstGeom>
        </p:spPr>
        <p:txBody>
          <a:bodyPr vert="horz" lIns="91368" tIns="45680" rIns="91368" bIns="45680" rtlCol="0"/>
          <a:lstStyle>
            <a:lvl1pPr algn="r">
              <a:defRPr sz="1200"/>
            </a:lvl1pPr>
          </a:lstStyle>
          <a:p>
            <a:fld id="{FC74053A-97E4-4212-AE2F-39683A01FC04}" type="datetime3">
              <a:rPr kumimoji="1" lang="ja-JP" altLang="en-US" smtClean="0"/>
              <a:t>令和3年1月28日</a:t>
            </a:fld>
            <a:endParaRPr kumimoji="1" lang="ja-JP" altLang="en-US"/>
          </a:p>
        </p:txBody>
      </p:sp>
      <p:sp>
        <p:nvSpPr>
          <p:cNvPr id="1100" name="スライド イメージ プレースホルダー 3"/>
          <p:cNvSpPr>
            <a:spLocks noGrp="1" noRot="1" noChangeAspect="1"/>
          </p:cNvSpPr>
          <p:nvPr>
            <p:ph type="sldImg" idx="2"/>
          </p:nvPr>
        </p:nvSpPr>
        <p:spPr>
          <a:xfrm>
            <a:off x="3030471" y="858451"/>
            <a:ext cx="3083057" cy="2312693"/>
          </a:xfrm>
          <a:prstGeom prst="rect">
            <a:avLst/>
          </a:prstGeom>
          <a:noFill/>
          <a:ln w="12700">
            <a:solidFill>
              <a:prstClr val="black"/>
            </a:solidFill>
          </a:ln>
        </p:spPr>
        <p:txBody>
          <a:bodyPr vert="horz" lIns="91368" tIns="45680" rIns="91368" bIns="45680" rtlCol="0" anchor="ctr"/>
          <a:lstStyle/>
          <a:p>
            <a:endParaRPr lang="ja-JP" altLang="en-US"/>
          </a:p>
        </p:txBody>
      </p:sp>
      <p:sp>
        <p:nvSpPr>
          <p:cNvPr id="1101" name="ノート プレースホルダー 4"/>
          <p:cNvSpPr>
            <a:spLocks noGrp="1"/>
          </p:cNvSpPr>
          <p:nvPr>
            <p:ph type="body" sz="quarter" idx="3"/>
          </p:nvPr>
        </p:nvSpPr>
        <p:spPr>
          <a:xfrm>
            <a:off x="914401" y="3300420"/>
            <a:ext cx="7315200" cy="2700338"/>
          </a:xfrm>
          <a:prstGeom prst="rect">
            <a:avLst/>
          </a:prstGeom>
        </p:spPr>
        <p:txBody>
          <a:bodyPr vert="horz" lIns="91368" tIns="45680" rIns="91368" bIns="4568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2" name="フッター プレースホルダー 5"/>
          <p:cNvSpPr>
            <a:spLocks noGrp="1"/>
          </p:cNvSpPr>
          <p:nvPr>
            <p:ph type="ftr" sz="quarter" idx="4"/>
          </p:nvPr>
        </p:nvSpPr>
        <p:spPr>
          <a:xfrm>
            <a:off x="11" y="6513911"/>
            <a:ext cx="3962400" cy="344090"/>
          </a:xfrm>
          <a:prstGeom prst="rect">
            <a:avLst/>
          </a:prstGeom>
        </p:spPr>
        <p:txBody>
          <a:bodyPr vert="horz" lIns="91368" tIns="45680" rIns="91368" bIns="45680" rtlCol="0" anchor="b"/>
          <a:lstStyle>
            <a:lvl1pPr algn="l">
              <a:defRPr sz="1200"/>
            </a:lvl1pPr>
          </a:lstStyle>
          <a:p>
            <a:endParaRPr kumimoji="1" lang="ja-JP" altLang="en-US"/>
          </a:p>
        </p:txBody>
      </p:sp>
      <p:sp>
        <p:nvSpPr>
          <p:cNvPr id="1103" name="スライド番号プレースホルダー 6"/>
          <p:cNvSpPr>
            <a:spLocks noGrp="1"/>
          </p:cNvSpPr>
          <p:nvPr>
            <p:ph type="sldNum" sz="quarter" idx="5"/>
          </p:nvPr>
        </p:nvSpPr>
        <p:spPr>
          <a:xfrm>
            <a:off x="5179485" y="6513911"/>
            <a:ext cx="3962400" cy="344090"/>
          </a:xfrm>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a:t>
            </a:fld>
            <a:endParaRPr kumimoji="1" lang="ja-JP" altLang="en-US"/>
          </a:p>
        </p:txBody>
      </p:sp>
    </p:spTree>
    <p:extLst>
      <p:ext uri="{BB962C8B-B14F-4D97-AF65-F5344CB8AC3E}">
        <p14:creationId xmlns:p14="http://schemas.microsoft.com/office/powerpoint/2010/main" val="329785689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1" name="スライド イメージ プレースホルダー 1"/>
          <p:cNvSpPr>
            <a:spLocks noGrp="1" noRot="1" noChangeAspect="1"/>
          </p:cNvSpPr>
          <p:nvPr>
            <p:ph type="sldImg"/>
          </p:nvPr>
        </p:nvSpPr>
        <p:spPr>
          <a:xfrm>
            <a:off x="3030264" y="898714"/>
            <a:ext cx="3083481" cy="2313160"/>
          </a:xfrm>
        </p:spPr>
      </p:sp>
      <p:sp>
        <p:nvSpPr>
          <p:cNvPr id="1112" name="ノート プレースホルダー 2"/>
          <p:cNvSpPr>
            <a:spLocks noGrp="1"/>
          </p:cNvSpPr>
          <p:nvPr>
            <p:ph type="body" idx="1"/>
          </p:nvPr>
        </p:nvSpPr>
        <p:spPr>
          <a:xfrm>
            <a:off x="914404" y="3429000"/>
            <a:ext cx="7315200" cy="224498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今日の研修の目的は、「外国語によるコミュニケーションにおける見方・考え方を働かせる導入の</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工夫を考えることを通し、アイディアを広げ、授業改善に向けた日常的で協働的な取組につなげる」です。</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13" name="スライド番号プレースホルダー 3"/>
          <p:cNvSpPr>
            <a:spLocks noGrp="1"/>
          </p:cNvSpPr>
          <p:nvPr>
            <p:ph type="sldNum" sz="quarter" idx="10"/>
          </p:nvPr>
        </p:nvSpPr>
        <p:spPr/>
        <p:txBody>
          <a:bodyPr/>
          <a:lstStyle/>
          <a:p>
            <a:fld id="{C3B61F05-140B-4037-8034-928B5A1CE5B3}" type="slidenum">
              <a:rPr kumimoji="1" lang="ja-JP" altLang="en-US" smtClean="0"/>
              <a:t>1</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9" name="スライド イメージ プレースホルダー 1"/>
          <p:cNvSpPr>
            <a:spLocks noGrp="1" noRot="1" noChangeAspect="1"/>
          </p:cNvSpPr>
          <p:nvPr>
            <p:ph type="sldImg"/>
          </p:nvPr>
        </p:nvSpPr>
        <p:spPr/>
      </p:sp>
      <p:sp>
        <p:nvSpPr>
          <p:cNvPr id="1120"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研修の流れを説明します。対象は４年生の外国語活動とし、導入の工夫について考えます。</a:t>
            </a: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この後説明する外国語教育における見方・考え方の働かせ方について共通理解を図り、互いの導入の実践例に学び、見方・考え方を働かせたよりよい導入について考え、互いに共有したいと思います。</a:t>
            </a:r>
            <a:endParaRPr lang="ja-JP" altLang="en-US">
              <a:latin typeface="メイリオ"/>
              <a:ea typeface="メイリオ"/>
            </a:endParaRPr>
          </a:p>
        </p:txBody>
      </p:sp>
      <p:sp>
        <p:nvSpPr>
          <p:cNvPr id="1121" name="スライド番号プレースホルダー 3"/>
          <p:cNvSpPr>
            <a:spLocks noGrp="1"/>
          </p:cNvSpPr>
          <p:nvPr>
            <p:ph type="sldNum" sz="quarter" idx="10"/>
          </p:nvPr>
        </p:nvSpPr>
        <p:spPr/>
        <p:txBody>
          <a:bodyPr/>
          <a:lstStyle/>
          <a:p>
            <a:fld id="{C3B61F05-140B-4037-8034-928B5A1CE5B3}" type="slidenum">
              <a:rPr kumimoji="1" lang="ja-JP" altLang="en-US" smtClean="0"/>
              <a:t>2</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28" name="四角形 138"/>
          <p:cNvSpPr>
            <a:spLocks noGrp="1" noRot="1" noChangeAspect="1"/>
          </p:cNvSpPr>
          <p:nvPr>
            <p:ph type="sldImg" idx="2"/>
          </p:nvPr>
        </p:nvSpPr>
        <p:spPr>
          <a:prstGeom prst="rect">
            <a:avLst/>
          </a:prstGeom>
        </p:spPr>
        <p:txBody>
          <a:bodyPr/>
          <a:p>
            <a:endParaRPr kumimoji="1" lang="ja-JP" altLang="en-US"/>
          </a:p>
        </p:txBody>
      </p:sp>
      <p:sp>
        <p:nvSpPr>
          <p:cNvPr id="1129" name="四角形 139"/>
          <p:cNvSpPr>
            <a:spLocks noGrp="1"/>
          </p:cNvSpPr>
          <p:nvPr>
            <p:ph type="body" sz="quarter" idx="3"/>
          </p:nvPr>
        </p:nvSpPr>
        <p:spPr>
          <a:prstGeom prst="rect">
            <a:avLst/>
          </a:prstGeom>
        </p:spPr>
        <p:txBody>
          <a:bodyPr/>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はじめに、外国語によるコミュニケーションにおける見方・考え方について確認します。</a:t>
            </a:r>
            <a:endPar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小・中学校学習指導要領解説には、「外国語で表現し伝え合うため、…（スライドの文を読む）…再構築すること」とあります。</a:t>
            </a:r>
            <a:endPar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30" name="四角形 140"/>
          <p:cNvSpPr>
            <a:spLocks noGrp="1"/>
          </p:cNvSpPr>
          <p:nvPr>
            <p:ph type="sldNum" sz="quarter" idx="5"/>
          </p:nvPr>
        </p:nvSpPr>
        <p:spPr>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3</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53" name="四角形 138"/>
          <p:cNvSpPr>
            <a:spLocks noGrp="1" noRot="1" noChangeAspect="1"/>
          </p:cNvSpPr>
          <p:nvPr>
            <p:ph type="sldImg" idx="2"/>
          </p:nvPr>
        </p:nvSpPr>
        <p:spPr>
          <a:prstGeom prst="rect">
            <a:avLst/>
          </a:prstGeom>
        </p:spPr>
        <p:txBody>
          <a:bodyPr/>
          <a:p>
            <a:endParaRPr kumimoji="1" lang="ja-JP" altLang="en-US"/>
          </a:p>
        </p:txBody>
      </p:sp>
      <p:sp>
        <p:nvSpPr>
          <p:cNvPr id="1154" name="四角形 139"/>
          <p:cNvSpPr>
            <a:spLocks noGrp="1"/>
          </p:cNvSpPr>
          <p:nvPr>
            <p:ph type="body" sz="quarter" idx="3"/>
          </p:nvPr>
        </p:nvSpPr>
        <p:spPr>
          <a:prstGeom prst="rect">
            <a:avLst/>
          </a:prstGeom>
        </p:spPr>
        <p:txBody>
          <a:bodyPr/>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具体的には、外国語でのやり取りにおいて、外国にある文化や背景等を捉える際に、そして、コミュニケーションの目的、場面、状況等に応じて、情報を整理して「何をどのような表現で伝えようか思考する」際に見方・考え方が働きます。</a:t>
            </a:r>
            <a:endPar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スライドにあるように</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「伝えたい内容」「伝えるための言語材料」を踏まえて、</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「自分の本当の考えや気持ち等」を伝え合う</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学習活動を工夫することが大切です。</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5" name="四角形 140"/>
          <p:cNvSpPr>
            <a:spLocks noGrp="1"/>
          </p:cNvSpPr>
          <p:nvPr>
            <p:ph type="sldNum" sz="quarter" idx="5"/>
          </p:nvPr>
        </p:nvSpPr>
        <p:spPr>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4</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4" name="スライド イメージ プレースホルダー 1"/>
          <p:cNvSpPr>
            <a:spLocks noGrp="1" noRot="1" noChangeAspect="1"/>
          </p:cNvSpPr>
          <p:nvPr>
            <p:ph type="sldImg"/>
          </p:nvPr>
        </p:nvSpPr>
        <p:spPr>
          <a:xfrm>
            <a:off x="3054346" y="884776"/>
            <a:ext cx="3035312" cy="2277025"/>
          </a:xfrm>
        </p:spPr>
      </p:sp>
      <p:sp>
        <p:nvSpPr>
          <p:cNvPr id="1165"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cs typeface="メイリオ" panose="020B0604030504040204" pitchFamily="50" charset="-128"/>
              </a:rPr>
              <a:t>今日は、「Let's Try! 2 Unit 3</a:t>
            </a:r>
            <a:r>
              <a:rPr kumimoji="1" lang="ja-JP" altLang="en-US" sz="1200" b="0" dirty="0">
                <a:latin typeface="メイリオ"/>
                <a:ea typeface="メイリオ"/>
                <a:cs typeface="メイリオ" panose="020B0604030504040204" pitchFamily="50" charset="-128"/>
              </a:rPr>
              <a:t>」の [ I like Mondays. ] を取り上げます。</a:t>
            </a:r>
            <a:endParaRPr kumimoji="1" lang="ja-JP" altLang="en-US" sz="1200" b="0" dirty="0">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cs typeface="メイリオ" panose="020B0604030504040204" pitchFamily="50" charset="-128"/>
              </a:rPr>
              <a:t>単元の目標はスライドのとおりです。</a:t>
            </a:r>
            <a:endParaRPr kumimoji="1" lang="ja-JP" altLang="en-US" sz="1200" b="0" dirty="0">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cs typeface="メイリオ" panose="020B0604030504040204" pitchFamily="50" charset="-128"/>
              </a:rPr>
              <a:t>児童がより関心を高める導入となるように、みんなで学んでいきましょう。</a:t>
            </a:r>
            <a:endParaRPr kumimoji="1" lang="ja-JP" altLang="en-US" sz="1200" b="0" dirty="0">
              <a:latin typeface="メイリオ"/>
              <a:ea typeface="メイリオ"/>
              <a:cs typeface="メイリオ" panose="020B0604030504040204" pitchFamily="50" charset="-128"/>
            </a:endParaRPr>
          </a:p>
        </p:txBody>
      </p:sp>
      <p:sp>
        <p:nvSpPr>
          <p:cNvPr id="1166" name="スライド番号プレースホルダー 3"/>
          <p:cNvSpPr>
            <a:spLocks noGrp="1"/>
          </p:cNvSpPr>
          <p:nvPr>
            <p:ph type="sldNum" sz="quarter" idx="10"/>
          </p:nvPr>
        </p:nvSpPr>
        <p:spPr/>
        <p:txBody>
          <a:bodyPr/>
          <a:lstStyle/>
          <a:p>
            <a:fld id="{C3B61F05-140B-4037-8034-928B5A1CE5B3}" type="slidenum">
              <a:rPr kumimoji="1" lang="ja-JP" altLang="en-US" smtClean="0"/>
              <a:t>5</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7" name="スライド イメージ プレースホルダー 1"/>
          <p:cNvSpPr>
            <a:spLocks noGrp="1" noRot="1" noChangeAspect="1"/>
          </p:cNvSpPr>
          <p:nvPr>
            <p:ph type="sldImg"/>
          </p:nvPr>
        </p:nvSpPr>
        <p:spPr/>
      </p:sp>
      <p:sp>
        <p:nvSpPr>
          <p:cNvPr id="1178"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それでは、導入の実践例について口頭で意見を交流します。</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この実践例は教師用指導書にも紹介されているチャンツなので、実践したことがある先生もいるのではないでしょうか。</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そのときの児童の様子や反応を共有しましょう。また、チャンツ以外にクイズや歌などで導入を行った実践例があれば紹介してください。</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　まずはＡ先生（習得期の教員）、お願いします。</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（以降、参加者にも意見を求め、導入の例を出し合う）</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9"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8" name="スライド イメージ プレースホルダー 1"/>
          <p:cNvSpPr>
            <a:spLocks noGrp="1" noRot="1" noChangeAspect="1"/>
          </p:cNvSpPr>
          <p:nvPr>
            <p:ph type="sldImg"/>
          </p:nvPr>
        </p:nvSpPr>
        <p:spPr/>
      </p:sp>
      <p:sp>
        <p:nvSpPr>
          <p:cNvPr id="1189"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それでは、実際にどのような工夫を取り入れることができるか考えます。</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スライドの記入例を参考に、導入の工夫を付箋に記入してください。</a:t>
            </a: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先ほど確認した捉える際や伝え合う際に働く見方・考え方を踏まえ</a:t>
            </a:r>
            <a:r>
              <a:rPr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、アイディアを記入してください。</a:t>
            </a:r>
          </a:p>
        </p:txBody>
      </p:sp>
      <p:sp>
        <p:nvSpPr>
          <p:cNvPr id="1190" name="スライド番号プレースホルダー 3"/>
          <p:cNvSpPr>
            <a:spLocks noGrp="1"/>
          </p:cNvSpPr>
          <p:nvPr>
            <p:ph type="sldNum" sz="quarter" idx="10"/>
          </p:nvPr>
        </p:nvSpPr>
        <p:spPr/>
        <p:txBody>
          <a:bodyPr/>
          <a:lstStyle/>
          <a:p>
            <a:fld id="{C3B61F05-140B-4037-8034-928B5A1CE5B3}" type="slidenum">
              <a:rPr kumimoji="1" lang="ja-JP" altLang="en-US" smtClean="0"/>
              <a:t>7</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03" name="スライド イメージ プレースホルダー 1"/>
          <p:cNvSpPr>
            <a:spLocks noGrp="1" noRot="1" noChangeAspect="1"/>
          </p:cNvSpPr>
          <p:nvPr>
            <p:ph type="sldImg"/>
          </p:nvPr>
        </p:nvSpPr>
        <p:spPr/>
      </p:sp>
      <p:sp>
        <p:nvSpPr>
          <p:cNvPr id="1204"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a:ea typeface="メイリオ"/>
                <a:cs typeface="メイリオ" panose="020B0604030504040204" pitchFamily="50" charset="-128"/>
              </a:rPr>
              <a:t>それでは、導入の工夫についてアイディアを共有</a:t>
            </a:r>
            <a:r>
              <a:rPr lang="ja-JP" altLang="en-US" sz="1200" b="0" dirty="0">
                <a:latin typeface="メイリオ"/>
                <a:ea typeface="メイリオ"/>
                <a:cs typeface="メイリオ" panose="020B0604030504040204" pitchFamily="50" charset="-128"/>
              </a:rPr>
              <a:t>します。</a:t>
            </a:r>
            <a:endParaRPr>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a:ea typeface="メイリオ"/>
                <a:cs typeface="メイリオ" panose="020B0604030504040204" pitchFamily="50" charset="-128"/>
              </a:rPr>
              <a:t>Ａ先生から順番に</a:t>
            </a:r>
            <a:r>
              <a:rPr lang="ja-JP" altLang="en-US" sz="1200" b="0" dirty="0">
                <a:latin typeface="メイリオ"/>
                <a:ea typeface="メイリオ"/>
                <a:cs typeface="メイリオ" panose="020B0604030504040204" pitchFamily="50" charset="-128"/>
              </a:rPr>
              <a:t>、</a:t>
            </a:r>
            <a:r>
              <a:rPr lang="ja-JP" altLang="en-US" sz="1200" b="0" dirty="0">
                <a:latin typeface="メイリオ"/>
                <a:ea typeface="メイリオ"/>
                <a:cs typeface="メイリオ" panose="020B0604030504040204" pitchFamily="50" charset="-128"/>
              </a:rPr>
              <a:t>記入した付箋を演習シートの所定の位置に貼り</a:t>
            </a:r>
            <a:r>
              <a:rPr lang="ja-JP" altLang="en-US" sz="1200" b="0" dirty="0">
                <a:latin typeface="メイリオ"/>
                <a:ea typeface="メイリオ"/>
                <a:cs typeface="メイリオ" panose="020B0604030504040204" pitchFamily="50" charset="-128"/>
              </a:rPr>
              <a:t>、その考え</a:t>
            </a:r>
            <a:r>
              <a:rPr lang="ja-JP" altLang="en-US" sz="1200" b="0" dirty="0">
                <a:latin typeface="メイリオ"/>
                <a:ea typeface="メイリオ"/>
                <a:cs typeface="メイリオ" panose="020B0604030504040204" pitchFamily="50" charset="-128"/>
              </a:rPr>
              <a:t>について簡単に説明してください。</a:t>
            </a:r>
            <a:endParaRPr lang="ja-JP" altLang="en-US" sz="1200" b="0" dirty="0">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メイリオ"/>
                <a:ea typeface="メイリオ"/>
                <a:cs typeface="メイリオ" panose="020B0604030504040204" pitchFamily="50" charset="-128"/>
              </a:rPr>
              <a:t>全員が貼り終えたら</a:t>
            </a:r>
            <a:r>
              <a:rPr lang="ja-JP" altLang="en-US" sz="1200" b="0" dirty="0">
                <a:latin typeface="メイリオ"/>
                <a:ea typeface="メイリオ"/>
                <a:cs typeface="メイリオ" panose="020B0604030504040204" pitchFamily="50" charset="-128"/>
              </a:rPr>
              <a:t>、質疑応答を通し、</a:t>
            </a:r>
            <a:r>
              <a:rPr lang="ja-JP" altLang="en-US" sz="1200" b="0" dirty="0">
                <a:latin typeface="メイリオ"/>
                <a:ea typeface="メイリオ"/>
                <a:cs typeface="メイリオ" panose="020B0604030504040204" pitchFamily="50" charset="-128"/>
              </a:rPr>
              <a:t>導入</a:t>
            </a:r>
            <a:r>
              <a:rPr lang="ja-JP" altLang="en-US" sz="1200" b="0" dirty="0">
                <a:latin typeface="メイリオ"/>
                <a:ea typeface="メイリオ"/>
                <a:cs typeface="メイリオ" panose="020B0604030504040204" pitchFamily="50" charset="-128"/>
              </a:rPr>
              <a:t>のアイディアを広げていきましょう。</a:t>
            </a:r>
            <a:endParaRPr lang="ja-JP" altLang="en-US" sz="1200" b="0" dirty="0">
              <a:latin typeface="メイリオ"/>
              <a:ea typeface="メイリオ"/>
              <a:cs typeface="メイリオ" panose="020B0604030504040204" pitchFamily="50" charset="-128"/>
            </a:endParaRPr>
          </a:p>
        </p:txBody>
      </p:sp>
      <p:sp>
        <p:nvSpPr>
          <p:cNvPr id="1205" name="スライド番号プレースホルダー 3"/>
          <p:cNvSpPr>
            <a:spLocks noGrp="1"/>
          </p:cNvSpPr>
          <p:nvPr>
            <p:ph type="sldNum" sz="quarter" idx="10"/>
          </p:nvPr>
        </p:nvSpPr>
        <p:spPr/>
        <p:txBody>
          <a:bodyPr/>
          <a:lstStyle/>
          <a:p>
            <a:fld id="{C3B61F05-140B-4037-8034-928B5A1CE5B3}" type="slidenum">
              <a:rPr kumimoji="1" lang="ja-JP" altLang="en-US" smtClean="0"/>
              <a:t>8</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5" name="スライド イメージ プレースホルダー 1"/>
          <p:cNvSpPr>
            <a:spLocks noGrp="1" noRot="1" noChangeAspect="1"/>
          </p:cNvSpPr>
          <p:nvPr>
            <p:ph type="sldImg"/>
          </p:nvPr>
        </p:nvSpPr>
        <p:spPr/>
      </p:sp>
      <p:sp>
        <p:nvSpPr>
          <p:cNvPr id="1226"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tx1"/>
                </a:solidFill>
                <a:latin typeface="メイリオ"/>
                <a:ea typeface="メイリオ"/>
                <a:cs typeface="+mj-lt"/>
              </a:rPr>
              <a:t>新たな気付きや実践に生かせそうなことをＡ先生から発表してもらいます。</a:t>
            </a:r>
            <a:endParaRPr kumimoji="1" lang="ja-JP" altLang="en-US" sz="1200" b="0" i="0" u="none" strike="noStrike" kern="1200" baseline="0" dirty="0">
              <a:solidFill>
                <a:schemeClr val="tx1"/>
              </a:solidFill>
              <a:latin typeface="メイリオ"/>
              <a:ea typeface="メイリオ"/>
              <a:cs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baseline="0" dirty="0">
              <a:solidFill>
                <a:schemeClr val="tx1"/>
              </a:solidFill>
              <a:latin typeface="メイリオ"/>
              <a:ea typeface="メイリオ"/>
              <a:cs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tx1"/>
                </a:solidFill>
                <a:latin typeface="メイリオ"/>
                <a:ea typeface="メイリオ"/>
                <a:cs typeface="+mj-lt"/>
              </a:rPr>
              <a:t>Ａ先生お願いします。</a:t>
            </a:r>
            <a:endParaRPr kumimoji="1" lang="ja-JP" altLang="en-US" sz="1200" b="0" i="0" u="none" strike="noStrike" kern="1200" baseline="0" dirty="0">
              <a:solidFill>
                <a:schemeClr val="tx1"/>
              </a:solidFill>
              <a:latin typeface="メイリオ"/>
              <a:ea typeface="メイリオ"/>
              <a:cs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baseline="0" dirty="0">
              <a:solidFill>
                <a:schemeClr val="tx1"/>
              </a:solidFill>
              <a:latin typeface="メイリオ"/>
              <a:ea typeface="メイリオ"/>
              <a:cs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tx1"/>
                </a:solidFill>
                <a:latin typeface="メイリオ"/>
                <a:ea typeface="メイリオ"/>
                <a:cs typeface="+mj-lt"/>
              </a:rPr>
              <a:t>この研修を日常的で協働的な取組につなげるために</a:t>
            </a:r>
            <a:r>
              <a:rPr kumimoji="1" lang="ja-JP" altLang="en-US" sz="1200" b="0" i="0" u="none" strike="noStrike" kern="1200" baseline="0" dirty="0">
                <a:solidFill>
                  <a:schemeClr val="tx1"/>
                </a:solidFill>
                <a:latin typeface="メイリオ"/>
                <a:ea typeface="メイリオ"/>
                <a:cs typeface="+mj-lt"/>
              </a:rPr>
              <a:t>、</a:t>
            </a:r>
            <a:r>
              <a:rPr kumimoji="1" lang="ja-JP" altLang="en-US" sz="1200" b="0" i="0" u="none" strike="noStrike" kern="1200" baseline="0" dirty="0">
                <a:solidFill>
                  <a:schemeClr val="tx1"/>
                </a:solidFill>
                <a:latin typeface="メイリオ"/>
                <a:ea typeface="メイリオ"/>
                <a:cs typeface="+mj-lt"/>
              </a:rPr>
              <a:t>演習シートを職員室内に掲示します。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baseline="0" dirty="0">
              <a:solidFill>
                <a:schemeClr val="tx1"/>
              </a:solidFill>
              <a:latin typeface="メイリオ"/>
              <a:ea typeface="メイリオ"/>
              <a:cs typeface="+mj-l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rPr>
              <a:t>研修後</a:t>
            </a:r>
            <a:r>
              <a:rPr kumimoji="1" lang="ja-JP" altLang="en-US" sz="1200" b="0" dirty="0">
                <a:latin typeface="メイリオ"/>
                <a:ea typeface="メイリオ"/>
              </a:rPr>
              <a:t>、</a:t>
            </a:r>
            <a:r>
              <a:rPr kumimoji="1" lang="ja-JP" altLang="en-US" sz="1200" b="0" dirty="0">
                <a:latin typeface="メイリオ"/>
                <a:ea typeface="メイリオ"/>
              </a:rPr>
              <a:t>別の色の付箋にアイディアを追記したり</a:t>
            </a:r>
            <a:r>
              <a:rPr kumimoji="1" lang="ja-JP" altLang="en-US" sz="1200" b="0" dirty="0">
                <a:latin typeface="メイリオ"/>
                <a:ea typeface="メイリオ"/>
              </a:rPr>
              <a:t>、取組状況を記入したり</a:t>
            </a:r>
            <a:r>
              <a:rPr kumimoji="1" lang="ja-JP" altLang="en-US" sz="1200" b="0" dirty="0">
                <a:latin typeface="メイリオ"/>
                <a:ea typeface="メイリオ"/>
              </a:rPr>
              <a:t>するなど</a:t>
            </a:r>
            <a:r>
              <a:rPr kumimoji="1" lang="ja-JP" altLang="en-US" sz="1200" b="0" dirty="0">
                <a:latin typeface="メイリオ"/>
                <a:ea typeface="メイリオ"/>
              </a:rPr>
              <a:t>、</a:t>
            </a:r>
            <a:r>
              <a:rPr kumimoji="1" lang="ja-JP" altLang="en-US" sz="1200" b="0" dirty="0">
                <a:latin typeface="メイリオ"/>
                <a:ea typeface="メイリオ"/>
              </a:rPr>
              <a:t>継続した研修にしていきたいと思います。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rPr>
              <a:t>また</a:t>
            </a:r>
            <a:r>
              <a:rPr kumimoji="1" lang="ja-JP" altLang="en-US" sz="1200" b="0" dirty="0">
                <a:latin typeface="メイリオ"/>
                <a:ea typeface="メイリオ"/>
              </a:rPr>
              <a:t>、</a:t>
            </a:r>
            <a:r>
              <a:rPr kumimoji="1" lang="ja-JP" altLang="en-US" sz="1200" b="0" dirty="0">
                <a:latin typeface="メイリオ"/>
                <a:ea typeface="メイリオ"/>
              </a:rPr>
              <a:t>ファイルに綴じるなどして</a:t>
            </a:r>
            <a:r>
              <a:rPr kumimoji="1" lang="ja-JP" altLang="en-US" sz="1200" b="0" dirty="0">
                <a:latin typeface="メイリオ"/>
                <a:ea typeface="メイリオ"/>
              </a:rPr>
              <a:t>、外国語教育の</a:t>
            </a:r>
            <a:r>
              <a:rPr kumimoji="1" lang="ja-JP" altLang="en-US" sz="1200" b="0" dirty="0">
                <a:latin typeface="メイリオ"/>
                <a:ea typeface="メイリオ"/>
              </a:rPr>
              <a:t>アイディア集として蓄積し、日々の授業改善</a:t>
            </a:r>
            <a:r>
              <a:rPr kumimoji="1" lang="ja-JP" altLang="en-US" sz="1200" b="0" dirty="0">
                <a:latin typeface="メイリオ"/>
                <a:ea typeface="メイリオ"/>
              </a:rPr>
              <a:t>につなげていけたらと考えています。</a:t>
            </a: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rPr>
              <a:t>外国語教育の充実に向けて「チーム学校」で取り組んでいきましょう。</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latin typeface="メイリオ"/>
                <a:ea typeface="メイリオ"/>
              </a:rPr>
              <a:t>今日はお疲れ様でした。</a:t>
            </a:r>
            <a:endParaRPr kumimoji="1" lang="ja-JP" altLang="en-US" sz="1200" b="0" dirty="0">
              <a:latin typeface="メイリオ"/>
              <a:ea typeface="メイリオ"/>
            </a:endParaRPr>
          </a:p>
        </p:txBody>
      </p:sp>
    </p:spTree>
    <p:extLst>
      <p:ext uri="{BB962C8B-B14F-4D97-AF65-F5344CB8AC3E}">
        <p14:creationId xmlns:p14="http://schemas.microsoft.com/office/powerpoint/2010/main" val="1791411660"/>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29"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1030"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1031" name="日付プレースホルダー 3"/>
          <p:cNvSpPr>
            <a:spLocks noGrp="1"/>
          </p:cNvSpPr>
          <p:nvPr>
            <p:ph type="dt" sz="half" idx="10"/>
          </p:nvPr>
        </p:nvSpPr>
        <p:spPr>
          <a:xfrm>
            <a:off x="628650" y="6356351"/>
            <a:ext cx="2057400" cy="365125"/>
          </a:xfrm>
          <a:prstGeom prst="rect">
            <a:avLst/>
          </a:prstGeom>
        </p:spPr>
        <p:txBody>
          <a:bodyPr/>
          <a:lstStyle/>
          <a:p>
            <a:fld id="{516234CE-563E-4A85-A109-D7A691125F11}" type="datetime1">
              <a:rPr lang="en-US" altLang="ja-JP" smtClean="0">
                <a:solidFill>
                  <a:prstClr val="black">
                    <a:tint val="75000"/>
                  </a:prstClr>
                </a:solidFill>
              </a:rPr>
              <a:t>1/28/2021</a:t>
            </a:fld>
            <a:endParaRPr lang="en-US" dirty="0">
              <a:solidFill>
                <a:prstClr val="black">
                  <a:tint val="75000"/>
                </a:prstClr>
              </a:solidFill>
            </a:endParaRPr>
          </a:p>
        </p:txBody>
      </p:sp>
      <p:sp>
        <p:nvSpPr>
          <p:cNvPr id="1032"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3" name="スライド番号プレースホルダー 5"/>
          <p:cNvSpPr>
            <a:spLocks noGrp="1"/>
          </p:cNvSpPr>
          <p:nvPr>
            <p:ph type="sldNum" sz="quarter" idx="12"/>
          </p:nvPr>
        </p:nvSpPr>
        <p:spPr>
          <a:xfrm>
            <a:off x="7086600" y="6589713"/>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667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6" name="タイトル 1"/>
          <p:cNvSpPr>
            <a:spLocks noGrp="1"/>
          </p:cNvSpPr>
          <p:nvPr>
            <p:ph type="title"/>
          </p:nvPr>
        </p:nvSpPr>
        <p:spPr/>
        <p:txBody>
          <a:bodyPr/>
          <a:lstStyle/>
          <a:p>
            <a:r>
              <a:rPr kumimoji="1" lang="ja-JP" altLang="en-US"/>
              <a:t>マスター タイトルの書式設定</a:t>
            </a:r>
          </a:p>
        </p:txBody>
      </p:sp>
      <p:sp>
        <p:nvSpPr>
          <p:cNvPr id="10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8" name="日付プレースホルダー 3"/>
          <p:cNvSpPr>
            <a:spLocks noGrp="1"/>
          </p:cNvSpPr>
          <p:nvPr>
            <p:ph type="dt" sz="half" idx="10"/>
          </p:nvPr>
        </p:nvSpPr>
        <p:spPr>
          <a:xfrm>
            <a:off x="628650" y="6356351"/>
            <a:ext cx="2057400" cy="365125"/>
          </a:xfrm>
          <a:prstGeom prst="rect">
            <a:avLst/>
          </a:prstGeom>
        </p:spPr>
        <p:txBody>
          <a:bodyPr/>
          <a:lstStyle/>
          <a:p>
            <a:fld id="{3DCCDE36-3811-40D2-BFF7-F44D4C696048}" type="datetime1">
              <a:rPr lang="en-US" altLang="ja-JP" smtClean="0">
                <a:solidFill>
                  <a:prstClr val="black">
                    <a:tint val="75000"/>
                  </a:prstClr>
                </a:solidFill>
              </a:rPr>
              <a:t>1/28/2021</a:t>
            </a:fld>
            <a:endParaRPr lang="en-US" dirty="0">
              <a:solidFill>
                <a:prstClr val="black">
                  <a:tint val="75000"/>
                </a:prstClr>
              </a:solidFill>
            </a:endParaRPr>
          </a:p>
        </p:txBody>
      </p:sp>
      <p:sp>
        <p:nvSpPr>
          <p:cNvPr id="1089"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0" name="スライド番号プレースホルダー 5"/>
          <p:cNvSpPr>
            <a:spLocks noGrp="1"/>
          </p:cNvSpPr>
          <p:nvPr>
            <p:ph type="sldNum" sz="quarter" idx="12"/>
          </p:nvPr>
        </p:nvSpPr>
        <p:spPr>
          <a:xfrm>
            <a:off x="7086600" y="65706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423255808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109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4" name="日付プレースホルダー 3"/>
          <p:cNvSpPr>
            <a:spLocks noGrp="1"/>
          </p:cNvSpPr>
          <p:nvPr>
            <p:ph type="dt" sz="half" idx="10"/>
          </p:nvPr>
        </p:nvSpPr>
        <p:spPr>
          <a:xfrm>
            <a:off x="628650" y="6356351"/>
            <a:ext cx="2057400" cy="365125"/>
          </a:xfrm>
          <a:prstGeom prst="rect">
            <a:avLst/>
          </a:prstGeom>
        </p:spPr>
        <p:txBody>
          <a:bodyPr/>
          <a:lstStyle/>
          <a:p>
            <a:fld id="{7B79E665-DBA1-4F08-BFC6-3A377D595900}" type="datetime1">
              <a:rPr lang="en-US" altLang="ja-JP" smtClean="0">
                <a:solidFill>
                  <a:prstClr val="black">
                    <a:tint val="75000"/>
                  </a:prstClr>
                </a:solidFill>
              </a:rPr>
              <a:t>1/28/2021</a:t>
            </a:fld>
            <a:endParaRPr lang="en-US" dirty="0">
              <a:solidFill>
                <a:prstClr val="black">
                  <a:tint val="75000"/>
                </a:prstClr>
              </a:solidFill>
            </a:endParaRPr>
          </a:p>
        </p:txBody>
      </p:sp>
      <p:sp>
        <p:nvSpPr>
          <p:cNvPr id="1095"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6" name="スライド番号プレースホルダー 5"/>
          <p:cNvSpPr>
            <a:spLocks noGrp="1"/>
          </p:cNvSpPr>
          <p:nvPr>
            <p:ph type="sldNum" sz="quarter" idx="12"/>
          </p:nvPr>
        </p:nvSpPr>
        <p:spPr>
          <a:xfrm>
            <a:off x="7086600" y="65579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17291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5" name="タイトル 1"/>
          <p:cNvSpPr>
            <a:spLocks noGrp="1"/>
          </p:cNvSpPr>
          <p:nvPr>
            <p:ph type="title"/>
          </p:nvPr>
        </p:nvSpPr>
        <p:spPr/>
        <p:txBody>
          <a:bodyPr/>
          <a:lstStyle/>
          <a:p>
            <a:r>
              <a:rPr kumimoji="1" lang="ja-JP" altLang="en-US"/>
              <a:t>マスター タイトルの書式設定</a:t>
            </a:r>
          </a:p>
        </p:txBody>
      </p:sp>
      <p:sp>
        <p:nvSpPr>
          <p:cNvPr id="10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7" name="日付プレースホルダー 3"/>
          <p:cNvSpPr>
            <a:spLocks noGrp="1"/>
          </p:cNvSpPr>
          <p:nvPr>
            <p:ph type="dt" sz="half" idx="10"/>
          </p:nvPr>
        </p:nvSpPr>
        <p:spPr>
          <a:xfrm>
            <a:off x="628650" y="6356351"/>
            <a:ext cx="2057400" cy="365125"/>
          </a:xfrm>
          <a:prstGeom prst="rect">
            <a:avLst/>
          </a:prstGeom>
        </p:spPr>
        <p:txBody>
          <a:bodyPr/>
          <a:lstStyle/>
          <a:p>
            <a:fld id="{E7C311B1-9F11-400C-BF44-7099E2CE54EB}" type="datetime1">
              <a:rPr lang="en-US" altLang="ja-JP" smtClean="0">
                <a:solidFill>
                  <a:prstClr val="black">
                    <a:tint val="75000"/>
                  </a:prstClr>
                </a:solidFill>
              </a:rPr>
              <a:t>1/28/2021</a:t>
            </a:fld>
            <a:endParaRPr lang="en-US" dirty="0">
              <a:solidFill>
                <a:prstClr val="black">
                  <a:tint val="75000"/>
                </a:prstClr>
              </a:solidFill>
            </a:endParaRPr>
          </a:p>
        </p:txBody>
      </p:sp>
      <p:sp>
        <p:nvSpPr>
          <p:cNvPr id="1038"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9" name="スライド番号プレースホルダー 5"/>
          <p:cNvSpPr>
            <a:spLocks noGrp="1"/>
          </p:cNvSpPr>
          <p:nvPr>
            <p:ph type="sldNum" sz="quarter" idx="12"/>
          </p:nvPr>
        </p:nvSpPr>
        <p:spPr>
          <a:xfrm>
            <a:off x="7086600" y="6589713"/>
            <a:ext cx="2057400" cy="365125"/>
          </a:xfrm>
        </p:spPr>
        <p:txBody>
          <a:bodyPr/>
          <a:lstStyle>
            <a:lvl1pPr>
              <a:defRPr sz="14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97559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1"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1042"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1043" name="日付プレースホルダー 3"/>
          <p:cNvSpPr>
            <a:spLocks noGrp="1"/>
          </p:cNvSpPr>
          <p:nvPr>
            <p:ph type="dt" sz="half" idx="10"/>
          </p:nvPr>
        </p:nvSpPr>
        <p:spPr>
          <a:xfrm>
            <a:off x="628650" y="6356351"/>
            <a:ext cx="2057400" cy="365125"/>
          </a:xfrm>
          <a:prstGeom prst="rect">
            <a:avLst/>
          </a:prstGeom>
        </p:spPr>
        <p:txBody>
          <a:bodyPr/>
          <a:lstStyle/>
          <a:p>
            <a:fld id="{119CE1EC-D265-4887-AD35-0085500759F1}" type="datetime1">
              <a:rPr lang="en-US" altLang="ja-JP" smtClean="0">
                <a:solidFill>
                  <a:prstClr val="black">
                    <a:tint val="75000"/>
                  </a:prstClr>
                </a:solidFill>
              </a:rPr>
              <a:t>1/28/2021</a:t>
            </a:fld>
            <a:endParaRPr lang="en-US" dirty="0">
              <a:solidFill>
                <a:prstClr val="black">
                  <a:tint val="75000"/>
                </a:prstClr>
              </a:solidFill>
            </a:endParaRPr>
          </a:p>
        </p:txBody>
      </p:sp>
      <p:sp>
        <p:nvSpPr>
          <p:cNvPr id="1044"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45" name="スライド番号プレースホルダー 5"/>
          <p:cNvSpPr>
            <a:spLocks noGrp="1"/>
          </p:cNvSpPr>
          <p:nvPr>
            <p:ph type="sldNum" sz="quarter" idx="12"/>
          </p:nvPr>
        </p:nvSpPr>
        <p:spPr>
          <a:xfrm>
            <a:off x="7004050" y="65976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03011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7" name="タイトル 1"/>
          <p:cNvSpPr>
            <a:spLocks noGrp="1"/>
          </p:cNvSpPr>
          <p:nvPr>
            <p:ph type="title"/>
          </p:nvPr>
        </p:nvSpPr>
        <p:spPr/>
        <p:txBody>
          <a:bodyPr/>
          <a:lstStyle/>
          <a:p>
            <a:r>
              <a:rPr kumimoji="1" lang="ja-JP" altLang="en-US"/>
              <a:t>マスター タイトルの書式設定</a:t>
            </a:r>
          </a:p>
        </p:txBody>
      </p:sp>
      <p:sp>
        <p:nvSpPr>
          <p:cNvPr id="1048"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9"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0" name="日付プレースホルダー 4"/>
          <p:cNvSpPr>
            <a:spLocks noGrp="1"/>
          </p:cNvSpPr>
          <p:nvPr>
            <p:ph type="dt" sz="half" idx="10"/>
          </p:nvPr>
        </p:nvSpPr>
        <p:spPr>
          <a:xfrm>
            <a:off x="628650" y="6356351"/>
            <a:ext cx="2057400" cy="365125"/>
          </a:xfrm>
          <a:prstGeom prst="rect">
            <a:avLst/>
          </a:prstGeom>
        </p:spPr>
        <p:txBody>
          <a:bodyPr/>
          <a:lstStyle/>
          <a:p>
            <a:fld id="{C01B6CB8-1371-4AD8-8201-600043761079}" type="datetime1">
              <a:rPr lang="en-US" altLang="ja-JP" smtClean="0">
                <a:solidFill>
                  <a:prstClr val="black">
                    <a:tint val="75000"/>
                  </a:prstClr>
                </a:solidFill>
              </a:rPr>
              <a:t>1/28/2021</a:t>
            </a:fld>
            <a:endParaRPr lang="en-US" dirty="0">
              <a:solidFill>
                <a:prstClr val="black">
                  <a:tint val="75000"/>
                </a:prstClr>
              </a:solidFill>
            </a:endParaRPr>
          </a:p>
        </p:txBody>
      </p:sp>
      <p:sp>
        <p:nvSpPr>
          <p:cNvPr id="1051"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52" name="スライド番号プレースホルダー 6"/>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20709986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4"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1055"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6"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7"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8"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日付プレースホルダー 6"/>
          <p:cNvSpPr>
            <a:spLocks noGrp="1"/>
          </p:cNvSpPr>
          <p:nvPr>
            <p:ph type="dt" sz="half" idx="10"/>
          </p:nvPr>
        </p:nvSpPr>
        <p:spPr>
          <a:xfrm>
            <a:off x="628650" y="6356351"/>
            <a:ext cx="2057400" cy="365125"/>
          </a:xfrm>
          <a:prstGeom prst="rect">
            <a:avLst/>
          </a:prstGeom>
        </p:spPr>
        <p:txBody>
          <a:bodyPr/>
          <a:lstStyle/>
          <a:p>
            <a:fld id="{AF514FC5-B5B5-4A7D-BF03-BC4F8B86018F}"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0" name="フッター プレースホルダー 7"/>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1" name="スライド番号プレースホルダー 8"/>
          <p:cNvSpPr>
            <a:spLocks noGrp="1"/>
          </p:cNvSpPr>
          <p:nvPr>
            <p:ph type="sldNum" sz="quarter" idx="12"/>
          </p:nvPr>
        </p:nvSpPr>
        <p:spPr>
          <a:xfrm>
            <a:off x="7004050" y="6584951"/>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27674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3" name="タイトル 1"/>
          <p:cNvSpPr>
            <a:spLocks noGrp="1"/>
          </p:cNvSpPr>
          <p:nvPr>
            <p:ph type="title"/>
          </p:nvPr>
        </p:nvSpPr>
        <p:spPr/>
        <p:txBody>
          <a:bodyPr/>
          <a:lstStyle/>
          <a:p>
            <a:r>
              <a:rPr kumimoji="1" lang="ja-JP" altLang="en-US"/>
              <a:t>マスター タイトルの書式設定</a:t>
            </a:r>
          </a:p>
        </p:txBody>
      </p:sp>
      <p:sp>
        <p:nvSpPr>
          <p:cNvPr id="1064" name="日付プレースホルダー 2"/>
          <p:cNvSpPr>
            <a:spLocks noGrp="1"/>
          </p:cNvSpPr>
          <p:nvPr>
            <p:ph type="dt" sz="half" idx="10"/>
          </p:nvPr>
        </p:nvSpPr>
        <p:spPr>
          <a:xfrm>
            <a:off x="628650" y="6356351"/>
            <a:ext cx="2057400" cy="365125"/>
          </a:xfrm>
          <a:prstGeom prst="rect">
            <a:avLst/>
          </a:prstGeom>
        </p:spPr>
        <p:txBody>
          <a:bodyPr/>
          <a:lstStyle/>
          <a:p>
            <a:fld id="{A3B16169-9283-4522-B558-85CBE7EC51A4}"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5" name="フッター プレースホルダー 3"/>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6" name="スライド番号プレースホルダー 4"/>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688812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68" name="日付プレースホルダー 1"/>
          <p:cNvSpPr>
            <a:spLocks noGrp="1"/>
          </p:cNvSpPr>
          <p:nvPr>
            <p:ph type="dt" sz="half" idx="10"/>
          </p:nvPr>
        </p:nvSpPr>
        <p:spPr>
          <a:xfrm>
            <a:off x="628650" y="6356351"/>
            <a:ext cx="2057400" cy="365125"/>
          </a:xfrm>
          <a:prstGeom prst="rect">
            <a:avLst/>
          </a:prstGeom>
        </p:spPr>
        <p:txBody>
          <a:bodyPr/>
          <a:lstStyle/>
          <a:p>
            <a:fld id="{F2B6D3E1-F28B-44B3-8D8C-E6CCAA0DE757}"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9" name="フッター プレースホルダー 2"/>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0" name="スライド番号プレースホルダー 3"/>
          <p:cNvSpPr>
            <a:spLocks noGrp="1"/>
          </p:cNvSpPr>
          <p:nvPr>
            <p:ph type="sldNum" sz="quarter" idx="12"/>
          </p:nvPr>
        </p:nvSpPr>
        <p:spPr>
          <a:xfrm>
            <a:off x="7086600" y="6573837"/>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59930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7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75" name="日付プレースホルダー 4"/>
          <p:cNvSpPr>
            <a:spLocks noGrp="1"/>
          </p:cNvSpPr>
          <p:nvPr>
            <p:ph type="dt" sz="half" idx="10"/>
          </p:nvPr>
        </p:nvSpPr>
        <p:spPr>
          <a:xfrm>
            <a:off x="628650" y="6356351"/>
            <a:ext cx="2057400" cy="365125"/>
          </a:xfrm>
          <a:prstGeom prst="rect">
            <a:avLst/>
          </a:prstGeom>
        </p:spPr>
        <p:txBody>
          <a:bodyPr/>
          <a:lstStyle/>
          <a:p>
            <a:fld id="{D02D9D5D-824C-4057-A3F7-392015F0752A}" type="datetime1">
              <a:rPr lang="en-US" altLang="ja-JP" smtClean="0">
                <a:solidFill>
                  <a:prstClr val="black">
                    <a:tint val="75000"/>
                  </a:prstClr>
                </a:solidFill>
              </a:rPr>
              <a:t>1/28/2021</a:t>
            </a:fld>
            <a:endParaRPr lang="en-US" dirty="0">
              <a:solidFill>
                <a:prstClr val="black">
                  <a:tint val="75000"/>
                </a:prstClr>
              </a:solidFill>
            </a:endParaRPr>
          </a:p>
        </p:txBody>
      </p:sp>
      <p:sp>
        <p:nvSpPr>
          <p:cNvPr id="1076"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7" name="スライド番号プレースホルダー 6"/>
          <p:cNvSpPr>
            <a:spLocks noGrp="1"/>
          </p:cNvSpPr>
          <p:nvPr>
            <p:ph type="sldNum" sz="quarter" idx="12"/>
          </p:nvPr>
        </p:nvSpPr>
        <p:spPr>
          <a:xfrm>
            <a:off x="7086600" y="65833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326603575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79"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80"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1081"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82" name="日付プレースホルダー 4"/>
          <p:cNvSpPr>
            <a:spLocks noGrp="1"/>
          </p:cNvSpPr>
          <p:nvPr>
            <p:ph type="dt" sz="half" idx="10"/>
          </p:nvPr>
        </p:nvSpPr>
        <p:spPr>
          <a:xfrm>
            <a:off x="628650" y="6356351"/>
            <a:ext cx="2057400" cy="365125"/>
          </a:xfrm>
          <a:prstGeom prst="rect">
            <a:avLst/>
          </a:prstGeom>
        </p:spPr>
        <p:txBody>
          <a:bodyPr/>
          <a:lstStyle/>
          <a:p>
            <a:fld id="{B125AC09-455B-42C0-9CE4-A08C5D859FA0}" type="datetime1">
              <a:rPr lang="en-US" altLang="ja-JP" smtClean="0">
                <a:solidFill>
                  <a:prstClr val="black">
                    <a:tint val="75000"/>
                  </a:prstClr>
                </a:solidFill>
              </a:rPr>
              <a:t>1/28/2021</a:t>
            </a:fld>
            <a:endParaRPr lang="en-US" dirty="0">
              <a:solidFill>
                <a:prstClr val="black">
                  <a:tint val="75000"/>
                </a:prstClr>
              </a:solidFill>
            </a:endParaRPr>
          </a:p>
        </p:txBody>
      </p:sp>
      <p:sp>
        <p:nvSpPr>
          <p:cNvPr id="1083"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84" name="スライド番号プレースホルダー 6"/>
          <p:cNvSpPr>
            <a:spLocks noGrp="1"/>
          </p:cNvSpPr>
          <p:nvPr>
            <p:ph type="sldNum" sz="quarter" idx="12"/>
          </p:nvPr>
        </p:nvSpPr>
        <p:spPr>
          <a:xfrm>
            <a:off x="7086600" y="6562726"/>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2118698"/>
      </p:ext>
    </p:extLst>
  </p:cSld>
  <p:clrMapOvr>
    <a:masterClrMapping/>
  </p:clrMapOvr>
  <p:timing>
    <p:tnLst>
      <p:par>
        <p:cTn id="1" dur="indefinite" restart="never" nodeType="tmRoot"/>
      </p:par>
    </p:tnLst>
  </p:timing>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スライド番号プレースホルダー 5"/>
          <p:cNvSpPr>
            <a:spLocks noGrp="1"/>
          </p:cNvSpPr>
          <p:nvPr>
            <p:ph type="sldNum" sz="quarter" idx="4"/>
          </p:nvPr>
        </p:nvSpPr>
        <p:spPr>
          <a:xfrm>
            <a:off x="7004050" y="6508751"/>
            <a:ext cx="2057400" cy="365125"/>
          </a:xfrm>
          <a:prstGeom prst="rect">
            <a:avLst/>
          </a:prstGeom>
        </p:spPr>
        <p:txBody>
          <a:bodyPr vert="horz" lIns="91440" tIns="45720" rIns="91440" bIns="45720" rtlCol="0" anchor="ctr"/>
          <a:lstStyle>
            <a:lvl1pPr algn="r">
              <a:defRPr sz="1400" b="1">
                <a:solidFill>
                  <a:schemeClr val="tx1"/>
                </a:solidFill>
              </a:defRPr>
            </a:lvl1pPr>
          </a:lstStyle>
          <a:p>
            <a:pPr defTabSz="342900"/>
            <a:fld id="{D57F1E4F-1CFF-5643-939E-217C01CDF565}" type="slidenum">
              <a:rPr kumimoji="0" lang="en-US" smtClean="0"/>
              <a:pPr defTabSz="342900"/>
              <a:t>‹#›</a:t>
            </a:fld>
            <a:endParaRPr kumimoji="0" lang="en-US" dirty="0"/>
          </a:p>
        </p:txBody>
      </p:sp>
    </p:spTree>
    <p:extLst>
      <p:ext uri="{BB962C8B-B14F-4D97-AF65-F5344CB8AC3E}">
        <p14:creationId xmlns:p14="http://schemas.microsoft.com/office/powerpoint/2010/main" val="1974558470"/>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image" Target="../media/image2.png" /><Relationship Id="rId3" Type="http://schemas.openxmlformats.org/officeDocument/2006/relationships/slideLayout" Target="../slideLayouts/slideLayout2.xml" /><Relationship Id="rId4"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image" Target="../media/image3.png" /><Relationship Id="rId2" Type="http://schemas.openxmlformats.org/officeDocument/2006/relationships/slideLayout" Target="../slideLayouts/slideLayout1.xml" /><Relationship Id="rId3"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image" Target="../media/image4.png" /><Relationship Id="rId2" Type="http://schemas.openxmlformats.org/officeDocument/2006/relationships/slideLayout" Target="../slideLayouts/slideLayout2.xml" /><Relationship Id="rId3"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0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１</a:t>
            </a:r>
          </a:p>
        </p:txBody>
      </p:sp>
      <p:sp>
        <p:nvSpPr>
          <p:cNvPr id="1108" name="テキスト ボックス 188"/>
          <p:cNvSpPr txBox="1"/>
          <p:nvPr/>
        </p:nvSpPr>
        <p:spPr>
          <a:xfrm>
            <a:off x="972000" y="1197000"/>
            <a:ext cx="7228876" cy="5077420"/>
          </a:xfrm>
          <a:prstGeom prst="rect">
            <a:avLst/>
          </a:prstGeom>
          <a:noFill/>
        </p:spPr>
        <p:txBody>
          <a:bodyPr wrap="square" rtlCol="0">
            <a:spAutoFit/>
          </a:bodyPr>
          <a:lstStyle/>
          <a:p>
            <a:pPr>
              <a:lnSpc>
                <a:spcPct val="150000"/>
              </a:lnSpc>
            </a:pP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外国語によるコミュニケーションにおける見方・考え方を働かせる導入の工夫を考えることを通し、アイディアを広げ、授業改善に向けた日常的で協働的な取組につなげる。</a:t>
            </a:r>
            <a:endParaRPr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09" name="正方形/長方形 240"/>
          <p:cNvSpPr/>
          <p:nvPr/>
        </p:nvSpPr>
        <p:spPr>
          <a:xfrm>
            <a:off x="252000" y="290456"/>
            <a:ext cx="1728192" cy="655570"/>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p>
        </p:txBody>
      </p:sp>
    </p:spTree>
    <p:extLst>
      <p:ext uri="{BB962C8B-B14F-4D97-AF65-F5344CB8AC3E}">
        <p14:creationId xmlns:p14="http://schemas.microsoft.com/office/powerpoint/2010/main" val="3974263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5" name="正方形/長方形 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16"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2</a:t>
            </a:r>
            <a:endParaRPr>
              <a:solidFill>
                <a:schemeClr val="tx1"/>
              </a:solidFill>
            </a:endParaRPr>
          </a:p>
        </p:txBody>
      </p:sp>
      <p:sp>
        <p:nvSpPr>
          <p:cNvPr id="1117" name="テキスト ボックス 227"/>
          <p:cNvSpPr txBox="1"/>
          <p:nvPr/>
        </p:nvSpPr>
        <p:spPr>
          <a:xfrm>
            <a:off x="433921" y="1125000"/>
            <a:ext cx="8188502" cy="5015865"/>
          </a:xfrm>
          <a:prstGeom prst="rect">
            <a:avLst/>
          </a:prstGeom>
          <a:noFill/>
        </p:spPr>
        <p:txBody>
          <a:bodyPr wrap="square" rtlCol="0">
            <a:spAutoFit/>
          </a:bodyPr>
          <a:lstStyle/>
          <a:p>
            <a:endPar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①　外国語によるコミュニケーションに</a:t>
            </a:r>
            <a:endPar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お</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ける見方・考え方</a:t>
            </a:r>
            <a:endPar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②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「英語による導入」の実践例の共有</a:t>
            </a:r>
            <a:endPar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i="0" u="none" dirty="0">
                <a:latin typeface="メイリオ" panose="020B0604030504040204" pitchFamily="50" charset="-128"/>
                <a:ea typeface="メイリオ" panose="020B0604030504040204" pitchFamily="50" charset="-128"/>
                <a:cs typeface="メイリオ" panose="020B0604030504040204" pitchFamily="50" charset="-128"/>
              </a:rPr>
              <a:t>③　「</a:t>
            </a:r>
            <a:r>
              <a:rPr lang="ja-JP" altLang="en-US" sz="3200" b="1" i="0" u="none" dirty="0">
                <a:latin typeface="メイリオ" panose="020B0604030504040204" pitchFamily="50" charset="-128"/>
                <a:ea typeface="メイリオ" panose="020B0604030504040204" pitchFamily="50" charset="-128"/>
                <a:cs typeface="メイリオ" panose="020B0604030504040204" pitchFamily="50" charset="-128"/>
              </a:rPr>
              <a:t>見方・考え方</a:t>
            </a:r>
            <a:r>
              <a:rPr lang="ja-JP" altLang="en-US" sz="3200" i="0" u="none" dirty="0">
                <a:latin typeface="メイリオ" panose="020B0604030504040204" pitchFamily="50" charset="-128"/>
                <a:ea typeface="メイリオ" panose="020B0604030504040204" pitchFamily="50" charset="-128"/>
                <a:cs typeface="メイリオ" panose="020B0604030504040204" pitchFamily="50" charset="-128"/>
              </a:rPr>
              <a:t>を働かせる導入」の</a:t>
            </a:r>
            <a:endParaRPr i="0" u="none"/>
          </a:p>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工夫の</a:t>
            </a:r>
            <a:r>
              <a:rPr lang="ja-JP" altLang="en-US" sz="3200" u="none"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記入</a:t>
            </a:r>
            <a:endParaRPr lang="ja-JP" altLang="en-US" sz="3200" u="none"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rPr>
              <a:t>④　導入の工夫の共有</a:t>
            </a:r>
            <a:endParaRPr lang="ja-JP" altLang="en-US" sz="3200" u="none"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sp>
        <p:nvSpPr>
          <p:cNvPr id="1123" name="四角形: 角を丸くする 230"/>
          <p:cNvSpPr/>
          <p:nvPr/>
        </p:nvSpPr>
        <p:spPr>
          <a:xfrm>
            <a:off x="8352421" y="39310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３</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24" name="テキスト ボックス 216"/>
          <p:cNvSpPr txBox="1"/>
          <p:nvPr/>
        </p:nvSpPr>
        <p:spPr>
          <a:xfrm>
            <a:off x="165474" y="281165"/>
            <a:ext cx="7575320" cy="107632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①　外国語によるコミュニケーションに</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お</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ける見方・考え方</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25" name="テキスト 115"/>
          <p:cNvSpPr txBox="1"/>
          <p:nvPr/>
        </p:nvSpPr>
        <p:spPr>
          <a:xfrm>
            <a:off x="436899" y="1773000"/>
            <a:ext cx="8174999" cy="3538538"/>
          </a:xfrm>
          <a:prstGeom prst="rect">
            <a:avLst/>
          </a:prstGeom>
        </p:spPr>
        <p:txBody>
          <a:bodyPr wrap="square">
            <a:spAutoFit/>
          </a:bodyPr>
          <a:p>
            <a:pPr>
              <a:defRPr lang="ja-JP" altLang="en-US"/>
            </a:pPr>
            <a:r>
              <a:rPr lang="ja-JP" altLang="en-US" sz="3200">
                <a:latin typeface="ＭＳ ゴシック"/>
                <a:ea typeface="ＭＳ ゴシック"/>
              </a:rPr>
              <a:t>【小・中学校】</a:t>
            </a:r>
            <a:endParaRPr lang="ja-JP" altLang="en-US" sz="3200">
              <a:latin typeface="ＭＳ ゴシック"/>
              <a:ea typeface="ＭＳ ゴシック"/>
            </a:endParaRPr>
          </a:p>
          <a:p>
            <a:pPr>
              <a:defRPr lang="ja-JP" altLang="en-US"/>
            </a:pPr>
            <a:r>
              <a:rPr lang="ja-JP" altLang="en-US" sz="3200">
                <a:latin typeface="ＭＳ ゴシック"/>
                <a:ea typeface="ＭＳ ゴシック"/>
              </a:rPr>
              <a:t>　外国語で</a:t>
            </a:r>
            <a:r>
              <a:rPr lang="ja-JP" altLang="en-US" sz="3200">
                <a:latin typeface="ＭＳ ゴシック"/>
                <a:ea typeface="ＭＳ ゴシック"/>
              </a:rPr>
              <a:t>表現し伝え合うため</a:t>
            </a:r>
            <a:r>
              <a:rPr lang="ja-JP" altLang="en-US" sz="3200">
                <a:latin typeface="ＭＳ ゴシック"/>
                <a:ea typeface="ＭＳ ゴシック"/>
              </a:rPr>
              <a:t>、</a:t>
            </a:r>
            <a:r>
              <a:rPr lang="ja-JP" altLang="en-US" sz="3200">
                <a:latin typeface="ＭＳ ゴシック"/>
                <a:ea typeface="ＭＳ ゴシック"/>
              </a:rPr>
              <a:t>外国語やその</a:t>
            </a:r>
            <a:r>
              <a:rPr lang="ja-JP" altLang="en-US" sz="3200">
                <a:latin typeface="ＭＳ ゴシック"/>
                <a:ea typeface="ＭＳ ゴシック"/>
              </a:rPr>
              <a:t>背景に</a:t>
            </a:r>
            <a:r>
              <a:rPr lang="ja-JP" altLang="en-US" sz="3200">
                <a:latin typeface="ＭＳ ゴシック"/>
                <a:ea typeface="ＭＳ ゴシック"/>
              </a:rPr>
              <a:t>ある</a:t>
            </a:r>
            <a:r>
              <a:rPr lang="ja-JP" altLang="en-US" sz="3200">
                <a:latin typeface="ＭＳ ゴシック"/>
                <a:ea typeface="ＭＳ ゴシック"/>
              </a:rPr>
              <a:t>文化を</a:t>
            </a:r>
            <a:r>
              <a:rPr lang="ja-JP" altLang="en-US" sz="3200">
                <a:latin typeface="ＭＳ ゴシック"/>
                <a:ea typeface="ＭＳ ゴシック"/>
              </a:rPr>
              <a:t>、</a:t>
            </a:r>
            <a:r>
              <a:rPr lang="ja-JP" altLang="en-US" sz="3200">
                <a:latin typeface="ＭＳ ゴシック"/>
                <a:ea typeface="ＭＳ ゴシック"/>
              </a:rPr>
              <a:t>社会や世界</a:t>
            </a:r>
            <a:r>
              <a:rPr lang="ja-JP" altLang="en-US" sz="3200">
                <a:latin typeface="ＭＳ ゴシック"/>
                <a:ea typeface="ＭＳ ゴシック"/>
              </a:rPr>
              <a:t>、</a:t>
            </a:r>
            <a:r>
              <a:rPr lang="ja-JP" altLang="en-US" sz="3200">
                <a:latin typeface="ＭＳ ゴシック"/>
                <a:ea typeface="ＭＳ ゴシック"/>
              </a:rPr>
              <a:t>他者との</a:t>
            </a:r>
            <a:r>
              <a:rPr lang="ja-JP" altLang="en-US" sz="3200">
                <a:latin typeface="ＭＳ ゴシック"/>
                <a:ea typeface="ＭＳ ゴシック"/>
              </a:rPr>
              <a:t>関わりに注目して</a:t>
            </a:r>
            <a:r>
              <a:rPr lang="ja-JP" altLang="en-US" sz="3200">
                <a:latin typeface="ＭＳ ゴシック"/>
                <a:ea typeface="ＭＳ ゴシック"/>
              </a:rPr>
              <a:t>捉え</a:t>
            </a:r>
            <a:r>
              <a:rPr lang="ja-JP" altLang="en-US" sz="3200">
                <a:latin typeface="ＭＳ ゴシック"/>
                <a:ea typeface="ＭＳ ゴシック"/>
              </a:rPr>
              <a:t>、</a:t>
            </a:r>
            <a:r>
              <a:rPr lang="ja-JP" altLang="en-US" sz="3200">
                <a:latin typeface="ＭＳ ゴシック"/>
                <a:ea typeface="ＭＳ ゴシック"/>
              </a:rPr>
              <a:t>コミュニケーションを</a:t>
            </a:r>
            <a:r>
              <a:rPr lang="ja-JP" altLang="en-US" sz="3200">
                <a:latin typeface="ＭＳ ゴシック"/>
                <a:ea typeface="ＭＳ ゴシック"/>
              </a:rPr>
              <a:t>行う</a:t>
            </a:r>
            <a:r>
              <a:rPr lang="ja-JP" altLang="en-US" sz="3200">
                <a:latin typeface="ＭＳ ゴシック"/>
                <a:ea typeface="ＭＳ ゴシック"/>
              </a:rPr>
              <a:t>目的や場面</a:t>
            </a:r>
            <a:r>
              <a:rPr lang="ja-JP" altLang="en-US" sz="3200">
                <a:latin typeface="ＭＳ ゴシック"/>
                <a:ea typeface="ＭＳ ゴシック"/>
              </a:rPr>
              <a:t>、状況等に</a:t>
            </a:r>
            <a:r>
              <a:rPr lang="ja-JP" altLang="en-US" sz="3200">
                <a:latin typeface="ＭＳ ゴシック"/>
                <a:ea typeface="ＭＳ ゴシック"/>
              </a:rPr>
              <a:t>応じて</a:t>
            </a:r>
            <a:r>
              <a:rPr lang="ja-JP" altLang="en-US" sz="3200">
                <a:latin typeface="ＭＳ ゴシック"/>
                <a:ea typeface="ＭＳ ゴシック"/>
              </a:rPr>
              <a:t>、</a:t>
            </a:r>
            <a:r>
              <a:rPr lang="ja-JP" altLang="en-US" sz="3200">
                <a:latin typeface="ＭＳ ゴシック"/>
                <a:ea typeface="ＭＳ ゴシック"/>
              </a:rPr>
              <a:t>情報を</a:t>
            </a:r>
            <a:r>
              <a:rPr lang="ja-JP" altLang="en-US" sz="3200">
                <a:latin typeface="ＭＳ ゴシック"/>
                <a:ea typeface="ＭＳ ゴシック"/>
              </a:rPr>
              <a:t>整理しながら</a:t>
            </a:r>
            <a:r>
              <a:rPr lang="ja-JP" altLang="en-US" sz="3200">
                <a:latin typeface="ＭＳ ゴシック"/>
                <a:ea typeface="ＭＳ ゴシック"/>
              </a:rPr>
              <a:t>考えなどを</a:t>
            </a:r>
            <a:r>
              <a:rPr lang="ja-JP" altLang="en-US" sz="3200">
                <a:latin typeface="ＭＳ ゴシック"/>
                <a:ea typeface="ＭＳ ゴシック"/>
              </a:rPr>
              <a:t>形成し</a:t>
            </a:r>
            <a:r>
              <a:rPr lang="ja-JP" altLang="en-US" sz="3200">
                <a:latin typeface="ＭＳ ゴシック"/>
                <a:ea typeface="ＭＳ ゴシック"/>
              </a:rPr>
              <a:t>、</a:t>
            </a:r>
            <a:r>
              <a:rPr lang="ja-JP" altLang="en-US" sz="3200">
                <a:latin typeface="ＭＳ ゴシック"/>
                <a:ea typeface="ＭＳ ゴシック"/>
              </a:rPr>
              <a:t>再構築すること</a:t>
            </a:r>
            <a:endParaRPr lang="ja-JP" altLang="en-US">
              <a:latin typeface="ＭＳ ゴシック"/>
              <a:ea typeface="ＭＳ ゴシック"/>
            </a:endParaRPr>
          </a:p>
        </p:txBody>
      </p:sp>
      <p:sp>
        <p:nvSpPr>
          <p:cNvPr id="1126" name="テキスト 116"/>
          <p:cNvSpPr txBox="1"/>
          <p:nvPr/>
        </p:nvSpPr>
        <p:spPr>
          <a:xfrm>
            <a:off x="3632088" y="5373000"/>
            <a:ext cx="5260334" cy="922437"/>
          </a:xfrm>
          <a:prstGeom prst="rect">
            <a:avLst/>
          </a:prstGeom>
        </p:spPr>
        <p:txBody>
          <a:bodyPr wrap="square">
            <a:spAutoFit/>
          </a:bodyPr>
          <a:p>
            <a:pPr>
              <a:defRPr lang="ja-JP" altLang="en-US"/>
            </a:pPr>
            <a:r>
              <a:rPr lang="ja-JP" altLang="en-US">
                <a:latin typeface="ＭＳ ゴシック"/>
                <a:ea typeface="ＭＳ ゴシック"/>
              </a:rPr>
              <a:t>小学校学習指導要領解説　外国語活動・外国語編</a:t>
            </a:r>
            <a:endParaRPr lang="ja-JP" altLang="en-US">
              <a:latin typeface="ＭＳ ゴシック"/>
              <a:ea typeface="ＭＳ ゴシック"/>
            </a:endParaRPr>
          </a:p>
          <a:p>
            <a:pPr>
              <a:defRPr lang="ja-JP" altLang="en-US"/>
            </a:pPr>
            <a:r>
              <a:rPr lang="ja-JP" altLang="en-US">
                <a:latin typeface="ＭＳ ゴシック"/>
                <a:ea typeface="ＭＳ ゴシック"/>
              </a:rPr>
              <a:t>中学校</a:t>
            </a:r>
            <a:r>
              <a:rPr lang="ja-JP" altLang="en-US">
                <a:latin typeface="ＭＳ ゴシック"/>
                <a:ea typeface="ＭＳ ゴシック"/>
              </a:rPr>
              <a:t>学習指導要領</a:t>
            </a:r>
            <a:r>
              <a:rPr lang="ja-JP" altLang="en-US">
                <a:latin typeface="ＭＳ ゴシック"/>
                <a:ea typeface="ＭＳ ゴシック"/>
              </a:rPr>
              <a:t>解説</a:t>
            </a:r>
            <a:r>
              <a:rPr lang="ja-JP" altLang="en-US">
                <a:latin typeface="ＭＳ ゴシック"/>
                <a:ea typeface="ＭＳ ゴシック"/>
              </a:rPr>
              <a:t>　</a:t>
            </a:r>
            <a:r>
              <a:rPr lang="ja-JP" altLang="en-US">
                <a:latin typeface="ＭＳ ゴシック"/>
                <a:ea typeface="ＭＳ ゴシック"/>
              </a:rPr>
              <a:t>外国語編</a:t>
            </a:r>
            <a:endParaRPr lang="ja-JP" altLang="en-US">
              <a:latin typeface="ＭＳ ゴシック"/>
              <a:ea typeface="ＭＳ ゴシック"/>
            </a:endParaRPr>
          </a:p>
          <a:p>
            <a:pPr>
              <a:defRPr lang="ja-JP" altLang="en-US"/>
            </a:pPr>
            <a:r>
              <a:rPr lang="ja-JP" altLang="en-US">
                <a:latin typeface="ＭＳ ゴシック"/>
                <a:ea typeface="ＭＳ ゴシック"/>
              </a:rPr>
              <a:t>　　　　　　　　　　（平成29年　文部科学省）</a:t>
            </a:r>
            <a:endParaRPr lang="ja-JP" altLang="en-US">
              <a:latin typeface="ＭＳ ゴシック"/>
              <a:ea typeface="ＭＳ ゴシック"/>
            </a:endParaRPr>
          </a:p>
        </p:txBody>
      </p:sp>
    </p:spTree>
  </p:cSld>
  <p:clrMapOvr>
    <a:masterClrMapping/>
  </p:clrMapOvr>
  <mc:AlternateContent xmlns:mc="http://schemas.openxmlformats.org/markup-compatibility/2006">
    <mc:Choice xmlns:p14="http://schemas.microsoft.com/office/powerpoint/2010/main" Requires="p14">
      <p:transition spd="med" advClick="1" p14:dur="750">
        <p:fade/>
      </p:transition>
    </mc:Choice>
    <mc:Fallback>
      <p:transition spd="med" advClick="1">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pic>
        <p:nvPicPr>
          <p:cNvPr id="1132" name="図 104"/>
          <p:cNvPicPr>
            <a:picLocks noChangeAspect="1"/>
          </p:cNvPicPr>
          <p:nvPr/>
        </p:nvPicPr>
        <p:blipFill>
          <a:blip r:embed="rId1"/>
          <a:stretch>
            <a:fillRect/>
          </a:stretch>
        </p:blipFill>
        <p:spPr>
          <a:xfrm>
            <a:off x="6737628" y="4480499"/>
            <a:ext cx="1431952" cy="1608193"/>
          </a:xfrm>
          <a:prstGeom prst="rect">
            <a:avLst/>
          </a:prstGeom>
        </p:spPr>
      </p:pic>
      <p:pic>
        <p:nvPicPr>
          <p:cNvPr id="1133" name="図 103"/>
          <p:cNvPicPr>
            <a:picLocks noChangeAspect="1"/>
          </p:cNvPicPr>
          <p:nvPr/>
        </p:nvPicPr>
        <p:blipFill>
          <a:blip r:embed="rId2"/>
          <a:stretch>
            <a:fillRect/>
          </a:stretch>
        </p:blipFill>
        <p:spPr>
          <a:xfrm>
            <a:off x="5618261" y="4317482"/>
            <a:ext cx="1045959" cy="1761909"/>
          </a:xfrm>
          <a:prstGeom prst="rect">
            <a:avLst/>
          </a:prstGeom>
        </p:spPr>
      </p:pic>
      <p:sp>
        <p:nvSpPr>
          <p:cNvPr id="1134" name="四角形: 角を丸くする 230"/>
          <p:cNvSpPr/>
          <p:nvPr/>
        </p:nvSpPr>
        <p:spPr>
          <a:xfrm>
            <a:off x="8352421" y="39310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4</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35" name="テキスト 217"/>
          <p:cNvSpPr txBox="1"/>
          <p:nvPr/>
        </p:nvSpPr>
        <p:spPr>
          <a:xfrm>
            <a:off x="2957217" y="4736598"/>
            <a:ext cx="952767" cy="368439"/>
          </a:xfrm>
          <a:prstGeom prst="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a:spAutoFit/>
          </a:bodyPr>
          <a:p>
            <a:pPr algn="ctr">
              <a:defRPr lang="ja-JP" altLang="en-US"/>
            </a:pPr>
            <a:r>
              <a:rPr lang="ja-JP" altLang="en-US" sz="1800">
                <a:latin typeface="ＭＳ ゴシック"/>
                <a:ea typeface="ＭＳ ゴシック"/>
              </a:rPr>
              <a:t>外国語</a:t>
            </a:r>
            <a:endParaRPr lang="ja-JP" altLang="en-US">
              <a:latin typeface="ＭＳ ゴシック"/>
              <a:ea typeface="ＭＳ ゴシック"/>
            </a:endParaRPr>
          </a:p>
        </p:txBody>
      </p:sp>
      <p:sp>
        <p:nvSpPr>
          <p:cNvPr id="1136" name="テキスト 218"/>
          <p:cNvSpPr txBox="1"/>
          <p:nvPr/>
        </p:nvSpPr>
        <p:spPr>
          <a:xfrm>
            <a:off x="2958193" y="5160341"/>
            <a:ext cx="1415346" cy="645438"/>
          </a:xfrm>
          <a:prstGeom prst="rect">
            <a:avLst/>
          </a:prstGeom>
          <a:solidFill>
            <a:schemeClr val="accent1">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a:spAutoFit/>
          </a:bodyPr>
          <a:p>
            <a:pPr algn="ctr">
              <a:defRPr lang="ja-JP" altLang="en-US"/>
            </a:pPr>
            <a:r>
              <a:rPr lang="ja-JP" altLang="en-US" sz="1800">
                <a:latin typeface="ＭＳ ゴシック"/>
                <a:ea typeface="ＭＳ ゴシック"/>
              </a:rPr>
              <a:t>その背景に</a:t>
            </a:r>
            <a:endParaRPr lang="ja-JP" altLang="en-US" sz="1400">
              <a:latin typeface="ＭＳ ゴシック"/>
              <a:ea typeface="ＭＳ ゴシック"/>
            </a:endParaRPr>
          </a:p>
          <a:p>
            <a:pPr algn="ctr">
              <a:defRPr lang="ja-JP" altLang="en-US"/>
            </a:pPr>
            <a:r>
              <a:rPr lang="ja-JP" altLang="en-US" sz="1800">
                <a:latin typeface="ＭＳ ゴシック"/>
                <a:ea typeface="ＭＳ ゴシック"/>
              </a:rPr>
              <a:t>ある文化</a:t>
            </a:r>
            <a:endParaRPr lang="ja-JP" altLang="en-US" sz="2400">
              <a:latin typeface="ＭＳ ゴシック"/>
              <a:ea typeface="ＭＳ ゴシック"/>
            </a:endParaRPr>
          </a:p>
        </p:txBody>
      </p:sp>
      <p:sp>
        <p:nvSpPr>
          <p:cNvPr id="1137" name="テキスト 226"/>
          <p:cNvSpPr txBox="1"/>
          <p:nvPr/>
        </p:nvSpPr>
        <p:spPr>
          <a:xfrm>
            <a:off x="5081125" y="1451620"/>
            <a:ext cx="3820449" cy="1938099"/>
          </a:xfrm>
          <a:prstGeom prst="rect">
            <a:avLst/>
          </a:prstGeom>
          <a:ln>
            <a:noFill/>
          </a:ln>
        </p:spPr>
        <p:txBody>
          <a:bodyPr wrap="square">
            <a:spAutoFit/>
          </a:bodyPr>
          <a:p>
            <a:pPr>
              <a:defRPr lang="ja-JP" altLang="en-US"/>
            </a:pPr>
            <a:r>
              <a:rPr lang="ja-JP" altLang="en-US" sz="2000">
                <a:solidFill>
                  <a:srgbClr val="FF0000"/>
                </a:solidFill>
                <a:latin typeface="ＭＳ ゴシック"/>
                <a:ea typeface="ＭＳ ゴシック"/>
              </a:rPr>
              <a:t>伝えたい内容</a:t>
            </a:r>
            <a:endParaRPr lang="ja-JP" altLang="en-US" sz="2000">
              <a:solidFill>
                <a:srgbClr val="FF0000"/>
              </a:solidFill>
              <a:latin typeface="ＭＳ ゴシック"/>
              <a:ea typeface="ＭＳ ゴシック"/>
            </a:endParaRPr>
          </a:p>
          <a:p>
            <a:pPr>
              <a:defRPr lang="ja-JP" altLang="en-US"/>
            </a:pPr>
            <a:r>
              <a:rPr lang="ja-JP" altLang="en-US" sz="2000">
                <a:latin typeface="ＭＳ ゴシック"/>
                <a:ea typeface="ＭＳ ゴシック"/>
              </a:rPr>
              <a:t>・</a:t>
            </a:r>
            <a:r>
              <a:rPr lang="ja-JP" altLang="en-US" sz="2000">
                <a:latin typeface="ＭＳ ゴシック"/>
                <a:ea typeface="ＭＳ ゴシック"/>
              </a:rPr>
              <a:t>伝えたい考えや気持ち</a:t>
            </a:r>
            <a:endParaRPr lang="ja-JP" altLang="en-US" sz="2000">
              <a:latin typeface="ＭＳ ゴシック"/>
              <a:ea typeface="ＭＳ ゴシック"/>
            </a:endParaRPr>
          </a:p>
          <a:p>
            <a:pPr>
              <a:defRPr lang="ja-JP" altLang="en-US"/>
            </a:pPr>
            <a:r>
              <a:rPr lang="ja-JP" altLang="en-US" sz="2000">
                <a:latin typeface="ＭＳ ゴシック"/>
                <a:ea typeface="ＭＳ ゴシック"/>
              </a:rPr>
              <a:t>・</a:t>
            </a:r>
            <a:r>
              <a:rPr lang="ja-JP" altLang="en-US" sz="2000">
                <a:latin typeface="ＭＳ ゴシック"/>
                <a:ea typeface="ＭＳ ゴシック"/>
              </a:rPr>
              <a:t>感想　・質問</a:t>
            </a:r>
            <a:endParaRPr lang="ja-JP" altLang="en-US" sz="2000">
              <a:latin typeface="ＭＳ ゴシック"/>
              <a:ea typeface="ＭＳ ゴシック"/>
            </a:endParaRPr>
          </a:p>
          <a:p>
            <a:pPr>
              <a:defRPr lang="ja-JP" altLang="en-US"/>
            </a:pPr>
            <a:r>
              <a:rPr lang="ja-JP" altLang="en-US" sz="2000">
                <a:solidFill>
                  <a:srgbClr val="FF0000"/>
                </a:solidFill>
                <a:latin typeface="ＭＳ ゴシック"/>
                <a:ea typeface="ＭＳ ゴシック"/>
              </a:rPr>
              <a:t>伝えるための</a:t>
            </a:r>
            <a:r>
              <a:rPr lang="ja-JP" altLang="en-US" sz="2000">
                <a:solidFill>
                  <a:srgbClr val="FF0000"/>
                </a:solidFill>
                <a:latin typeface="ＭＳ ゴシック"/>
                <a:ea typeface="ＭＳ ゴシック"/>
              </a:rPr>
              <a:t>言語材料</a:t>
            </a:r>
            <a:r>
              <a:rPr lang="ja-JP" altLang="en-US" sz="2000">
                <a:latin typeface="ＭＳ ゴシック"/>
                <a:ea typeface="ＭＳ ゴシック"/>
              </a:rPr>
              <a:t>　</a:t>
            </a:r>
            <a:endParaRPr lang="ja-JP" altLang="en-US" sz="2000">
              <a:latin typeface="ＭＳ ゴシック"/>
              <a:ea typeface="ＭＳ ゴシック"/>
            </a:endParaRPr>
          </a:p>
          <a:p>
            <a:pPr>
              <a:defRPr lang="ja-JP" altLang="en-US"/>
            </a:pPr>
            <a:r>
              <a:rPr lang="ja-JP" altLang="en-US" sz="2000">
                <a:latin typeface="ＭＳ ゴシック"/>
                <a:ea typeface="ＭＳ ゴシック"/>
              </a:rPr>
              <a:t>（既習事項）</a:t>
            </a:r>
            <a:endParaRPr lang="ja-JP" altLang="en-US" sz="2000">
              <a:latin typeface="ＭＳ ゴシック"/>
              <a:ea typeface="ＭＳ ゴシック"/>
            </a:endParaRPr>
          </a:p>
          <a:p>
            <a:pPr>
              <a:defRPr lang="ja-JP" altLang="en-US"/>
            </a:pPr>
            <a:r>
              <a:rPr lang="ja-JP" altLang="en-US" sz="2000" b="1">
                <a:latin typeface="ＭＳ ゴシック"/>
                <a:ea typeface="ＭＳ ゴシック"/>
              </a:rPr>
              <a:t>　何を、</a:t>
            </a:r>
            <a:r>
              <a:rPr lang="ja-JP" altLang="en-US" sz="2000" b="1">
                <a:latin typeface="ＭＳ ゴシック"/>
                <a:ea typeface="ＭＳ ゴシック"/>
              </a:rPr>
              <a:t>どう伝えよう？</a:t>
            </a:r>
            <a:endParaRPr lang="ja-JP" altLang="en-US" sz="2400" b="1">
              <a:latin typeface="ＭＳ ゴシック"/>
              <a:ea typeface="ＭＳ ゴシック"/>
            </a:endParaRPr>
          </a:p>
        </p:txBody>
      </p:sp>
      <p:sp>
        <p:nvSpPr>
          <p:cNvPr id="1138" name="テキスト 223"/>
          <p:cNvSpPr txBox="1"/>
          <p:nvPr/>
        </p:nvSpPr>
        <p:spPr>
          <a:xfrm>
            <a:off x="1069006" y="6225362"/>
            <a:ext cx="1432182" cy="522327"/>
          </a:xfrm>
          <a:prstGeom prst="rect">
            <a:avLst/>
          </a:prstGeom>
        </p:spPr>
        <p:txBody>
          <a:bodyPr wrap="square">
            <a:spAutoFit/>
          </a:bodyPr>
          <a:p>
            <a:pPr algn="ctr">
              <a:defRPr lang="ja-JP" altLang="en-US"/>
            </a:pPr>
            <a:r>
              <a:rPr lang="ja-JP" altLang="en-US" sz="2800"/>
              <a:t>捉える</a:t>
            </a:r>
            <a:endParaRPr lang="ja-JP" altLang="en-US"/>
          </a:p>
        </p:txBody>
      </p:sp>
      <p:sp>
        <p:nvSpPr>
          <p:cNvPr id="1139" name="テキスト 224"/>
          <p:cNvSpPr txBox="1"/>
          <p:nvPr/>
        </p:nvSpPr>
        <p:spPr>
          <a:xfrm>
            <a:off x="5467932" y="6225362"/>
            <a:ext cx="3046835" cy="522327"/>
          </a:xfrm>
          <a:prstGeom prst="rect">
            <a:avLst/>
          </a:prstGeom>
        </p:spPr>
        <p:txBody>
          <a:bodyPr wrap="square">
            <a:spAutoFit/>
          </a:bodyPr>
          <a:p>
            <a:pPr algn="ctr">
              <a:defRPr lang="ja-JP" altLang="en-US"/>
            </a:pPr>
            <a:r>
              <a:rPr lang="ja-JP" altLang="en-US" sz="2800"/>
              <a:t>伝え合う</a:t>
            </a:r>
            <a:endParaRPr lang="ja-JP" altLang="en-US"/>
          </a:p>
        </p:txBody>
      </p:sp>
      <p:sp>
        <p:nvSpPr>
          <p:cNvPr id="1140" name="テキスト 225"/>
          <p:cNvSpPr txBox="1"/>
          <p:nvPr/>
        </p:nvSpPr>
        <p:spPr>
          <a:xfrm>
            <a:off x="102830" y="940283"/>
            <a:ext cx="2398358" cy="460772"/>
          </a:xfrm>
          <a:prstGeom prst="rect">
            <a:avLst/>
          </a:prstGeom>
          <a:solidFill>
            <a:schemeClr val="accent1"/>
          </a:solidFill>
          <a:ln w="38100">
            <a:solidFill>
              <a:schemeClr val="tx1"/>
            </a:solidFill>
          </a:ln>
        </p:spPr>
        <p:txBody>
          <a:bodyPr wrap="square">
            <a:spAutoFit/>
          </a:bodyPr>
          <a:p>
            <a:pPr algn="ctr">
              <a:defRPr lang="ja-JP" altLang="en-US"/>
            </a:pPr>
            <a:r>
              <a:rPr lang="ja-JP" altLang="en-US" sz="2400">
                <a:solidFill>
                  <a:schemeClr val="tx1"/>
                </a:solidFill>
                <a:latin typeface="ＤＦ特太ゴシック体"/>
                <a:ea typeface="ＤＦ特太ゴシック体"/>
              </a:rPr>
              <a:t>見方・考え方①</a:t>
            </a:r>
            <a:endParaRPr lang="ja-JP" altLang="en-US">
              <a:solidFill>
                <a:schemeClr val="tx1"/>
              </a:solidFill>
              <a:latin typeface="ＤＦ特太ゴシック体"/>
              <a:ea typeface="ＤＦ特太ゴシック体"/>
            </a:endParaRPr>
          </a:p>
        </p:txBody>
      </p:sp>
      <p:sp>
        <p:nvSpPr>
          <p:cNvPr id="1141" name="図形 227"/>
          <p:cNvSpPr/>
          <p:nvPr/>
        </p:nvSpPr>
        <p:spPr>
          <a:xfrm>
            <a:off x="900001" y="6050077"/>
            <a:ext cx="1601187" cy="32499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42" name="図形 228"/>
          <p:cNvSpPr/>
          <p:nvPr/>
        </p:nvSpPr>
        <p:spPr>
          <a:xfrm>
            <a:off x="5893762" y="6079391"/>
            <a:ext cx="2104087" cy="29194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43" name="テキスト 229"/>
          <p:cNvSpPr txBox="1"/>
          <p:nvPr/>
        </p:nvSpPr>
        <p:spPr>
          <a:xfrm>
            <a:off x="6582321" y="940283"/>
            <a:ext cx="2398358" cy="460772"/>
          </a:xfrm>
          <a:prstGeom prst="rect">
            <a:avLst/>
          </a:prstGeom>
          <a:solidFill>
            <a:schemeClr val="accent1"/>
          </a:solidFill>
          <a:ln w="38100">
            <a:solidFill>
              <a:schemeClr val="tx1"/>
            </a:solidFill>
          </a:ln>
        </p:spPr>
        <p:txBody>
          <a:bodyPr wrap="square">
            <a:spAutoFit/>
          </a:bodyPr>
          <a:p>
            <a:pPr algn="ctr">
              <a:defRPr lang="ja-JP" altLang="en-US"/>
            </a:pPr>
            <a:r>
              <a:rPr lang="ja-JP" altLang="en-US" sz="2400">
                <a:solidFill>
                  <a:schemeClr val="tx1"/>
                </a:solidFill>
                <a:latin typeface="ＤＦ特太ゴシック体"/>
                <a:ea typeface="ＤＦ特太ゴシック体"/>
              </a:rPr>
              <a:t>見方・考え方②</a:t>
            </a:r>
            <a:endParaRPr lang="ja-JP" altLang="en-US">
              <a:solidFill>
                <a:schemeClr val="tx1"/>
              </a:solidFill>
              <a:latin typeface="ＤＦ特太ゴシック体"/>
              <a:ea typeface="ＤＦ特太ゴシック体"/>
            </a:endParaRPr>
          </a:p>
        </p:txBody>
      </p:sp>
      <p:sp>
        <p:nvSpPr>
          <p:cNvPr id="1144" name="図形 230"/>
          <p:cNvSpPr/>
          <p:nvPr/>
        </p:nvSpPr>
        <p:spPr>
          <a:xfrm>
            <a:off x="4542222" y="865048"/>
            <a:ext cx="4080199" cy="3212770"/>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pic>
        <p:nvPicPr>
          <p:cNvPr id="1145" name="図 127"/>
          <p:cNvPicPr>
            <a:picLocks noChangeAspect="1"/>
          </p:cNvPicPr>
          <p:nvPr/>
        </p:nvPicPr>
        <p:blipFill>
          <a:blip r:embed="rId2"/>
          <a:stretch>
            <a:fillRect/>
          </a:stretch>
        </p:blipFill>
        <p:spPr>
          <a:xfrm>
            <a:off x="377021" y="4279387"/>
            <a:ext cx="1045959" cy="1761909"/>
          </a:xfrm>
          <a:prstGeom prst="rect">
            <a:avLst/>
          </a:prstGeom>
        </p:spPr>
      </p:pic>
      <p:pic>
        <p:nvPicPr>
          <p:cNvPr id="1146" name="図 128"/>
          <p:cNvPicPr>
            <a:picLocks noChangeAspect="1"/>
          </p:cNvPicPr>
          <p:nvPr/>
        </p:nvPicPr>
        <p:blipFill>
          <a:blip r:embed="rId1"/>
          <a:stretch>
            <a:fillRect/>
          </a:stretch>
        </p:blipFill>
        <p:spPr>
          <a:xfrm>
            <a:off x="1525265" y="4471198"/>
            <a:ext cx="1431952" cy="1608193"/>
          </a:xfrm>
          <a:prstGeom prst="rect">
            <a:avLst/>
          </a:prstGeom>
        </p:spPr>
      </p:pic>
      <p:sp>
        <p:nvSpPr>
          <p:cNvPr id="1147" name="図形 129"/>
          <p:cNvSpPr/>
          <p:nvPr/>
        </p:nvSpPr>
        <p:spPr>
          <a:xfrm>
            <a:off x="250120" y="865048"/>
            <a:ext cx="4080199" cy="3111243"/>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48" name="テキスト 130"/>
          <p:cNvSpPr txBox="1"/>
          <p:nvPr/>
        </p:nvSpPr>
        <p:spPr>
          <a:xfrm>
            <a:off x="721774" y="1401055"/>
            <a:ext cx="3820449" cy="2245876"/>
          </a:xfrm>
          <a:prstGeom prst="rect">
            <a:avLst/>
          </a:prstGeom>
        </p:spPr>
        <p:txBody>
          <a:bodyPr wrap="square">
            <a:spAutoFit/>
          </a:bodyPr>
          <a:p>
            <a:pPr>
              <a:defRPr lang="ja-JP" altLang="en-US"/>
            </a:pPr>
            <a:r>
              <a:rPr lang="ja-JP" altLang="en-US" sz="2000" b="0">
                <a:latin typeface="ＭＳ ゴシック"/>
                <a:ea typeface="ＭＳ ゴシック"/>
              </a:rPr>
              <a:t>やり取りする相手の</a:t>
            </a:r>
            <a:endParaRPr lang="ja-JP" altLang="en-US" sz="2000" b="0">
              <a:latin typeface="ＭＳ ゴシック"/>
              <a:ea typeface="ＭＳ ゴシック"/>
            </a:endParaRPr>
          </a:p>
          <a:p>
            <a:pPr>
              <a:defRPr lang="ja-JP" altLang="en-US"/>
            </a:pPr>
            <a:r>
              <a:rPr lang="ja-JP" altLang="en-US" sz="2000" b="0">
                <a:latin typeface="ＭＳ ゴシック"/>
                <a:ea typeface="ＭＳ ゴシック"/>
              </a:rPr>
              <a:t>国の文化や歴史等の</a:t>
            </a:r>
            <a:endParaRPr lang="ja-JP" altLang="en-US" sz="2000" b="0">
              <a:latin typeface="ＭＳ ゴシック"/>
              <a:ea typeface="ＭＳ ゴシック"/>
            </a:endParaRPr>
          </a:p>
          <a:p>
            <a:pPr>
              <a:defRPr lang="ja-JP" altLang="en-US"/>
            </a:pPr>
            <a:r>
              <a:rPr lang="ja-JP" altLang="en-US" sz="2000" b="0">
                <a:latin typeface="ＭＳ ゴシック"/>
                <a:ea typeface="ＭＳ ゴシック"/>
              </a:rPr>
              <a:t>背景に</a:t>
            </a:r>
            <a:r>
              <a:rPr lang="ja-JP" altLang="en-US" sz="2000" b="0">
                <a:latin typeface="ＭＳ ゴシック"/>
                <a:ea typeface="ＭＳ ゴシック"/>
              </a:rPr>
              <a:t>興味を</a:t>
            </a:r>
            <a:r>
              <a:rPr lang="ja-JP" altLang="en-US" sz="2000" b="0">
                <a:latin typeface="ＭＳ ゴシック"/>
                <a:ea typeface="ＭＳ ゴシック"/>
              </a:rPr>
              <a:t>もって聞く</a:t>
            </a:r>
            <a:endParaRPr lang="ja-JP" altLang="en-US" sz="2000" b="0">
              <a:latin typeface="ＭＳ ゴシック"/>
              <a:ea typeface="ＭＳ ゴシック"/>
            </a:endParaRPr>
          </a:p>
          <a:p>
            <a:pPr>
              <a:defRPr lang="ja-JP" altLang="en-US"/>
            </a:pPr>
            <a:r>
              <a:rPr lang="ja-JP" altLang="en-US" sz="2000" b="0">
                <a:latin typeface="ＭＳ ゴシック"/>
                <a:ea typeface="ＭＳ ゴシック"/>
              </a:rPr>
              <a:t>・</a:t>
            </a:r>
            <a:r>
              <a:rPr lang="ja-JP" altLang="en-US" sz="2000" b="0">
                <a:latin typeface="ＭＳ ゴシック"/>
                <a:ea typeface="ＭＳ ゴシック"/>
              </a:rPr>
              <a:t>日本と比較する</a:t>
            </a:r>
            <a:endParaRPr lang="ja-JP" altLang="en-US" sz="2000" b="0">
              <a:latin typeface="ＭＳ ゴシック"/>
              <a:ea typeface="ＭＳ ゴシック"/>
            </a:endParaRPr>
          </a:p>
          <a:p>
            <a:pPr>
              <a:defRPr lang="ja-JP" altLang="en-US"/>
            </a:pPr>
            <a:r>
              <a:rPr lang="ja-JP" altLang="en-US" sz="2000" b="0">
                <a:latin typeface="ＭＳ ゴシック"/>
                <a:ea typeface="ＭＳ ゴシック"/>
              </a:rPr>
              <a:t>　</a:t>
            </a:r>
            <a:r>
              <a:rPr lang="ja-JP" altLang="en-US" sz="2000" b="0">
                <a:latin typeface="ＭＳ ゴシック"/>
                <a:ea typeface="ＭＳ ゴシック"/>
              </a:rPr>
              <a:t>相違点は</a:t>
            </a:r>
            <a:r>
              <a:rPr lang="ja-JP" altLang="en-US" sz="2000" b="0">
                <a:latin typeface="ＭＳ ゴシック"/>
                <a:ea typeface="ＭＳ ゴシック"/>
              </a:rPr>
              <a:t>？</a:t>
            </a:r>
            <a:endParaRPr lang="ja-JP" altLang="en-US" sz="2000" b="0">
              <a:latin typeface="ＭＳ ゴシック"/>
              <a:ea typeface="ＭＳ ゴシック"/>
            </a:endParaRPr>
          </a:p>
          <a:p>
            <a:pPr>
              <a:defRPr lang="ja-JP" altLang="en-US"/>
            </a:pPr>
            <a:r>
              <a:rPr lang="ja-JP" altLang="en-US" sz="2000" b="1">
                <a:latin typeface="ＭＳ ゴシック"/>
                <a:ea typeface="ＭＳ ゴシック"/>
              </a:rPr>
              <a:t>○</a:t>
            </a:r>
            <a:r>
              <a:rPr lang="ja-JP" altLang="en-US" sz="2000" b="1">
                <a:latin typeface="ＭＳ ゴシック"/>
                <a:ea typeface="ＭＳ ゴシック"/>
              </a:rPr>
              <a:t>○</a:t>
            </a:r>
            <a:r>
              <a:rPr lang="ja-JP" altLang="en-US" sz="2000" b="1">
                <a:latin typeface="ＭＳ ゴシック"/>
                <a:ea typeface="ＭＳ ゴシック"/>
              </a:rPr>
              <a:t>は</a:t>
            </a:r>
            <a:r>
              <a:rPr lang="ja-JP" altLang="en-US" sz="2000" b="1">
                <a:latin typeface="ＭＳ ゴシック"/>
                <a:ea typeface="ＭＳ ゴシック"/>
              </a:rPr>
              <a:t>どうなって</a:t>
            </a:r>
            <a:endParaRPr lang="ja-JP" altLang="en-US" sz="2400" b="1">
              <a:latin typeface="ＭＳ ゴシック"/>
              <a:ea typeface="ＭＳ ゴシック"/>
            </a:endParaRPr>
          </a:p>
          <a:p>
            <a:pPr>
              <a:defRPr lang="ja-JP" altLang="en-US"/>
            </a:pPr>
            <a:r>
              <a:rPr lang="ja-JP" altLang="en-US" sz="2000" b="1">
                <a:latin typeface="ＭＳ ゴシック"/>
                <a:ea typeface="ＭＳ ゴシック"/>
              </a:rPr>
              <a:t>　</a:t>
            </a:r>
            <a:r>
              <a:rPr lang="ja-JP" altLang="en-US" sz="2000" b="1">
                <a:latin typeface="ＭＳ ゴシック"/>
                <a:ea typeface="ＭＳ ゴシック"/>
              </a:rPr>
              <a:t>　</a:t>
            </a:r>
            <a:r>
              <a:rPr lang="ja-JP" altLang="en-US" sz="2000" b="1">
                <a:latin typeface="ＭＳ ゴシック"/>
                <a:ea typeface="ＭＳ ゴシック"/>
              </a:rPr>
              <a:t>いるのかな</a:t>
            </a:r>
            <a:r>
              <a:rPr lang="ja-JP" altLang="en-US" sz="2000" b="1">
                <a:latin typeface="ＭＳ ゴシック"/>
                <a:ea typeface="ＭＳ ゴシック"/>
              </a:rPr>
              <a:t>？</a:t>
            </a:r>
            <a:endParaRPr lang="ja-JP" altLang="en-US" sz="2000" b="1">
              <a:latin typeface="ＭＳ ゴシック"/>
              <a:ea typeface="ＭＳ ゴシック"/>
            </a:endParaRPr>
          </a:p>
        </p:txBody>
      </p:sp>
      <p:sp>
        <p:nvSpPr>
          <p:cNvPr id="1149" name="楕円 132"/>
          <p:cNvSpPr/>
          <p:nvPr/>
        </p:nvSpPr>
        <p:spPr>
          <a:xfrm>
            <a:off x="7823058" y="4350485"/>
            <a:ext cx="174791" cy="195707"/>
          </a:xfrm>
          <a:prstGeom prst="ellipse">
            <a:avLst/>
          </a:prstGeom>
          <a:noFill/>
          <a:ln w="12700" cap="flat" cmpd="sng" algn="ctr">
            <a:solidFill>
              <a:schemeClr val="accent5"/>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50" name="楕円 133"/>
          <p:cNvSpPr/>
          <p:nvPr/>
        </p:nvSpPr>
        <p:spPr>
          <a:xfrm>
            <a:off x="7621743" y="4079779"/>
            <a:ext cx="376302" cy="438675"/>
          </a:xfrm>
          <a:prstGeom prst="ellipse">
            <a:avLst/>
          </a:prstGeom>
          <a:noFill/>
          <a:ln w="12700" cap="flat" cmpd="sng" algn="ctr">
            <a:solidFill>
              <a:schemeClr val="accent5"/>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51" name="楕円 134"/>
          <p:cNvSpPr/>
          <p:nvPr/>
        </p:nvSpPr>
        <p:spPr>
          <a:xfrm>
            <a:off x="7453604" y="3582411"/>
            <a:ext cx="603951" cy="627877"/>
          </a:xfrm>
          <a:prstGeom prst="ellipse">
            <a:avLst/>
          </a:prstGeom>
          <a:noFill/>
          <a:ln w="12700" cap="flat" cmpd="sng" algn="ctr">
            <a:solidFill>
              <a:schemeClr val="accent5"/>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Tree>
  </p:cSld>
  <p:clrMapOvr>
    <a:masterClrMapping/>
  </p:clrMapOvr>
  <mc:AlternateContent xmlns:mc="http://schemas.openxmlformats.org/markup-compatibility/2006">
    <mc:Choice xmlns:p14="http://schemas.microsoft.com/office/powerpoint/2010/main" Requires="p14">
      <p:transition spd="med" advClick="1" p14:dur="750">
        <p:fade/>
      </p:transition>
    </mc:Choice>
    <mc:Fallback>
      <p:transition spd="med" advClick="1">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5</a:t>
            </a:r>
            <a:endParaRPr>
              <a:solidFill>
                <a:schemeClr val="tx1"/>
              </a:solidFill>
            </a:endParaRPr>
          </a:p>
        </p:txBody>
      </p:sp>
      <p:sp>
        <p:nvSpPr>
          <p:cNvPr id="1158" name="テキスト ボックス 190"/>
          <p:cNvSpPr txBox="1"/>
          <p:nvPr/>
        </p:nvSpPr>
        <p:spPr>
          <a:xfrm>
            <a:off x="612000" y="741585"/>
            <a:ext cx="5729030" cy="1199436"/>
          </a:xfrm>
          <a:prstGeom prst="rect">
            <a:avLst/>
          </a:prstGeom>
          <a:noFill/>
          <a:ln w="25400">
            <a:solidFill>
              <a:schemeClr val="accent1"/>
            </a:solidFill>
          </a:ln>
        </p:spPr>
        <p:txBody>
          <a:bodyPr wrap="square" rtlCol="0">
            <a:spAutoFit/>
          </a:bodyPr>
          <a:lstStyle/>
          <a:p>
            <a:pPr algn="ctr">
              <a:lnSpc>
                <a:spcPct val="150000"/>
              </a:lnSpc>
            </a:pPr>
            <a:r>
              <a:rPr lang="ja-JP" altLang="en-US" sz="4800" b="1">
                <a:latin typeface="メイリオ"/>
                <a:ea typeface="メイリオ"/>
              </a:rPr>
              <a:t>I like Mondays.</a:t>
            </a:r>
            <a:endParaRPr b="1">
              <a:latin typeface="メイリオ"/>
              <a:ea typeface="メイリオ"/>
            </a:endParaRPr>
          </a:p>
        </p:txBody>
      </p:sp>
      <p:sp>
        <p:nvSpPr>
          <p:cNvPr id="1159" name="テキスト 239"/>
          <p:cNvSpPr txBox="1"/>
          <p:nvPr/>
        </p:nvSpPr>
        <p:spPr>
          <a:xfrm>
            <a:off x="361343" y="5157000"/>
            <a:ext cx="8381807" cy="1076325"/>
          </a:xfrm>
          <a:prstGeom prst="rect">
            <a:avLst/>
          </a:prstGeom>
          <a:solidFill>
            <a:schemeClr val="bg2"/>
          </a:solidFill>
          <a:ln w="57150">
            <a:solidFill>
              <a:srgbClr val="FF0000"/>
            </a:solidFill>
          </a:ln>
        </p:spPr>
        <p:txBody>
          <a:bodyPr wrap="square">
            <a:spAutoFit/>
          </a:bodyPr>
          <a:lstStyle/>
          <a:p>
            <a:pPr algn="l">
              <a:defRPr lang="ja-JP" altLang="en-US"/>
            </a:pPr>
            <a:r>
              <a:rPr lang="ja-JP" altLang="en-US" sz="3200">
                <a:latin typeface="メイリオ"/>
                <a:ea typeface="メイリオ"/>
              </a:rPr>
              <a:t>○「見方・考え方を働かせる</a:t>
            </a:r>
            <a:r>
              <a:rPr lang="ja-JP" altLang="en-US" sz="3200">
                <a:latin typeface="メイリオ"/>
                <a:ea typeface="メイリオ"/>
              </a:rPr>
              <a:t>導入」の工夫</a:t>
            </a:r>
            <a:endParaRPr lang="ja-JP" altLang="en-US" sz="3200">
              <a:latin typeface="メイリオ"/>
              <a:ea typeface="メイリオ"/>
            </a:endParaRPr>
          </a:p>
          <a:p>
            <a:pPr algn="l">
              <a:defRPr lang="ja-JP" altLang="en-US"/>
            </a:pPr>
            <a:r>
              <a:rPr lang="ja-JP" altLang="en-US" sz="3200">
                <a:latin typeface="メイリオ"/>
                <a:ea typeface="メイリオ"/>
              </a:rPr>
              <a:t>　・新たな視点　・よりよい活動にする思い</a:t>
            </a:r>
            <a:endParaRPr lang="ja-JP" altLang="en-US" sz="1600">
              <a:latin typeface="メイリオ"/>
              <a:ea typeface="メイリオ"/>
            </a:endParaRPr>
          </a:p>
        </p:txBody>
      </p:sp>
      <p:sp>
        <p:nvSpPr>
          <p:cNvPr id="1160" name="テキスト 236"/>
          <p:cNvSpPr txBox="1"/>
          <p:nvPr/>
        </p:nvSpPr>
        <p:spPr>
          <a:xfrm>
            <a:off x="358113" y="2853000"/>
            <a:ext cx="7934339" cy="1938099"/>
          </a:xfrm>
          <a:prstGeom prst="rect">
            <a:avLst/>
          </a:prstGeom>
        </p:spPr>
        <p:txBody>
          <a:bodyPr wrap="square">
            <a:spAutoFit/>
          </a:bodyPr>
          <a:p>
            <a:pPr>
              <a:defRPr lang="ja-JP" altLang="en-US"/>
            </a:pPr>
            <a:r>
              <a:rPr lang="ja-JP" altLang="en-US" sz="2400" b="0">
                <a:latin typeface="ＭＳ ゴシック"/>
                <a:ea typeface="ＭＳ ゴシック"/>
              </a:rPr>
              <a:t>・世界の同年代の子供たちの生活を知るとともに、</a:t>
            </a:r>
            <a:endParaRPr lang="ja-JP" altLang="en-US" sz="2400" b="0">
              <a:latin typeface="ＭＳ ゴシック"/>
              <a:ea typeface="ＭＳ ゴシック"/>
            </a:endParaRPr>
          </a:p>
          <a:p>
            <a:pPr>
              <a:defRPr lang="ja-JP" altLang="en-US"/>
            </a:pPr>
            <a:r>
              <a:rPr lang="ja-JP" altLang="en-US" sz="2400" b="0">
                <a:latin typeface="ＭＳ ゴシック"/>
                <a:ea typeface="ＭＳ ゴシック"/>
              </a:rPr>
              <a:t>　</a:t>
            </a:r>
            <a:r>
              <a:rPr lang="ja-JP" altLang="en-US" sz="2400" b="0">
                <a:latin typeface="ＭＳ ゴシック"/>
                <a:ea typeface="ＭＳ ゴシック"/>
              </a:rPr>
              <a:t>曜日の言い方や曜日を尋ねたり答えたり</a:t>
            </a:r>
            <a:r>
              <a:rPr lang="ja-JP" altLang="en-US" sz="2400" b="0">
                <a:latin typeface="ＭＳ ゴシック"/>
                <a:ea typeface="ＭＳ ゴシック"/>
              </a:rPr>
              <a:t>する表現に</a:t>
            </a:r>
            <a:endParaRPr lang="ja-JP" altLang="en-US" sz="2400" b="0">
              <a:latin typeface="ＭＳ ゴシック"/>
              <a:ea typeface="ＭＳ ゴシック"/>
            </a:endParaRPr>
          </a:p>
          <a:p>
            <a:pPr>
              <a:defRPr lang="ja-JP" altLang="en-US"/>
            </a:pPr>
            <a:r>
              <a:rPr lang="ja-JP" altLang="en-US" sz="2400" b="0">
                <a:latin typeface="ＭＳ ゴシック"/>
                <a:ea typeface="ＭＳ ゴシック"/>
              </a:rPr>
              <a:t>　</a:t>
            </a:r>
            <a:r>
              <a:rPr lang="ja-JP" altLang="en-US" sz="2400" b="0">
                <a:latin typeface="ＭＳ ゴシック"/>
                <a:ea typeface="ＭＳ ゴシック"/>
              </a:rPr>
              <a:t>慣れ親しむ。</a:t>
            </a:r>
            <a:endParaRPr lang="ja-JP" altLang="en-US" sz="2400" b="0">
              <a:latin typeface="ＭＳ ゴシック"/>
              <a:ea typeface="ＭＳ ゴシック"/>
            </a:endParaRPr>
          </a:p>
          <a:p>
            <a:pPr>
              <a:defRPr lang="ja-JP" altLang="en-US"/>
            </a:pPr>
            <a:r>
              <a:rPr lang="ja-JP" altLang="en-US" sz="2400" b="0">
                <a:latin typeface="ＭＳ ゴシック"/>
                <a:ea typeface="ＭＳ ゴシック"/>
              </a:rPr>
              <a:t>・自分の好きな曜日について、尋ねたり答えたりして</a:t>
            </a:r>
            <a:endParaRPr lang="ja-JP" altLang="en-US" b="0">
              <a:latin typeface="ＭＳ ゴシック"/>
              <a:ea typeface="ＭＳ ゴシック"/>
            </a:endParaRPr>
          </a:p>
          <a:p>
            <a:pPr>
              <a:defRPr lang="ja-JP" altLang="en-US"/>
            </a:pPr>
            <a:r>
              <a:rPr lang="ja-JP" altLang="en-US" sz="2400" b="0">
                <a:latin typeface="ＭＳ ゴシック"/>
                <a:ea typeface="ＭＳ ゴシック"/>
              </a:rPr>
              <a:t>　</a:t>
            </a:r>
            <a:r>
              <a:rPr lang="ja-JP" altLang="en-US" sz="2400" b="0">
                <a:latin typeface="ＭＳ ゴシック"/>
                <a:ea typeface="ＭＳ ゴシック"/>
              </a:rPr>
              <a:t>伝え合う。</a:t>
            </a:r>
            <a:endParaRPr lang="ja-JP" altLang="en-US" sz="2400" b="0">
              <a:latin typeface="ＭＳ ゴシック"/>
              <a:ea typeface="ＭＳ ゴシック"/>
            </a:endParaRPr>
          </a:p>
        </p:txBody>
      </p:sp>
      <p:sp>
        <p:nvSpPr>
          <p:cNvPr id="1161" name="テキスト 237"/>
          <p:cNvSpPr txBox="1"/>
          <p:nvPr/>
        </p:nvSpPr>
        <p:spPr>
          <a:xfrm>
            <a:off x="358113" y="2277000"/>
            <a:ext cx="1226975" cy="399217"/>
          </a:xfrm>
          <a:prstGeom prst="rect">
            <a:avLst/>
          </a:prstGeom>
        </p:spPr>
        <p:txBody>
          <a:bodyPr wrap="square">
            <a:spAutoFit/>
          </a:bodyPr>
          <a:p>
            <a:pPr algn="ctr">
              <a:defRPr lang="ja-JP" altLang="en-US"/>
            </a:pPr>
            <a:r>
              <a:rPr lang="ja-JP" altLang="en-US" sz="2000" b="1"/>
              <a:t>単元目標</a:t>
            </a:r>
            <a:endParaRPr lang="ja-JP" altLang="en-US" b="1"/>
          </a:p>
        </p:txBody>
      </p:sp>
      <p:sp>
        <p:nvSpPr>
          <p:cNvPr id="1162" name="テキスト 238"/>
          <p:cNvSpPr txBox="1"/>
          <p:nvPr/>
        </p:nvSpPr>
        <p:spPr>
          <a:xfrm>
            <a:off x="6417609" y="1548797"/>
            <a:ext cx="2204811" cy="399217"/>
          </a:xfrm>
          <a:prstGeom prst="rect">
            <a:avLst/>
          </a:prstGeom>
        </p:spPr>
        <p:txBody>
          <a:bodyPr wrap="square">
            <a:spAutoFit/>
          </a:bodyPr>
          <a:p>
            <a:pPr>
              <a:defRPr lang="ja-JP" altLang="en-US"/>
            </a:pPr>
            <a:r>
              <a:rPr lang="ja-JP" altLang="en-US" sz="2000"/>
              <a:t>Let's Try! 2  Unit 3</a:t>
            </a:r>
            <a:endParaRPr lang="ja-JP" altLang="en-US"/>
          </a:p>
        </p:txBody>
      </p:sp>
    </p:spTree>
    <p:extLst>
      <p:ext uri="{BB962C8B-B14F-4D97-AF65-F5344CB8AC3E}">
        <p14:creationId xmlns:p14="http://schemas.microsoft.com/office/powerpoint/2010/main" val="3974263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8" name="テキスト ボックス 6"/>
          <p:cNvSpPr txBox="1"/>
          <p:nvPr/>
        </p:nvSpPr>
        <p:spPr>
          <a:xfrm>
            <a:off x="196665" y="290456"/>
            <a:ext cx="8045543" cy="522327"/>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②　「英語による導入」の実践例の</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共有</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9"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6</a:t>
            </a:r>
            <a:endParaRPr>
              <a:solidFill>
                <a:schemeClr val="tx1"/>
              </a:solidFill>
            </a:endParaRPr>
          </a:p>
        </p:txBody>
      </p:sp>
      <p:sp>
        <p:nvSpPr>
          <p:cNvPr id="1170" name="テキスト ボックス 232"/>
          <p:cNvSpPr txBox="1"/>
          <p:nvPr/>
        </p:nvSpPr>
        <p:spPr>
          <a:xfrm>
            <a:off x="282944" y="1197000"/>
            <a:ext cx="3367016" cy="737771"/>
          </a:xfrm>
          <a:prstGeom prst="rect">
            <a:avLst/>
          </a:prstGeom>
          <a:noFill/>
          <a:ln w="25400">
            <a:solidFill>
              <a:schemeClr val="accent1"/>
            </a:solidFill>
          </a:ln>
        </p:spPr>
        <p:txBody>
          <a:bodyPr wrap="square" rtlCol="0">
            <a:spAutoFit/>
          </a:bodyPr>
          <a:lstStyle/>
          <a:p>
            <a:pPr algn="ctr">
              <a:lnSpc>
                <a:spcPct val="150000"/>
              </a:lnSpc>
            </a:pPr>
            <a:r>
              <a:rPr lang="ja-JP" altLang="en-US" sz="2800" b="1">
                <a:latin typeface="メイリオ"/>
                <a:ea typeface="メイリオ"/>
              </a:rPr>
              <a:t>I like Mondays.</a:t>
            </a:r>
            <a:endParaRPr lang="ja-JP" altLang="en-US" sz="2800" b="1">
              <a:latin typeface="メイリオ"/>
              <a:ea typeface="メイリオ"/>
            </a:endParaRPr>
          </a:p>
        </p:txBody>
      </p:sp>
      <p:sp>
        <p:nvSpPr>
          <p:cNvPr id="1171" name="テキスト 233"/>
          <p:cNvSpPr txBox="1"/>
          <p:nvPr/>
        </p:nvSpPr>
        <p:spPr>
          <a:xfrm>
            <a:off x="3654845" y="1535554"/>
            <a:ext cx="2204811" cy="399217"/>
          </a:xfrm>
          <a:prstGeom prst="rect">
            <a:avLst/>
          </a:prstGeom>
        </p:spPr>
        <p:txBody>
          <a:bodyPr wrap="square">
            <a:spAutoFit/>
          </a:bodyPr>
          <a:p>
            <a:pPr>
              <a:defRPr lang="ja-JP" altLang="en-US"/>
            </a:pPr>
            <a:r>
              <a:rPr lang="ja-JP" altLang="en-US" sz="2000"/>
              <a:t>Let's Try! 2  Unit 3</a:t>
            </a:r>
            <a:endParaRPr lang="ja-JP" altLang="en-US"/>
          </a:p>
        </p:txBody>
      </p:sp>
      <p:sp>
        <p:nvSpPr>
          <p:cNvPr id="1172" name="テキスト 234"/>
          <p:cNvSpPr txBox="1"/>
          <p:nvPr/>
        </p:nvSpPr>
        <p:spPr>
          <a:xfrm>
            <a:off x="3305743" y="2163998"/>
            <a:ext cx="5572394" cy="3107650"/>
          </a:xfrm>
          <a:prstGeom prst="rect">
            <a:avLst/>
          </a:prstGeom>
        </p:spPr>
        <p:txBody>
          <a:bodyPr wrap="square">
            <a:spAutoFit/>
          </a:bodyPr>
          <a:p>
            <a:pPr>
              <a:defRPr lang="ja-JP" altLang="en-US"/>
            </a:pPr>
            <a:r>
              <a:rPr lang="ja-JP" altLang="en-US" sz="2800" b="1"/>
              <a:t>Monday mushroom,</a:t>
            </a:r>
            <a:r>
              <a:rPr lang="ja-JP" altLang="en-US" sz="2800"/>
              <a:t>(clap)</a:t>
            </a:r>
            <a:r>
              <a:rPr lang="ja-JP" altLang="en-US" sz="2800"/>
              <a:t>(clap)</a:t>
            </a:r>
            <a:endParaRPr lang="ja-JP" altLang="en-US" sz="2800"/>
          </a:p>
          <a:p>
            <a:pPr>
              <a:defRPr lang="ja-JP" altLang="en-US"/>
            </a:pPr>
            <a:r>
              <a:rPr lang="ja-JP" altLang="en-US" sz="2800" b="1"/>
              <a:t>Tuesday soup,</a:t>
            </a:r>
            <a:r>
              <a:rPr lang="ja-JP" altLang="en-US" sz="2800"/>
              <a:t>(clap)</a:t>
            </a:r>
            <a:r>
              <a:rPr lang="ja-JP" altLang="en-US" sz="2800"/>
              <a:t>(clap)</a:t>
            </a:r>
            <a:endParaRPr lang="ja-JP" altLang="en-US" sz="2800"/>
          </a:p>
          <a:p>
            <a:pPr>
              <a:defRPr lang="ja-JP" altLang="en-US"/>
            </a:pPr>
            <a:r>
              <a:rPr lang="ja-JP" altLang="en-US" sz="2800" b="1"/>
              <a:t>Wednesday watermelon,</a:t>
            </a:r>
            <a:r>
              <a:rPr lang="ja-JP" altLang="en-US" sz="2800"/>
              <a:t>(clap)</a:t>
            </a:r>
            <a:r>
              <a:rPr lang="ja-JP" altLang="en-US" sz="2800"/>
              <a:t>(clap)</a:t>
            </a:r>
            <a:endParaRPr lang="ja-JP" altLang="en-US" sz="2800"/>
          </a:p>
          <a:p>
            <a:pPr>
              <a:defRPr lang="ja-JP" altLang="en-US"/>
            </a:pPr>
            <a:r>
              <a:rPr lang="ja-JP" altLang="en-US" sz="2800" b="1"/>
              <a:t>Thursday circle pie,</a:t>
            </a:r>
            <a:r>
              <a:rPr lang="ja-JP" altLang="en-US" sz="2800"/>
              <a:t>(clap)</a:t>
            </a:r>
            <a:r>
              <a:rPr lang="ja-JP" altLang="en-US" sz="2800"/>
              <a:t>(clap)</a:t>
            </a:r>
            <a:endParaRPr lang="ja-JP" altLang="en-US" sz="2800"/>
          </a:p>
          <a:p>
            <a:pPr>
              <a:defRPr lang="ja-JP" altLang="en-US"/>
            </a:pPr>
            <a:r>
              <a:rPr lang="ja-JP" altLang="en-US" sz="2800" b="1"/>
              <a:t>Friday fresh fish,</a:t>
            </a:r>
            <a:r>
              <a:rPr lang="ja-JP" altLang="en-US" sz="2800"/>
              <a:t>(clap)</a:t>
            </a:r>
            <a:r>
              <a:rPr lang="ja-JP" altLang="en-US" sz="2800"/>
              <a:t>(clap)</a:t>
            </a:r>
            <a:endParaRPr lang="ja-JP" altLang="en-US" sz="2800"/>
          </a:p>
          <a:p>
            <a:pPr>
              <a:defRPr lang="ja-JP" altLang="en-US"/>
            </a:pPr>
            <a:r>
              <a:rPr lang="ja-JP" altLang="en-US" sz="2800" b="1"/>
              <a:t>S</a:t>
            </a:r>
            <a:r>
              <a:rPr lang="ja-JP" altLang="en-US" sz="2800" b="1"/>
              <a:t>a</a:t>
            </a:r>
            <a:r>
              <a:rPr lang="ja-JP" altLang="en-US" sz="2800" b="1"/>
              <a:t>t</a:t>
            </a:r>
            <a:r>
              <a:rPr lang="ja-JP" altLang="en-US" sz="2800" b="1"/>
              <a:t>u</a:t>
            </a:r>
            <a:r>
              <a:rPr lang="ja-JP" altLang="en-US" sz="2800" b="1"/>
              <a:t>r</a:t>
            </a:r>
            <a:r>
              <a:rPr lang="ja-JP" altLang="en-US" sz="2800" b="1"/>
              <a:t>d</a:t>
            </a:r>
            <a:r>
              <a:rPr lang="ja-JP" altLang="en-US" sz="2800" b="1"/>
              <a:t>a</a:t>
            </a:r>
            <a:r>
              <a:rPr lang="ja-JP" altLang="en-US" sz="2800" b="1"/>
              <a:t>y</a:t>
            </a:r>
            <a:r>
              <a:rPr lang="ja-JP" altLang="en-US" sz="2800" b="1"/>
              <a:t> </a:t>
            </a:r>
            <a:r>
              <a:rPr lang="ja-JP" altLang="en-US" sz="2800" b="1"/>
              <a:t>s</a:t>
            </a:r>
            <a:r>
              <a:rPr lang="ja-JP" altLang="en-US" sz="2800" b="1"/>
              <a:t>a</a:t>
            </a:r>
            <a:r>
              <a:rPr lang="ja-JP" altLang="en-US" sz="2800" b="1"/>
              <a:t>n</a:t>
            </a:r>
            <a:r>
              <a:rPr lang="ja-JP" altLang="en-US" sz="2800" b="1"/>
              <a:t>d</a:t>
            </a:r>
            <a:r>
              <a:rPr lang="ja-JP" altLang="en-US" sz="2800" b="1"/>
              <a:t>w</a:t>
            </a:r>
            <a:r>
              <a:rPr lang="ja-JP" altLang="en-US" sz="2800" b="1"/>
              <a:t>i</a:t>
            </a:r>
            <a:r>
              <a:rPr lang="ja-JP" altLang="en-US" sz="2800" b="1"/>
              <a:t>c</a:t>
            </a:r>
            <a:r>
              <a:rPr lang="ja-JP" altLang="en-US" sz="2800" b="1"/>
              <a:t>h,</a:t>
            </a:r>
            <a:r>
              <a:rPr lang="ja-JP" altLang="en-US" sz="2800"/>
              <a:t>(clap)</a:t>
            </a:r>
            <a:r>
              <a:rPr lang="ja-JP" altLang="en-US" sz="2800"/>
              <a:t>(clap)</a:t>
            </a:r>
            <a:endParaRPr lang="ja-JP" altLang="en-US" sz="2800"/>
          </a:p>
          <a:p>
            <a:pPr>
              <a:defRPr lang="ja-JP" altLang="en-US"/>
            </a:pPr>
            <a:r>
              <a:rPr lang="ja-JP" altLang="en-US" sz="2800" b="1"/>
              <a:t>S</a:t>
            </a:r>
            <a:r>
              <a:rPr lang="ja-JP" altLang="en-US" sz="2800" b="1"/>
              <a:t>u</a:t>
            </a:r>
            <a:r>
              <a:rPr lang="ja-JP" altLang="en-US" sz="2800" b="1"/>
              <a:t>n</a:t>
            </a:r>
            <a:r>
              <a:rPr lang="ja-JP" altLang="en-US" sz="2800" b="1"/>
              <a:t>d</a:t>
            </a:r>
            <a:r>
              <a:rPr lang="ja-JP" altLang="en-US" sz="2800" b="1"/>
              <a:t>a</a:t>
            </a:r>
            <a:r>
              <a:rPr lang="ja-JP" altLang="en-US" sz="2800" b="1"/>
              <a:t>y</a:t>
            </a:r>
            <a:r>
              <a:rPr lang="ja-JP" altLang="en-US" sz="2800" b="1"/>
              <a:t> </a:t>
            </a:r>
            <a:r>
              <a:rPr lang="ja-JP" altLang="en-US" sz="2800" b="1"/>
              <a:t>s</a:t>
            </a:r>
            <a:r>
              <a:rPr lang="ja-JP" altLang="en-US" sz="2800" b="1"/>
              <a:t>a</a:t>
            </a:r>
            <a:r>
              <a:rPr lang="ja-JP" altLang="en-US" sz="2800" b="1"/>
              <a:t>l</a:t>
            </a:r>
            <a:r>
              <a:rPr lang="ja-JP" altLang="en-US" sz="2800" b="1"/>
              <a:t>a</a:t>
            </a:r>
            <a:r>
              <a:rPr lang="ja-JP" altLang="en-US" sz="2800" b="1"/>
              <a:t>d,</a:t>
            </a:r>
            <a:r>
              <a:rPr lang="ja-JP" altLang="en-US" sz="2800"/>
              <a:t>(clap)</a:t>
            </a:r>
            <a:r>
              <a:rPr lang="ja-JP" altLang="en-US" sz="2800"/>
              <a:t>(clap)</a:t>
            </a:r>
            <a:endParaRPr lang="ja-JP" altLang="en-US"/>
          </a:p>
        </p:txBody>
      </p:sp>
      <p:sp>
        <p:nvSpPr>
          <p:cNvPr id="1173" name="テキスト 235"/>
          <p:cNvSpPr txBox="1"/>
          <p:nvPr/>
        </p:nvSpPr>
        <p:spPr>
          <a:xfrm>
            <a:off x="282944" y="2781000"/>
            <a:ext cx="2970420" cy="460772"/>
          </a:xfrm>
          <a:prstGeom prst="rect">
            <a:avLst/>
          </a:prstGeom>
        </p:spPr>
        <p:txBody>
          <a:bodyPr>
            <a:spAutoFit/>
          </a:bodyPr>
          <a:p>
            <a:pPr>
              <a:defRPr lang="ja-JP" altLang="en-US"/>
            </a:pPr>
            <a:r>
              <a:rPr lang="ja-JP" altLang="en-US" sz="2400"/>
              <a:t>チャンツによる導入例</a:t>
            </a:r>
            <a:endParaRPr lang="ja-JP" altLang="en-US"/>
          </a:p>
        </p:txBody>
      </p:sp>
      <p:sp>
        <p:nvSpPr>
          <p:cNvPr id="1174" name="図形 239"/>
          <p:cNvSpPr/>
          <p:nvPr/>
        </p:nvSpPr>
        <p:spPr>
          <a:xfrm>
            <a:off x="1971337" y="3525991"/>
            <a:ext cx="1334406" cy="3836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75" name="テキスト 241"/>
          <p:cNvSpPr txBox="1"/>
          <p:nvPr/>
        </p:nvSpPr>
        <p:spPr>
          <a:xfrm>
            <a:off x="288033" y="5654489"/>
            <a:ext cx="8593888" cy="1076325"/>
          </a:xfrm>
          <a:prstGeom prst="rect">
            <a:avLst/>
          </a:prstGeom>
          <a:solidFill>
            <a:schemeClr val="bg2"/>
          </a:solidFill>
          <a:ln w="57150">
            <a:solidFill>
              <a:srgbClr val="FF0000"/>
            </a:solidFill>
          </a:ln>
        </p:spPr>
        <p:txBody>
          <a:bodyPr wrap="square">
            <a:spAutoFit/>
          </a:bodyPr>
          <a:lstStyle/>
          <a:p>
            <a:pPr algn="l">
              <a:defRPr lang="ja-JP" altLang="en-US"/>
            </a:pPr>
            <a:r>
              <a:rPr lang="ja-JP" altLang="en-US" sz="3200">
                <a:latin typeface="メイリオ"/>
                <a:ea typeface="メイリオ"/>
              </a:rPr>
              <a:t>○チャンツに対する児童の反応や、これ以外</a:t>
            </a:r>
            <a:endParaRPr lang="ja-JP" altLang="en-US" sz="3200" b="1">
              <a:latin typeface="メイリオ"/>
              <a:ea typeface="メイリオ"/>
            </a:endParaRPr>
          </a:p>
          <a:p>
            <a:pPr algn="l">
              <a:defRPr lang="ja-JP" altLang="en-US"/>
            </a:pPr>
            <a:r>
              <a:rPr lang="ja-JP" altLang="en-US" sz="3200">
                <a:latin typeface="メイリオ"/>
                <a:ea typeface="メイリオ"/>
              </a:rPr>
              <a:t>　</a:t>
            </a:r>
            <a:r>
              <a:rPr lang="ja-JP" altLang="en-US" sz="3200">
                <a:latin typeface="メイリオ"/>
                <a:ea typeface="メイリオ"/>
              </a:rPr>
              <a:t>の導入例（クイズ、歌など）</a:t>
            </a:r>
            <a:r>
              <a:rPr lang="ja-JP" altLang="en-US" sz="3200">
                <a:latin typeface="メイリオ"/>
                <a:ea typeface="メイリオ"/>
              </a:rPr>
              <a:t>を</a:t>
            </a:r>
            <a:r>
              <a:rPr lang="ja-JP" altLang="en-US" sz="3200">
                <a:latin typeface="メイリオ"/>
                <a:ea typeface="メイリオ"/>
              </a:rPr>
              <a:t>共有</a:t>
            </a:r>
            <a:endParaRPr lang="ja-JP" altLang="en-US" sz="3200">
              <a:latin typeface="メイリオ"/>
              <a:ea typeface="メイリオ"/>
            </a:endParaRPr>
          </a:p>
        </p:txBody>
      </p:sp>
    </p:spTree>
    <p:extLst>
      <p:ext uri="{BB962C8B-B14F-4D97-AF65-F5344CB8AC3E}">
        <p14:creationId xmlns:p14="http://schemas.microsoft.com/office/powerpoint/2010/main" val="1113573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1" name="テキスト ボックス 6"/>
          <p:cNvSpPr txBox="1"/>
          <p:nvPr/>
        </p:nvSpPr>
        <p:spPr>
          <a:xfrm>
            <a:off x="167281" y="1109208"/>
            <a:ext cx="8715729" cy="107632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③　</a:t>
            </a:r>
            <a:r>
              <a:rPr lang="ja-JP" altLang="en-US" sz="3200" i="0" u="none"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b="1" i="0" u="none" dirty="0">
                <a:latin typeface="メイリオ" panose="020B0604030504040204" pitchFamily="50" charset="-128"/>
                <a:ea typeface="メイリオ" panose="020B0604030504040204" pitchFamily="50" charset="-128"/>
                <a:cs typeface="メイリオ" panose="020B0604030504040204" pitchFamily="50" charset="-128"/>
              </a:rPr>
              <a:t>見方・考え方</a:t>
            </a:r>
            <a:r>
              <a:rPr lang="ja-JP" altLang="en-US" sz="3200" i="0" u="none" dirty="0">
                <a:latin typeface="メイリオ" panose="020B0604030504040204" pitchFamily="50" charset="-128"/>
                <a:ea typeface="メイリオ" panose="020B0604030504040204" pitchFamily="50" charset="-128"/>
                <a:cs typeface="メイリオ" panose="020B0604030504040204" pitchFamily="50" charset="-128"/>
              </a:rPr>
              <a:t>を働かせる導入」の</a:t>
            </a:r>
            <a:endParaRPr i="0" u="none"/>
          </a:p>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u="none"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工夫の</a:t>
            </a:r>
            <a:r>
              <a:rPr lang="ja-JP" altLang="en-US" sz="3200" u="none"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記入</a:t>
            </a:r>
          </a:p>
        </p:txBody>
      </p:sp>
      <p:sp>
        <p:nvSpPr>
          <p:cNvPr id="1182"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7</a:t>
            </a:r>
            <a:endParaRPr>
              <a:solidFill>
                <a:schemeClr val="tx1"/>
              </a:solidFill>
            </a:endParaRPr>
          </a:p>
        </p:txBody>
      </p:sp>
      <p:sp>
        <p:nvSpPr>
          <p:cNvPr id="1183" name="テキスト 148"/>
          <p:cNvSpPr txBox="1"/>
          <p:nvPr/>
        </p:nvSpPr>
        <p:spPr>
          <a:xfrm>
            <a:off x="612000" y="2421000"/>
            <a:ext cx="5043823" cy="583883"/>
          </a:xfrm>
          <a:prstGeom prst="rect">
            <a:avLst/>
          </a:prstGeom>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個人で</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solidFill>
                  <a:srgbClr val="00B0F0"/>
                </a:solidFill>
                <a:latin typeface="メイリオ" panose="020B0604030504040204" pitchFamily="50" charset="-128"/>
                <a:ea typeface="メイリオ" panose="020B0604030504040204" pitchFamily="50" charset="-128"/>
                <a:cs typeface="メイリオ" panose="020B0604030504040204" pitchFamily="50" charset="-128"/>
              </a:rPr>
              <a:t>付箋</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に記入する。</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4" name="図形 582"/>
          <p:cNvSpPr/>
          <p:nvPr/>
        </p:nvSpPr>
        <p:spPr>
          <a:xfrm>
            <a:off x="396000" y="3501000"/>
            <a:ext cx="4551574" cy="2885144"/>
          </a:xfrm>
          <a:prstGeom prst="foldedCorner">
            <a:avLst/>
          </a:prstGeom>
          <a:solidFill>
            <a:srgbClr val="CCFFCC"/>
          </a:solidFill>
          <a:ln w="12700" cap="flat" cmpd="sng" algn="ctr">
            <a:solidFill>
              <a:srgbClr val="404040"/>
            </a:solidFill>
            <a:prstDash val="solid"/>
            <a:miter/>
          </a:ln>
        </p:spPr>
        <p:txBody>
          <a:bodyPr vert="horz" wrap="square" lIns="91440" tIns="45720" rIns="91440" bIns="45720" numCol="1" spcCol="0" anchor="t" anchorCtr="0">
            <a:noAutofit/>
          </a:bodyPr>
          <a:lstStyle/>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ＡＬＴの先生の</a:t>
            </a: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好きな曜日クイズ</a:t>
            </a: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名前</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5" name="正方形/長方形 242"/>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
        <p:nvSpPr>
          <p:cNvPr id="1186" name="図形 255"/>
          <p:cNvSpPr/>
          <p:nvPr/>
        </p:nvSpPr>
        <p:spPr>
          <a:xfrm>
            <a:off x="5076000" y="2277000"/>
            <a:ext cx="3744000" cy="3744000"/>
          </a:xfrm>
          <a:prstGeom prst="cloudCallou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a:solidFill>
                  <a:srgbClr val="FFC000"/>
                </a:solidFill>
                <a:latin typeface="AR P丸ゴシック体E"/>
                <a:ea typeface="AR P丸ゴシック体E"/>
              </a:rPr>
              <a:t>給食のラーメンが好きだってことは…</a:t>
            </a:r>
            <a:endParaRPr lang="ja-JP" altLang="en-US">
              <a:solidFill>
                <a:srgbClr val="FFC000"/>
              </a:solidFill>
              <a:latin typeface="AR P丸ゴシック体E"/>
              <a:ea typeface="AR P丸ゴシック体E"/>
            </a:endParaRPr>
          </a:p>
          <a:p>
            <a:pPr algn="ctr">
              <a:defRPr lang="ja-JP" altLang="en-US"/>
            </a:pPr>
            <a:endParaRPr lang="ja-JP" altLang="en-US">
              <a:solidFill>
                <a:schemeClr val="tx1"/>
              </a:solidFill>
              <a:latin typeface="AR P丸ゴシック体E"/>
              <a:ea typeface="AR P丸ゴシック体E"/>
            </a:endParaRPr>
          </a:p>
          <a:p>
            <a:pPr algn="ctr">
              <a:defRPr lang="ja-JP" altLang="en-US"/>
            </a:pPr>
            <a:r>
              <a:rPr lang="ja-JP" altLang="en-US">
                <a:solidFill>
                  <a:srgbClr val="00B050"/>
                </a:solidFill>
                <a:latin typeface="AR P丸ゴシック体E"/>
                <a:ea typeface="AR P丸ゴシック体E"/>
              </a:rPr>
              <a:t>給食でラーメンが出るのは水曜日？？</a:t>
            </a:r>
            <a:endParaRPr lang="ja-JP" altLang="en-US">
              <a:solidFill>
                <a:srgbClr val="00B050"/>
              </a:solidFill>
              <a:latin typeface="AR P丸ゴシック体E"/>
              <a:ea typeface="AR P丸ゴシック体E"/>
            </a:endParaRPr>
          </a:p>
          <a:p>
            <a:pPr algn="ctr">
              <a:defRPr lang="ja-JP" altLang="en-US"/>
            </a:pPr>
            <a:endParaRPr lang="ja-JP" altLang="en-US">
              <a:solidFill>
                <a:schemeClr val="tx1"/>
              </a:solidFill>
              <a:latin typeface="AR P丸ゴシック体E"/>
              <a:ea typeface="AR P丸ゴシック体E"/>
            </a:endParaRPr>
          </a:p>
          <a:p>
            <a:pPr algn="ctr">
              <a:defRPr lang="ja-JP" altLang="en-US"/>
            </a:pPr>
            <a:r>
              <a:rPr lang="ja-JP" altLang="en-US">
                <a:solidFill>
                  <a:srgbClr val="7030A0"/>
                </a:solidFill>
                <a:latin typeface="AR P丸ゴシック体E"/>
                <a:ea typeface="AR P丸ゴシック体E"/>
              </a:rPr>
              <a:t>え</a:t>
            </a:r>
            <a:r>
              <a:rPr lang="ja-JP" altLang="en-US">
                <a:solidFill>
                  <a:srgbClr val="7030A0"/>
                </a:solidFill>
                <a:latin typeface="AR P丸ゴシック体E"/>
                <a:ea typeface="AR P丸ゴシック体E"/>
              </a:rPr>
              <a:t>？</a:t>
            </a:r>
            <a:r>
              <a:rPr lang="ja-JP" altLang="en-US">
                <a:solidFill>
                  <a:srgbClr val="7030A0"/>
                </a:solidFill>
                <a:latin typeface="AR P丸ゴシック体E"/>
                <a:ea typeface="AR P丸ゴシック体E"/>
              </a:rPr>
              <a:t>先生の国では</a:t>
            </a:r>
            <a:endParaRPr lang="ja-JP" altLang="en-US">
              <a:solidFill>
                <a:srgbClr val="7030A0"/>
              </a:solidFill>
              <a:latin typeface="AR P丸ゴシック体E"/>
              <a:ea typeface="AR P丸ゴシック体E"/>
            </a:endParaRPr>
          </a:p>
          <a:p>
            <a:pPr algn="ctr">
              <a:defRPr lang="ja-JP" altLang="en-US"/>
            </a:pPr>
            <a:r>
              <a:rPr lang="ja-JP" altLang="en-US">
                <a:solidFill>
                  <a:srgbClr val="7030A0"/>
                </a:solidFill>
                <a:latin typeface="AR P丸ゴシック体E"/>
                <a:ea typeface="AR P丸ゴシック体E"/>
              </a:rPr>
              <a:t>給食が</a:t>
            </a:r>
            <a:r>
              <a:rPr lang="ja-JP" altLang="en-US">
                <a:solidFill>
                  <a:srgbClr val="7030A0"/>
                </a:solidFill>
                <a:latin typeface="AR P丸ゴシック体E"/>
                <a:ea typeface="AR P丸ゴシック体E"/>
              </a:rPr>
              <a:t>ないんだ</a:t>
            </a:r>
            <a:r>
              <a:rPr lang="ja-JP" altLang="en-US">
                <a:solidFill>
                  <a:srgbClr val="7030A0"/>
                </a:solidFill>
                <a:latin typeface="AR P丸ゴシック体E"/>
                <a:ea typeface="AR P丸ゴシック体E"/>
              </a:rPr>
              <a:t>！</a:t>
            </a:r>
            <a:endParaRPr lang="ja-JP" altLang="en-US">
              <a:solidFill>
                <a:srgbClr val="7030A0"/>
              </a:solidFill>
              <a:latin typeface="AR P丸ゴシック体E"/>
              <a:ea typeface="AR P丸ゴシック体E"/>
            </a:endParaRPr>
          </a:p>
          <a:p>
            <a:pPr algn="ctr">
              <a:defRPr lang="ja-JP" altLang="en-US"/>
            </a:pPr>
            <a:r>
              <a:rPr lang="ja-JP" altLang="en-US">
                <a:solidFill>
                  <a:srgbClr val="7030A0"/>
                </a:solidFill>
                <a:latin typeface="AR P丸ゴシック体E"/>
                <a:ea typeface="AR P丸ゴシック体E"/>
              </a:rPr>
              <a:t>お弁当</a:t>
            </a:r>
            <a:r>
              <a:rPr lang="ja-JP" altLang="en-US">
                <a:solidFill>
                  <a:srgbClr val="7030A0"/>
                </a:solidFill>
                <a:latin typeface="AR P丸ゴシック体E"/>
                <a:ea typeface="AR P丸ゴシック体E"/>
              </a:rPr>
              <a:t>？</a:t>
            </a:r>
            <a:endParaRPr lang="ja-JP" altLang="en-US">
              <a:solidFill>
                <a:srgbClr val="7030A0"/>
              </a:solidFill>
              <a:latin typeface="AR P丸ゴシック体E"/>
              <a:ea typeface="AR P丸ゴシック体E"/>
            </a:endParaRPr>
          </a:p>
        </p:txBody>
      </p:sp>
    </p:spTree>
    <p:extLst>
      <p:ext uri="{BB962C8B-B14F-4D97-AF65-F5344CB8AC3E}">
        <p14:creationId xmlns:p14="http://schemas.microsoft.com/office/powerpoint/2010/main" val="1113573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2" name="テキスト ボックス 6"/>
          <p:cNvSpPr txBox="1"/>
          <p:nvPr/>
        </p:nvSpPr>
        <p:spPr>
          <a:xfrm>
            <a:off x="167281" y="1111192"/>
            <a:ext cx="8715729"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④　導入の工夫の共有</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3"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8</a:t>
            </a:r>
            <a:endParaRPr>
              <a:solidFill>
                <a:schemeClr val="tx1"/>
              </a:solidFill>
            </a:endParaRPr>
          </a:p>
        </p:txBody>
      </p:sp>
      <p:sp>
        <p:nvSpPr>
          <p:cNvPr id="1194" name="正方形/長方形 245"/>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pic>
        <p:nvPicPr>
          <p:cNvPr id="1195" name="図 244"/>
          <p:cNvPicPr>
            <a:picLocks noChangeAspect="1"/>
          </p:cNvPicPr>
          <p:nvPr/>
        </p:nvPicPr>
        <p:blipFill>
          <a:blip r:embed="rId1"/>
          <a:stretch>
            <a:fillRect/>
          </a:stretch>
        </p:blipFill>
        <p:spPr>
          <a:xfrm>
            <a:off x="196703" y="1813938"/>
            <a:ext cx="8682943" cy="4883918"/>
          </a:xfrm>
          <a:prstGeom prst="rect">
            <a:avLst/>
          </a:prstGeom>
        </p:spPr>
      </p:pic>
      <p:sp>
        <p:nvSpPr>
          <p:cNvPr id="1196" name="図形 246"/>
          <p:cNvSpPr/>
          <p:nvPr/>
        </p:nvSpPr>
        <p:spPr>
          <a:xfrm>
            <a:off x="898021" y="4965768"/>
            <a:ext cx="1441732" cy="943232"/>
          </a:xfrm>
          <a:prstGeom prst="foldedCorner">
            <a:avLst/>
          </a:prstGeom>
          <a:solidFill>
            <a:srgbClr val="CCFFCC"/>
          </a:solidFill>
          <a:ln w="12700" cap="flat" cmpd="sng" algn="ctr">
            <a:solidFill>
              <a:srgbClr val="404040"/>
            </a:solidFill>
            <a:prstDash val="solid"/>
            <a:miter/>
          </a:ln>
        </p:spPr>
        <p:txBody>
          <a:bodyPr vert="horz" wrap="square" lIns="91440" tIns="45720" rIns="91440" bIns="45720" numCol="1" spcCol="0" anchor="t" anchorCtr="0">
            <a:noAutofit/>
          </a:bodyPr>
          <a:lstStyle/>
          <a:p>
            <a:pPr algn="ct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○○先生の</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好きな曜日クイズ</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名前</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7" name="図形 247"/>
          <p:cNvSpPr/>
          <p:nvPr/>
        </p:nvSpPr>
        <p:spPr>
          <a:xfrm>
            <a:off x="4974098" y="2885384"/>
            <a:ext cx="1441732" cy="943232"/>
          </a:xfrm>
          <a:prstGeom prst="foldedCorner">
            <a:avLst/>
          </a:prstGeom>
          <a:solidFill>
            <a:srgbClr val="CCFFCC"/>
          </a:solidFill>
          <a:ln w="12700" cap="flat" cmpd="sng" algn="ctr">
            <a:solidFill>
              <a:srgbClr val="404040"/>
            </a:solidFill>
            <a:prstDash val="solid"/>
            <a:miter/>
          </a:ln>
        </p:spPr>
        <p:txBody>
          <a:bodyPr vert="horz" wrap="square" lIns="91440" tIns="45720" rIns="91440" bIns="45720" numCol="1" spcCol="0" anchor="t" anchorCtr="0">
            <a:noAutofit/>
          </a:bodyPr>
          <a:lstStyle/>
          <a:p>
            <a:pPr algn="ct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じっくり練習して</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慣れ親しみ</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ＡＬＴ</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に披露</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名前</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8" name="図形 248"/>
          <p:cNvSpPr/>
          <p:nvPr/>
        </p:nvSpPr>
        <p:spPr>
          <a:xfrm>
            <a:off x="756000" y="2885384"/>
            <a:ext cx="1441732" cy="943232"/>
          </a:xfrm>
          <a:prstGeom prst="foldedCorner">
            <a:avLst/>
          </a:prstGeom>
          <a:solidFill>
            <a:srgbClr val="CCFFCC"/>
          </a:solidFill>
          <a:ln w="12700" cap="flat" cmpd="sng" algn="ctr">
            <a:solidFill>
              <a:srgbClr val="404040"/>
            </a:solidFill>
            <a:prstDash val="solid"/>
            <a:miter/>
          </a:ln>
        </p:spPr>
        <p:txBody>
          <a:bodyPr vert="horz" wrap="square" lIns="91440" tIns="45720" rIns="91440" bIns="45720" numCol="1" spcCol="0" anchor="t" anchorCtr="0">
            <a:noAutofit/>
          </a:bodyPr>
          <a:lstStyle/>
          <a:p>
            <a:pPr algn="ct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テンポを変える</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(名前)</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9" name="図形 250"/>
          <p:cNvSpPr/>
          <p:nvPr/>
        </p:nvSpPr>
        <p:spPr>
          <a:xfrm>
            <a:off x="5148000" y="4725000"/>
            <a:ext cx="1441732" cy="943232"/>
          </a:xfrm>
          <a:prstGeom prst="foldedCorner">
            <a:avLst/>
          </a:prstGeom>
          <a:solidFill>
            <a:srgbClr val="CCFFCC"/>
          </a:solidFill>
          <a:ln w="12700" cap="flat" cmpd="sng" algn="ctr">
            <a:solidFill>
              <a:srgbClr val="404040"/>
            </a:solidFill>
            <a:prstDash val="solid"/>
            <a:miter/>
          </a:ln>
        </p:spPr>
        <p:txBody>
          <a:bodyPr vert="horz" wrap="square" lIns="91440" tIns="45720" rIns="91440" bIns="45720" numCol="1" spcCol="0" anchor="t" anchorCtr="0">
            <a:noAutofit/>
          </a:bodyPr>
          <a:lstStyle/>
          <a:p>
            <a:pPr algn="ct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0" name="図形 249"/>
          <p:cNvSpPr/>
          <p:nvPr/>
        </p:nvSpPr>
        <p:spPr>
          <a:xfrm>
            <a:off x="1268210" y="3141000"/>
            <a:ext cx="1441732" cy="943232"/>
          </a:xfrm>
          <a:prstGeom prst="foldedCorner">
            <a:avLst/>
          </a:prstGeom>
          <a:solidFill>
            <a:srgbClr val="CCFFCC"/>
          </a:solidFill>
          <a:ln w="12700" cap="flat" cmpd="sng" algn="ctr">
            <a:solidFill>
              <a:srgbClr val="404040"/>
            </a:solidFill>
            <a:prstDash val="solid"/>
            <a:miter/>
          </a:ln>
        </p:spPr>
        <p:txBody>
          <a:bodyPr vert="horz" wrap="square" lIns="91440" tIns="45720" rIns="91440" bIns="45720" numCol="1" spcCol="0" anchor="t" anchorCtr="0">
            <a:noAutofit/>
          </a:bodyPr>
          <a:lstStyle/>
          <a:p>
            <a:pPr algn="ct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clapの部分を</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変える</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cs typeface="メイリオ" panose="020B0604030504040204" pitchFamily="50" charset="-128"/>
              </a:rPr>
              <a:t>名前</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1" name="テキスト 148"/>
          <p:cNvSpPr txBox="1"/>
          <p:nvPr/>
        </p:nvSpPr>
        <p:spPr>
          <a:xfrm>
            <a:off x="3795660" y="5129088"/>
            <a:ext cx="5240340" cy="1568768"/>
          </a:xfrm>
          <a:prstGeom prst="rect">
            <a:avLst/>
          </a:prstGeom>
          <a:solidFill>
            <a:schemeClr val="bg2"/>
          </a:solidFill>
        </p:spPr>
        <p:txBody>
          <a:bodyPr wrap="square">
            <a:spAutoFit/>
          </a:bodyPr>
          <a:lstStyle/>
          <a:p>
            <a:pPr>
              <a:defRPr lang="ja-JP" altLang="en-US"/>
            </a:pP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各自が記入した付</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箋を演習シートに貼り</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全体でアイディアを共有する。</a:t>
            </a:r>
          </a:p>
        </p:txBody>
      </p:sp>
    </p:spTree>
    <p:extLst>
      <p:ext uri="{BB962C8B-B14F-4D97-AF65-F5344CB8AC3E}">
        <p14:creationId xmlns:p14="http://schemas.microsoft.com/office/powerpoint/2010/main" val="1113573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pic>
        <p:nvPicPr>
          <p:cNvPr id="1207" name="図 118"/>
          <p:cNvPicPr>
            <a:picLocks noChangeAspect="1"/>
          </p:cNvPicPr>
          <p:nvPr/>
        </p:nvPicPr>
        <p:blipFill>
          <a:blip r:embed="rId1"/>
          <a:stretch>
            <a:fillRect/>
          </a:stretch>
        </p:blipFill>
        <p:spPr>
          <a:xfrm>
            <a:off x="206800" y="2439404"/>
            <a:ext cx="5963937" cy="3686175"/>
          </a:xfrm>
          <a:prstGeom prst="rect">
            <a:avLst/>
          </a:prstGeom>
        </p:spPr>
      </p:pic>
      <p:sp>
        <p:nvSpPr>
          <p:cNvPr id="1208" name="タイトル 1"/>
          <p:cNvSpPr>
            <a:spLocks noGrp="1"/>
          </p:cNvSpPr>
          <p:nvPr>
            <p:ph type="title"/>
          </p:nvPr>
        </p:nvSpPr>
        <p:spPr>
          <a:xfrm>
            <a:off x="499988" y="570446"/>
            <a:ext cx="3996444" cy="724942"/>
          </a:xfrm>
        </p:spPr>
        <p:txBody>
          <a:bodyPr>
            <a:normAutofit/>
          </a:bodyPr>
          <a:lstStyle/>
          <a:p>
            <a:r>
              <a:rPr kumimoji="1" lang="ja-JP" altLang="en-US" sz="3600" dirty="0">
                <a:latin typeface="メイリオ" panose="020B0604030504040204" pitchFamily="50" charset="-128"/>
                <a:ea typeface="メイリオ" panose="020B0604030504040204" pitchFamily="50" charset="-128"/>
              </a:rPr>
              <a:t>シート活用例</a:t>
            </a:r>
            <a:endParaRPr kumimoji="1" lang="ja-JP" altLang="en-US" dirty="0">
              <a:latin typeface="メイリオ" panose="020B0604030504040204" pitchFamily="50" charset="-128"/>
              <a:ea typeface="メイリオ" panose="020B0604030504040204" pitchFamily="50" charset="-128"/>
            </a:endParaRPr>
          </a:p>
        </p:txBody>
      </p:sp>
      <p:sp>
        <p:nvSpPr>
          <p:cNvPr id="1209" name="テキスト ボックス 17"/>
          <p:cNvSpPr txBox="1"/>
          <p:nvPr/>
        </p:nvSpPr>
        <p:spPr>
          <a:xfrm>
            <a:off x="9753874" y="401615"/>
            <a:ext cx="3523335" cy="337661"/>
          </a:xfrm>
          <a:prstGeom prst="rect">
            <a:avLst/>
          </a:prstGeom>
          <a:noFill/>
        </p:spPr>
        <p:txBody>
          <a:bodyPr wrap="square" rtlCol="0">
            <a:spAutoFit/>
          </a:bodyPr>
          <a:lstStyle/>
          <a:p>
            <a:endParaRPr kumimoji="1" lang="ja-JP" altLang="en-US" sz="1600" dirty="0">
              <a:latin typeface="メイリオ" panose="020B0604030504040204" pitchFamily="50" charset="-128"/>
              <a:ea typeface="メイリオ" panose="020B0604030504040204" pitchFamily="50" charset="-128"/>
            </a:endParaRPr>
          </a:p>
        </p:txBody>
      </p:sp>
      <p:sp>
        <p:nvSpPr>
          <p:cNvPr id="1210"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9</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11" name="テキスト 475"/>
          <p:cNvSpPr txBox="1"/>
          <p:nvPr/>
        </p:nvSpPr>
        <p:spPr>
          <a:xfrm>
            <a:off x="303994" y="1830234"/>
            <a:ext cx="4412866" cy="460772"/>
          </a:xfrm>
          <a:prstGeom prst="rect">
            <a:avLst/>
          </a:prstGeom>
        </p:spPr>
        <p:txBody>
          <a:bodyPr wrap="square">
            <a:spAutoFit/>
          </a:bodyPr>
          <a:lstStyle/>
          <a:p>
            <a:pPr>
              <a:defRPr lang="ja-JP" altLang="en-US"/>
            </a:pPr>
            <a:r>
              <a:rPr lang="ja-JP" altLang="en-US" sz="2400">
                <a:latin typeface="ＤＨＰ平成ゴシックW5"/>
                <a:ea typeface="ＤＨＰ平成ゴシックW5"/>
              </a:rPr>
              <a:t>＜職員室に掲示＞</a:t>
            </a:r>
            <a:endParaRPr lang="ja-JP" altLang="en-US">
              <a:latin typeface="ＤＨＰ平成ゴシックW5"/>
              <a:ea typeface="ＤＨＰ平成ゴシックW5"/>
            </a:endParaRPr>
          </a:p>
        </p:txBody>
      </p:sp>
      <p:sp>
        <p:nvSpPr>
          <p:cNvPr id="1212" name="テキスト 278"/>
          <p:cNvSpPr txBox="1"/>
          <p:nvPr/>
        </p:nvSpPr>
        <p:spPr>
          <a:xfrm>
            <a:off x="5217795" y="1830234"/>
            <a:ext cx="3837609" cy="460772"/>
          </a:xfrm>
          <a:prstGeom prst="rect">
            <a:avLst/>
          </a:prstGeom>
        </p:spPr>
        <p:txBody>
          <a:bodyPr wrap="square">
            <a:spAutoFit/>
          </a:bodyPr>
          <a:lstStyle/>
          <a:p>
            <a:pPr>
              <a:defRPr lang="ja-JP" altLang="en-US"/>
            </a:pPr>
            <a:r>
              <a:rPr lang="ja-JP" altLang="en-US" sz="2400">
                <a:latin typeface="ＤＨＰ平成ゴシックW5"/>
                <a:ea typeface="ＤＨＰ平成ゴシックW5"/>
              </a:rPr>
              <a:t>＜アイディア集</a:t>
            </a:r>
            <a:r>
              <a:rPr lang="ja-JP" altLang="en-US" sz="2400">
                <a:latin typeface="ＤＨＰ平成ゴシックW5"/>
                <a:ea typeface="ＤＨＰ平成ゴシックW5"/>
              </a:rPr>
              <a:t>として保存＞</a:t>
            </a:r>
            <a:endParaRPr lang="ja-JP" altLang="en-US" sz="2400">
              <a:latin typeface="ＤＨＰ平成ゴシックW5"/>
              <a:ea typeface="ＤＨＰ平成ゴシックW5"/>
            </a:endParaRPr>
          </a:p>
        </p:txBody>
      </p:sp>
      <p:sp>
        <p:nvSpPr>
          <p:cNvPr id="1213" name="テキスト 351"/>
          <p:cNvSpPr txBox="1"/>
          <p:nvPr/>
        </p:nvSpPr>
        <p:spPr>
          <a:xfrm>
            <a:off x="704008" y="6387873"/>
            <a:ext cx="1997121" cy="368439"/>
          </a:xfrm>
          <a:prstGeom prst="rect">
            <a:avLst/>
          </a:prstGeom>
        </p:spPr>
        <p:txBody>
          <a:bodyPr wrap="square">
            <a:spAutoFit/>
          </a:bodyPr>
          <a:lstStyle/>
          <a:p>
            <a:pPr>
              <a:defRPr lang="ja-JP" altLang="en-US"/>
            </a:pPr>
            <a:r>
              <a:rPr lang="ja-JP" altLang="en-US" u="sng">
                <a:latin typeface="ＤＨＰ平成ゴシックW5"/>
                <a:ea typeface="ＤＨＰ平成ゴシックW5"/>
              </a:rPr>
              <a:t>新しい考えを追加</a:t>
            </a:r>
          </a:p>
        </p:txBody>
      </p:sp>
      <p:sp>
        <p:nvSpPr>
          <p:cNvPr id="1214" name="テキスト 353"/>
          <p:cNvSpPr txBox="1"/>
          <p:nvPr/>
        </p:nvSpPr>
        <p:spPr>
          <a:xfrm>
            <a:off x="6014392" y="2291006"/>
            <a:ext cx="2881525" cy="1014770"/>
          </a:xfrm>
          <a:prstGeom prst="rect">
            <a:avLst/>
          </a:prstGeom>
        </p:spPr>
        <p:txBody>
          <a:bodyPr wrap="square">
            <a:spAutoFit/>
          </a:bodyPr>
          <a:lstStyle/>
          <a:p>
            <a:pPr algn="l">
              <a:defRPr lang="ja-JP" altLang="en-US"/>
            </a:pPr>
            <a:r>
              <a:rPr lang="ja-JP" altLang="en-US" sz="2000" u="none">
                <a:latin typeface="ＤＨＰ平成ゴシックW5"/>
                <a:ea typeface="ＤＨＰ平成ゴシックW5"/>
              </a:rPr>
              <a:t>　・ファイルに綴じる</a:t>
            </a:r>
            <a:endParaRPr lang="ja-JP" altLang="en-US" sz="2000" u="sng">
              <a:latin typeface="ＤＨＰ平成ゴシックW5"/>
              <a:ea typeface="ＤＨＰ平成ゴシックW5"/>
            </a:endParaRPr>
          </a:p>
          <a:p>
            <a:pPr algn="l">
              <a:defRPr lang="ja-JP" altLang="en-US"/>
            </a:pPr>
            <a:r>
              <a:rPr lang="ja-JP" altLang="en-US" sz="2000" u="none">
                <a:latin typeface="ＤＨＰ平成ゴシックW5"/>
                <a:ea typeface="ＤＨＰ平成ゴシックW5"/>
              </a:rPr>
              <a:t>　</a:t>
            </a:r>
            <a:r>
              <a:rPr lang="ja-JP" altLang="en-US" sz="2000" u="none">
                <a:latin typeface="ＤＨＰ平成ゴシックW5"/>
                <a:ea typeface="ＤＨＰ平成ゴシックW5"/>
              </a:rPr>
              <a:t>・デジタル</a:t>
            </a:r>
            <a:r>
              <a:rPr lang="ja-JP" altLang="en-US" sz="2000" u="none">
                <a:latin typeface="ＤＨＰ平成ゴシックW5"/>
                <a:ea typeface="ＤＨＰ平成ゴシックW5"/>
              </a:rPr>
              <a:t>データ化</a:t>
            </a:r>
            <a:endParaRPr lang="ja-JP" altLang="en-US" sz="2000" u="none">
              <a:latin typeface="ＤＨＰ平成ゴシックW5"/>
              <a:ea typeface="ＤＨＰ平成ゴシックW5"/>
            </a:endParaRPr>
          </a:p>
          <a:p>
            <a:pPr algn="l">
              <a:defRPr lang="ja-JP" altLang="en-US"/>
            </a:pPr>
            <a:r>
              <a:rPr lang="ja-JP" altLang="en-US" sz="2000" u="none">
                <a:latin typeface="ＤＨＰ平成ゴシックW5"/>
                <a:ea typeface="ＤＨＰ平成ゴシックW5"/>
              </a:rPr>
              <a:t>　・クラウド保存し共有</a:t>
            </a:r>
            <a:r>
              <a:rPr lang="ja-JP" altLang="en-US" u="sng">
                <a:latin typeface="ＤＨＰ平成ゴシックW5"/>
                <a:ea typeface="ＤＨＰ平成ゴシックW5"/>
              </a:rPr>
              <a:t> </a:t>
            </a:r>
            <a:endParaRPr lang="ja-JP" altLang="en-US" u="none">
              <a:latin typeface="ＤＨＰ平成ゴシックW5"/>
              <a:ea typeface="ＤＨＰ平成ゴシックW5"/>
            </a:endParaRPr>
          </a:p>
        </p:txBody>
      </p:sp>
      <p:sp>
        <p:nvSpPr>
          <p:cNvPr id="1215" name="楕円 347"/>
          <p:cNvSpPr/>
          <p:nvPr/>
        </p:nvSpPr>
        <p:spPr>
          <a:xfrm>
            <a:off x="1650330" y="3975059"/>
            <a:ext cx="1446089" cy="597517"/>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16" name="直線 350"/>
          <p:cNvSpPr/>
          <p:nvPr/>
        </p:nvSpPr>
        <p:spPr>
          <a:xfrm flipH="1">
            <a:off x="1830360" y="4578982"/>
            <a:ext cx="430485" cy="1823517"/>
          </a:xfrm>
          <a:prstGeom prst="line">
            <a:avLst/>
          </a:prstGeom>
          <a:ln w="5715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217" name="直線 349"/>
          <p:cNvSpPr/>
          <p:nvPr/>
        </p:nvSpPr>
        <p:spPr>
          <a:xfrm flipH="1">
            <a:off x="4858460" y="3863804"/>
            <a:ext cx="108193" cy="2351925"/>
          </a:xfrm>
          <a:prstGeom prst="line">
            <a:avLst/>
          </a:prstGeom>
          <a:ln w="5715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218" name="テキスト 475"/>
          <p:cNvSpPr txBox="1"/>
          <p:nvPr/>
        </p:nvSpPr>
        <p:spPr>
          <a:xfrm>
            <a:off x="4593581" y="3429000"/>
            <a:ext cx="1073282" cy="368439"/>
          </a:xfrm>
          <a:prstGeom prst="rect">
            <a:avLst/>
          </a:prstGeom>
        </p:spPr>
        <p:txBody>
          <a:bodyPr wrap="square">
            <a:spAutoFit/>
          </a:bodyPr>
          <a:lstStyle/>
          <a:p>
            <a:pPr>
              <a:defRPr lang="ja-JP" altLang="en-US"/>
            </a:pPr>
            <a:r>
              <a:rPr lang="ja-JP" altLang="en-US">
                <a:solidFill>
                  <a:srgbClr val="FF0000"/>
                </a:solidFill>
              </a:rPr>
              <a:t>……</a:t>
            </a:r>
            <a:r>
              <a:rPr lang="ja-JP" altLang="en-US">
                <a:solidFill>
                  <a:srgbClr val="FF0000"/>
                </a:solidFill>
              </a:rPr>
              <a:t>……</a:t>
            </a:r>
          </a:p>
        </p:txBody>
      </p:sp>
      <p:sp>
        <p:nvSpPr>
          <p:cNvPr id="1219" name="メモ 476"/>
          <p:cNvSpPr/>
          <p:nvPr/>
        </p:nvSpPr>
        <p:spPr>
          <a:xfrm>
            <a:off x="1834209" y="4089598"/>
            <a:ext cx="1078331" cy="385786"/>
          </a:xfrm>
          <a:prstGeom prst="foldedCorner">
            <a:avLst/>
          </a:prstGeom>
          <a:solidFill>
            <a:srgbClr val="FFA6A6"/>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0" name="テキスト 483"/>
          <p:cNvSpPr txBox="1"/>
          <p:nvPr/>
        </p:nvSpPr>
        <p:spPr>
          <a:xfrm>
            <a:off x="4057446" y="6218279"/>
            <a:ext cx="1956946" cy="368439"/>
          </a:xfrm>
          <a:prstGeom prst="rect">
            <a:avLst/>
          </a:prstGeom>
        </p:spPr>
        <p:txBody>
          <a:bodyPr wrap="square">
            <a:spAutoFit/>
          </a:bodyPr>
          <a:lstStyle/>
          <a:p>
            <a:pPr>
              <a:defRPr lang="ja-JP" altLang="en-US"/>
            </a:pPr>
            <a:r>
              <a:rPr lang="ja-JP" altLang="en-US" sz="1800" u="sng">
                <a:latin typeface="ＤＨＰ平成ゴシックW5"/>
                <a:ea typeface="ＤＨＰ平成ゴシックW5"/>
              </a:rPr>
              <a:t>取組状況を記入</a:t>
            </a:r>
            <a:endParaRPr lang="ja-JP" altLang="en-US" u="sng">
              <a:latin typeface="ＤＨＰ平成ゴシックW5"/>
              <a:ea typeface="ＤＨＰ平成ゴシックW5"/>
            </a:endParaRPr>
          </a:p>
        </p:txBody>
      </p:sp>
      <p:sp>
        <p:nvSpPr>
          <p:cNvPr id="1221" name="楕円 346"/>
          <p:cNvSpPr/>
          <p:nvPr/>
        </p:nvSpPr>
        <p:spPr>
          <a:xfrm>
            <a:off x="4417431" y="3501000"/>
            <a:ext cx="1090761" cy="362286"/>
          </a:xfrm>
          <a:prstGeom prst="ellipse">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lang="ja-JP" altLang="en-US"/>
            </a:pPr>
            <a:endParaRPr lang="ja-JP" altLang="en-US"/>
          </a:p>
        </p:txBody>
      </p:sp>
      <p:sp>
        <p:nvSpPr>
          <p:cNvPr id="1222" name="テキスト 252"/>
          <p:cNvSpPr txBox="1"/>
          <p:nvPr/>
        </p:nvSpPr>
        <p:spPr>
          <a:xfrm>
            <a:off x="1834209" y="4089598"/>
            <a:ext cx="1328001" cy="368439"/>
          </a:xfrm>
          <a:prstGeom prst="rect">
            <a:avLst/>
          </a:prstGeom>
        </p:spPr>
        <p:txBody>
          <a:bodyPr wrap="square">
            <a:spAutoFit/>
          </a:bodyPr>
          <a:lstStyle/>
          <a:p>
            <a:pPr>
              <a:defRPr lang="ja-JP" altLang="en-US"/>
            </a:pPr>
            <a:r>
              <a:rPr lang="ja-JP" altLang="en-US">
                <a:solidFill>
                  <a:schemeClr val="tx1"/>
                </a:solidFill>
              </a:rPr>
              <a:t>……</a:t>
            </a:r>
            <a:r>
              <a:rPr lang="ja-JP" altLang="en-US">
                <a:solidFill>
                  <a:schemeClr val="tx1"/>
                </a:solidFill>
              </a:rPr>
              <a:t>……</a:t>
            </a:r>
            <a:r>
              <a:rPr lang="ja-JP" altLang="en-US">
                <a:solidFill>
                  <a:schemeClr val="tx1"/>
                </a:solidFill>
              </a:rPr>
              <a:t>……</a:t>
            </a:r>
            <a:endParaRPr>
              <a:solidFill>
                <a:schemeClr val="tx1"/>
              </a:solidFill>
            </a:endParaRPr>
          </a:p>
        </p:txBody>
      </p:sp>
      <p:sp>
        <p:nvSpPr>
          <p:cNvPr id="1223" name="テキスト 253"/>
          <p:cNvSpPr txBox="1"/>
          <p:nvPr/>
        </p:nvSpPr>
        <p:spPr>
          <a:xfrm>
            <a:off x="4716860" y="769744"/>
            <a:ext cx="3934022" cy="830104"/>
          </a:xfrm>
          <a:prstGeom prst="rect">
            <a:avLst/>
          </a:prstGeom>
          <a:solidFill>
            <a:schemeClr val="bg2"/>
          </a:solidFill>
        </p:spPr>
        <p:txBody>
          <a:bodyPr wrap="square">
            <a:spAutoFit/>
          </a:bodyPr>
          <a:p>
            <a:pPr>
              <a:defRPr lang="ja-JP" altLang="en-US"/>
            </a:pPr>
            <a:r>
              <a:rPr lang="ja-JP" altLang="en-US" sz="2400" b="1">
                <a:latin typeface="メイリオ"/>
                <a:ea typeface="メイリオ"/>
              </a:rPr>
              <a:t>外国語教育の充実に向けて</a:t>
            </a:r>
            <a:endParaRPr lang="ja-JP" altLang="en-US" sz="2400" b="1">
              <a:latin typeface="メイリオ"/>
              <a:ea typeface="メイリオ"/>
            </a:endParaRPr>
          </a:p>
          <a:p>
            <a:pPr>
              <a:defRPr lang="ja-JP" altLang="en-US"/>
            </a:pPr>
            <a:r>
              <a:rPr lang="ja-JP" altLang="en-US" sz="2400" b="1">
                <a:latin typeface="メイリオ"/>
                <a:ea typeface="メイリオ"/>
              </a:rPr>
              <a:t>チーム学校で取組を共有！</a:t>
            </a:r>
            <a:endParaRPr lang="ja-JP" altLang="en-US" b="1">
              <a:latin typeface="メイリオ"/>
              <a:ea typeface="メイリオ"/>
            </a:endParaRPr>
          </a:p>
        </p:txBody>
      </p:sp>
    </p:spTree>
    <p:extLst>
      <p:ext uri="{BB962C8B-B14F-4D97-AF65-F5344CB8AC3E}">
        <p14:creationId xmlns:p14="http://schemas.microsoft.com/office/powerpoint/2010/main" val="2244098151"/>
      </p:ext>
    </p:extLst>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45270</TotalTime>
  <Words>795</Words>
  <Application>JUST Focus</Application>
  <Paragraphs>95</Paragraph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11</vt:i4>
      </vt:variant>
    </vt:vector>
  </HeadingPairs>
  <TitlesOfParts>
    <vt:vector size="18" baseType="lpstr">
      <vt:lpstr>Meiryo UI</vt:lpstr>
      <vt:lpstr>ＭＳ Ｐゴシック</vt:lpstr>
      <vt:lpstr>メイリオ</vt:lpstr>
      <vt:lpstr>Arial</vt:lpstr>
      <vt:lpstr>Calibri</vt:lpstr>
      <vt:lpstr>Calibri Light</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概念化シート活用例</vt:lpstr>
    </vt:vector>
  </TitlesOfParts>
  <Company>独立行政法人教員研修センター</Company>
  <LinksUpToDate>false</LinksUpToDate>
  <SharedDoc>false</SharedDoc>
  <HyperlinksChanged>false</HyperlinksChanged>
  <AppVersion>4.1.7</AppVersion>
  <PresentationFormat>ユーザー設定</PresentationFormat>
  <Slides>9</Slides>
  <Notes>9</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（１）アクティブ・ラーニングと授業改善の 　　３つの視点</dc:title>
  <dc:creator>稲岡寛</dc:creator>
  <cp:lastModifiedBy>鈴木　紀子</cp:lastModifiedBy>
  <cp:lastPrinted>2017-09-20T05:37:56Z</cp:lastPrinted>
  <dcterms:created xsi:type="dcterms:W3CDTF">2016-01-13T00:07:13Z</dcterms:created>
  <dcterms:modified xsi:type="dcterms:W3CDTF">2022-03-15T02:49:00Z</dcterms:modified>
  <cp:revision>4153</cp:revision>
</cp:coreProperties>
</file>

<file path=docProps/custom.xml><?xml version="1.0" encoding="utf-8"?>
<Properties xmlns:vt="http://schemas.openxmlformats.org/officeDocument/2006/docPropsVTypes" xmlns="http://schemas.openxmlformats.org/officeDocument/2006/custom-properties"/>
</file>