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2"/>
  </p:sldMasterIdLst>
  <p:notesMasterIdLst>
    <p:notesMasterId r:id="rId3"/>
  </p:notesMasterIdLst>
  <p:handoutMasterIdLst>
    <p:handoutMasterId r:id="rId4"/>
  </p:handoutMasterIdLst>
  <p:sldIdLst>
    <p:sldId id="2417" r:id="rId5"/>
    <p:sldId id="2348" r:id="rId6"/>
    <p:sldId id="2286" r:id="rId7"/>
    <p:sldId id="2351" r:id="rId8"/>
    <p:sldId id="2350" r:id="rId9"/>
    <p:sldId id="2356" r:id="rId10"/>
    <p:sldId id="2353" r:id="rId11"/>
    <p:sldId id="2357" r:id="rId12"/>
    <p:sldId id="2358" r:id="rId13"/>
    <p:sldId id="2359" r:id="rId14"/>
    <p:sldId id="2360" r:id="rId15"/>
  </p:sldIdLst>
  <p:sldSz cx="9144000" cy="6858000" type="screen4x3"/>
  <p:notesSz cx="6784975" cy="9906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417"/>
            <p14:sldId id="2348"/>
            <p14:sldId id="2286"/>
            <p14:sldId id="2351"/>
            <p14:sldId id="2350"/>
            <p14:sldId id="2356"/>
            <p14:sldId id="2353"/>
            <p14:sldId id="2357"/>
            <p14:sldId id="2358"/>
            <p14:sldId id="2359"/>
            <p14:sldId id="2360"/>
          </p14:sldIdLst>
        </p14:section>
      </p14:sectionLst>
    </p:ext>
    <p:ext uri="{EFAFB233-063F-42B5-8137-9DF3F51BA10A}">
      <p15:sldGuideLst xmlns:p15="http://schemas.microsoft.com/office/powerpoint/2012/main">
        <p15:guide id="1" orient="horz" pos="2115">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101"/>
    <p:restoredTop sz="60117"/>
  </p:normalViewPr>
  <p:slideViewPr>
    <p:cSldViewPr>
      <p:cViewPr varScale="1">
        <p:scale>
          <a:sx n="66" d="100"/>
          <a:sy n="66" d="100"/>
        </p:scale>
        <p:origin x="-1080" y="-84"/>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92"/>
    </p:cViewPr>
  </p:sorterViewPr>
  <p:notesViewPr>
    <p:cSldViewPr>
      <p:cViewPr varScale="1">
        <p:scale>
          <a:sx n="97" d="100"/>
          <a:sy n="97" d="100"/>
        </p:scale>
        <p:origin x="-408" y="-84"/>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43336" y="9408619"/>
            <a:ext cx="2940554" cy="497381"/>
          </a:xfrm>
          <a:prstGeom prst="rect">
            <a:avLst/>
          </a:prstGeom>
        </p:spPr>
        <p:txBody>
          <a:bodyPr vert="horz" lIns="91257" tIns="45629" rIns="91257" bIns="45629" rtlCol="0" anchor="b"/>
          <a:lstStyle>
            <a:lvl1pPr algn="r">
              <a:defRPr sz="1200"/>
            </a:lvl1pPr>
          </a:lstStyle>
          <a:p>
            <a:fld id="{DC9CDF62-C304-4029-815B-D1808BC558F9}"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0156" cy="497020"/>
          </a:xfrm>
          <a:prstGeom prst="rect">
            <a:avLst/>
          </a:prstGeom>
        </p:spPr>
        <p:txBody>
          <a:bodyPr vert="horz" lIns="91185" tIns="45589" rIns="91185" bIns="45589"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43251" y="3"/>
            <a:ext cx="2940156" cy="497020"/>
          </a:xfrm>
          <a:prstGeom prst="rect">
            <a:avLst/>
          </a:prstGeom>
        </p:spPr>
        <p:txBody>
          <a:bodyPr vert="horz" lIns="91185" tIns="45589" rIns="91185" bIns="45589" rtlCol="0"/>
          <a:lstStyle>
            <a:lvl1pPr algn="r">
              <a:defRPr sz="1200"/>
            </a:lvl1pPr>
          </a:lstStyle>
          <a:p>
            <a:fld id="{FC74053A-97E4-4212-AE2F-39683A01FC04}" type="datetime3">
              <a:rPr kumimoji="1" lang="ja-JP" altLang="en-US" smtClean="0"/>
              <a:t>平成33年8月26日</a:t>
            </a:fld>
            <a:endParaRPr kumimoji="1" lang="ja-JP" altLang="en-US"/>
          </a:p>
        </p:txBody>
      </p:sp>
      <p:sp>
        <p:nvSpPr>
          <p:cNvPr id="1100" name="スライド イメージ プレースホルダー 3"/>
          <p:cNvSpPr>
            <a:spLocks noGrp="1" noRot="1" noChangeAspect="1"/>
          </p:cNvSpPr>
          <p:nvPr>
            <p:ph type="sldImg" idx="2"/>
          </p:nvPr>
        </p:nvSpPr>
        <p:spPr>
          <a:xfrm>
            <a:off x="1167462" y="1239989"/>
            <a:ext cx="4450051" cy="3339856"/>
          </a:xfrm>
          <a:prstGeom prst="rect">
            <a:avLst/>
          </a:prstGeom>
          <a:noFill/>
          <a:ln w="12700">
            <a:solidFill>
              <a:prstClr val="black"/>
            </a:solidFill>
          </a:ln>
        </p:spPr>
        <p:txBody>
          <a:bodyPr vert="horz" lIns="91185" tIns="45589" rIns="91185" bIns="45589" rtlCol="0" anchor="ctr"/>
          <a:lstStyle/>
          <a:p>
            <a:endParaRPr lang="ja-JP" altLang="en-US"/>
          </a:p>
        </p:txBody>
      </p:sp>
      <p:sp>
        <p:nvSpPr>
          <p:cNvPr id="1101" name="ノート プレースホルダー 4"/>
          <p:cNvSpPr>
            <a:spLocks noGrp="1"/>
          </p:cNvSpPr>
          <p:nvPr>
            <p:ph type="body" sz="quarter" idx="3"/>
          </p:nvPr>
        </p:nvSpPr>
        <p:spPr>
          <a:xfrm>
            <a:off x="678498" y="4767274"/>
            <a:ext cx="5427980" cy="3900488"/>
          </a:xfrm>
          <a:prstGeom prst="rect">
            <a:avLst/>
          </a:prstGeom>
        </p:spPr>
        <p:txBody>
          <a:bodyPr vert="horz" lIns="91185" tIns="45589" rIns="91185" bIns="45589"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08981"/>
            <a:ext cx="2940156" cy="497020"/>
          </a:xfrm>
          <a:prstGeom prst="rect">
            <a:avLst/>
          </a:prstGeom>
        </p:spPr>
        <p:txBody>
          <a:bodyPr vert="horz" lIns="91185" tIns="45589" rIns="91185" bIns="45589"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43251" y="9408981"/>
            <a:ext cx="2940156" cy="497020"/>
          </a:xfrm>
          <a:prstGeom prst="rect">
            <a:avLst/>
          </a:prstGeom>
        </p:spPr>
        <p:txBody>
          <a:bodyPr vert="horz" lIns="91185" tIns="45589" rIns="91185" bIns="45589" rtlCol="0" anchor="b"/>
          <a:lstStyle>
            <a:lvl1pPr algn="r">
              <a:defRPr sz="1200"/>
            </a:lvl1pPr>
          </a:lstStyle>
          <a:p>
            <a:fld id="{8E486F06-0E1D-437B-9F42-3F927AC94EA6}"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sz="1100" dirty="0">
                <a:latin typeface="メイリオ"/>
                <a:ea typeface="メイリオ"/>
                <a:cs typeface="メイリオ" panose="020B0604030504040204" pitchFamily="50" charset="-128"/>
              </a:rPr>
              <a:t>今日の研修の目的は</a:t>
            </a:r>
            <a:r>
              <a:rPr lang="ja-JP" altLang="en-US" sz="1100" dirty="0">
                <a:latin typeface="メイリオ"/>
                <a:ea typeface="メイリオ"/>
                <a:cs typeface="メイリオ" panose="020B0604030504040204" pitchFamily="50" charset="-128"/>
              </a:rPr>
              <a:t>、総合的な学習の時間における</a:t>
            </a:r>
            <a:endParaRPr kumimoji="1" lang="ja-JP" altLang="en-US" sz="1100" b="0" dirty="0">
              <a:latin typeface="メイリオ"/>
              <a:ea typeface="メイリオ"/>
            </a:endParaRPr>
          </a:p>
          <a:p>
            <a:pPr defTabSz="912571">
              <a:defRPr/>
            </a:pPr>
            <a:r>
              <a:rPr lang="ja-JP" altLang="en-US">
                <a:latin typeface="メイリオ"/>
                <a:ea typeface="メイリオ"/>
              </a:rPr>
              <a:t>「『児童生徒にとって必要感のある探究課題</a:t>
            </a:r>
            <a:r>
              <a:rPr lang="ja-JP" altLang="en-US">
                <a:latin typeface="メイリオ"/>
                <a:ea typeface="メイリオ"/>
              </a:rPr>
              <a:t>』</a:t>
            </a:r>
            <a:r>
              <a:rPr lang="ja-JP" altLang="en-US">
                <a:latin typeface="メイリオ"/>
                <a:ea typeface="メイリオ"/>
              </a:rPr>
              <a:t>を検討することにより</a:t>
            </a:r>
            <a:r>
              <a:rPr lang="ja-JP" altLang="en-US">
                <a:latin typeface="メイリオ"/>
                <a:ea typeface="メイリオ"/>
              </a:rPr>
              <a:t>、</a:t>
            </a:r>
            <a:r>
              <a:rPr lang="ja-JP" altLang="en-US">
                <a:latin typeface="メイリオ"/>
                <a:ea typeface="メイリオ"/>
              </a:rPr>
              <a:t>主体的な探究活動の在り方についてのイメージをもつ」</a:t>
            </a:r>
            <a:r>
              <a:rPr lang="ja-JP" altLang="en-US" sz="1100" dirty="0">
                <a:latin typeface="メイリオ"/>
                <a:ea typeface="メイリオ"/>
                <a:cs typeface="メイリオ" panose="020B0604030504040204" pitchFamily="50" charset="-128"/>
              </a:rPr>
              <a:t>です。</a:t>
            </a:r>
            <a:endParaRPr>
              <a:latin typeface="メイリオ"/>
              <a:ea typeface="メイリオ"/>
            </a:endParaRPr>
          </a:p>
          <a:p>
            <a:pPr defTabSz="912571">
              <a:defRPr/>
            </a:pPr>
            <a:endParaRPr>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2" name="スライド イメージ プレースホルダー 1"/>
          <p:cNvSpPr>
            <a:spLocks noGrp="1" noRot="1" noChangeAspect="1"/>
          </p:cNvSpPr>
          <p:nvPr>
            <p:ph type="sldImg"/>
          </p:nvPr>
        </p:nvSpPr>
        <p:spPr/>
      </p:sp>
      <p:sp>
        <p:nvSpPr>
          <p:cNvPr id="1243"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sz="1100" dirty="0">
                <a:latin typeface="メイリオ"/>
                <a:ea typeface="メイリオ"/>
                <a:cs typeface="メイリオ" panose="020B0604030504040204" pitchFamily="50" charset="-128"/>
              </a:rPr>
              <a:t>探究課題が出そろいました。</a:t>
            </a:r>
            <a:endParaRPr lang="ja-JP" altLang="en-US" sz="1100" dirty="0">
              <a:latin typeface="メイリオ"/>
              <a:ea typeface="メイリオ"/>
              <a:cs typeface="メイリオ" panose="020B0604030504040204" pitchFamily="50" charset="-128"/>
            </a:endParaRPr>
          </a:p>
          <a:p>
            <a:pPr defTabSz="912571">
              <a:defRPr/>
            </a:pPr>
            <a:endParaRPr lang="ja-JP" altLang="en-US" sz="1100" dirty="0">
              <a:latin typeface="メイリオ"/>
              <a:ea typeface="メイリオ"/>
              <a:cs typeface="メイリオ" panose="020B0604030504040204" pitchFamily="50" charset="-128"/>
            </a:endParaRPr>
          </a:p>
          <a:p>
            <a:pPr defTabSz="912571">
              <a:defRPr/>
            </a:pPr>
            <a:r>
              <a:rPr lang="ja-JP" altLang="en-US" sz="1100" dirty="0">
                <a:latin typeface="メイリオ"/>
                <a:ea typeface="メイリオ"/>
                <a:cs typeface="メイリオ" panose="020B0604030504040204" pitchFamily="50" charset="-128"/>
              </a:rPr>
              <a:t>質問や説明を通してこれらをグルーピングしていきます。</a:t>
            </a:r>
            <a:endParaRPr lang="ja-JP" altLang="en-US" sz="1100" dirty="0">
              <a:latin typeface="メイリオ"/>
              <a:ea typeface="メイリオ"/>
              <a:cs typeface="メイリオ" panose="020B0604030504040204" pitchFamily="50" charset="-128"/>
            </a:endParaRPr>
          </a:p>
          <a:p>
            <a:pPr defTabSz="912571">
              <a:defRPr/>
            </a:pPr>
            <a:endParaRPr lang="ja-JP" altLang="en-US" sz="1100" dirty="0">
              <a:latin typeface="メイリオ"/>
              <a:ea typeface="メイリオ"/>
              <a:cs typeface="メイリオ" panose="020B0604030504040204" pitchFamily="50" charset="-128"/>
            </a:endParaRPr>
          </a:p>
          <a:p>
            <a:pPr defTabSz="912571">
              <a:defRPr/>
            </a:pPr>
            <a:r>
              <a:rPr lang="ja-JP" altLang="en-US" sz="1100" dirty="0">
                <a:latin typeface="メイリオ"/>
                <a:ea typeface="メイリオ"/>
                <a:cs typeface="メイリオ" panose="020B0604030504040204" pitchFamily="50" charset="-128"/>
              </a:rPr>
              <a:t>Ａ先生、何か質問はありませんか。</a:t>
            </a:r>
            <a:endParaRPr lang="ja-JP" altLang="en-US" sz="1100" dirty="0">
              <a:latin typeface="メイリオ"/>
              <a:ea typeface="メイリオ"/>
              <a:cs typeface="メイリオ" panose="020B0604030504040204" pitchFamily="50" charset="-128"/>
            </a:endParaRPr>
          </a:p>
          <a:p>
            <a:pPr defTabSz="912571">
              <a:defRPr/>
            </a:pPr>
            <a:endParaRPr lang="ja-JP" altLang="en-US">
              <a:latin typeface="メイリオ"/>
              <a:ea typeface="メイリオ"/>
            </a:endParaRPr>
          </a:p>
        </p:txBody>
      </p:sp>
      <p:sp>
        <p:nvSpPr>
          <p:cNvPr id="1244" name="スライド番号プレースホルダー 3"/>
          <p:cNvSpPr>
            <a:spLocks noGrp="1"/>
          </p:cNvSpPr>
          <p:nvPr>
            <p:ph type="sldNum" sz="quarter" idx="10"/>
          </p:nvPr>
        </p:nvSpPr>
        <p:spPr/>
        <p:txBody>
          <a:bodyPr/>
          <a:lstStyle/>
          <a:p>
            <a:fld id="{C3B61F05-140B-4037-8034-928B5A1CE5B3}" type="slidenum">
              <a:rPr kumimoji="1" lang="ja-JP" altLang="en-US" smtClean="0"/>
              <a:t>10</a:t>
            </a:fld>
            <a:endParaRPr kumimoji="1"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0" name="スライド イメージ プレースホルダー 1"/>
          <p:cNvSpPr>
            <a:spLocks noGrp="1" noRot="1" noChangeAspect="1"/>
          </p:cNvSpPr>
          <p:nvPr>
            <p:ph type="sldImg"/>
          </p:nvPr>
        </p:nvSpPr>
        <p:spPr/>
      </p:sp>
      <p:sp>
        <p:nvSpPr>
          <p:cNvPr id="1251"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a:latin typeface="メイリオ"/>
                <a:ea typeface="メイリオ"/>
              </a:rPr>
              <a:t>それではＡ先生に感想を発表してもらいます。</a:t>
            </a:r>
            <a:endParaRPr>
              <a:latin typeface="メイリオ"/>
              <a:ea typeface="メイリオ"/>
            </a:endParaRPr>
          </a:p>
          <a:p>
            <a:pPr defTabSz="912571">
              <a:defRPr/>
            </a:pPr>
            <a:endParaRPr lang="ja-JP" altLang="en-US">
              <a:latin typeface="メイリオ"/>
              <a:ea typeface="メイリオ"/>
            </a:endParaRPr>
          </a:p>
          <a:p>
            <a:pPr defTabSz="912571">
              <a:defRPr/>
            </a:pPr>
            <a:r>
              <a:rPr lang="ja-JP" altLang="en-US">
                <a:latin typeface="メイリオ"/>
                <a:ea typeface="メイリオ"/>
              </a:rPr>
              <a:t>（発表後）最後に参加者全員で今後の方向性（継続検討に関する具体）を共有します。</a:t>
            </a:r>
            <a:endParaRPr lang="ja-JP" altLang="en-US">
              <a:latin typeface="メイリオ"/>
              <a:ea typeface="メイリオ"/>
            </a:endParaRPr>
          </a:p>
          <a:p>
            <a:pPr defTabSz="912571">
              <a:defRPr/>
            </a:pPr>
            <a:endParaRPr lang="ja-JP" altLang="en-US">
              <a:latin typeface="メイリオ"/>
              <a:ea typeface="メイリオ"/>
            </a:endParaRPr>
          </a:p>
          <a:p>
            <a:pPr defTabSz="912571">
              <a:defRPr/>
            </a:pPr>
            <a:r>
              <a:rPr lang="ja-JP" altLang="en-US">
                <a:latin typeface="メイリオ"/>
                <a:ea typeface="メイリオ"/>
              </a:rPr>
              <a:t>（共有後）ご協力いただきありがとうございました。</a:t>
            </a:r>
            <a:endParaRPr lang="ja-JP" altLang="en-US">
              <a:latin typeface="メイリオ"/>
              <a:ea typeface="メイリオ"/>
            </a:endParaRPr>
          </a:p>
        </p:txBody>
      </p:sp>
      <p:sp>
        <p:nvSpPr>
          <p:cNvPr id="1252" name="スライド番号プレースホルダー 3"/>
          <p:cNvSpPr>
            <a:spLocks noGrp="1"/>
          </p:cNvSpPr>
          <p:nvPr>
            <p:ph type="sldNum" sz="quarter" idx="10"/>
          </p:nvPr>
        </p:nvSpPr>
        <p:spPr/>
        <p:txBody>
          <a:bodyPr/>
          <a:lstStyle/>
          <a:p>
            <a:fld id="{C3B61F05-140B-4037-8034-928B5A1CE5B3}" type="slidenum">
              <a:rPr kumimoji="1" lang="ja-JP" altLang="en-US" smtClean="0"/>
              <a:t>11</a:t>
            </a:fld>
            <a:endParaRPr kumimoji="1"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2" name="スライド イメージ プレースホルダー 1"/>
          <p:cNvSpPr>
            <a:spLocks noGrp="1" noRot="1" noChangeAspect="1"/>
          </p:cNvSpPr>
          <p:nvPr>
            <p:ph type="sldImg"/>
          </p:nvPr>
        </p:nvSpPr>
        <p:spPr/>
      </p:sp>
      <p:sp>
        <p:nvSpPr>
          <p:cNvPr id="1123" name="ノート プレースホルダー 2"/>
          <p:cNvSpPr>
            <a:spLocks noGrp="1"/>
          </p:cNvSpPr>
          <p:nvPr>
            <p:ph type="body" idx="1"/>
          </p:nvPr>
        </p:nvSpPr>
        <p:spPr/>
        <p:txBody>
          <a:bodyPr/>
          <a:lstStyle/>
          <a:p>
            <a:pPr defTabSz="912571">
              <a:defRPr/>
            </a:pPr>
            <a:r>
              <a:rPr kumimoji="1" lang="ja-JP" altLang="en-US" sz="1100" b="0" dirty="0">
                <a:latin typeface="メイリオ"/>
                <a:ea typeface="メイリオ"/>
              </a:rPr>
              <a:t>（指導教員）</a:t>
            </a:r>
            <a:endParaRPr>
              <a:latin typeface="メイリオ"/>
              <a:ea typeface="メイリオ"/>
            </a:endParaRPr>
          </a:p>
          <a:p>
            <a:pPr defTabSz="912571">
              <a:defRPr/>
            </a:pPr>
            <a:r>
              <a:rPr kumimoji="1" lang="ja-JP" altLang="en-US" sz="1100" b="0" dirty="0">
                <a:latin typeface="メイリオ"/>
                <a:ea typeface="メイリオ"/>
              </a:rPr>
              <a:t>研修の視点は</a:t>
            </a:r>
            <a:r>
              <a:rPr lang="ja-JP" altLang="en-US">
                <a:latin typeface="メイリオ"/>
                <a:ea typeface="メイリオ"/>
              </a:rPr>
              <a:t>「地域の現状」「児童生徒の実態」の２点です。</a:t>
            </a:r>
            <a:endParaRPr>
              <a:latin typeface="メイリオ"/>
              <a:ea typeface="メイリオ"/>
            </a:endParaRPr>
          </a:p>
          <a:p>
            <a:pPr defTabSz="912571">
              <a:defRPr/>
            </a:pPr>
            <a:endParaRPr kumimoji="1" lang="ja-JP" altLang="en-US" sz="1100" b="0" dirty="0">
              <a:latin typeface="メイリオ"/>
              <a:ea typeface="メイリオ"/>
            </a:endParaRPr>
          </a:p>
          <a:p>
            <a:pPr defTabSz="912571">
              <a:defRPr/>
            </a:pPr>
            <a:r>
              <a:rPr lang="ja-JP" altLang="en-US">
                <a:latin typeface="メイリオ"/>
                <a:ea typeface="メイリオ"/>
              </a:rPr>
              <a:t>学校教育目標や経営の重点等も踏まえ</a:t>
            </a:r>
            <a:r>
              <a:rPr lang="ja-JP" altLang="en-US">
                <a:latin typeface="メイリオ"/>
                <a:ea typeface="メイリオ"/>
              </a:rPr>
              <a:t>、</a:t>
            </a:r>
            <a:r>
              <a:rPr lang="ja-JP" altLang="en-US">
                <a:latin typeface="メイリオ"/>
                <a:ea typeface="メイリオ"/>
              </a:rPr>
              <a:t>現在設定されている探究課題と各自の案を比較しながら</a:t>
            </a:r>
            <a:r>
              <a:rPr lang="ja-JP" altLang="en-US">
                <a:latin typeface="メイリオ"/>
                <a:ea typeface="メイリオ"/>
              </a:rPr>
              <a:t>、</a:t>
            </a:r>
            <a:r>
              <a:rPr lang="ja-JP" altLang="en-US">
                <a:latin typeface="メイリオ"/>
                <a:ea typeface="メイリオ"/>
              </a:rPr>
              <a:t>児童生徒にとって必要感のある探究課題を検討していきます。</a:t>
            </a:r>
            <a:endParaRPr lang="ja-JP" altLang="en-US">
              <a:latin typeface="メイリオ"/>
              <a:ea typeface="メイリオ"/>
            </a:endParaRPr>
          </a:p>
          <a:p>
            <a:pPr defTabSz="912571">
              <a:defRPr/>
            </a:pPr>
            <a:endParaRPr>
              <a:latin typeface="メイリオ"/>
              <a:ea typeface="メイリオ"/>
            </a:endParaRPr>
          </a:p>
        </p:txBody>
      </p:sp>
      <p:sp>
        <p:nvSpPr>
          <p:cNvPr id="1124" name="スライド番号プレースホルダー 3"/>
          <p:cNvSpPr>
            <a:spLocks noGrp="1"/>
          </p:cNvSpPr>
          <p:nvPr>
            <p:ph type="sldNum" sz="quarter" idx="10"/>
          </p:nvPr>
        </p:nvSpPr>
        <p:spPr/>
        <p:txBody>
          <a:bodyPr/>
          <a:lstStyle/>
          <a:p>
            <a:fld id="{C3B61F05-140B-4037-8034-928B5A1CE5B3}" type="slidenum">
              <a:rPr kumimoji="1" lang="ja-JP" altLang="en-US" smtClean="0"/>
              <a:t>2</a:t>
            </a:fld>
            <a:endParaRPr kumimoji="1"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0" name="スライド イメージ プレースホルダー 1"/>
          <p:cNvSpPr>
            <a:spLocks noGrp="1" noRot="1" noChangeAspect="1"/>
          </p:cNvSpPr>
          <p:nvPr>
            <p:ph type="sldImg"/>
          </p:nvPr>
        </p:nvSpPr>
        <p:spPr/>
      </p:sp>
      <p:sp>
        <p:nvSpPr>
          <p:cNvPr id="1131" name="ノート プレースホルダー 2"/>
          <p:cNvSpPr>
            <a:spLocks noGrp="1"/>
          </p:cNvSpPr>
          <p:nvPr>
            <p:ph type="body" idx="1"/>
          </p:nvPr>
        </p:nvSpPr>
        <p:spPr/>
        <p:txBody>
          <a:bodyPr/>
          <a:lstStyle/>
          <a:p>
            <a:pPr defTabSz="912571">
              <a:defRPr/>
            </a:pPr>
            <a:r>
              <a:rPr lang="ja-JP" altLang="en-US" sz="1200" dirty="0">
                <a:latin typeface="メイリオ"/>
                <a:ea typeface="メイリオ"/>
                <a:cs typeface="メイリオ" panose="020B0604030504040204" pitchFamily="50" charset="-128"/>
              </a:rPr>
              <a:t>（指導教員）</a:t>
            </a:r>
            <a:endParaRPr sz="1200">
              <a:latin typeface="メイリオ"/>
              <a:ea typeface="メイリオ"/>
            </a:endParaRPr>
          </a:p>
          <a:p>
            <a:pPr defTabSz="912571">
              <a:defRPr/>
            </a:pPr>
            <a:r>
              <a:rPr lang="ja-JP" altLang="en-US" sz="1200" dirty="0">
                <a:latin typeface="メイリオ"/>
                <a:ea typeface="メイリオ"/>
                <a:cs typeface="メイリオ" panose="020B0604030504040204" pitchFamily="50" charset="-128"/>
              </a:rPr>
              <a:t>研修の流れを説明します。</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a:p>
            <a:pPr defTabSz="912571">
              <a:defRPr/>
            </a:pPr>
            <a:r>
              <a:rPr lang="ja-JP" altLang="en-US" sz="1200" dirty="0">
                <a:latin typeface="メイリオ"/>
                <a:ea typeface="メイリオ"/>
                <a:cs typeface="メイリオ" panose="020B0604030504040204" pitchFamily="50" charset="-128"/>
              </a:rPr>
              <a:t>まず個人で付箋に記入します。</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a:p>
            <a:pPr defTabSz="912571">
              <a:defRPr/>
            </a:pPr>
            <a:r>
              <a:rPr lang="ja-JP" altLang="en-US" sz="1200" dirty="0">
                <a:latin typeface="メイリオ"/>
                <a:ea typeface="メイリオ"/>
                <a:cs typeface="メイリオ" panose="020B0604030504040204" pitchFamily="50" charset="-128"/>
              </a:rPr>
              <a:t>次に座標シートを用いて探究課題を検討します。</a:t>
            </a:r>
            <a:endParaRPr lang="ja-JP" altLang="en-US" sz="1200" dirty="0">
              <a:latin typeface="メイリオ"/>
              <a:ea typeface="メイリオ"/>
              <a:cs typeface="メイリオ" panose="020B0604030504040204" pitchFamily="50" charset="-128"/>
            </a:endParaRPr>
          </a:p>
          <a:p>
            <a:pPr defTabSz="912571">
              <a:defRPr/>
            </a:pPr>
            <a:endParaRPr lang="ja-JP" altLang="en-US" sz="1200" dirty="0">
              <a:latin typeface="メイリオ"/>
              <a:ea typeface="メイリオ"/>
              <a:cs typeface="メイリオ" panose="020B0604030504040204" pitchFamily="50" charset="-128"/>
            </a:endParaRPr>
          </a:p>
          <a:p>
            <a:pPr defTabSz="912571">
              <a:defRPr/>
            </a:pPr>
            <a:r>
              <a:rPr lang="ja-JP" altLang="en-US" sz="1200" dirty="0">
                <a:latin typeface="メイリオ"/>
                <a:ea typeface="メイリオ"/>
                <a:cs typeface="メイリオ" panose="020B0604030504040204" pitchFamily="50" charset="-128"/>
              </a:rPr>
              <a:t>最後に感想発表をし</a:t>
            </a:r>
            <a:r>
              <a:rPr lang="ja-JP" altLang="en-US" sz="1200" dirty="0">
                <a:latin typeface="メイリオ"/>
                <a:ea typeface="メイリオ"/>
                <a:cs typeface="メイリオ" panose="020B0604030504040204" pitchFamily="50" charset="-128"/>
              </a:rPr>
              <a:t>、</a:t>
            </a:r>
            <a:r>
              <a:rPr lang="ja-JP" altLang="en-US" sz="1200" dirty="0">
                <a:latin typeface="メイリオ"/>
                <a:ea typeface="メイリオ"/>
                <a:cs typeface="メイリオ" panose="020B0604030504040204" pitchFamily="50" charset="-128"/>
              </a:rPr>
              <a:t>今後の方向性を共有します。</a:t>
            </a:r>
            <a:endParaRPr lang="ja-JP" altLang="en-US" sz="1200" dirty="0">
              <a:latin typeface="メイリオ"/>
              <a:ea typeface="メイリオ"/>
              <a:cs typeface="メイリオ" panose="020B0604030504040204" pitchFamily="50" charset="-128"/>
            </a:endParaRPr>
          </a:p>
        </p:txBody>
      </p:sp>
      <p:sp>
        <p:nvSpPr>
          <p:cNvPr id="1132"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3" name="スライド イメージ プレースホルダー 1"/>
          <p:cNvSpPr>
            <a:spLocks noGrp="1" noRot="1" noChangeAspect="1"/>
          </p:cNvSpPr>
          <p:nvPr>
            <p:ph type="sldImg"/>
          </p:nvPr>
        </p:nvSpPr>
        <p:spPr/>
      </p:sp>
      <p:sp>
        <p:nvSpPr>
          <p:cNvPr id="1144"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a:latin typeface="メイリオ"/>
                <a:ea typeface="メイリオ"/>
              </a:rPr>
              <a:t>個人で付箋を記入する場面では総合的な学習の時間で</a:t>
            </a:r>
            <a:r>
              <a:rPr lang="ja-JP" altLang="en-US">
                <a:latin typeface="メイリオ"/>
                <a:ea typeface="メイリオ"/>
              </a:rPr>
              <a:t>探究課題になり得ると考えられるものを記述してもらいます。</a:t>
            </a:r>
            <a:endParaRPr lang="ja-JP" altLang="en-US">
              <a:latin typeface="メイリオ"/>
              <a:ea typeface="メイリオ"/>
            </a:endParaRPr>
          </a:p>
          <a:p>
            <a:pPr defTabSz="912571">
              <a:defRPr/>
            </a:pPr>
            <a:endParaRPr lang="ja-JP" altLang="en-US">
              <a:latin typeface="メイリオ"/>
              <a:ea typeface="メイリオ"/>
            </a:endParaRPr>
          </a:p>
          <a:p>
            <a:pPr defTabSz="912571">
              <a:defRPr/>
            </a:pPr>
            <a:r>
              <a:rPr lang="ja-JP" altLang="en-US">
                <a:latin typeface="メイリオ"/>
                <a:ea typeface="メイリオ"/>
              </a:rPr>
              <a:t>その際、地域の現状や児童生徒の実態を踏まえ、</a:t>
            </a:r>
            <a:r>
              <a:rPr lang="ja-JP" altLang="en-US">
                <a:latin typeface="メイリオ"/>
                <a:ea typeface="メイリオ"/>
              </a:rPr>
              <a:t>児童生徒にとって必要感のある探究課題になると思うものを書いてください。</a:t>
            </a:r>
            <a:endParaRPr lang="ja-JP" altLang="en-US">
              <a:latin typeface="メイリオ"/>
              <a:ea typeface="メイリオ"/>
            </a:endParaRPr>
          </a:p>
          <a:p>
            <a:pPr defTabSz="912571">
              <a:defRPr/>
            </a:pPr>
            <a:endParaRPr lang="ja-JP" altLang="en-US" dirty="0">
              <a:latin typeface="メイリオ"/>
              <a:ea typeface="メイリオ"/>
              <a:cs typeface="メイリオ" panose="020B0604030504040204" pitchFamily="50" charset="-128"/>
            </a:endParaRPr>
          </a:p>
          <a:p>
            <a:pPr defTabSz="912571">
              <a:defRPr/>
            </a:pPr>
            <a:endParaRPr lang="ja-JP" altLang="en-US" dirty="0">
              <a:latin typeface="メイリオ"/>
              <a:ea typeface="メイリオ"/>
              <a:cs typeface="メイリオ" panose="020B0604030504040204" pitchFamily="50" charset="-128"/>
            </a:endParaRPr>
          </a:p>
        </p:txBody>
      </p:sp>
      <p:sp>
        <p:nvSpPr>
          <p:cNvPr id="1145"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7" name="スライド イメージ プレースホルダー 1"/>
          <p:cNvSpPr>
            <a:spLocks noGrp="1" noRot="1" noChangeAspect="1"/>
          </p:cNvSpPr>
          <p:nvPr>
            <p:ph type="sldImg"/>
          </p:nvPr>
        </p:nvSpPr>
        <p:spPr/>
      </p:sp>
      <p:sp>
        <p:nvSpPr>
          <p:cNvPr id="1158"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sz="1100" dirty="0">
                <a:latin typeface="メイリオ"/>
                <a:ea typeface="メイリオ"/>
                <a:cs typeface="メイリオ" panose="020B0604030504040204" pitchFamily="50" charset="-128"/>
              </a:rPr>
              <a:t>書いた付箋を座標シートに貼ります。</a:t>
            </a:r>
            <a:endParaRPr lang="ja-JP" altLang="en-US" sz="1100" dirty="0">
              <a:latin typeface="メイリオ"/>
              <a:ea typeface="メイリオ"/>
              <a:cs typeface="メイリオ" panose="020B0604030504040204" pitchFamily="50" charset="-128"/>
            </a:endParaRPr>
          </a:p>
          <a:p>
            <a:pPr defTabSz="912571">
              <a:defRPr/>
            </a:pPr>
            <a:endParaRPr lang="ja-JP" altLang="en-US" sz="1100" dirty="0">
              <a:latin typeface="メイリオ"/>
              <a:ea typeface="メイリオ"/>
              <a:cs typeface="メイリオ" panose="020B0604030504040204" pitchFamily="50" charset="-128"/>
            </a:endParaRPr>
          </a:p>
          <a:p>
            <a:pPr defTabSz="912571">
              <a:defRPr/>
            </a:pPr>
            <a:r>
              <a:rPr lang="ja-JP" altLang="en-US" sz="1100" dirty="0">
                <a:latin typeface="メイリオ"/>
                <a:ea typeface="メイリオ"/>
                <a:cs typeface="メイリオ" panose="020B0604030504040204" pitchFamily="50" charset="-128"/>
              </a:rPr>
              <a:t>縦軸の「身近か間遠（まどお）か」、横軸の「容易か困難か」に従い</a:t>
            </a:r>
            <a:r>
              <a:rPr lang="ja-JP" altLang="en-US" sz="1100" dirty="0">
                <a:latin typeface="メイリオ"/>
                <a:ea typeface="メイリオ"/>
                <a:cs typeface="メイリオ" panose="020B0604030504040204" pitchFamily="50" charset="-128"/>
              </a:rPr>
              <a:t>イメージと合致する位置に貼ります。</a:t>
            </a:r>
            <a:endParaRPr lang="ja-JP" altLang="en-US" sz="1100" dirty="0">
              <a:latin typeface="メイリオ"/>
              <a:ea typeface="メイリオ"/>
              <a:cs typeface="メイリオ" panose="020B0604030504040204" pitchFamily="50" charset="-128"/>
            </a:endParaRPr>
          </a:p>
        </p:txBody>
      </p:sp>
      <p:sp>
        <p:nvSpPr>
          <p:cNvPr id="1159"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2" name="スライド イメージ プレースホルダー 1"/>
          <p:cNvSpPr>
            <a:spLocks noGrp="1" noRot="1" noChangeAspect="1"/>
          </p:cNvSpPr>
          <p:nvPr>
            <p:ph type="sldImg"/>
          </p:nvPr>
        </p:nvSpPr>
        <p:spPr/>
      </p:sp>
      <p:sp>
        <p:nvSpPr>
          <p:cNvPr id="1183"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sz="1100" dirty="0">
                <a:latin typeface="メイリオ"/>
                <a:ea typeface="メイリオ"/>
                <a:cs typeface="メイリオ" panose="020B0604030504040204" pitchFamily="50" charset="-128"/>
              </a:rPr>
              <a:t>全員の付箋を貼ると、このようになります。</a:t>
            </a:r>
            <a:endParaRPr lang="ja-JP" altLang="en-US" sz="1100" dirty="0">
              <a:latin typeface="メイリオ"/>
              <a:ea typeface="メイリオ"/>
              <a:cs typeface="メイリオ" panose="020B0604030504040204" pitchFamily="50" charset="-128"/>
            </a:endParaRPr>
          </a:p>
          <a:p>
            <a:pPr defTabSz="912571">
              <a:defRPr/>
            </a:pPr>
            <a:endParaRPr lang="ja-JP" altLang="en-US" sz="1100" dirty="0">
              <a:latin typeface="メイリオ"/>
              <a:ea typeface="メイリオ"/>
              <a:cs typeface="メイリオ" panose="020B0604030504040204" pitchFamily="50" charset="-128"/>
            </a:endParaRPr>
          </a:p>
          <a:p>
            <a:pPr defTabSz="912571">
              <a:defRPr/>
            </a:pPr>
            <a:r>
              <a:rPr lang="ja-JP" altLang="en-US" sz="1100" dirty="0">
                <a:latin typeface="メイリオ"/>
                <a:ea typeface="メイリオ"/>
                <a:cs typeface="メイリオ" panose="020B0604030504040204" pitchFamily="50" charset="-128"/>
              </a:rPr>
              <a:t>貼る際は、</a:t>
            </a:r>
            <a:r>
              <a:rPr lang="ja-JP" altLang="en-US">
                <a:latin typeface="メイリオ"/>
                <a:ea typeface="メイリオ"/>
              </a:rPr>
              <a:t>地域の現状</a:t>
            </a:r>
            <a:r>
              <a:rPr lang="ja-JP" altLang="en-US">
                <a:latin typeface="メイリオ"/>
                <a:ea typeface="メイリオ"/>
              </a:rPr>
              <a:t>、</a:t>
            </a:r>
            <a:r>
              <a:rPr lang="ja-JP" altLang="en-US">
                <a:latin typeface="メイリオ"/>
                <a:ea typeface="メイリオ"/>
              </a:rPr>
              <a:t>児童生徒の実態及び座標の４項目を関連付けながら自身の考えを説明します。</a:t>
            </a:r>
            <a:endParaRPr lang="ja-JP" altLang="en-US" sz="1100" dirty="0">
              <a:latin typeface="メイリオ"/>
              <a:ea typeface="メイリオ"/>
              <a:cs typeface="メイリオ" panose="020B0604030504040204" pitchFamily="50" charset="-128"/>
            </a:endParaRPr>
          </a:p>
          <a:p>
            <a:pPr defTabSz="912571">
              <a:defRPr/>
            </a:pPr>
            <a:endParaRPr lang="ja-JP" altLang="en-US">
              <a:latin typeface="メイリオ"/>
              <a:ea typeface="メイリオ"/>
            </a:endParaRPr>
          </a:p>
          <a:p>
            <a:pPr defTabSz="912571">
              <a:defRPr/>
            </a:pPr>
            <a:r>
              <a:rPr lang="ja-JP" altLang="en-US">
                <a:latin typeface="メイリオ"/>
                <a:ea typeface="メイリオ"/>
              </a:rPr>
              <a:t>意見交換の結果を踏まえ、グルーピングします。</a:t>
            </a:r>
            <a:endParaRPr lang="ja-JP" altLang="en-US">
              <a:latin typeface="メイリオ"/>
              <a:ea typeface="メイリオ"/>
            </a:endParaRPr>
          </a:p>
        </p:txBody>
      </p:sp>
      <p:sp>
        <p:nvSpPr>
          <p:cNvPr id="1184"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0" name="スライド イメージ プレースホルダー 1"/>
          <p:cNvSpPr>
            <a:spLocks noGrp="1" noRot="1" noChangeAspect="1"/>
          </p:cNvSpPr>
          <p:nvPr>
            <p:ph type="sldImg"/>
          </p:nvPr>
        </p:nvSpPr>
        <p:spPr/>
      </p:sp>
      <p:sp>
        <p:nvSpPr>
          <p:cNvPr id="1191"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a:latin typeface="メイリオ"/>
                <a:ea typeface="メイリオ"/>
              </a:rPr>
              <a:t>研修の最後にＡ先生（習得期の教員）に感想を発表してもらいます。</a:t>
            </a:r>
            <a:endParaRPr>
              <a:latin typeface="メイリオ"/>
              <a:ea typeface="メイリオ"/>
            </a:endParaRPr>
          </a:p>
          <a:p>
            <a:pPr defTabSz="912571">
              <a:defRPr/>
            </a:pPr>
            <a:endParaRPr lang="ja-JP" altLang="en-US">
              <a:latin typeface="メイリオ"/>
              <a:ea typeface="メイリオ"/>
            </a:endParaRPr>
          </a:p>
          <a:p>
            <a:pPr defTabSz="912571">
              <a:defRPr/>
            </a:pPr>
            <a:r>
              <a:rPr lang="ja-JP" altLang="en-US">
                <a:latin typeface="メイリオ"/>
                <a:ea typeface="メイリオ"/>
              </a:rPr>
              <a:t>その後、参加者全員で今後の方向性（継続検討に関する具体）を共有します。</a:t>
            </a:r>
            <a:endParaRPr lang="ja-JP" altLang="en-US">
              <a:latin typeface="メイリオ"/>
              <a:ea typeface="メイリオ"/>
            </a:endParaRPr>
          </a:p>
        </p:txBody>
      </p:sp>
      <p:sp>
        <p:nvSpPr>
          <p:cNvPr id="1192" name="スライド番号プレースホルダー 3"/>
          <p:cNvSpPr>
            <a:spLocks noGrp="1"/>
          </p:cNvSpPr>
          <p:nvPr>
            <p:ph type="sldNum" sz="quarter" idx="10"/>
          </p:nvPr>
        </p:nvSpPr>
        <p:spPr/>
        <p:txBody>
          <a:bodyPr/>
          <a:lstStyle/>
          <a:p>
            <a:fld id="{C3B61F05-140B-4037-8034-928B5A1CE5B3}" type="slidenum">
              <a:rPr kumimoji="1" lang="ja-JP" altLang="en-US" smtClean="0"/>
              <a:t>7</a:t>
            </a:fld>
            <a:endParaRPr kumimoji="1"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3" name="スライド イメージ プレースホルダー 1"/>
          <p:cNvSpPr>
            <a:spLocks noGrp="1" noRot="1" noChangeAspect="1"/>
          </p:cNvSpPr>
          <p:nvPr>
            <p:ph type="sldImg"/>
          </p:nvPr>
        </p:nvSpPr>
        <p:spPr/>
      </p:sp>
      <p:sp>
        <p:nvSpPr>
          <p:cNvPr id="1204"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a:latin typeface="メイリオ"/>
                <a:ea typeface="メイリオ"/>
              </a:rPr>
              <a:t>それでは、</a:t>
            </a:r>
            <a:r>
              <a:rPr lang="ja-JP" altLang="en-US">
                <a:latin typeface="メイリオ"/>
                <a:ea typeface="メイリオ"/>
              </a:rPr>
              <a:t>地域の現状や児童生徒の実態を念頭に、</a:t>
            </a:r>
            <a:r>
              <a:rPr lang="ja-JP" altLang="en-US">
                <a:latin typeface="メイリオ"/>
                <a:ea typeface="メイリオ"/>
              </a:rPr>
              <a:t>児童生徒にとって必要感のある探究課題になると思うものを</a:t>
            </a:r>
            <a:r>
              <a:rPr lang="ja-JP" altLang="en-US">
                <a:latin typeface="メイリオ"/>
                <a:ea typeface="メイリオ"/>
              </a:rPr>
              <a:t>付箋に記入してください。</a:t>
            </a:r>
            <a:endParaRPr lang="ja-JP" altLang="en-US">
              <a:latin typeface="メイリオ"/>
              <a:ea typeface="メイリオ"/>
            </a:endParaRPr>
          </a:p>
          <a:p>
            <a:pPr defTabSz="912571">
              <a:defRPr/>
            </a:pPr>
            <a:endParaRPr lang="ja-JP" altLang="en-US">
              <a:latin typeface="メイリオ"/>
              <a:ea typeface="メイリオ"/>
            </a:endParaRPr>
          </a:p>
          <a:p>
            <a:pPr defTabSz="912571">
              <a:defRPr/>
            </a:pPr>
            <a:r>
              <a:rPr lang="ja-JP" altLang="en-US">
                <a:latin typeface="メイリオ"/>
                <a:ea typeface="メイリオ"/>
              </a:rPr>
              <a:t>時間は５分間です。</a:t>
            </a:r>
            <a:endParaRPr lang="ja-JP" altLang="en-US">
              <a:latin typeface="メイリオ"/>
              <a:ea typeface="メイリオ"/>
            </a:endParaRPr>
          </a:p>
          <a:p>
            <a:pPr defTabSz="912571">
              <a:defRPr/>
            </a:pPr>
            <a:endParaRPr lang="ja-JP" altLang="en-US">
              <a:latin typeface="メイリオ"/>
              <a:ea typeface="メイリオ"/>
            </a:endParaRPr>
          </a:p>
          <a:p>
            <a:pPr defTabSz="912571">
              <a:defRPr/>
            </a:pPr>
            <a:endParaRPr lang="ja-JP" altLang="en-US" dirty="0">
              <a:latin typeface="メイリオ"/>
              <a:ea typeface="メイリオ"/>
              <a:cs typeface="メイリオ" panose="020B0604030504040204" pitchFamily="50" charset="-128"/>
            </a:endParaRPr>
          </a:p>
          <a:p>
            <a:pPr defTabSz="912571">
              <a:defRPr/>
            </a:pPr>
            <a:endParaRPr lang="ja-JP" altLang="en-US" dirty="0">
              <a:latin typeface="メイリオ"/>
              <a:ea typeface="メイリオ"/>
              <a:cs typeface="メイリオ" panose="020B0604030504040204" pitchFamily="50" charset="-128"/>
            </a:endParaRPr>
          </a:p>
        </p:txBody>
      </p:sp>
      <p:sp>
        <p:nvSpPr>
          <p:cNvPr id="1205" name="スライド番号プレースホルダー 3"/>
          <p:cNvSpPr>
            <a:spLocks noGrp="1"/>
          </p:cNvSpPr>
          <p:nvPr>
            <p:ph type="sldNum" sz="quarter" idx="10"/>
          </p:nvPr>
        </p:nvSpPr>
        <p:spPr/>
        <p:txBody>
          <a:bodyPr/>
          <a:lstStyle/>
          <a:p>
            <a:fld id="{C3B61F05-140B-4037-8034-928B5A1CE5B3}" type="slidenum">
              <a:rPr kumimoji="1" lang="ja-JP" altLang="en-US" smtClean="0"/>
              <a:t>8</a:t>
            </a:fld>
            <a:endParaRPr kumimoji="1"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7" name="スライド イメージ プレースホルダー 1"/>
          <p:cNvSpPr>
            <a:spLocks noGrp="1" noRot="1" noChangeAspect="1"/>
          </p:cNvSpPr>
          <p:nvPr>
            <p:ph type="sldImg"/>
          </p:nvPr>
        </p:nvSpPr>
        <p:spPr/>
      </p:sp>
      <p:sp>
        <p:nvSpPr>
          <p:cNvPr id="1218" name="ノート プレースホルダー 2"/>
          <p:cNvSpPr>
            <a:spLocks noGrp="1"/>
          </p:cNvSpPr>
          <p:nvPr>
            <p:ph type="body" idx="1"/>
          </p:nvPr>
        </p:nvSpPr>
        <p:spPr/>
        <p:txBody>
          <a:bodyPr/>
          <a:lstStyle/>
          <a:p>
            <a:pPr defTabSz="912571">
              <a:defRPr/>
            </a:pPr>
            <a:r>
              <a:rPr lang="ja-JP" altLang="en-US" sz="1100" dirty="0">
                <a:latin typeface="メイリオ"/>
                <a:ea typeface="メイリオ"/>
                <a:cs typeface="メイリオ" panose="020B0604030504040204" pitchFamily="50" charset="-128"/>
              </a:rPr>
              <a:t>（指導教員）</a:t>
            </a:r>
            <a:endParaRPr>
              <a:latin typeface="メイリオ"/>
              <a:ea typeface="メイリオ"/>
            </a:endParaRPr>
          </a:p>
          <a:p>
            <a:pPr defTabSz="912571">
              <a:defRPr/>
            </a:pPr>
            <a:r>
              <a:rPr lang="ja-JP" altLang="en-US" sz="1100" dirty="0">
                <a:latin typeface="メイリオ"/>
                <a:ea typeface="メイリオ"/>
                <a:cs typeface="メイリオ" panose="020B0604030504040204" pitchFamily="50" charset="-128"/>
              </a:rPr>
              <a:t>これから記入した付箋を座標シートに貼ります。</a:t>
            </a:r>
            <a:endParaRPr lang="ja-JP" altLang="en-US" sz="1100" dirty="0">
              <a:latin typeface="メイリオ"/>
              <a:ea typeface="メイリオ"/>
              <a:cs typeface="メイリオ" panose="020B0604030504040204" pitchFamily="50" charset="-128"/>
            </a:endParaRPr>
          </a:p>
          <a:p>
            <a:pPr defTabSz="912571">
              <a:defRPr/>
            </a:pPr>
            <a:endParaRPr lang="ja-JP" altLang="en-US" sz="1100" dirty="0">
              <a:latin typeface="メイリオ"/>
              <a:ea typeface="メイリオ"/>
              <a:cs typeface="メイリオ" panose="020B0604030504040204" pitchFamily="50" charset="-128"/>
            </a:endParaRPr>
          </a:p>
          <a:p>
            <a:pPr defTabSz="912571">
              <a:defRPr/>
            </a:pPr>
            <a:r>
              <a:rPr lang="ja-JP" altLang="en-US" sz="1100" dirty="0">
                <a:latin typeface="メイリオ"/>
                <a:ea typeface="メイリオ"/>
                <a:cs typeface="メイリオ" panose="020B0604030504040204" pitchFamily="50" charset="-128"/>
              </a:rPr>
              <a:t>各座標の項目に沿って、難易度や身近なものかどうかということに触れながら、簡単な説明をしてください。</a:t>
            </a:r>
            <a:endParaRPr lang="ja-JP" altLang="en-US" sz="1100" dirty="0">
              <a:latin typeface="メイリオ"/>
              <a:ea typeface="メイリオ"/>
              <a:cs typeface="メイリオ" panose="020B0604030504040204" pitchFamily="50" charset="-128"/>
            </a:endParaRPr>
          </a:p>
          <a:p>
            <a:pPr defTabSz="912571">
              <a:defRPr/>
            </a:pPr>
            <a:endParaRPr lang="ja-JP" altLang="en-US" sz="1100" dirty="0">
              <a:latin typeface="メイリオ"/>
              <a:ea typeface="メイリオ"/>
              <a:cs typeface="メイリオ" panose="020B0604030504040204" pitchFamily="50" charset="-128"/>
            </a:endParaRPr>
          </a:p>
          <a:p>
            <a:pPr defTabSz="912571">
              <a:defRPr/>
            </a:pPr>
            <a:r>
              <a:rPr lang="ja-JP" altLang="en-US" sz="1100" dirty="0">
                <a:latin typeface="メイリオ"/>
                <a:ea typeface="メイリオ"/>
                <a:cs typeface="メイリオ" panose="020B0604030504040204" pitchFamily="50" charset="-128"/>
              </a:rPr>
              <a:t>○○先生からお願いします。続いて･･･。</a:t>
            </a:r>
            <a:endParaRPr lang="ja-JP" altLang="en-US" sz="1100" dirty="0">
              <a:latin typeface="メイリオ"/>
              <a:ea typeface="メイリオ"/>
              <a:cs typeface="メイリオ" panose="020B0604030504040204" pitchFamily="50" charset="-128"/>
            </a:endParaRPr>
          </a:p>
        </p:txBody>
      </p:sp>
      <p:sp>
        <p:nvSpPr>
          <p:cNvPr id="1219"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8/26/2021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8/26/2021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8/26/2021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8/26/2021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8/26/2021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8/26/2021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8/26/2021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8/26/2021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8/26/2021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8/26/2021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8/26/2021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t>‹#›</a:t>
            </a:fld>
            <a:endParaRPr kumimoji="0"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image" Target="../media/image1.png" /><Relationship Id="rId2" Type="http://schemas.openxmlformats.org/officeDocument/2006/relationships/slideLayout" Target="../slideLayouts/slideLayout1.xml" /><Relationship Id="rId3"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正方形/長方形 321"/>
          <p:cNvSpPr/>
          <p:nvPr/>
        </p:nvSpPr>
        <p:spPr>
          <a:xfrm>
            <a:off x="396000" y="290456"/>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08" name="四角形: 角を丸くする 3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a:t>
            </a:r>
          </a:p>
        </p:txBody>
      </p:sp>
      <p:sp>
        <p:nvSpPr>
          <p:cNvPr id="1109" name="テキスト ボックス 323"/>
          <p:cNvSpPr txBox="1"/>
          <p:nvPr/>
        </p:nvSpPr>
        <p:spPr>
          <a:xfrm>
            <a:off x="787539" y="1414470"/>
            <a:ext cx="7564883" cy="4246424"/>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「児童生徒にとって必要感のある探究課題」を検討することにより、主体的な探究活動の在り方についてのイメージをもつ。</a:t>
            </a:r>
          </a:p>
          <a:p>
            <a:pPr>
              <a:lnSpc>
                <a:spcPct val="150000"/>
              </a:lnSpc>
            </a:pP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1"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2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p>
        </p:txBody>
      </p:sp>
      <p:sp>
        <p:nvSpPr>
          <p:cNvPr id="1223" name="テキスト 106"/>
          <p:cNvSpPr txBox="1"/>
          <p:nvPr/>
        </p:nvSpPr>
        <p:spPr>
          <a:xfrm>
            <a:off x="251967" y="1197000"/>
            <a:ext cx="7624942" cy="645438"/>
          </a:xfrm>
          <a:prstGeom prst="rect">
            <a:avLst/>
          </a:prstGeom>
        </p:spPr>
        <p:txBody>
          <a:bodyPr wrap="square">
            <a:spAutoFit/>
          </a:bodyPr>
          <a:p>
            <a:pPr>
              <a:defRPr lang="ja-JP" altLang="en-US"/>
            </a:pPr>
            <a:r>
              <a:rPr lang="ja-JP" altLang="en-US" sz="3600">
                <a:latin typeface="メイリオ"/>
                <a:ea typeface="メイリオ"/>
              </a:rPr>
              <a:t>②　座標シートを用いて検討</a:t>
            </a:r>
            <a:endParaRPr lang="ja-JP" altLang="en-US" sz="3600">
              <a:latin typeface="メイリオ"/>
              <a:ea typeface="メイリオ"/>
            </a:endParaRPr>
          </a:p>
        </p:txBody>
      </p:sp>
      <p:sp>
        <p:nvSpPr>
          <p:cNvPr id="1224" name="図形 108"/>
          <p:cNvSpPr/>
          <p:nvPr/>
        </p:nvSpPr>
        <p:spPr>
          <a:xfrm>
            <a:off x="4528356" y="2064561"/>
            <a:ext cx="79600" cy="43169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5" name="図形 110"/>
          <p:cNvSpPr/>
          <p:nvPr/>
        </p:nvSpPr>
        <p:spPr>
          <a:xfrm rot="16200000">
            <a:off x="4544756" y="1104796"/>
            <a:ext cx="46800" cy="598563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26" name="テキスト 111"/>
          <p:cNvSpPr txBox="1"/>
          <p:nvPr/>
        </p:nvSpPr>
        <p:spPr>
          <a:xfrm>
            <a:off x="4211405" y="1735381"/>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身近</a:t>
            </a:r>
            <a:endParaRPr lang="ja-JP" altLang="en-US" sz="2000">
              <a:latin typeface="メイリオ"/>
              <a:ea typeface="メイリオ"/>
            </a:endParaRPr>
          </a:p>
        </p:txBody>
      </p:sp>
      <p:sp>
        <p:nvSpPr>
          <p:cNvPr id="1227" name="テキスト 112"/>
          <p:cNvSpPr txBox="1"/>
          <p:nvPr/>
        </p:nvSpPr>
        <p:spPr>
          <a:xfrm>
            <a:off x="4184316" y="6388746"/>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間遠</a:t>
            </a:r>
            <a:endParaRPr lang="ja-JP" altLang="en-US" sz="2000">
              <a:latin typeface="メイリオ"/>
              <a:ea typeface="メイリオ"/>
            </a:endParaRPr>
          </a:p>
        </p:txBody>
      </p:sp>
      <p:sp>
        <p:nvSpPr>
          <p:cNvPr id="1228" name="テキスト 113"/>
          <p:cNvSpPr txBox="1"/>
          <p:nvPr/>
        </p:nvSpPr>
        <p:spPr>
          <a:xfrm>
            <a:off x="935021" y="3953373"/>
            <a:ext cx="793102" cy="399217"/>
          </a:xfrm>
          <a:prstGeom prst="rect">
            <a:avLst/>
          </a:prstGeom>
          <a:ln>
            <a:noFill/>
          </a:ln>
        </p:spPr>
        <p:txBody>
          <a:bodyPr wrap="square">
            <a:spAutoFit/>
          </a:bodyPr>
          <a:p>
            <a:pPr>
              <a:defRPr lang="ja-JP" altLang="en-US"/>
            </a:pPr>
            <a:r>
              <a:rPr lang="ja-JP" altLang="en-US" sz="2000">
                <a:latin typeface="メイリオ"/>
                <a:ea typeface="メイリオ"/>
              </a:rPr>
              <a:t>容易</a:t>
            </a:r>
            <a:endParaRPr lang="ja-JP" altLang="en-US" sz="2000">
              <a:latin typeface="メイリオ"/>
              <a:ea typeface="メイリオ"/>
            </a:endParaRPr>
          </a:p>
        </p:txBody>
      </p:sp>
      <p:sp>
        <p:nvSpPr>
          <p:cNvPr id="1229" name="テキスト 114"/>
          <p:cNvSpPr txBox="1"/>
          <p:nvPr/>
        </p:nvSpPr>
        <p:spPr>
          <a:xfrm>
            <a:off x="7559319" y="3939366"/>
            <a:ext cx="793102" cy="399217"/>
          </a:xfrm>
          <a:prstGeom prst="rect">
            <a:avLst/>
          </a:prstGeom>
          <a:ln>
            <a:noFill/>
          </a:ln>
        </p:spPr>
        <p:txBody>
          <a:bodyPr wrap="square">
            <a:spAutoFit/>
          </a:bodyPr>
          <a:p>
            <a:pPr>
              <a:defRPr lang="ja-JP" altLang="en-US"/>
            </a:pPr>
            <a:r>
              <a:rPr lang="ja-JP" altLang="en-US" sz="2000">
                <a:latin typeface="メイリオ"/>
                <a:ea typeface="メイリオ"/>
              </a:rPr>
              <a:t>困難</a:t>
            </a:r>
            <a:endParaRPr lang="ja-JP" altLang="en-US" sz="2000">
              <a:latin typeface="メイリオ"/>
              <a:ea typeface="メイリオ"/>
            </a:endParaRPr>
          </a:p>
        </p:txBody>
      </p:sp>
      <p:pic>
        <p:nvPicPr>
          <p:cNvPr id="1230" name="図 100"/>
          <p:cNvPicPr>
            <a:picLocks noChangeAspect="1"/>
          </p:cNvPicPr>
          <p:nvPr/>
        </p:nvPicPr>
        <p:blipFill>
          <a:blip r:embed="rId1"/>
          <a:stretch>
            <a:fillRect/>
          </a:stretch>
        </p:blipFill>
        <p:spPr>
          <a:xfrm>
            <a:off x="4977418" y="4418105"/>
            <a:ext cx="910502" cy="663403"/>
          </a:xfrm>
          <a:prstGeom prst="rect">
            <a:avLst/>
          </a:prstGeom>
        </p:spPr>
      </p:pic>
      <p:pic>
        <p:nvPicPr>
          <p:cNvPr id="1231" name="図 132"/>
          <p:cNvPicPr>
            <a:picLocks noChangeAspect="1"/>
          </p:cNvPicPr>
          <p:nvPr/>
        </p:nvPicPr>
        <p:blipFill>
          <a:blip r:embed="rId1"/>
          <a:stretch>
            <a:fillRect/>
          </a:stretch>
        </p:blipFill>
        <p:spPr>
          <a:xfrm>
            <a:off x="5580000" y="3025861"/>
            <a:ext cx="910502" cy="663403"/>
          </a:xfrm>
          <a:prstGeom prst="rect">
            <a:avLst/>
          </a:prstGeom>
        </p:spPr>
      </p:pic>
      <p:pic>
        <p:nvPicPr>
          <p:cNvPr id="1232" name="図 133"/>
          <p:cNvPicPr>
            <a:picLocks noChangeAspect="1"/>
          </p:cNvPicPr>
          <p:nvPr/>
        </p:nvPicPr>
        <p:blipFill>
          <a:blip r:embed="rId1"/>
          <a:stretch>
            <a:fillRect/>
          </a:stretch>
        </p:blipFill>
        <p:spPr>
          <a:xfrm>
            <a:off x="6372000" y="2362458"/>
            <a:ext cx="910502" cy="663403"/>
          </a:xfrm>
          <a:prstGeom prst="rect">
            <a:avLst/>
          </a:prstGeom>
        </p:spPr>
      </p:pic>
      <p:pic>
        <p:nvPicPr>
          <p:cNvPr id="1233" name="図 134"/>
          <p:cNvPicPr>
            <a:picLocks noChangeAspect="1"/>
          </p:cNvPicPr>
          <p:nvPr/>
        </p:nvPicPr>
        <p:blipFill>
          <a:blip r:embed="rId1"/>
          <a:stretch>
            <a:fillRect/>
          </a:stretch>
        </p:blipFill>
        <p:spPr>
          <a:xfrm>
            <a:off x="6372000" y="5233908"/>
            <a:ext cx="910502" cy="663403"/>
          </a:xfrm>
          <a:prstGeom prst="rect">
            <a:avLst/>
          </a:prstGeom>
        </p:spPr>
      </p:pic>
      <p:grpSp>
        <p:nvGrpSpPr>
          <p:cNvPr id="1234" name="グループ 137"/>
          <p:cNvGrpSpPr/>
          <p:nvPr/>
        </p:nvGrpSpPr>
        <p:grpSpPr>
          <a:xfrm>
            <a:off x="666512" y="1919111"/>
            <a:ext cx="2512644" cy="1953883"/>
            <a:chOff x="543814" y="1736912"/>
            <a:chExt cx="2512644" cy="1953883"/>
          </a:xfrm>
        </p:grpSpPr>
        <p:pic>
          <p:nvPicPr>
            <p:cNvPr id="1235" name="図 129"/>
            <p:cNvPicPr>
              <a:picLocks noChangeAspect="1"/>
            </p:cNvPicPr>
            <p:nvPr/>
          </p:nvPicPr>
          <p:blipFill>
            <a:blip r:embed="rId1"/>
            <a:stretch>
              <a:fillRect/>
            </a:stretch>
          </p:blipFill>
          <p:spPr>
            <a:xfrm>
              <a:off x="830237" y="2302686"/>
              <a:ext cx="910502" cy="663403"/>
            </a:xfrm>
            <a:prstGeom prst="rect">
              <a:avLst/>
            </a:prstGeom>
          </p:spPr>
        </p:pic>
        <p:pic>
          <p:nvPicPr>
            <p:cNvPr id="1236" name="図 130"/>
            <p:cNvPicPr>
              <a:picLocks noChangeAspect="1"/>
            </p:cNvPicPr>
            <p:nvPr/>
          </p:nvPicPr>
          <p:blipFill>
            <a:blip r:embed="rId1"/>
            <a:stretch>
              <a:fillRect/>
            </a:stretch>
          </p:blipFill>
          <p:spPr>
            <a:xfrm>
              <a:off x="1222443" y="2896052"/>
              <a:ext cx="910502" cy="663403"/>
            </a:xfrm>
            <a:prstGeom prst="rect">
              <a:avLst/>
            </a:prstGeom>
          </p:spPr>
        </p:pic>
        <p:pic>
          <p:nvPicPr>
            <p:cNvPr id="1237" name="図 131"/>
            <p:cNvPicPr>
              <a:picLocks noChangeAspect="1"/>
            </p:cNvPicPr>
            <p:nvPr/>
          </p:nvPicPr>
          <p:blipFill>
            <a:blip r:embed="rId1"/>
            <a:stretch>
              <a:fillRect/>
            </a:stretch>
          </p:blipFill>
          <p:spPr>
            <a:xfrm>
              <a:off x="1922834" y="2344708"/>
              <a:ext cx="910502" cy="663403"/>
            </a:xfrm>
            <a:prstGeom prst="rect">
              <a:avLst/>
            </a:prstGeom>
          </p:spPr>
        </p:pic>
        <p:sp>
          <p:nvSpPr>
            <p:cNvPr id="1238" name="楕円 135"/>
            <p:cNvSpPr/>
            <p:nvPr/>
          </p:nvSpPr>
          <p:spPr>
            <a:xfrm>
              <a:off x="543814" y="1736912"/>
              <a:ext cx="2512644" cy="1953883"/>
            </a:xfrm>
            <a:prstGeom prst="ellipse">
              <a:avLst/>
            </a:prstGeom>
            <a:noFill/>
            <a:ln w="127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39" name="テキスト 136"/>
            <p:cNvSpPr txBox="1"/>
            <p:nvPr/>
          </p:nvSpPr>
          <p:spPr>
            <a:xfrm>
              <a:off x="1346710" y="1920115"/>
              <a:ext cx="879303" cy="337661"/>
            </a:xfrm>
            <a:prstGeom prst="rect">
              <a:avLst/>
            </a:prstGeom>
            <a:ln>
              <a:solidFill>
                <a:srgbClr val="FF0000"/>
              </a:solidFill>
            </a:ln>
          </p:spPr>
          <p:txBody>
            <a:bodyPr wrap="square">
              <a:spAutoFit/>
            </a:bodyPr>
            <a:p>
              <a:pPr algn="ctr">
                <a:defRPr lang="ja-JP" altLang="en-US"/>
              </a:pPr>
              <a:r>
                <a:rPr lang="ja-JP" altLang="en-US" sz="1600">
                  <a:solidFill>
                    <a:srgbClr val="FF0000"/>
                  </a:solidFill>
                </a:rPr>
                <a:t>○○○</a:t>
              </a:r>
              <a:endParaRPr lang="ja-JP" altLang="en-US" sz="1600">
                <a:solidFill>
                  <a:srgbClr val="FF0000"/>
                </a:solidFill>
              </a:endParaRPr>
            </a:p>
          </p:txBody>
        </p:sp>
      </p:grpSp>
      <p:pic>
        <p:nvPicPr>
          <p:cNvPr id="1240" name="図 139"/>
          <p:cNvPicPr>
            <a:picLocks noChangeAspect="1"/>
          </p:cNvPicPr>
          <p:nvPr/>
        </p:nvPicPr>
        <p:blipFill>
          <a:blip r:embed="rId1"/>
          <a:stretch>
            <a:fillRect/>
          </a:stretch>
        </p:blipFill>
        <p:spPr>
          <a:xfrm>
            <a:off x="2045532" y="5565610"/>
            <a:ext cx="910502" cy="663403"/>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6"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4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p>
        </p:txBody>
      </p:sp>
      <p:sp>
        <p:nvSpPr>
          <p:cNvPr id="1248" name="テキスト 140"/>
          <p:cNvSpPr txBox="1"/>
          <p:nvPr/>
        </p:nvSpPr>
        <p:spPr>
          <a:xfrm>
            <a:off x="251967" y="2712124"/>
            <a:ext cx="7624942" cy="645438"/>
          </a:xfrm>
          <a:prstGeom prst="rect">
            <a:avLst/>
          </a:prstGeom>
        </p:spPr>
        <p:txBody>
          <a:bodyPr wrap="square">
            <a:spAutoFit/>
          </a:bodyPr>
          <a:p>
            <a:pPr>
              <a:defRPr lang="ja-JP" altLang="en-US"/>
            </a:pPr>
            <a:r>
              <a:rPr lang="ja-JP" altLang="en-US" sz="3600">
                <a:latin typeface="メイリオ"/>
                <a:ea typeface="メイリオ"/>
              </a:rPr>
              <a:t>③　</a:t>
            </a:r>
            <a:r>
              <a:rPr lang="ja-JP" altLang="en-US" sz="3600">
                <a:latin typeface="メイリオ"/>
                <a:ea typeface="メイリオ"/>
              </a:rPr>
              <a:t>感想発表と今後の方向性の共有</a:t>
            </a:r>
            <a:endParaRPr lang="ja-JP" altLang="en-US" sz="3600">
              <a:latin typeface="メイリオ"/>
              <a:ea typeface="メイリオ"/>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テキスト ボックス 7"/>
          <p:cNvSpPr txBox="1"/>
          <p:nvPr/>
        </p:nvSpPr>
        <p:spPr>
          <a:xfrm>
            <a:off x="791582" y="1342183"/>
            <a:ext cx="7560840" cy="3415427"/>
          </a:xfrm>
          <a:prstGeom prst="rect">
            <a:avLst/>
          </a:prstGeom>
          <a:noFill/>
          <a:ln>
            <a:solidFill>
              <a:schemeClr val="accent1"/>
            </a:solidFill>
          </a:ln>
        </p:spPr>
        <p:txBody>
          <a:bodyPr wrap="square" rtlCol="0">
            <a:spAutoFit/>
          </a:bodyPr>
          <a:lstStyle/>
          <a:p>
            <a:pPr algn="ct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「地域の現状」「児童生徒の実態」</a:t>
            </a:r>
          </a:p>
          <a:p>
            <a:pPr>
              <a:lnSpc>
                <a:spcPct val="150000"/>
              </a:lnSpc>
            </a:pP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lnSpc>
                <a:spcPct val="150000"/>
              </a:lnSpc>
            </a:pPr>
            <a:r>
              <a:rPr lang="ja-JP" altLang="en-US" sz="3600">
                <a:latin typeface="メイリオ"/>
                <a:ea typeface="メイリオ"/>
              </a:rPr>
              <a:t>［現在の探究課題］</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16"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2</a:t>
            </a:r>
          </a:p>
        </p:txBody>
      </p:sp>
      <p:sp>
        <p:nvSpPr>
          <p:cNvPr id="1117" name="図形 94"/>
          <p:cNvSpPr/>
          <p:nvPr/>
        </p:nvSpPr>
        <p:spPr>
          <a:xfrm>
            <a:off x="4102760" y="2349000"/>
            <a:ext cx="938481" cy="143581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r>
              <a:rPr lang="ja-JP" altLang="en-US" sz="3200">
                <a:latin typeface="メイリオ"/>
                <a:ea typeface="メイリオ"/>
              </a:rPr>
              <a:t>比較</a:t>
            </a:r>
            <a:endParaRPr lang="ja-JP" altLang="en-US" sz="3200">
              <a:latin typeface="メイリオ"/>
              <a:ea typeface="メイリオ"/>
            </a:endParaRPr>
          </a:p>
        </p:txBody>
      </p:sp>
      <p:sp>
        <p:nvSpPr>
          <p:cNvPr id="1118" name="図形 95"/>
          <p:cNvSpPr/>
          <p:nvPr/>
        </p:nvSpPr>
        <p:spPr>
          <a:xfrm>
            <a:off x="3545382" y="5013001"/>
            <a:ext cx="2053240" cy="504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19" name="テキスト 96"/>
          <p:cNvSpPr txBox="1"/>
          <p:nvPr/>
        </p:nvSpPr>
        <p:spPr>
          <a:xfrm>
            <a:off x="1870615" y="5799044"/>
            <a:ext cx="5402772" cy="706993"/>
          </a:xfrm>
          <a:prstGeom prst="rect">
            <a:avLst/>
          </a:prstGeom>
          <a:ln>
            <a:solidFill>
              <a:schemeClr val="accent1"/>
            </a:solidFill>
          </a:ln>
        </p:spPr>
        <p:txBody>
          <a:bodyPr wrap="square">
            <a:spAutoFit/>
          </a:bodyPr>
          <a:p>
            <a:pPr algn="ctr">
              <a:defRPr lang="ja-JP" altLang="en-US"/>
            </a:pPr>
            <a:r>
              <a:rPr lang="ja-JP" altLang="en-US" sz="4000">
                <a:latin typeface="メイリオ"/>
                <a:ea typeface="メイリオ"/>
              </a:rPr>
              <a:t>必要感のある探究課題</a:t>
            </a:r>
            <a:endParaRPr lang="ja-JP" altLang="en-US" sz="4000">
              <a:latin typeface="メイリオ"/>
              <a:ea typeface="メイリオ"/>
            </a:endParaRPr>
          </a:p>
        </p:txBody>
      </p:sp>
      <p:sp>
        <p:nvSpPr>
          <p:cNvPr id="1120" name="正方形/長方形 126"/>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研修の視点</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6"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2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3</a:t>
            </a:r>
          </a:p>
        </p:txBody>
      </p:sp>
      <p:sp>
        <p:nvSpPr>
          <p:cNvPr id="1128" name="テキスト ボックス 97"/>
          <p:cNvSpPr txBox="1"/>
          <p:nvPr/>
        </p:nvSpPr>
        <p:spPr>
          <a:xfrm>
            <a:off x="787539" y="1414470"/>
            <a:ext cx="7564883" cy="4246424"/>
          </a:xfrm>
          <a:prstGeom prst="rect">
            <a:avLst/>
          </a:prstGeom>
          <a:noFill/>
        </p:spPr>
        <p:txBody>
          <a:bodyPr wrap="square" rtlCol="0">
            <a:spAutoFit/>
          </a:bodyPr>
          <a:lstStyle/>
          <a:p>
            <a:pPr>
              <a:lnSpc>
                <a:spcPct val="150000"/>
              </a:lnSpc>
            </a:pPr>
            <a:r>
              <a:rPr lang="ja-JP" altLang="en-US" sz="3600">
                <a:latin typeface="メイリオ"/>
                <a:ea typeface="メイリオ"/>
              </a:rPr>
              <a:t>①　個人で付箋に記入</a:t>
            </a:r>
            <a:endParaRPr sz="3600">
              <a:latin typeface="メイリオ"/>
              <a:ea typeface="メイリオ"/>
            </a:endParaRPr>
          </a:p>
          <a:p>
            <a:pPr>
              <a:lnSpc>
                <a:spcPct val="150000"/>
              </a:lnSpc>
            </a:pPr>
            <a:endParaRPr lang="ja-JP" altLang="en-US" sz="3600">
              <a:latin typeface="メイリオ"/>
              <a:ea typeface="メイリオ"/>
            </a:endParaRPr>
          </a:p>
          <a:p>
            <a:pPr>
              <a:lnSpc>
                <a:spcPct val="150000"/>
              </a:lnSpc>
            </a:pPr>
            <a:r>
              <a:rPr lang="ja-JP" altLang="en-US" sz="3600">
                <a:latin typeface="メイリオ"/>
                <a:ea typeface="メイリオ"/>
              </a:rPr>
              <a:t>②　座標シートを用いて検討</a:t>
            </a:r>
            <a:endParaRPr lang="ja-JP" altLang="en-US" sz="3600">
              <a:latin typeface="メイリオ"/>
              <a:ea typeface="メイリオ"/>
            </a:endParaRPr>
          </a:p>
          <a:p>
            <a:pPr>
              <a:lnSpc>
                <a:spcPct val="150000"/>
              </a:lnSpc>
            </a:pPr>
            <a:endParaRPr lang="ja-JP" altLang="en-US" sz="3600">
              <a:latin typeface="メイリオ"/>
              <a:ea typeface="メイリオ"/>
            </a:endParaRPr>
          </a:p>
          <a:p>
            <a:pPr>
              <a:lnSpc>
                <a:spcPct val="150000"/>
              </a:lnSpc>
            </a:pPr>
            <a:r>
              <a:rPr lang="ja-JP" altLang="en-US" sz="3600">
                <a:latin typeface="メイリオ"/>
                <a:ea typeface="メイリオ"/>
              </a:rPr>
              <a:t>③　</a:t>
            </a:r>
            <a:r>
              <a:rPr lang="ja-JP" altLang="en-US" sz="3600">
                <a:latin typeface="メイリオ"/>
                <a:ea typeface="メイリオ"/>
              </a:rPr>
              <a:t>感想発表と今後の方向性の共有</a:t>
            </a:r>
            <a:r>
              <a:rPr lang="ja-JP" altLang="en-US" sz="3600">
                <a:latin typeface="メイリオ"/>
                <a:ea typeface="メイリオ"/>
              </a:rPr>
              <a:t>　</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4"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3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4</a:t>
            </a:r>
          </a:p>
        </p:txBody>
      </p:sp>
      <p:sp>
        <p:nvSpPr>
          <p:cNvPr id="1136" name="テキスト 98"/>
          <p:cNvSpPr txBox="1"/>
          <p:nvPr/>
        </p:nvSpPr>
        <p:spPr>
          <a:xfrm>
            <a:off x="252000" y="1197000"/>
            <a:ext cx="6115658" cy="645438"/>
          </a:xfrm>
          <a:prstGeom prst="rect">
            <a:avLst/>
          </a:prstGeom>
        </p:spPr>
        <p:txBody>
          <a:bodyPr wrap="square">
            <a:spAutoFit/>
          </a:bodyPr>
          <a:p>
            <a:pPr>
              <a:defRPr lang="ja-JP" altLang="en-US"/>
            </a:pPr>
            <a:r>
              <a:rPr lang="ja-JP" altLang="en-US" sz="3600">
                <a:latin typeface="メイリオ"/>
                <a:ea typeface="メイリオ"/>
              </a:rPr>
              <a:t>①　個人で付箋に記入</a:t>
            </a:r>
            <a:endParaRPr lang="ja-JP" altLang="en-US" sz="3600">
              <a:latin typeface="メイリオ"/>
              <a:ea typeface="メイリオ"/>
            </a:endParaRPr>
          </a:p>
        </p:txBody>
      </p:sp>
      <p:grpSp>
        <p:nvGrpSpPr>
          <p:cNvPr id="1137" name="グループ 103"/>
          <p:cNvGrpSpPr/>
          <p:nvPr/>
        </p:nvGrpSpPr>
        <p:grpSpPr>
          <a:xfrm>
            <a:off x="1317760" y="1519719"/>
            <a:ext cx="6508481" cy="4742162"/>
            <a:chOff x="1317760" y="1842438"/>
            <a:chExt cx="6508481" cy="4742162"/>
          </a:xfrm>
        </p:grpSpPr>
        <p:pic>
          <p:nvPicPr>
            <p:cNvPr id="1138" name="図 100"/>
            <p:cNvPicPr>
              <a:picLocks noChangeAspect="1"/>
            </p:cNvPicPr>
            <p:nvPr/>
          </p:nvPicPr>
          <p:blipFill>
            <a:blip r:embed="rId1"/>
            <a:stretch>
              <a:fillRect/>
            </a:stretch>
          </p:blipFill>
          <p:spPr>
            <a:xfrm>
              <a:off x="1317760" y="1842438"/>
              <a:ext cx="6508481" cy="4742162"/>
            </a:xfrm>
            <a:prstGeom prst="rect">
              <a:avLst/>
            </a:prstGeom>
          </p:spPr>
        </p:pic>
        <p:sp>
          <p:nvSpPr>
            <p:cNvPr id="1139" name="テキスト 101"/>
            <p:cNvSpPr txBox="1"/>
            <p:nvPr/>
          </p:nvSpPr>
          <p:spPr>
            <a:xfrm>
              <a:off x="2339228" y="2925000"/>
              <a:ext cx="4320000" cy="1753433"/>
            </a:xfrm>
            <a:prstGeom prst="rect">
              <a:avLst/>
            </a:prstGeom>
          </p:spPr>
          <p:txBody>
            <a:bodyPr>
              <a:spAutoFit/>
            </a:bodyPr>
            <a:p>
              <a:pPr>
                <a:defRPr lang="ja-JP" altLang="en-US"/>
              </a:pPr>
              <a:r>
                <a:rPr lang="ja-JP" altLang="en-US" sz="3600">
                  <a:latin typeface="メイリオ"/>
                  <a:ea typeface="メイリオ"/>
                </a:rPr>
                <a:t>総合的な学習の時間において探究課題になり得ること</a:t>
              </a:r>
              <a:endParaRPr lang="ja-JP" altLang="en-US" sz="3600">
                <a:latin typeface="メイリオ"/>
                <a:ea typeface="メイリオ"/>
              </a:endParaRPr>
            </a:p>
          </p:txBody>
        </p:sp>
        <p:sp>
          <p:nvSpPr>
            <p:cNvPr id="1140" name="テキスト 102"/>
            <p:cNvSpPr txBox="1"/>
            <p:nvPr/>
          </p:nvSpPr>
          <p:spPr>
            <a:xfrm>
              <a:off x="4788000" y="5410893"/>
              <a:ext cx="1440949" cy="522327"/>
            </a:xfrm>
            <a:prstGeom prst="rect">
              <a:avLst/>
            </a:prstGeom>
          </p:spPr>
          <p:txBody>
            <a:bodyPr wrap="square">
              <a:spAutoFit/>
            </a:bodyPr>
            <a:p>
              <a:pPr>
                <a:defRPr lang="ja-JP" altLang="en-US"/>
              </a:pPr>
              <a:r>
                <a:rPr lang="ja-JP" altLang="en-US" sz="2800">
                  <a:latin typeface="メイリオ"/>
                  <a:ea typeface="メイリオ"/>
                </a:rPr>
                <a:t>名前</a:t>
              </a:r>
              <a:endParaRPr lang="ja-JP" altLang="en-US" sz="2800">
                <a:latin typeface="メイリオ"/>
                <a:ea typeface="メイリオ"/>
              </a:endParaRPr>
            </a:p>
          </p:txBody>
        </p:sp>
      </p:grpSp>
      <p:sp>
        <p:nvSpPr>
          <p:cNvPr id="1141" name="テキスト 105"/>
          <p:cNvSpPr txBox="1"/>
          <p:nvPr/>
        </p:nvSpPr>
        <p:spPr>
          <a:xfrm>
            <a:off x="5724949" y="5893442"/>
            <a:ext cx="2950186" cy="645438"/>
          </a:xfrm>
          <a:prstGeom prst="rect">
            <a:avLst/>
          </a:prstGeom>
        </p:spPr>
        <p:txBody>
          <a:bodyPr wrap="square">
            <a:spAutoFit/>
          </a:bodyPr>
          <a:p>
            <a:pPr>
              <a:defRPr lang="ja-JP" altLang="en-US"/>
            </a:pPr>
            <a:r>
              <a:rPr lang="ja-JP" altLang="en-US">
                <a:latin typeface="メイリオ"/>
                <a:ea typeface="メイリオ"/>
              </a:rPr>
              <a:t>・筆記用具はサインペン</a:t>
            </a:r>
            <a:endParaRPr lang="ja-JP" altLang="en-US">
              <a:latin typeface="メイリオ"/>
              <a:ea typeface="メイリオ"/>
            </a:endParaRPr>
          </a:p>
          <a:p>
            <a:pPr>
              <a:defRPr lang="ja-JP" altLang="en-US"/>
            </a:pPr>
            <a:r>
              <a:rPr lang="ja-JP" altLang="en-US">
                <a:latin typeface="メイリオ"/>
                <a:ea typeface="メイリオ"/>
              </a:rPr>
              <a:t>・</a:t>
            </a:r>
            <a:r>
              <a:rPr lang="ja-JP" altLang="en-US">
                <a:latin typeface="メイリオ"/>
                <a:ea typeface="メイリオ"/>
              </a:rPr>
              <a:t>１枚の付箋に１探究課題</a:t>
            </a:r>
            <a:endParaRPr lang="ja-JP" altLang="en-US">
              <a:latin typeface="メイリオ"/>
              <a:ea typeface="メイリオ"/>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7"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48"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5</a:t>
            </a:r>
          </a:p>
        </p:txBody>
      </p:sp>
      <p:sp>
        <p:nvSpPr>
          <p:cNvPr id="1149" name="テキスト 106"/>
          <p:cNvSpPr txBox="1"/>
          <p:nvPr/>
        </p:nvSpPr>
        <p:spPr>
          <a:xfrm>
            <a:off x="251967" y="1197000"/>
            <a:ext cx="7624942" cy="645438"/>
          </a:xfrm>
          <a:prstGeom prst="rect">
            <a:avLst/>
          </a:prstGeom>
        </p:spPr>
        <p:txBody>
          <a:bodyPr wrap="square">
            <a:spAutoFit/>
          </a:bodyPr>
          <a:p>
            <a:pPr>
              <a:defRPr lang="ja-JP" altLang="en-US"/>
            </a:pPr>
            <a:r>
              <a:rPr lang="ja-JP" altLang="en-US" sz="3600">
                <a:latin typeface="メイリオ"/>
                <a:ea typeface="メイリオ"/>
              </a:rPr>
              <a:t>②　座標シートを用いて検討</a:t>
            </a:r>
            <a:endParaRPr lang="ja-JP" altLang="en-US" sz="3600">
              <a:latin typeface="メイリオ"/>
              <a:ea typeface="メイリオ"/>
            </a:endParaRPr>
          </a:p>
        </p:txBody>
      </p:sp>
      <p:sp>
        <p:nvSpPr>
          <p:cNvPr id="1150" name="図形 108"/>
          <p:cNvSpPr/>
          <p:nvPr/>
        </p:nvSpPr>
        <p:spPr>
          <a:xfrm>
            <a:off x="4528356" y="2064561"/>
            <a:ext cx="79600" cy="43169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51" name="図形 110"/>
          <p:cNvSpPr/>
          <p:nvPr/>
        </p:nvSpPr>
        <p:spPr>
          <a:xfrm rot="16200000">
            <a:off x="4544756" y="1104796"/>
            <a:ext cx="46800" cy="598563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52" name="テキスト 111"/>
          <p:cNvSpPr txBox="1"/>
          <p:nvPr/>
        </p:nvSpPr>
        <p:spPr>
          <a:xfrm>
            <a:off x="4211405" y="1735381"/>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身近</a:t>
            </a:r>
            <a:endParaRPr lang="ja-JP" altLang="en-US" sz="2000">
              <a:latin typeface="メイリオ"/>
              <a:ea typeface="メイリオ"/>
            </a:endParaRPr>
          </a:p>
        </p:txBody>
      </p:sp>
      <p:sp>
        <p:nvSpPr>
          <p:cNvPr id="1153" name="テキスト 112"/>
          <p:cNvSpPr txBox="1"/>
          <p:nvPr/>
        </p:nvSpPr>
        <p:spPr>
          <a:xfrm>
            <a:off x="4184316" y="6388746"/>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間遠</a:t>
            </a:r>
            <a:endParaRPr lang="ja-JP" altLang="en-US" sz="2000">
              <a:latin typeface="メイリオ"/>
              <a:ea typeface="メイリオ"/>
            </a:endParaRPr>
          </a:p>
        </p:txBody>
      </p:sp>
      <p:sp>
        <p:nvSpPr>
          <p:cNvPr id="1154" name="テキスト 113"/>
          <p:cNvSpPr txBox="1"/>
          <p:nvPr/>
        </p:nvSpPr>
        <p:spPr>
          <a:xfrm>
            <a:off x="935021" y="3953373"/>
            <a:ext cx="793102" cy="399217"/>
          </a:xfrm>
          <a:prstGeom prst="rect">
            <a:avLst/>
          </a:prstGeom>
          <a:ln>
            <a:noFill/>
          </a:ln>
        </p:spPr>
        <p:txBody>
          <a:bodyPr wrap="square">
            <a:spAutoFit/>
          </a:bodyPr>
          <a:p>
            <a:pPr>
              <a:defRPr lang="ja-JP" altLang="en-US"/>
            </a:pPr>
            <a:r>
              <a:rPr lang="ja-JP" altLang="en-US" sz="2000">
                <a:latin typeface="メイリオ"/>
                <a:ea typeface="メイリオ"/>
              </a:rPr>
              <a:t>容易</a:t>
            </a:r>
            <a:endParaRPr lang="ja-JP" altLang="en-US" sz="2000">
              <a:latin typeface="メイリオ"/>
              <a:ea typeface="メイリオ"/>
            </a:endParaRPr>
          </a:p>
        </p:txBody>
      </p:sp>
      <p:sp>
        <p:nvSpPr>
          <p:cNvPr id="1155" name="テキスト 114"/>
          <p:cNvSpPr txBox="1"/>
          <p:nvPr/>
        </p:nvSpPr>
        <p:spPr>
          <a:xfrm>
            <a:off x="7559319" y="3939366"/>
            <a:ext cx="793102" cy="399217"/>
          </a:xfrm>
          <a:prstGeom prst="rect">
            <a:avLst/>
          </a:prstGeom>
          <a:ln>
            <a:noFill/>
          </a:ln>
        </p:spPr>
        <p:txBody>
          <a:bodyPr wrap="square">
            <a:spAutoFit/>
          </a:bodyPr>
          <a:p>
            <a:pPr>
              <a:defRPr lang="ja-JP" altLang="en-US"/>
            </a:pPr>
            <a:r>
              <a:rPr lang="ja-JP" altLang="en-US" sz="2000">
                <a:latin typeface="メイリオ"/>
                <a:ea typeface="メイリオ"/>
              </a:rPr>
              <a:t>困難</a:t>
            </a:r>
            <a:endParaRPr lang="ja-JP" altLang="en-US" sz="2000">
              <a:latin typeface="メイリオ"/>
              <a:ea typeface="メイリオ"/>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1"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62"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p>
        </p:txBody>
      </p:sp>
      <p:sp>
        <p:nvSpPr>
          <p:cNvPr id="1163" name="テキスト 106"/>
          <p:cNvSpPr txBox="1"/>
          <p:nvPr/>
        </p:nvSpPr>
        <p:spPr>
          <a:xfrm>
            <a:off x="251967" y="1197000"/>
            <a:ext cx="7624942" cy="645438"/>
          </a:xfrm>
          <a:prstGeom prst="rect">
            <a:avLst/>
          </a:prstGeom>
        </p:spPr>
        <p:txBody>
          <a:bodyPr wrap="square">
            <a:spAutoFit/>
          </a:bodyPr>
          <a:p>
            <a:pPr>
              <a:defRPr lang="ja-JP" altLang="en-US"/>
            </a:pPr>
            <a:r>
              <a:rPr lang="ja-JP" altLang="en-US" sz="3600">
                <a:latin typeface="メイリオ"/>
                <a:ea typeface="メイリオ"/>
              </a:rPr>
              <a:t>②　座標シートを用いて検討</a:t>
            </a:r>
            <a:endParaRPr lang="ja-JP" altLang="en-US" sz="3600">
              <a:latin typeface="メイリオ"/>
              <a:ea typeface="メイリオ"/>
            </a:endParaRPr>
          </a:p>
        </p:txBody>
      </p:sp>
      <p:sp>
        <p:nvSpPr>
          <p:cNvPr id="1164" name="図形 108"/>
          <p:cNvSpPr/>
          <p:nvPr/>
        </p:nvSpPr>
        <p:spPr>
          <a:xfrm>
            <a:off x="4528356" y="2064561"/>
            <a:ext cx="79600" cy="43169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65" name="図形 110"/>
          <p:cNvSpPr/>
          <p:nvPr/>
        </p:nvSpPr>
        <p:spPr>
          <a:xfrm rot="16200000">
            <a:off x="4544756" y="1104796"/>
            <a:ext cx="46800" cy="598563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66" name="テキスト 111"/>
          <p:cNvSpPr txBox="1"/>
          <p:nvPr/>
        </p:nvSpPr>
        <p:spPr>
          <a:xfrm>
            <a:off x="4211405" y="1735381"/>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身近</a:t>
            </a:r>
            <a:endParaRPr lang="ja-JP" altLang="en-US" sz="2000">
              <a:latin typeface="メイリオ"/>
              <a:ea typeface="メイリオ"/>
            </a:endParaRPr>
          </a:p>
        </p:txBody>
      </p:sp>
      <p:sp>
        <p:nvSpPr>
          <p:cNvPr id="1167" name="テキスト 112"/>
          <p:cNvSpPr txBox="1"/>
          <p:nvPr/>
        </p:nvSpPr>
        <p:spPr>
          <a:xfrm>
            <a:off x="4184316" y="6388746"/>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間遠</a:t>
            </a:r>
            <a:endParaRPr lang="ja-JP" altLang="en-US" sz="2000">
              <a:latin typeface="メイリオ"/>
              <a:ea typeface="メイリオ"/>
            </a:endParaRPr>
          </a:p>
        </p:txBody>
      </p:sp>
      <p:sp>
        <p:nvSpPr>
          <p:cNvPr id="1168" name="テキスト 113"/>
          <p:cNvSpPr txBox="1"/>
          <p:nvPr/>
        </p:nvSpPr>
        <p:spPr>
          <a:xfrm>
            <a:off x="935021" y="3953373"/>
            <a:ext cx="793102" cy="399217"/>
          </a:xfrm>
          <a:prstGeom prst="rect">
            <a:avLst/>
          </a:prstGeom>
          <a:ln>
            <a:noFill/>
          </a:ln>
        </p:spPr>
        <p:txBody>
          <a:bodyPr wrap="square">
            <a:spAutoFit/>
          </a:bodyPr>
          <a:p>
            <a:pPr>
              <a:defRPr lang="ja-JP" altLang="en-US"/>
            </a:pPr>
            <a:r>
              <a:rPr lang="ja-JP" altLang="en-US" sz="2000">
                <a:latin typeface="メイリオ"/>
                <a:ea typeface="メイリオ"/>
              </a:rPr>
              <a:t>容易</a:t>
            </a:r>
            <a:endParaRPr lang="ja-JP" altLang="en-US" sz="2000">
              <a:latin typeface="メイリオ"/>
              <a:ea typeface="メイリオ"/>
            </a:endParaRPr>
          </a:p>
        </p:txBody>
      </p:sp>
      <p:sp>
        <p:nvSpPr>
          <p:cNvPr id="1169" name="テキスト 114"/>
          <p:cNvSpPr txBox="1"/>
          <p:nvPr/>
        </p:nvSpPr>
        <p:spPr>
          <a:xfrm>
            <a:off x="7559319" y="3939366"/>
            <a:ext cx="793102" cy="399217"/>
          </a:xfrm>
          <a:prstGeom prst="rect">
            <a:avLst/>
          </a:prstGeom>
          <a:ln>
            <a:noFill/>
          </a:ln>
        </p:spPr>
        <p:txBody>
          <a:bodyPr wrap="square">
            <a:spAutoFit/>
          </a:bodyPr>
          <a:p>
            <a:pPr>
              <a:defRPr lang="ja-JP" altLang="en-US"/>
            </a:pPr>
            <a:r>
              <a:rPr lang="ja-JP" altLang="en-US" sz="2000">
                <a:latin typeface="メイリオ"/>
                <a:ea typeface="メイリオ"/>
              </a:rPr>
              <a:t>困難</a:t>
            </a:r>
            <a:endParaRPr lang="ja-JP" altLang="en-US" sz="2000">
              <a:latin typeface="メイリオ"/>
              <a:ea typeface="メイリオ"/>
            </a:endParaRPr>
          </a:p>
        </p:txBody>
      </p:sp>
      <p:pic>
        <p:nvPicPr>
          <p:cNvPr id="1170" name="図 100"/>
          <p:cNvPicPr>
            <a:picLocks noChangeAspect="1"/>
          </p:cNvPicPr>
          <p:nvPr/>
        </p:nvPicPr>
        <p:blipFill>
          <a:blip r:embed="rId1"/>
          <a:stretch>
            <a:fillRect/>
          </a:stretch>
        </p:blipFill>
        <p:spPr>
          <a:xfrm>
            <a:off x="4977418" y="4418105"/>
            <a:ext cx="910502" cy="663403"/>
          </a:xfrm>
          <a:prstGeom prst="rect">
            <a:avLst/>
          </a:prstGeom>
        </p:spPr>
      </p:pic>
      <p:pic>
        <p:nvPicPr>
          <p:cNvPr id="1171" name="図 132"/>
          <p:cNvPicPr>
            <a:picLocks noChangeAspect="1"/>
          </p:cNvPicPr>
          <p:nvPr/>
        </p:nvPicPr>
        <p:blipFill>
          <a:blip r:embed="rId1"/>
          <a:stretch>
            <a:fillRect/>
          </a:stretch>
        </p:blipFill>
        <p:spPr>
          <a:xfrm>
            <a:off x="5580000" y="3025861"/>
            <a:ext cx="910502" cy="663403"/>
          </a:xfrm>
          <a:prstGeom prst="rect">
            <a:avLst/>
          </a:prstGeom>
        </p:spPr>
      </p:pic>
      <p:pic>
        <p:nvPicPr>
          <p:cNvPr id="1172" name="図 133"/>
          <p:cNvPicPr>
            <a:picLocks noChangeAspect="1"/>
          </p:cNvPicPr>
          <p:nvPr/>
        </p:nvPicPr>
        <p:blipFill>
          <a:blip r:embed="rId1"/>
          <a:stretch>
            <a:fillRect/>
          </a:stretch>
        </p:blipFill>
        <p:spPr>
          <a:xfrm>
            <a:off x="6372000" y="2362458"/>
            <a:ext cx="910502" cy="663403"/>
          </a:xfrm>
          <a:prstGeom prst="rect">
            <a:avLst/>
          </a:prstGeom>
        </p:spPr>
      </p:pic>
      <p:pic>
        <p:nvPicPr>
          <p:cNvPr id="1173" name="図 134"/>
          <p:cNvPicPr>
            <a:picLocks noChangeAspect="1"/>
          </p:cNvPicPr>
          <p:nvPr/>
        </p:nvPicPr>
        <p:blipFill>
          <a:blip r:embed="rId1"/>
          <a:stretch>
            <a:fillRect/>
          </a:stretch>
        </p:blipFill>
        <p:spPr>
          <a:xfrm>
            <a:off x="6372000" y="5233908"/>
            <a:ext cx="910502" cy="663403"/>
          </a:xfrm>
          <a:prstGeom prst="rect">
            <a:avLst/>
          </a:prstGeom>
        </p:spPr>
      </p:pic>
      <p:grpSp>
        <p:nvGrpSpPr>
          <p:cNvPr id="1174" name="グループ 137"/>
          <p:cNvGrpSpPr/>
          <p:nvPr/>
        </p:nvGrpSpPr>
        <p:grpSpPr>
          <a:xfrm>
            <a:off x="666512" y="1919111"/>
            <a:ext cx="2512644" cy="1953883"/>
            <a:chOff x="543814" y="1736912"/>
            <a:chExt cx="2512644" cy="1953883"/>
          </a:xfrm>
        </p:grpSpPr>
        <p:pic>
          <p:nvPicPr>
            <p:cNvPr id="1175" name="図 129"/>
            <p:cNvPicPr>
              <a:picLocks noChangeAspect="1"/>
            </p:cNvPicPr>
            <p:nvPr/>
          </p:nvPicPr>
          <p:blipFill>
            <a:blip r:embed="rId1"/>
            <a:stretch>
              <a:fillRect/>
            </a:stretch>
          </p:blipFill>
          <p:spPr>
            <a:xfrm>
              <a:off x="830237" y="2302686"/>
              <a:ext cx="910502" cy="663403"/>
            </a:xfrm>
            <a:prstGeom prst="rect">
              <a:avLst/>
            </a:prstGeom>
          </p:spPr>
        </p:pic>
        <p:pic>
          <p:nvPicPr>
            <p:cNvPr id="1176" name="図 130"/>
            <p:cNvPicPr>
              <a:picLocks noChangeAspect="1"/>
            </p:cNvPicPr>
            <p:nvPr/>
          </p:nvPicPr>
          <p:blipFill>
            <a:blip r:embed="rId1"/>
            <a:stretch>
              <a:fillRect/>
            </a:stretch>
          </p:blipFill>
          <p:spPr>
            <a:xfrm>
              <a:off x="1222443" y="2896052"/>
              <a:ext cx="910502" cy="663403"/>
            </a:xfrm>
            <a:prstGeom prst="rect">
              <a:avLst/>
            </a:prstGeom>
          </p:spPr>
        </p:pic>
        <p:pic>
          <p:nvPicPr>
            <p:cNvPr id="1177" name="図 131"/>
            <p:cNvPicPr>
              <a:picLocks noChangeAspect="1"/>
            </p:cNvPicPr>
            <p:nvPr/>
          </p:nvPicPr>
          <p:blipFill>
            <a:blip r:embed="rId1"/>
            <a:stretch>
              <a:fillRect/>
            </a:stretch>
          </p:blipFill>
          <p:spPr>
            <a:xfrm>
              <a:off x="1922834" y="2344708"/>
              <a:ext cx="910502" cy="663403"/>
            </a:xfrm>
            <a:prstGeom prst="rect">
              <a:avLst/>
            </a:prstGeom>
          </p:spPr>
        </p:pic>
        <p:sp>
          <p:nvSpPr>
            <p:cNvPr id="1178" name="楕円 135"/>
            <p:cNvSpPr/>
            <p:nvPr/>
          </p:nvSpPr>
          <p:spPr>
            <a:xfrm>
              <a:off x="543814" y="1736912"/>
              <a:ext cx="2512644" cy="1953883"/>
            </a:xfrm>
            <a:prstGeom prst="ellipse">
              <a:avLst/>
            </a:prstGeom>
            <a:noFill/>
            <a:ln w="12700" cap="flat" cmpd="sng" algn="ctr">
              <a:solidFill>
                <a:srgbClr val="FF0000"/>
              </a:solidFill>
              <a:prstDash val="solid"/>
              <a:miter lim="800000"/>
            </a:ln>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179" name="テキスト 136"/>
            <p:cNvSpPr txBox="1"/>
            <p:nvPr/>
          </p:nvSpPr>
          <p:spPr>
            <a:xfrm>
              <a:off x="1346710" y="1920115"/>
              <a:ext cx="879303" cy="337661"/>
            </a:xfrm>
            <a:prstGeom prst="rect">
              <a:avLst/>
            </a:prstGeom>
            <a:ln>
              <a:solidFill>
                <a:srgbClr val="FF0000"/>
              </a:solidFill>
            </a:ln>
          </p:spPr>
          <p:txBody>
            <a:bodyPr wrap="square">
              <a:spAutoFit/>
            </a:bodyPr>
            <a:p>
              <a:pPr algn="ctr">
                <a:defRPr lang="ja-JP" altLang="en-US"/>
              </a:pPr>
              <a:r>
                <a:rPr lang="ja-JP" altLang="en-US" sz="1600">
                  <a:solidFill>
                    <a:srgbClr val="FF0000"/>
                  </a:solidFill>
                </a:rPr>
                <a:t>○○○</a:t>
              </a:r>
              <a:endParaRPr lang="ja-JP" altLang="en-US" sz="1600">
                <a:solidFill>
                  <a:srgbClr val="FF0000"/>
                </a:solidFill>
              </a:endParaRPr>
            </a:p>
          </p:txBody>
        </p:sp>
      </p:grpSp>
      <p:pic>
        <p:nvPicPr>
          <p:cNvPr id="1180" name="図 139"/>
          <p:cNvPicPr>
            <a:picLocks noChangeAspect="1"/>
          </p:cNvPicPr>
          <p:nvPr/>
        </p:nvPicPr>
        <p:blipFill>
          <a:blip r:embed="rId1"/>
          <a:stretch>
            <a:fillRect/>
          </a:stretch>
        </p:blipFill>
        <p:spPr>
          <a:xfrm>
            <a:off x="2045532" y="5565610"/>
            <a:ext cx="910502" cy="663403"/>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6"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87"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p>
        </p:txBody>
      </p:sp>
      <p:sp>
        <p:nvSpPr>
          <p:cNvPr id="1188" name="テキスト 140"/>
          <p:cNvSpPr txBox="1"/>
          <p:nvPr/>
        </p:nvSpPr>
        <p:spPr>
          <a:xfrm>
            <a:off x="251967" y="2712124"/>
            <a:ext cx="7624942" cy="645438"/>
          </a:xfrm>
          <a:prstGeom prst="rect">
            <a:avLst/>
          </a:prstGeom>
        </p:spPr>
        <p:txBody>
          <a:bodyPr wrap="square">
            <a:spAutoFit/>
          </a:bodyPr>
          <a:p>
            <a:pPr>
              <a:defRPr lang="ja-JP" altLang="en-US"/>
            </a:pPr>
            <a:r>
              <a:rPr lang="ja-JP" altLang="en-US" sz="3600">
                <a:latin typeface="メイリオ"/>
                <a:ea typeface="メイリオ"/>
              </a:rPr>
              <a:t>③　</a:t>
            </a:r>
            <a:r>
              <a:rPr lang="ja-JP" altLang="en-US" sz="3600">
                <a:latin typeface="メイリオ"/>
                <a:ea typeface="メイリオ"/>
              </a:rPr>
              <a:t>感想発表と今後の方向性の共有</a:t>
            </a:r>
            <a:endParaRPr lang="ja-JP" altLang="en-US" sz="3600">
              <a:latin typeface="メイリオ"/>
              <a:ea typeface="メイリオ"/>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4"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95"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8</a:t>
            </a:r>
          </a:p>
        </p:txBody>
      </p:sp>
      <p:sp>
        <p:nvSpPr>
          <p:cNvPr id="1196" name="テキスト 98"/>
          <p:cNvSpPr txBox="1"/>
          <p:nvPr/>
        </p:nvSpPr>
        <p:spPr>
          <a:xfrm>
            <a:off x="252000" y="1197000"/>
            <a:ext cx="6115658" cy="645438"/>
          </a:xfrm>
          <a:prstGeom prst="rect">
            <a:avLst/>
          </a:prstGeom>
        </p:spPr>
        <p:txBody>
          <a:bodyPr wrap="square">
            <a:spAutoFit/>
          </a:bodyPr>
          <a:p>
            <a:pPr>
              <a:defRPr lang="ja-JP" altLang="en-US"/>
            </a:pPr>
            <a:r>
              <a:rPr lang="ja-JP" altLang="en-US" sz="3600">
                <a:latin typeface="メイリオ"/>
                <a:ea typeface="メイリオ"/>
              </a:rPr>
              <a:t>①　個人で付箋に記入</a:t>
            </a:r>
            <a:endParaRPr lang="ja-JP" altLang="en-US" sz="3600">
              <a:latin typeface="メイリオ"/>
              <a:ea typeface="メイリオ"/>
            </a:endParaRPr>
          </a:p>
        </p:txBody>
      </p:sp>
      <p:grpSp>
        <p:nvGrpSpPr>
          <p:cNvPr id="1197" name="グループ 103"/>
          <p:cNvGrpSpPr/>
          <p:nvPr/>
        </p:nvGrpSpPr>
        <p:grpSpPr>
          <a:xfrm>
            <a:off x="1317760" y="1519719"/>
            <a:ext cx="6508481" cy="4742162"/>
            <a:chOff x="1317760" y="1842438"/>
            <a:chExt cx="6508481" cy="4742162"/>
          </a:xfrm>
        </p:grpSpPr>
        <p:pic>
          <p:nvPicPr>
            <p:cNvPr id="1198" name="図 100"/>
            <p:cNvPicPr>
              <a:picLocks noChangeAspect="1"/>
            </p:cNvPicPr>
            <p:nvPr/>
          </p:nvPicPr>
          <p:blipFill>
            <a:blip r:embed="rId1"/>
            <a:stretch>
              <a:fillRect/>
            </a:stretch>
          </p:blipFill>
          <p:spPr>
            <a:xfrm>
              <a:off x="1317760" y="1842438"/>
              <a:ext cx="6508481" cy="4742162"/>
            </a:xfrm>
            <a:prstGeom prst="rect">
              <a:avLst/>
            </a:prstGeom>
          </p:spPr>
        </p:pic>
        <p:sp>
          <p:nvSpPr>
            <p:cNvPr id="1199" name="テキスト 101"/>
            <p:cNvSpPr txBox="1"/>
            <p:nvPr/>
          </p:nvSpPr>
          <p:spPr>
            <a:xfrm>
              <a:off x="2339228" y="2925000"/>
              <a:ext cx="4320000" cy="1753433"/>
            </a:xfrm>
            <a:prstGeom prst="rect">
              <a:avLst/>
            </a:prstGeom>
          </p:spPr>
          <p:txBody>
            <a:bodyPr>
              <a:spAutoFit/>
            </a:bodyPr>
            <a:p>
              <a:pPr>
                <a:defRPr lang="ja-JP" altLang="en-US"/>
              </a:pPr>
              <a:r>
                <a:rPr lang="ja-JP" altLang="en-US" sz="3600">
                  <a:latin typeface="メイリオ"/>
                  <a:ea typeface="メイリオ"/>
                </a:rPr>
                <a:t>総合的な学習の時間において探究課題になり得ること</a:t>
              </a:r>
              <a:endParaRPr lang="ja-JP" altLang="en-US" sz="3600">
                <a:latin typeface="メイリオ"/>
                <a:ea typeface="メイリオ"/>
              </a:endParaRPr>
            </a:p>
          </p:txBody>
        </p:sp>
      </p:grpSp>
      <p:sp>
        <p:nvSpPr>
          <p:cNvPr id="1200" name="テキスト 105"/>
          <p:cNvSpPr txBox="1"/>
          <p:nvPr/>
        </p:nvSpPr>
        <p:spPr>
          <a:xfrm>
            <a:off x="5724949" y="5893442"/>
            <a:ext cx="2950186" cy="645438"/>
          </a:xfrm>
          <a:prstGeom prst="rect">
            <a:avLst/>
          </a:prstGeom>
        </p:spPr>
        <p:txBody>
          <a:bodyPr wrap="square">
            <a:spAutoFit/>
          </a:bodyPr>
          <a:p>
            <a:pPr>
              <a:defRPr lang="ja-JP" altLang="en-US"/>
            </a:pPr>
            <a:r>
              <a:rPr lang="ja-JP" altLang="en-US">
                <a:latin typeface="メイリオ"/>
                <a:ea typeface="メイリオ"/>
              </a:rPr>
              <a:t>・筆記用具はサインペン</a:t>
            </a:r>
            <a:endParaRPr lang="ja-JP" altLang="en-US">
              <a:latin typeface="メイリオ"/>
              <a:ea typeface="メイリオ"/>
            </a:endParaRPr>
          </a:p>
          <a:p>
            <a:pPr>
              <a:defRPr lang="ja-JP" altLang="en-US"/>
            </a:pPr>
            <a:r>
              <a:rPr lang="ja-JP" altLang="en-US">
                <a:latin typeface="メイリオ"/>
                <a:ea typeface="メイリオ"/>
              </a:rPr>
              <a:t>・</a:t>
            </a:r>
            <a:r>
              <a:rPr lang="ja-JP" altLang="en-US">
                <a:latin typeface="メイリオ"/>
                <a:ea typeface="メイリオ"/>
              </a:rPr>
              <a:t>１枚の付箋に１探究課題</a:t>
            </a:r>
            <a:endParaRPr lang="ja-JP" altLang="en-US">
              <a:latin typeface="メイリオ"/>
              <a:ea typeface="メイリオ"/>
            </a:endParaRPr>
          </a:p>
        </p:txBody>
      </p:sp>
      <p:sp>
        <p:nvSpPr>
          <p:cNvPr id="1201" name="テキスト 127"/>
          <p:cNvSpPr txBox="1"/>
          <p:nvPr/>
        </p:nvSpPr>
        <p:spPr>
          <a:xfrm>
            <a:off x="4788000" y="5088174"/>
            <a:ext cx="1440949" cy="522327"/>
          </a:xfrm>
          <a:prstGeom prst="rect">
            <a:avLst/>
          </a:prstGeom>
        </p:spPr>
        <p:txBody>
          <a:bodyPr wrap="square">
            <a:spAutoFit/>
          </a:bodyPr>
          <a:p>
            <a:pPr>
              <a:defRPr lang="ja-JP" altLang="en-US"/>
            </a:pPr>
            <a:r>
              <a:rPr lang="ja-JP" altLang="en-US" sz="2800">
                <a:latin typeface="メイリオ"/>
                <a:ea typeface="メイリオ"/>
              </a:rPr>
              <a:t>名前</a:t>
            </a:r>
            <a:endParaRPr lang="ja-JP" altLang="en-US" sz="2800">
              <a:latin typeface="メイリオ"/>
              <a:ea typeface="メイリオ"/>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7" name="正方形/長方形 8"/>
          <p:cNvSpPr/>
          <p:nvPr/>
        </p:nvSpPr>
        <p:spPr>
          <a:xfrm>
            <a:off x="117074"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208" name="四角形: 角を丸くする 1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p>
        </p:txBody>
      </p:sp>
      <p:sp>
        <p:nvSpPr>
          <p:cNvPr id="1209" name="テキスト 106"/>
          <p:cNvSpPr txBox="1"/>
          <p:nvPr/>
        </p:nvSpPr>
        <p:spPr>
          <a:xfrm>
            <a:off x="251967" y="1197000"/>
            <a:ext cx="7624942" cy="645438"/>
          </a:xfrm>
          <a:prstGeom prst="rect">
            <a:avLst/>
          </a:prstGeom>
        </p:spPr>
        <p:txBody>
          <a:bodyPr wrap="square">
            <a:spAutoFit/>
          </a:bodyPr>
          <a:p>
            <a:pPr>
              <a:defRPr lang="ja-JP" altLang="en-US"/>
            </a:pPr>
            <a:r>
              <a:rPr lang="ja-JP" altLang="en-US" sz="3600">
                <a:latin typeface="メイリオ"/>
                <a:ea typeface="メイリオ"/>
              </a:rPr>
              <a:t>②　座標シートを用いて検討</a:t>
            </a:r>
            <a:endParaRPr lang="ja-JP" altLang="en-US" sz="3600">
              <a:latin typeface="メイリオ"/>
              <a:ea typeface="メイリオ"/>
            </a:endParaRPr>
          </a:p>
        </p:txBody>
      </p:sp>
      <p:sp>
        <p:nvSpPr>
          <p:cNvPr id="1210" name="図形 108"/>
          <p:cNvSpPr/>
          <p:nvPr/>
        </p:nvSpPr>
        <p:spPr>
          <a:xfrm>
            <a:off x="4528356" y="2064561"/>
            <a:ext cx="79600" cy="431691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1" name="図形 110"/>
          <p:cNvSpPr/>
          <p:nvPr/>
        </p:nvSpPr>
        <p:spPr>
          <a:xfrm rot="16200000">
            <a:off x="4544756" y="1104796"/>
            <a:ext cx="46800" cy="5985636"/>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p>
            <a:pPr algn="ctr">
              <a:defRPr lang="ja-JP" altLang="en-US"/>
            </a:pPr>
            <a:endParaRPr lang="ja-JP" altLang="en-US"/>
          </a:p>
        </p:txBody>
      </p:sp>
      <p:sp>
        <p:nvSpPr>
          <p:cNvPr id="1212" name="テキスト 111"/>
          <p:cNvSpPr txBox="1"/>
          <p:nvPr/>
        </p:nvSpPr>
        <p:spPr>
          <a:xfrm>
            <a:off x="4211405" y="1735381"/>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身近</a:t>
            </a:r>
            <a:endParaRPr lang="ja-JP" altLang="en-US" sz="2000">
              <a:latin typeface="メイリオ"/>
              <a:ea typeface="メイリオ"/>
            </a:endParaRPr>
          </a:p>
        </p:txBody>
      </p:sp>
      <p:sp>
        <p:nvSpPr>
          <p:cNvPr id="1213" name="テキスト 112"/>
          <p:cNvSpPr txBox="1"/>
          <p:nvPr/>
        </p:nvSpPr>
        <p:spPr>
          <a:xfrm>
            <a:off x="4184316" y="6388746"/>
            <a:ext cx="793102" cy="399217"/>
          </a:xfrm>
          <a:prstGeom prst="rect">
            <a:avLst/>
          </a:prstGeom>
          <a:ln>
            <a:noFill/>
          </a:ln>
        </p:spPr>
        <p:txBody>
          <a:bodyPr wrap="square">
            <a:spAutoFit/>
          </a:bodyPr>
          <a:p>
            <a:pPr algn="ctr">
              <a:defRPr lang="ja-JP" altLang="en-US"/>
            </a:pPr>
            <a:r>
              <a:rPr lang="ja-JP" altLang="en-US" sz="2000">
                <a:latin typeface="メイリオ"/>
                <a:ea typeface="メイリオ"/>
              </a:rPr>
              <a:t>間遠</a:t>
            </a:r>
            <a:endParaRPr lang="ja-JP" altLang="en-US" sz="2000">
              <a:latin typeface="メイリオ"/>
              <a:ea typeface="メイリオ"/>
            </a:endParaRPr>
          </a:p>
        </p:txBody>
      </p:sp>
      <p:sp>
        <p:nvSpPr>
          <p:cNvPr id="1214" name="テキスト 113"/>
          <p:cNvSpPr txBox="1"/>
          <p:nvPr/>
        </p:nvSpPr>
        <p:spPr>
          <a:xfrm>
            <a:off x="935021" y="3953373"/>
            <a:ext cx="793102" cy="399217"/>
          </a:xfrm>
          <a:prstGeom prst="rect">
            <a:avLst/>
          </a:prstGeom>
          <a:ln>
            <a:noFill/>
          </a:ln>
        </p:spPr>
        <p:txBody>
          <a:bodyPr wrap="square">
            <a:spAutoFit/>
          </a:bodyPr>
          <a:p>
            <a:pPr>
              <a:defRPr lang="ja-JP" altLang="en-US"/>
            </a:pPr>
            <a:r>
              <a:rPr lang="ja-JP" altLang="en-US" sz="2000">
                <a:latin typeface="メイリオ"/>
                <a:ea typeface="メイリオ"/>
              </a:rPr>
              <a:t>容易</a:t>
            </a:r>
            <a:endParaRPr lang="ja-JP" altLang="en-US" sz="2000">
              <a:latin typeface="メイリオ"/>
              <a:ea typeface="メイリオ"/>
            </a:endParaRPr>
          </a:p>
        </p:txBody>
      </p:sp>
      <p:sp>
        <p:nvSpPr>
          <p:cNvPr id="1215" name="テキスト 114"/>
          <p:cNvSpPr txBox="1"/>
          <p:nvPr/>
        </p:nvSpPr>
        <p:spPr>
          <a:xfrm>
            <a:off x="7559319" y="3939366"/>
            <a:ext cx="793102" cy="399217"/>
          </a:xfrm>
          <a:prstGeom prst="rect">
            <a:avLst/>
          </a:prstGeom>
          <a:ln>
            <a:noFill/>
          </a:ln>
        </p:spPr>
        <p:txBody>
          <a:bodyPr wrap="square">
            <a:spAutoFit/>
          </a:bodyPr>
          <a:p>
            <a:pPr>
              <a:defRPr lang="ja-JP" altLang="en-US"/>
            </a:pPr>
            <a:r>
              <a:rPr lang="ja-JP" altLang="en-US" sz="2000">
                <a:latin typeface="メイリオ"/>
                <a:ea typeface="メイリオ"/>
              </a:rPr>
              <a:t>困難</a:t>
            </a:r>
            <a:endParaRPr lang="ja-JP" altLang="en-US" sz="2000">
              <a:latin typeface="メイリオ"/>
              <a:ea typeface="メイリオ"/>
            </a:endParaRPr>
          </a:p>
        </p:txBody>
      </p:sp>
    </p:spTree>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Application>JUST Focus</Application>
  <AppVersion>4.1.7</AppVersion>
  <PresentationFormat>ユーザー設定</PresentationFormat>
  <Slides>11</Slides>
  <Notes>11</Note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cp:lastModifiedBy>小松　永稔</cp:lastModifiedBy>
  <dcterms:created xsi:type="dcterms:W3CDTF">2021-08-26T02:57:54Z</dcterms:created>
  <dcterms:modified xsi:type="dcterms:W3CDTF">2022-03-08T05:07:21Z</dcterms:modified>
  <cp:revision>22</cp:revision>
</cp:coreProperties>
</file>

<file path=docProps/custom.xml><?xml version="1.0" encoding="utf-8"?>
<Properties xmlns:vt="http://schemas.openxmlformats.org/officeDocument/2006/docPropsVTypes" xmlns="http://schemas.openxmlformats.org/officeDocument/2006/custom-properties">
  <property fmtid="{D5CDD505-2E9C-101B-9397-08002B2CF9AE}" pid="2" name="KSOProductBuildVer">
    <vt:lpwstr>1041-11.8.2.8498</vt:lpwstr>
  </property>
</Properties>
</file>