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?><Relationships xmlns="http://schemas.openxmlformats.org/package/2006/relationships"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officeDocument/2006/relationships/custom-properties" Target="docProps/custom.xml" /><Relationship Id="rId1" Type="http://schemas.openxmlformats.org/officeDocument/2006/relationships/officeDocument" Target="ppt/presentation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2"/>
  </p:sldMasterIdLst>
  <p:notesMasterIdLst>
    <p:notesMasterId r:id="rId3"/>
  </p:notesMasterIdLst>
  <p:handoutMasterIdLst>
    <p:handoutMasterId r:id="rId4"/>
  </p:handoutMasterIdLst>
  <p:sldIdLst>
    <p:sldId id="2315" r:id="rId5"/>
    <p:sldId id="2350" r:id="rId6"/>
    <p:sldId id="2286" r:id="rId7"/>
    <p:sldId id="2341" r:id="rId8"/>
    <p:sldId id="2339" r:id="rId9"/>
    <p:sldId id="2298" r:id="rId10"/>
    <p:sldId id="2347" r:id="rId11"/>
    <p:sldId id="2303" r:id="rId12"/>
    <p:sldId id="2343" r:id="rId13"/>
    <p:sldId id="2335" r:id="rId14"/>
    <p:sldId id="2344" r:id="rId15"/>
    <p:sldId id="2348" r:id="rId16"/>
    <p:sldId id="2346" r:id="rId17"/>
    <p:sldId id="2317" r:id="rId18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9AD14320-1879-49EB-B90F-A86D04D21FF2}">
          <p14:sldIdLst>
            <p14:sldId id="2315"/>
            <p14:sldId id="2350"/>
            <p14:sldId id="2286"/>
            <p14:sldId id="2341"/>
            <p14:sldId id="2339"/>
            <p14:sldId id="2298"/>
            <p14:sldId id="2347"/>
            <p14:sldId id="2303"/>
            <p14:sldId id="2343"/>
            <p14:sldId id="2335"/>
            <p14:sldId id="2344"/>
            <p14:sldId id="2348"/>
            <p14:sldId id="2346"/>
            <p14:sldId id="231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15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75B6"/>
    <a:srgbClr val="1F4E79"/>
    <a:srgbClr val="C6D9F1"/>
    <a:srgbClr val="CCFFCC"/>
    <a:srgbClr val="404040"/>
    <a:srgbClr val="FFFFFF"/>
    <a:srgbClr val="FF6F05"/>
    <a:srgbClr val="66FFCC"/>
    <a:srgbClr val="33CC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5FD0F851-EC5A-4D38-B0AD-8093EC10F338}" styleName="淡色スタイル 1 - アクセント 5">
    <a:wholeTbl>
      <a:tcTxStyle>
        <a:fontRef idx="minor">
          <a:srgbClr val="00000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淡色スタイル 1 - アクセント 6">
    <a:wholeTbl>
      <a:tcTxStyle>
        <a:fontRef idx="minor">
          <a:srgbClr val="00000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rgbClr val="00000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2DE63D5-997A-4646-A377-4702673A728D}" styleName="淡色スタイル 2 - アクセント 3">
    <a:wholeTbl>
      <a:tcTxStyle>
        <a:fontRef idx="minor">
          <a:srgbClr val="00000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rgbClr val="00000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12C8C85-51F0-491E-9774-3900AFEF0FD7}" styleName="淡色スタイル 2 - アクセント 6">
    <a:wholeTbl>
      <a:tcTxStyle>
        <a:fontRef idx="minor">
          <a:srgbClr val="00000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rgbClr val="00000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restored">
    <p:restoredLeft sz="21630"/>
    <p:restoredTop sz="57076"/>
  </p:normalViewPr>
  <p:slideViewPr>
    <p:cSldViewPr>
      <p:cViewPr varScale="1">
        <p:scale>
          <a:sx n="63" d="100"/>
          <a:sy n="63" d="100"/>
        </p:scale>
        <p:origin x="-276" y="-78"/>
      </p:cViewPr>
      <p:guideLst>
        <p:guide orient="horz" pos="2115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1092"/>
    </p:cViewPr>
  </p:sorterViewPr>
  <p:notesViewPr>
    <p:cSldViewPr>
      <p:cViewPr varScale="1">
        <p:scale>
          <a:sx n="79" d="100"/>
          <a:sy n="79" d="100"/>
        </p:scale>
        <p:origin x="-4020" y="-90"/>
      </p:cViewPr>
      <p:guideLst/>
    </p:cSldViewPr>
  </p:notesViewPr>
  <p:gridSpacing cx="72008" cy="72008"/>
</p:viewPr>
</file>

<file path=ppt/_rels/presentation.xml.rels><?xml version="1.0" encoding="UTF-8"?><Relationships xmlns="http://schemas.openxmlformats.org/package/2006/relationships"><Relationship Id="rId1" Type="http://schemas.openxmlformats.org/officeDocument/2006/relationships/theme" Target="theme/theme1.xml" /><Relationship Id="rId2" Type="http://schemas.openxmlformats.org/officeDocument/2006/relationships/slideMaster" Target="slideMasters/slideMaster1.xml" /><Relationship Id="rId3" Type="http://schemas.openxmlformats.org/officeDocument/2006/relationships/notesMaster" Target="notesMasters/notesMaster1.xml" /><Relationship Id="rId4" Type="http://schemas.openxmlformats.org/officeDocument/2006/relationships/handoutMaster" Target="handoutMasters/handoutMaster1.xml" /><Relationship Id="rId5" Type="http://schemas.openxmlformats.org/officeDocument/2006/relationships/slide" Target="slides/slide1.xml" /><Relationship Id="rId6" Type="http://schemas.openxmlformats.org/officeDocument/2006/relationships/slide" Target="slides/slide2.xml" /><Relationship Id="rId7" Type="http://schemas.openxmlformats.org/officeDocument/2006/relationships/slide" Target="slides/slide3.xml" /><Relationship Id="rId8" Type="http://schemas.openxmlformats.org/officeDocument/2006/relationships/slide" Target="slides/slide4.xml" /><Relationship Id="rId9" Type="http://schemas.openxmlformats.org/officeDocument/2006/relationships/slide" Target="slides/slide5.xml" /><Relationship Id="rId10" Type="http://schemas.openxmlformats.org/officeDocument/2006/relationships/slide" Target="slides/slide6.xml" /><Relationship Id="rId11" Type="http://schemas.openxmlformats.org/officeDocument/2006/relationships/slide" Target="slides/slide7.xml" /><Relationship Id="rId12" Type="http://schemas.openxmlformats.org/officeDocument/2006/relationships/slide" Target="slides/slide8.xml" /><Relationship Id="rId13" Type="http://schemas.openxmlformats.org/officeDocument/2006/relationships/slide" Target="slides/slide9.xml" /><Relationship Id="rId14" Type="http://schemas.openxmlformats.org/officeDocument/2006/relationships/slide" Target="slides/slide10.xml" /><Relationship Id="rId15" Type="http://schemas.openxmlformats.org/officeDocument/2006/relationships/slide" Target="slides/slide11.xml" /><Relationship Id="rId16" Type="http://schemas.openxmlformats.org/officeDocument/2006/relationships/slide" Target="slides/slide12.xml" /><Relationship Id="rId17" Type="http://schemas.openxmlformats.org/officeDocument/2006/relationships/slide" Target="slides/slide13.xml" /><Relationship Id="rId18" Type="http://schemas.openxmlformats.org/officeDocument/2006/relationships/slide" Target="slides/slide14.xml" /><Relationship Id="rId19" Type="http://schemas.openxmlformats.org/officeDocument/2006/relationships/presProps" Target="presProps.xml" /><Relationship Id="rId20" Type="http://schemas.openxmlformats.org/officeDocument/2006/relationships/viewProps" Target="viewProps.xml" /><Relationship Id="rId21" Type="http://schemas.openxmlformats.org/officeDocument/2006/relationships/tableStyles" Target="tableStyles.xml" /></Relationships>
</file>

<file path=ppt/handoutMasters/_rels/handoutMaster1.xml.rels><?xml version="1.0" encoding="UTF-8"?>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" name="スライド番号プレースホルダー 9"/>
          <p:cNvSpPr>
            <a:spLocks noGrp="1"/>
          </p:cNvSpPr>
          <p:nvPr>
            <p:ph type="sldNum" sz="quarter" idx="3"/>
          </p:nvPr>
        </p:nvSpPr>
        <p:spPr>
          <a:xfrm>
            <a:off x="3850530" y="9428220"/>
            <a:ext cx="2946058" cy="4984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9CDF62-C304-4029-815B-D1808BC558F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5740032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8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8" y="3"/>
            <a:ext cx="2945659" cy="498055"/>
          </a:xfrm>
          <a:prstGeom prst="rect">
            <a:avLst/>
          </a:prstGeom>
        </p:spPr>
        <p:txBody>
          <a:bodyPr vert="horz" lIns="91368" tIns="45680" rIns="91368" bIns="456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099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4" y="3"/>
            <a:ext cx="2945659" cy="498055"/>
          </a:xfrm>
          <a:prstGeom prst="rect">
            <a:avLst/>
          </a:prstGeom>
        </p:spPr>
        <p:txBody>
          <a:bodyPr vert="horz" lIns="91368" tIns="45680" rIns="91368" bIns="45680" rtlCol="0"/>
          <a:lstStyle>
            <a:lvl1pPr algn="r">
              <a:defRPr sz="1200"/>
            </a:lvl1pPr>
          </a:lstStyle>
          <a:p>
            <a:fld id="{FC74053A-97E4-4212-AE2F-39683A01FC04}" type="datetime3">
              <a:rPr kumimoji="1" lang="ja-JP" altLang="en-US" smtClean="0"/>
              <a:t>令和2年12月15日</a:t>
            </a:fld>
            <a:endParaRPr kumimoji="1" lang="ja-JP" altLang="en-US"/>
          </a:p>
        </p:txBody>
      </p:sp>
      <p:sp>
        <p:nvSpPr>
          <p:cNvPr id="1100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67546" y="1242568"/>
            <a:ext cx="4462583" cy="3347516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68" tIns="45680" rIns="91368" bIns="45680" rtlCol="0" anchor="ctr"/>
          <a:lstStyle/>
          <a:p>
            <a:endParaRPr lang="ja-JP" altLang="en-US"/>
          </a:p>
        </p:txBody>
      </p:sp>
      <p:sp>
        <p:nvSpPr>
          <p:cNvPr id="1101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205"/>
            <a:ext cx="5438140" cy="3908614"/>
          </a:xfrm>
          <a:prstGeom prst="rect">
            <a:avLst/>
          </a:prstGeom>
        </p:spPr>
        <p:txBody>
          <a:bodyPr vert="horz" lIns="91368" tIns="45680" rIns="91368" bIns="456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102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8" y="9428584"/>
            <a:ext cx="2945659" cy="498055"/>
          </a:xfrm>
          <a:prstGeom prst="rect">
            <a:avLst/>
          </a:prstGeom>
        </p:spPr>
        <p:txBody>
          <a:bodyPr vert="horz" lIns="91368" tIns="45680" rIns="91368" bIns="456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1103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368" tIns="45680" rIns="91368" bIns="45680" rtlCol="0" anchor="b"/>
          <a:lstStyle>
            <a:lvl1pPr algn="r">
              <a:defRPr sz="1200"/>
            </a:lvl1pPr>
          </a:lstStyle>
          <a:p>
            <a:fld id="{8E486F06-0E1D-437B-9F42-3F927AC94EA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7856890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_rels/notesSlide10.xml.rels><?xml version="1.0" encoding="UTF-8"?><Relationships xmlns="http://schemas.openxmlformats.org/package/2006/relationships"><Relationship Id="rId1" Type="http://schemas.openxmlformats.org/officeDocument/2006/relationships/slide" Target="../slides/slide10.xml" /><Relationship Id="rId2" Type="http://schemas.openxmlformats.org/officeDocument/2006/relationships/notesMaster" Target="../notesMasters/notesMaster1.xml" /></Relationships>
</file>

<file path=ppt/notesSlides/_rels/notesSlide11.xml.rels><?xml version="1.0" encoding="UTF-8"?><Relationships xmlns="http://schemas.openxmlformats.org/package/2006/relationships"><Relationship Id="rId1" Type="http://schemas.openxmlformats.org/officeDocument/2006/relationships/slide" Target="../slides/slide11.xml" /><Relationship Id="rId2" Type="http://schemas.openxmlformats.org/officeDocument/2006/relationships/notesMaster" Target="../notesMasters/notesMaster1.xml" /></Relationships>
</file>

<file path=ppt/notesSlides/_rels/notesSlide12.xml.rels><?xml version="1.0" encoding="UTF-8"?><Relationships xmlns="http://schemas.openxmlformats.org/package/2006/relationships"><Relationship Id="rId1" Type="http://schemas.openxmlformats.org/officeDocument/2006/relationships/slide" Target="../slides/slide12.xml" /><Relationship Id="rId2" Type="http://schemas.openxmlformats.org/officeDocument/2006/relationships/notesMaster" Target="../notesMasters/notesMaster1.xml" /></Relationships>
</file>

<file path=ppt/notesSlides/_rels/notesSlide13.xml.rels><?xml version="1.0" encoding="UTF-8"?><Relationships xmlns="http://schemas.openxmlformats.org/package/2006/relationships"><Relationship Id="rId1" Type="http://schemas.openxmlformats.org/officeDocument/2006/relationships/slide" Target="../slides/slide13.xml" /><Relationship Id="rId2" Type="http://schemas.openxmlformats.org/officeDocument/2006/relationships/notesMaster" Target="../notesMasters/notesMaster1.xml" /></Relationships>
</file>

<file path=ppt/notesSlides/_rels/notesSlide14.xml.rels><?xml version="1.0" encoding="UTF-8"?><Relationships xmlns="http://schemas.openxmlformats.org/package/2006/relationships"><Relationship Id="rId1" Type="http://schemas.openxmlformats.org/officeDocument/2006/relationships/slide" Target="../slides/slide14.xml" /><Relationship Id="rId2" Type="http://schemas.openxmlformats.org/officeDocument/2006/relationships/notesMaster" Target="../notesMasters/notesMaster1.xml" /></Relationships>
</file>

<file path=ppt/notesSlides/_rels/notesSlide2.xml.rels><?xml version="1.0" encoding="UTF-8"?><Relationships xmlns="http://schemas.openxmlformats.org/package/2006/relationships"><Relationship Id="rId1" Type="http://schemas.openxmlformats.org/officeDocument/2006/relationships/slide" Target="../slides/slide2.xml" /><Relationship Id="rId2" Type="http://schemas.openxmlformats.org/officeDocument/2006/relationships/notesMaster" Target="../notesMasters/notesMaster1.xml" /></Relationships>
</file>

<file path=ppt/notesSlides/_rels/notesSlide3.xml.rels><?xml version="1.0" encoding="UTF-8"?><Relationships xmlns="http://schemas.openxmlformats.org/package/2006/relationships"><Relationship Id="rId1" Type="http://schemas.openxmlformats.org/officeDocument/2006/relationships/slide" Target="../slides/slide3.xml" /><Relationship Id="rId2" Type="http://schemas.openxmlformats.org/officeDocument/2006/relationships/notesMaster" Target="../notesMasters/notesMaster1.xml" /></Relationships>
</file>

<file path=ppt/notesSlides/_rels/notesSlide4.xml.rels><?xml version="1.0" encoding="UTF-8"?><Relationships xmlns="http://schemas.openxmlformats.org/package/2006/relationships"><Relationship Id="rId1" Type="http://schemas.openxmlformats.org/officeDocument/2006/relationships/slide" Target="../slides/slide4.xml" /><Relationship Id="rId2" Type="http://schemas.openxmlformats.org/officeDocument/2006/relationships/notesMaster" Target="../notesMasters/notesMaster1.xml" /></Relationships>
</file>

<file path=ppt/notesSlides/_rels/notesSlide5.xml.rels><?xml version="1.0" encoding="UTF-8"?><Relationships xmlns="http://schemas.openxmlformats.org/package/2006/relationships"><Relationship Id="rId1" Type="http://schemas.openxmlformats.org/officeDocument/2006/relationships/slide" Target="../slides/slide5.xml" /><Relationship Id="rId2" Type="http://schemas.openxmlformats.org/officeDocument/2006/relationships/notesMaster" Target="../notesMasters/notesMaster1.xml" /></Relationships>
</file>

<file path=ppt/notesSlides/_rels/notesSlide6.xml.rels><?xml version="1.0" encoding="UTF-8"?><Relationships xmlns="http://schemas.openxmlformats.org/package/2006/relationships"><Relationship Id="rId1" Type="http://schemas.openxmlformats.org/officeDocument/2006/relationships/slide" Target="../slides/slide6.xml" /><Relationship Id="rId2" Type="http://schemas.openxmlformats.org/officeDocument/2006/relationships/notesMaster" Target="../notesMasters/notesMaster1.xml" /></Relationships>
</file>

<file path=ppt/notesSlides/_rels/notesSlide7.xml.rels><?xml version="1.0" encoding="UTF-8"?><Relationships xmlns="http://schemas.openxmlformats.org/package/2006/relationships"><Relationship Id="rId1" Type="http://schemas.openxmlformats.org/officeDocument/2006/relationships/slide" Target="../slides/slide7.xml" /><Relationship Id="rId2" Type="http://schemas.openxmlformats.org/officeDocument/2006/relationships/notesMaster" Target="../notesMasters/notesMaster1.xml" /></Relationships>
</file>

<file path=ppt/notesSlides/_rels/notesSlide8.xml.rels><?xml version="1.0" encoding="UTF-8"?><Relationships xmlns="http://schemas.openxmlformats.org/package/2006/relationships"><Relationship Id="rId1" Type="http://schemas.openxmlformats.org/officeDocument/2006/relationships/slide" Target="../slides/slide8.xml" /><Relationship Id="rId2" Type="http://schemas.openxmlformats.org/officeDocument/2006/relationships/notesMaster" Target="../notesMasters/notesMaster1.xml" /></Relationships>
</file>

<file path=ppt/notesSlides/_rels/notesSlide9.xml.rels><?xml version="1.0" encoding="UTF-8"?><Relationships xmlns="http://schemas.openxmlformats.org/package/2006/relationships"><Relationship Id="rId1" Type="http://schemas.openxmlformats.org/officeDocument/2006/relationships/slide" Target="../slides/slide9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1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12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latin typeface="メイリオ"/>
                <a:ea typeface="メイリオ"/>
              </a:rPr>
              <a:t>今日の研修の目的は、「学級活動⑴の話</a:t>
            </a:r>
            <a:r>
              <a:rPr lang="ja-JP" altLang="en-US">
                <a:latin typeface="メイリオ"/>
                <a:ea typeface="メイリオ"/>
              </a:rPr>
              <a:t>合い活動における指導のアイデ</a:t>
            </a:r>
            <a:r>
              <a:rPr lang="ja-JP" altLang="en-US">
                <a:latin typeface="メイリオ"/>
                <a:ea typeface="メイリオ"/>
              </a:rPr>
              <a:t>ィアを広げるとともに、今後の取組に</a:t>
            </a:r>
            <a:r>
              <a:rPr lang="ja-JP" altLang="en-US">
                <a:latin typeface="メイリオ"/>
                <a:ea typeface="メイリオ"/>
              </a:rPr>
              <a:t>つなげる」です。</a:t>
            </a:r>
            <a:endParaRPr kumimoji="1" lang="ja-JP" altLang="en-US" b="0" dirty="0">
              <a:latin typeface="メイリオ"/>
              <a:ea typeface="メイリオ"/>
            </a:endParaRPr>
          </a:p>
        </p:txBody>
      </p:sp>
      <p:sp>
        <p:nvSpPr>
          <p:cNvPr id="1113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40414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7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28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latin typeface="メイリオ"/>
                <a:ea typeface="メイリオ"/>
              </a:rPr>
              <a:t>それでは、Ａ先生の悩みや課題を解</a:t>
            </a:r>
            <a:r>
              <a:rPr lang="ja-JP" altLang="en-US">
                <a:latin typeface="メイリオ"/>
                <a:ea typeface="メイリオ"/>
              </a:rPr>
              <a:t>消することにつながりそうな取組を、事前、本時、事後に分けて付</a:t>
            </a:r>
            <a:r>
              <a:rPr lang="ja-JP" altLang="en-US">
                <a:latin typeface="メイリオ"/>
                <a:ea typeface="メイリオ"/>
              </a:rPr>
              <a:t>箋に記入してください。</a:t>
            </a:r>
            <a:endParaRPr lang="ja-JP" altLang="en-US"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時間は５分間</a:t>
            </a:r>
            <a:r>
              <a:rPr lang="ja-JP" altLang="en-US">
                <a:latin typeface="メイリオ"/>
                <a:ea typeface="メイリオ"/>
              </a:rPr>
              <a:t>です。付箋は５枚全部書けなくても大</a:t>
            </a:r>
            <a:r>
              <a:rPr lang="ja-JP" altLang="en-US">
                <a:latin typeface="メイリオ"/>
                <a:ea typeface="メイリオ"/>
              </a:rPr>
              <a:t>丈夫です。</a:t>
            </a:r>
            <a:endParaRPr lang="ja-JP" altLang="en-US">
              <a:latin typeface="メイリオ"/>
              <a:ea typeface="メイリオ"/>
            </a:endParaRPr>
          </a:p>
          <a:p>
            <a:endParaRPr kumimoji="1" lang="ja-JP" altLang="en-US" b="0" dirty="0">
              <a:latin typeface="メイリオ"/>
              <a:ea typeface="メイリオ"/>
            </a:endParaRPr>
          </a:p>
        </p:txBody>
      </p:sp>
      <p:sp>
        <p:nvSpPr>
          <p:cNvPr id="1229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63990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8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49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latin typeface="メイリオ"/>
                <a:ea typeface="メイリオ"/>
              </a:rPr>
              <a:t>○○先生から順番に自身の取組を紹</a:t>
            </a:r>
            <a:r>
              <a:rPr lang="ja-JP" altLang="en-US">
                <a:latin typeface="メイリオ"/>
                <a:ea typeface="メイリオ"/>
              </a:rPr>
              <a:t>介しながら付箋を貼ってください。</a:t>
            </a:r>
            <a:endParaRPr lang="ja-JP" altLang="en-US"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同</a:t>
            </a:r>
            <a:r>
              <a:rPr lang="ja-JP" altLang="en-US">
                <a:latin typeface="メイリオ"/>
                <a:ea typeface="メイリオ"/>
              </a:rPr>
              <a:t>じような取組がある先生は、○○先生</a:t>
            </a:r>
            <a:r>
              <a:rPr lang="ja-JP" altLang="en-US">
                <a:latin typeface="メイリオ"/>
                <a:ea typeface="メイリオ"/>
              </a:rPr>
              <a:t>の発表後に貼ってください。</a:t>
            </a:r>
            <a:endParaRPr lang="ja-JP" altLang="en-US"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（全員が紹介を終えた後、必要に応じ</a:t>
            </a:r>
            <a:r>
              <a:rPr lang="ja-JP" altLang="en-US">
                <a:latin typeface="メイリオ"/>
                <a:ea typeface="メイリオ"/>
              </a:rPr>
              <a:t>て活動場面をしぼった検討も可能）</a:t>
            </a:r>
            <a:endParaRPr>
              <a:latin typeface="メイリオ"/>
              <a:ea typeface="メイリオ"/>
            </a:endParaRPr>
          </a:p>
        </p:txBody>
      </p:sp>
      <p:sp>
        <p:nvSpPr>
          <p:cNvPr id="1250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6840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1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72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latin typeface="メイリオ"/>
                <a:ea typeface="メイリオ"/>
              </a:rPr>
              <a:t>Ｂ先生は付箋を移動させた</a:t>
            </a:r>
            <a:r>
              <a:rPr lang="ja-JP" altLang="en-US">
                <a:latin typeface="メイリオ"/>
                <a:ea typeface="メイリオ"/>
              </a:rPr>
              <a:t>り、新たなアイディアや補足を書き込</a:t>
            </a:r>
            <a:r>
              <a:rPr lang="ja-JP" altLang="en-US">
                <a:latin typeface="メイリオ"/>
                <a:ea typeface="メイリオ"/>
              </a:rPr>
              <a:t>んだりしてください。</a:t>
            </a:r>
            <a:endParaRPr lang="ja-JP" altLang="en-US"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Ａ先生、出され</a:t>
            </a:r>
            <a:r>
              <a:rPr lang="ja-JP" altLang="en-US">
                <a:latin typeface="メイリオ"/>
                <a:ea typeface="メイリオ"/>
              </a:rPr>
              <a:t>た取組の中でもう少し詳しく知りたい</a:t>
            </a:r>
            <a:r>
              <a:rPr lang="ja-JP" altLang="en-US">
                <a:latin typeface="メイリオ"/>
                <a:ea typeface="メイリオ"/>
              </a:rPr>
              <a:t>ものはありませんか。</a:t>
            </a:r>
            <a:endParaRPr lang="ja-JP" altLang="en-US"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（Ａ先生の発言</a:t>
            </a:r>
            <a:r>
              <a:rPr lang="ja-JP" altLang="en-US">
                <a:latin typeface="メイリオ"/>
                <a:ea typeface="メイリオ"/>
              </a:rPr>
              <a:t>から協議に入り、アイディアが膨らむ</a:t>
            </a:r>
            <a:r>
              <a:rPr lang="ja-JP" altLang="en-US">
                <a:latin typeface="メイリオ"/>
                <a:ea typeface="メイリオ"/>
              </a:rPr>
              <a:t>よう参加者の発言を促しながら進行</a:t>
            </a:r>
            <a:r>
              <a:rPr lang="ja-JP" altLang="en-US">
                <a:latin typeface="メイリオ"/>
                <a:ea typeface="メイリオ"/>
              </a:rPr>
              <a:t>する）</a:t>
            </a:r>
            <a:endParaRPr lang="ja-JP" altLang="en-US">
              <a:latin typeface="メイリオ"/>
              <a:ea typeface="メイリオ"/>
            </a:endParaRPr>
          </a:p>
          <a:p>
            <a:endParaRPr>
              <a:latin typeface="メイリオ"/>
              <a:ea typeface="メイリオ"/>
            </a:endParaRPr>
          </a:p>
        </p:txBody>
      </p:sp>
      <p:sp>
        <p:nvSpPr>
          <p:cNvPr id="1273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6840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9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80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latin typeface="メイリオ"/>
                <a:ea typeface="メイリオ"/>
              </a:rPr>
              <a:t>研修の終了時間に近付いてきまし</a:t>
            </a:r>
            <a:r>
              <a:rPr lang="ja-JP" altLang="en-US">
                <a:latin typeface="メイリオ"/>
                <a:ea typeface="メイリオ"/>
              </a:rPr>
              <a:t>た。</a:t>
            </a:r>
            <a:endParaRPr lang="ja-JP" altLang="en-US"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Ａ先生だけではなく、研修に参加</a:t>
            </a:r>
            <a:r>
              <a:rPr lang="ja-JP" altLang="en-US">
                <a:latin typeface="メイリオ"/>
                <a:ea typeface="メイリオ"/>
              </a:rPr>
              <a:t>したみなさんも取り組む上でのアイデ</a:t>
            </a:r>
            <a:r>
              <a:rPr lang="ja-JP" altLang="en-US">
                <a:latin typeface="メイリオ"/>
                <a:ea typeface="メイリオ"/>
              </a:rPr>
              <a:t>ィアを見付けたと思います。</a:t>
            </a:r>
            <a:endParaRPr lang="ja-JP" altLang="en-US"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それでは</a:t>
            </a:r>
            <a:r>
              <a:rPr lang="ja-JP" altLang="en-US">
                <a:latin typeface="メイリオ"/>
                <a:ea typeface="メイリオ"/>
              </a:rPr>
              <a:t>Ａ先生から今日の研修を通しての感想</a:t>
            </a:r>
            <a:r>
              <a:rPr lang="ja-JP" altLang="en-US">
                <a:latin typeface="メイリオ"/>
                <a:ea typeface="メイリオ"/>
              </a:rPr>
              <a:t>をお願いします。　　　　　　　　　</a:t>
            </a:r>
            <a:endParaRPr lang="ja-JP" altLang="en-US"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（発表後、一言コメントする）</a:t>
            </a:r>
            <a:endParaRPr kumimoji="1" lang="ja-JP" altLang="en-US" sz="1200" b="0" i="0" u="none" strike="noStrike" kern="1200" baseline="0" dirty="0" smtClean="0">
              <a:solidFill>
                <a:schemeClr val="tx1"/>
              </a:solidFill>
              <a:latin typeface="メイリオ"/>
              <a:ea typeface="メイリオ"/>
              <a:cs typeface="+mn-cs"/>
            </a:endParaRPr>
          </a:p>
          <a:p>
            <a:endParaRPr kumimoji="1" lang="ja-JP" altLang="en-US" sz="1200" b="0" i="0" u="none" strike="noStrike" kern="1200" baseline="0" dirty="0" smtClean="0">
              <a:solidFill>
                <a:schemeClr val="tx1"/>
              </a:solidFill>
              <a:latin typeface="メイリオ"/>
              <a:ea typeface="メイリオ"/>
              <a:cs typeface="+mn-cs"/>
            </a:endParaRPr>
          </a:p>
        </p:txBody>
      </p:sp>
      <p:sp>
        <p:nvSpPr>
          <p:cNvPr id="1281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1241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8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99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latin typeface="メイリオ"/>
                <a:ea typeface="メイリオ"/>
              </a:rPr>
              <a:t>最後に今後の取組を確認します。</a:t>
            </a:r>
            <a:endParaRPr lang="ja-JP" altLang="en-US"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研修後にＡ先生と指導教員の先生が</a:t>
            </a:r>
            <a:r>
              <a:rPr lang="ja-JP" altLang="en-US">
                <a:latin typeface="メイリオ"/>
                <a:ea typeface="メイリオ"/>
              </a:rPr>
              <a:t>演習シート上の付箋を分類し、構造化</a:t>
            </a:r>
            <a:r>
              <a:rPr lang="ja-JP" altLang="en-US">
                <a:latin typeface="メイリオ"/>
                <a:ea typeface="メイリオ"/>
              </a:rPr>
              <a:t>します。</a:t>
            </a:r>
            <a:endParaRPr lang="ja-JP" altLang="en-US"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それを職員室に掲示し、研修</a:t>
            </a:r>
            <a:r>
              <a:rPr lang="ja-JP" altLang="en-US">
                <a:latin typeface="メイリオ"/>
                <a:ea typeface="メイリオ"/>
              </a:rPr>
              <a:t>の様子を周知します。</a:t>
            </a:r>
            <a:endParaRPr lang="ja-JP" altLang="en-US"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演習シートには</a:t>
            </a:r>
            <a:r>
              <a:rPr lang="ja-JP" altLang="en-US">
                <a:latin typeface="メイリオ"/>
                <a:ea typeface="メイリオ"/>
              </a:rPr>
              <a:t>新たな付箋も用意し、他の先生方から</a:t>
            </a:r>
            <a:r>
              <a:rPr lang="ja-JP" altLang="en-US">
                <a:latin typeface="メイリオ"/>
                <a:ea typeface="メイリオ"/>
              </a:rPr>
              <a:t>もアドバイスをいただけるよう呼び掛</a:t>
            </a:r>
            <a:r>
              <a:rPr lang="ja-JP" altLang="en-US">
                <a:latin typeface="メイリオ"/>
                <a:ea typeface="メイリオ"/>
              </a:rPr>
              <a:t>けていきたいと思います。                                                    </a:t>
            </a:r>
            <a:endParaRPr lang="ja-JP" altLang="en-US"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今日のような研修以外でも先生方同士が積極的に関わり、情報交換できるように呼び掛けていきたいと思います。                                                    </a:t>
            </a:r>
            <a:endParaRPr lang="ja-JP" altLang="en-US"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それでは今日の研修を終わります。お疲れ様でした。</a:t>
            </a:r>
            <a:endParaRPr lang="ja-JP" altLang="en-US">
              <a:latin typeface="メイリオ"/>
              <a:ea typeface="メイリオ"/>
            </a:endParaRPr>
          </a:p>
          <a:p>
            <a:endParaRPr lang="en-US" altLang="ja-JP" dirty="0" smtClean="0">
              <a:latin typeface="メイリオ"/>
              <a:ea typeface="メイリオ"/>
            </a:endParaRPr>
          </a:p>
          <a:p>
            <a:endParaRPr lang="en-US" altLang="ja-JP" dirty="0" smtClean="0">
              <a:latin typeface="メイリオ"/>
              <a:ea typeface="メイリオ"/>
            </a:endParaRPr>
          </a:p>
        </p:txBody>
      </p:sp>
      <p:sp>
        <p:nvSpPr>
          <p:cNvPr id="1300" name="スライド番号プレースホルダー 167"/>
          <p:cNvSpPr>
            <a:spLocks noGrp="1"/>
          </p:cNvSpPr>
          <p:nvPr>
            <p:ph type="sldNum" sz="quarter" idx="10"/>
          </p:nvPr>
        </p:nvSpPr>
        <p:spPr>
          <a:xfrm>
            <a:off x="3850444" y="9428584"/>
            <a:ext cx="2945659" cy="498055"/>
          </a:xfrm>
        </p:spPr>
        <p:txBody>
          <a:bodyPr/>
          <a:lstStyle/>
          <a:p>
            <a:fld id="{C3B61F05-140B-4037-8034-928B5A1CE5B3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14116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1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22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b="0" dirty="0" smtClean="0">
                <a:latin typeface="メイリオ"/>
                <a:ea typeface="メイリオ"/>
              </a:rPr>
              <a:t>今日のテーマは、特別活動「学級活動⑴における話合い活動の充実」です。</a:t>
            </a:r>
            <a:endParaRPr kumimoji="1" lang="ja-JP" altLang="en-US" dirty="0">
              <a:latin typeface="メイリオ"/>
              <a:ea typeface="メイリオ"/>
            </a:endParaRPr>
          </a:p>
          <a:p>
            <a:endParaRPr kumimoji="1" lang="ja-JP" altLang="en-US" b="0" dirty="0" smtClean="0">
              <a:latin typeface="メイリオ"/>
              <a:ea typeface="メイリオ"/>
            </a:endParaRPr>
          </a:p>
          <a:p>
            <a:endParaRPr kumimoji="1" lang="ja-JP" altLang="en-US" b="0" dirty="0" smtClean="0">
              <a:latin typeface="メイリオ"/>
              <a:ea typeface="メイリオ"/>
            </a:endParaRPr>
          </a:p>
          <a:p>
            <a:endParaRPr kumimoji="1" lang="ja-JP" altLang="en-US" b="0" dirty="0"/>
          </a:p>
        </p:txBody>
      </p:sp>
      <p:sp>
        <p:nvSpPr>
          <p:cNvPr id="1123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1334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0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31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b="0" dirty="0" smtClean="0">
                <a:latin typeface="メイリオ"/>
                <a:ea typeface="メイリオ"/>
              </a:rPr>
              <a:t>研修の流れを説明します。</a:t>
            </a:r>
            <a:endParaRPr lang="ja-JP" altLang="en-US"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まず、Ａ先生（習得期の教員）から</a:t>
            </a:r>
            <a:r>
              <a:rPr lang="ja-JP" altLang="en-US">
                <a:latin typeface="メイリオ"/>
                <a:ea typeface="メイリオ"/>
              </a:rPr>
              <a:t>自学級で行っている話合い活動につい</a:t>
            </a:r>
            <a:r>
              <a:rPr lang="ja-JP" altLang="en-US">
                <a:latin typeface="メイリオ"/>
                <a:ea typeface="メイリオ"/>
              </a:rPr>
              <a:t>ての悩み</a:t>
            </a:r>
            <a:r>
              <a:rPr lang="ja-JP" altLang="en-US">
                <a:latin typeface="メイリオ"/>
                <a:ea typeface="メイリオ"/>
              </a:rPr>
              <a:t>や課題を具体的に話してもら</a:t>
            </a:r>
            <a:r>
              <a:rPr lang="ja-JP" altLang="en-US">
                <a:latin typeface="メイリオ"/>
                <a:ea typeface="メイリオ"/>
              </a:rPr>
              <a:t>います。</a:t>
            </a:r>
            <a:endParaRPr lang="ja-JP" altLang="en-US">
              <a:latin typeface="メイリオ"/>
              <a:ea typeface="メイリオ"/>
            </a:endParaRPr>
          </a:p>
          <a:p>
            <a:endParaRPr kumimoji="1" lang="ja-JP" altLang="en-US" b="0" dirty="0">
              <a:latin typeface="メイリオ"/>
              <a:ea typeface="メイリオ"/>
            </a:endParaRPr>
          </a:p>
        </p:txBody>
      </p:sp>
      <p:sp>
        <p:nvSpPr>
          <p:cNvPr id="1132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133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47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latin typeface="メイリオ"/>
                <a:ea typeface="メイリオ"/>
              </a:rPr>
              <a:t>掲示している演習シートは事前の活</a:t>
            </a:r>
            <a:r>
              <a:rPr lang="ja-JP" altLang="en-US">
                <a:latin typeface="メイリオ"/>
                <a:ea typeface="メイリオ"/>
              </a:rPr>
              <a:t>動、本時の活動、事後の活動に分けて</a:t>
            </a:r>
            <a:r>
              <a:rPr lang="ja-JP" altLang="en-US">
                <a:latin typeface="メイリオ"/>
                <a:ea typeface="メイリオ"/>
              </a:rPr>
              <a:t>あり、Ａ先生の悩みや課題についてあ</a:t>
            </a:r>
            <a:r>
              <a:rPr lang="ja-JP" altLang="en-US">
                <a:latin typeface="メイリオ"/>
                <a:ea typeface="メイリオ"/>
              </a:rPr>
              <a:t>らかじめ記入しています。</a:t>
            </a:r>
            <a:endParaRPr lang="ja-JP" altLang="en-US">
              <a:latin typeface="メイリオ"/>
              <a:ea typeface="メイリオ"/>
            </a:endParaRPr>
          </a:p>
          <a:p>
            <a:endParaRPr>
              <a:latin typeface="メイリオ"/>
              <a:ea typeface="メイリオ"/>
            </a:endParaRPr>
          </a:p>
        </p:txBody>
      </p:sp>
      <p:sp>
        <p:nvSpPr>
          <p:cNvPr id="1148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133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58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latin typeface="メイリオ"/>
                <a:ea typeface="メイリオ"/>
              </a:rPr>
              <a:t>次に、Ａ先生の悩みや課題を解消す</a:t>
            </a:r>
            <a:r>
              <a:rPr lang="ja-JP" altLang="en-US">
                <a:latin typeface="メイリオ"/>
                <a:ea typeface="メイリオ"/>
              </a:rPr>
              <a:t>ることにつながりそうな先生方の取組</a:t>
            </a:r>
            <a:r>
              <a:rPr lang="ja-JP" altLang="en-US">
                <a:latin typeface="メイリオ"/>
                <a:ea typeface="メイリオ"/>
              </a:rPr>
              <a:t>を付箋に記入します。</a:t>
            </a:r>
            <a:endParaRPr kumimoji="1" lang="ja-JP" altLang="en-US" b="0" dirty="0"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その際、協働的</a:t>
            </a:r>
            <a:r>
              <a:rPr lang="ja-JP" altLang="en-US">
                <a:latin typeface="メイリオ"/>
                <a:ea typeface="メイリオ"/>
              </a:rPr>
              <a:t>な取組につなげるため、付箋の右下に</a:t>
            </a:r>
            <a:r>
              <a:rPr lang="ja-JP" altLang="en-US">
                <a:latin typeface="メイリオ"/>
                <a:ea typeface="メイリオ"/>
              </a:rPr>
              <a:t>記名してください。</a:t>
            </a:r>
            <a:endParaRPr lang="ja-JP" altLang="en-US"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時間は５分、一</a:t>
            </a:r>
            <a:r>
              <a:rPr lang="ja-JP" altLang="en-US">
                <a:latin typeface="メイリオ"/>
                <a:ea typeface="メイリオ"/>
              </a:rPr>
              <a:t>人５枚までとします。</a:t>
            </a:r>
            <a:endParaRPr lang="ja-JP" altLang="en-US">
              <a:latin typeface="メイリオ"/>
              <a:ea typeface="メイリオ"/>
            </a:endParaRPr>
          </a:p>
        </p:txBody>
      </p:sp>
      <p:sp>
        <p:nvSpPr>
          <p:cNvPr id="1159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1334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6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177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latin typeface="メイリオ"/>
                <a:ea typeface="メイリオ"/>
              </a:rPr>
              <a:t>書き終えた後は一人一人説明をしな</a:t>
            </a:r>
            <a:r>
              <a:rPr lang="ja-JP" altLang="en-US">
                <a:latin typeface="メイリオ"/>
                <a:ea typeface="メイリオ"/>
              </a:rPr>
              <a:t>がら演習シートに付箋を貼ってい</a:t>
            </a:r>
            <a:r>
              <a:rPr lang="ja-JP" altLang="en-US">
                <a:latin typeface="メイリオ"/>
                <a:ea typeface="メイリオ"/>
              </a:rPr>
              <a:t>きます。</a:t>
            </a:r>
            <a:endParaRPr lang="ja-JP" altLang="en-US"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似ている考えは近くに貼っ</a:t>
            </a:r>
            <a:r>
              <a:rPr lang="ja-JP" altLang="en-US">
                <a:latin typeface="メイリオ"/>
                <a:ea typeface="メイリオ"/>
              </a:rPr>
              <a:t>てください。</a:t>
            </a:r>
            <a:endParaRPr lang="ja-JP" altLang="en-US"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全員の取組を可視化する</a:t>
            </a:r>
            <a:r>
              <a:rPr lang="ja-JP" altLang="en-US">
                <a:latin typeface="メイリオ"/>
                <a:ea typeface="メイリオ"/>
              </a:rPr>
              <a:t>ことで具体的な手立てを協議すること</a:t>
            </a:r>
            <a:r>
              <a:rPr lang="ja-JP" altLang="en-US">
                <a:latin typeface="メイリオ"/>
                <a:ea typeface="メイリオ"/>
              </a:rPr>
              <a:t>につなげます。</a:t>
            </a:r>
            <a:endParaRPr lang="ja-JP" altLang="en-US">
              <a:latin typeface="メイリオ"/>
              <a:ea typeface="メイリオ"/>
            </a:endParaRPr>
          </a:p>
          <a:p>
            <a:endParaRPr kumimoji="1" lang="ja-JP" altLang="en-US" b="0" dirty="0">
              <a:latin typeface="メイリオ"/>
              <a:ea typeface="メイリオ"/>
            </a:endParaRPr>
          </a:p>
        </p:txBody>
      </p:sp>
      <p:sp>
        <p:nvSpPr>
          <p:cNvPr id="1178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6840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9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00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latin typeface="メイリオ"/>
                <a:ea typeface="メイリオ"/>
              </a:rPr>
              <a:t>貼り終えた後は、質疑応答を行いな</a:t>
            </a:r>
            <a:r>
              <a:rPr lang="ja-JP" altLang="en-US">
                <a:latin typeface="メイリオ"/>
                <a:ea typeface="メイリオ"/>
              </a:rPr>
              <a:t>がら、出された取組を基に、アイディ</a:t>
            </a:r>
            <a:r>
              <a:rPr lang="ja-JP" altLang="en-US">
                <a:latin typeface="メイリオ"/>
                <a:ea typeface="メイリオ"/>
              </a:rPr>
              <a:t>アを膨らませていきます。</a:t>
            </a:r>
            <a:endParaRPr kumimoji="1" lang="ja-JP" altLang="en-US" b="0" dirty="0"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記録者の</a:t>
            </a:r>
            <a:r>
              <a:rPr lang="ja-JP" altLang="en-US">
                <a:latin typeface="メイリオ"/>
                <a:ea typeface="メイリオ"/>
              </a:rPr>
              <a:t>Ｂ先生は、付箋の内容以外の新たなア</a:t>
            </a:r>
            <a:r>
              <a:rPr lang="ja-JP" altLang="en-US">
                <a:latin typeface="メイリオ"/>
                <a:ea typeface="メイリオ"/>
              </a:rPr>
              <a:t>イディアや補足を演習シートに書き込</a:t>
            </a:r>
            <a:r>
              <a:rPr lang="ja-JP" altLang="en-US">
                <a:latin typeface="メイリオ"/>
                <a:ea typeface="メイリオ"/>
              </a:rPr>
              <a:t>んでください。</a:t>
            </a:r>
            <a:endParaRPr lang="ja-JP" altLang="en-US">
              <a:latin typeface="メイリオ"/>
              <a:ea typeface="メイリオ"/>
            </a:endParaRPr>
          </a:p>
        </p:txBody>
      </p:sp>
      <p:sp>
        <p:nvSpPr>
          <p:cNvPr id="1201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6840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7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08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latin typeface="メイリオ"/>
                <a:ea typeface="メイリオ"/>
              </a:rPr>
              <a:t>最後に、Ａ先生から今日の演習を通</a:t>
            </a:r>
            <a:r>
              <a:rPr lang="ja-JP" altLang="en-US">
                <a:latin typeface="メイリオ"/>
                <a:ea typeface="メイリオ"/>
              </a:rPr>
              <a:t>しての感想を発表してもらい、今後の</a:t>
            </a:r>
            <a:r>
              <a:rPr lang="ja-JP" altLang="en-US">
                <a:latin typeface="メイリオ"/>
                <a:ea typeface="メイリオ"/>
              </a:rPr>
              <a:t>取組について確認します。</a:t>
            </a:r>
            <a:endParaRPr kumimoji="1" lang="ja-JP" altLang="en-US" b="0" dirty="0">
              <a:latin typeface="メイリオ"/>
              <a:ea typeface="メイリオ"/>
            </a:endParaRPr>
          </a:p>
        </p:txBody>
      </p:sp>
      <p:sp>
        <p:nvSpPr>
          <p:cNvPr id="1209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91241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6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1217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>
                <a:latin typeface="メイリオ"/>
                <a:ea typeface="メイリオ"/>
              </a:rPr>
              <a:t>それでは、演習に入ります。</a:t>
            </a:r>
            <a:endParaRPr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Ａ先生、話合い活動を行うときに悩</a:t>
            </a:r>
            <a:r>
              <a:rPr lang="ja-JP" altLang="en-US">
                <a:latin typeface="メイリオ"/>
                <a:ea typeface="メイリオ"/>
              </a:rPr>
              <a:t>んでいることや困っていることを教え</a:t>
            </a:r>
            <a:r>
              <a:rPr lang="ja-JP" altLang="en-US">
                <a:latin typeface="メイリオ"/>
                <a:ea typeface="メイリオ"/>
              </a:rPr>
              <a:t>てもらえますか。</a:t>
            </a:r>
            <a:endParaRPr lang="ja-JP" altLang="en-US">
              <a:latin typeface="メイリオ"/>
              <a:ea typeface="メイリオ"/>
            </a:endParaRPr>
          </a:p>
          <a:p>
            <a:endParaRPr lang="ja-JP" altLang="en-US">
              <a:latin typeface="メイリオ"/>
              <a:ea typeface="メイリオ"/>
            </a:endParaRPr>
          </a:p>
          <a:p>
            <a:r>
              <a:rPr lang="ja-JP" altLang="en-US">
                <a:latin typeface="メイリオ"/>
                <a:ea typeface="メイリオ"/>
              </a:rPr>
              <a:t>Ａ先生から説明してもらいましたが</a:t>
            </a:r>
            <a:r>
              <a:rPr lang="ja-JP" altLang="en-US">
                <a:latin typeface="メイリオ"/>
                <a:ea typeface="メイリオ"/>
              </a:rPr>
              <a:t>何か確認しておきたいことはあります</a:t>
            </a:r>
            <a:r>
              <a:rPr lang="ja-JP" altLang="en-US">
                <a:latin typeface="メイリオ"/>
                <a:ea typeface="メイリオ"/>
              </a:rPr>
              <a:t>か。</a:t>
            </a:r>
            <a:endParaRPr lang="ja-JP" altLang="en-US">
              <a:latin typeface="メイリオ"/>
              <a:ea typeface="メイリオ"/>
            </a:endParaRPr>
          </a:p>
        </p:txBody>
      </p:sp>
      <p:sp>
        <p:nvSpPr>
          <p:cNvPr id="1218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B61F05-140B-4037-8034-928B5A1CE5B3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5133413"/>
      </p:ext>
    </p:extLst>
  </p:cSld>
  <p:clrMapOvr>
    <a:masterClrMapping/>
  </p:clrMapOvr>
</p:notes>
</file>

<file path=ppt/slideLayouts/_rels/slideLayout1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30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1031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516234CE-563E-4A85-A109-D7A691125F11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12/15/2020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2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3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86600" y="6589713"/>
            <a:ext cx="20574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67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6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87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88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DCCDE36-3811-40D2-BFF7-F44D4C696048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12/15/2020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89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90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86600" y="6570664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89333C77-0158-454C-844F-B7AB9BD7DAD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5580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9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9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B79E665-DBA1-4F08-BFC6-3A377D595900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12/15/2020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9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9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86600" y="6557964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17291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36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37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E7C311B1-9F11-400C-BF44-7099E2CE54EB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12/15/2020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8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39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86600" y="6589713"/>
            <a:ext cx="2057400" cy="365125"/>
          </a:xfrm>
        </p:spPr>
        <p:txBody>
          <a:bodyPr/>
          <a:lstStyle>
            <a:lvl1pPr>
              <a:defRPr sz="1400"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9755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タイトル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42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43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19CE1EC-D265-4887-AD35-0085500759F1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12/15/2020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4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5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004050" y="6597651"/>
            <a:ext cx="20574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301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7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48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49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50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C01B6CB8-1371-4AD8-8201-600043761079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12/15/2020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51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52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004050" y="6584951"/>
            <a:ext cx="20574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6FF9F0C5-380F-41C2-899A-BAC0F0927E1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0998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" name="タイトル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55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56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57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58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59" name="日付プレースホルダー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F514FC5-B5B5-4A7D-BF03-BC4F8B86018F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12/15/2020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60" name="フッター プレースホルダー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61" name="スライド番号プレースホルダー 8"/>
          <p:cNvSpPr>
            <a:spLocks noGrp="1"/>
          </p:cNvSpPr>
          <p:nvPr>
            <p:ph type="sldNum" sz="quarter" idx="12"/>
          </p:nvPr>
        </p:nvSpPr>
        <p:spPr>
          <a:xfrm>
            <a:off x="7004050" y="6584951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2767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3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64" name="日付プレースホルダー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A3B16169-9283-4522-B558-85CBE7EC51A4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12/15/2020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65" name="フッター プレースホルダー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66" name="スライド番号プレースホルダー 4"/>
          <p:cNvSpPr>
            <a:spLocks noGrp="1"/>
          </p:cNvSpPr>
          <p:nvPr>
            <p:ph type="sldNum" sz="quarter" idx="12"/>
          </p:nvPr>
        </p:nvSpPr>
        <p:spPr>
          <a:xfrm>
            <a:off x="7004050" y="6584951"/>
            <a:ext cx="20574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6888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8" name="日付プレースホルダー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F2B6D3E1-F28B-44B3-8D8C-E6CCAA0DE757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12/15/2020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69" name="フッター プレースホルダー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70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7086600" y="6573837"/>
            <a:ext cx="20574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993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2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7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7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7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02D9D5D-824C-4057-A3F7-392015F0752A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12/15/2020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7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7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086600" y="6583364"/>
            <a:ext cx="20574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519954A3-9DFD-4C44-94BA-B95130A3BA1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035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9" name="タイトル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80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1081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1082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B125AC09-455B-42C0-9CE4-A08C5D859FA0}" type="datetime1"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12/15/2020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83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84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7086600" y="6562726"/>
            <a:ext cx="2057400" cy="365125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118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1026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1027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004050" y="65087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/>
                </a:solidFill>
              </a:defRPr>
            </a:lvl1pPr>
          </a:lstStyle>
          <a:p>
            <a:pPr defTabSz="342900"/>
            <a:fld id="{D57F1E4F-1CFF-5643-939E-217C01CDF565}" type="slidenum">
              <a:rPr kumimoji="0" lang="en-US" smtClean="0"/>
              <a:pPr defTabSz="342900"/>
              <a:t>‹#›</a:t>
            </a:fld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74558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/Relationships>
</file>

<file path=ppt/slides/_rels/slide10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0.xml" /></Relationships>
</file>

<file path=ppt/slides/_rels/slide11.xml.rels><?xml version="1.0" encoding="UTF-8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slideLayout" Target="../slideLayouts/slideLayout1.xml" /><Relationship Id="rId3" Type="http://schemas.openxmlformats.org/officeDocument/2006/relationships/notesSlide" Target="../notesSlides/notesSlide11.xml" /></Relationships>
</file>

<file path=ppt/slides/_rels/slide12.xml.rels><?xml version="1.0" encoding="UTF-8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image" Target="../media/image3.png" /><Relationship Id="rId3" Type="http://schemas.openxmlformats.org/officeDocument/2006/relationships/slideLayout" Target="../slideLayouts/slideLayout1.xml" /><Relationship Id="rId4" Type="http://schemas.openxmlformats.org/officeDocument/2006/relationships/notesSlide" Target="../notesSlides/notesSlide12.xml" /></Relationships>
</file>

<file path=ppt/slides/_rels/slide13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3.xml" /></Relationships>
</file>

<file path=ppt/slides/_rels/slide14.xml.rels><?xml version="1.0" encoding="UTF-8"?><Relationships xmlns="http://schemas.openxmlformats.org/package/2006/relationships"><Relationship Id="rId1" Type="http://schemas.openxmlformats.org/officeDocument/2006/relationships/image" Target="../media/image4.jpeg" /><Relationship Id="rId2" Type="http://schemas.openxmlformats.org/officeDocument/2006/relationships/slideLayout" Target="../slideLayouts/slideLayout2.xml" /><Relationship Id="rId3" Type="http://schemas.openxmlformats.org/officeDocument/2006/relationships/notesSlide" Target="../notesSlides/notesSlide14.xml" /></Relationships>
</file>

<file path=ppt/slides/_rels/slide2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2.xml" /></Relationships>
</file>

<file path=ppt/slides/_rels/slide3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3.xml" /></Relationships>
</file>

<file path=ppt/slides/_rels/slide4.xml.rels><?xml version="1.0" encoding="UTF-8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slideLayout" Target="../slideLayouts/slideLayout1.xml" /><Relationship Id="rId3" Type="http://schemas.openxmlformats.org/officeDocument/2006/relationships/notesSlide" Target="../notesSlides/notesSlide4.xml" /></Relationships>
</file>

<file path=ppt/slides/_rels/slide5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5.xml" /></Relationships>
</file>

<file path=ppt/slides/_rels/slide6.xml.rels><?xml version="1.0" encoding="UTF-8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slideLayout" Target="../slideLayouts/slideLayout1.xml" /><Relationship Id="rId3" Type="http://schemas.openxmlformats.org/officeDocument/2006/relationships/notesSlide" Target="../notesSlides/notesSlide6.xml" /></Relationships>
</file>

<file path=ppt/slides/_rels/slide7.xml.rels><?xml version="1.0" encoding="UTF-8"?><Relationships xmlns="http://schemas.openxmlformats.org/package/2006/relationships"><Relationship Id="rId1" Type="http://schemas.openxmlformats.org/officeDocument/2006/relationships/image" Target="../media/image1.jpeg" /><Relationship Id="rId2" Type="http://schemas.openxmlformats.org/officeDocument/2006/relationships/image" Target="../media/image2.jpeg" /><Relationship Id="rId3" Type="http://schemas.openxmlformats.org/officeDocument/2006/relationships/slideLayout" Target="../slideLayouts/slideLayout1.xml" /><Relationship Id="rId4" Type="http://schemas.openxmlformats.org/officeDocument/2006/relationships/notesSlide" Target="../notesSlides/notesSlide7.xml" /></Relationships>
</file>

<file path=ppt/slides/_rels/slide8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8.xml" /></Relationships>
</file>

<file path=ppt/slides/_rels/slide9.xml.rels><?xml version="1.0" encoding="UTF-8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9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7" name="テキスト ボックス 7"/>
          <p:cNvSpPr txBox="1"/>
          <p:nvPr/>
        </p:nvSpPr>
        <p:spPr>
          <a:xfrm>
            <a:off x="796365" y="1989000"/>
            <a:ext cx="7560840" cy="2584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学級活動⑴の話合い活動における指導のアイディアを広げるとともに、今後の取組につなげる。</a:t>
            </a:r>
            <a:endParaRPr kumimoji="1" lang="en-US" altLang="ja-JP" sz="3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08" name="正方形/長方形 3"/>
          <p:cNvSpPr/>
          <p:nvPr/>
        </p:nvSpPr>
        <p:spPr>
          <a:xfrm>
            <a:off x="117075" y="299845"/>
            <a:ext cx="1358581" cy="60887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1F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r>
              <a:rPr lang="ja-JP" altLang="en-US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目的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09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7426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0" name="メモ 169"/>
          <p:cNvSpPr/>
          <p:nvPr/>
        </p:nvSpPr>
        <p:spPr>
          <a:xfrm>
            <a:off x="1579891" y="2470480"/>
            <a:ext cx="5941250" cy="2974744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9pPr>
          </a:lstStyle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継続して取り組んでいること</a:t>
            </a:r>
            <a:endParaRPr lang="en-US" altLang="ja-JP" sz="3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気を付けているところ　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21" name="テキスト ボックス 5"/>
          <p:cNvSpPr txBox="1"/>
          <p:nvPr/>
        </p:nvSpPr>
        <p:spPr>
          <a:xfrm>
            <a:off x="5147818" y="5587206"/>
            <a:ext cx="3737748" cy="1199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・筆記用具はサインペン</a:t>
            </a:r>
            <a:endParaRPr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・１枚の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付箋に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１項目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22" name="テキスト ボックス 6"/>
          <p:cNvSpPr txBox="1"/>
          <p:nvPr/>
        </p:nvSpPr>
        <p:spPr>
          <a:xfrm>
            <a:off x="90400" y="1116033"/>
            <a:ext cx="8812563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②　個人で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付箋に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記入する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事前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、本時、事後に分けて）</a:t>
            </a:r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23" name="正方形/長方形 7"/>
          <p:cNvSpPr/>
          <p:nvPr/>
        </p:nvSpPr>
        <p:spPr>
          <a:xfrm>
            <a:off x="117075" y="299845"/>
            <a:ext cx="1358581" cy="608875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1F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r>
              <a:rPr lang="ja-JP" altLang="en-US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演習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24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</a:p>
        </p:txBody>
      </p:sp>
      <p:sp>
        <p:nvSpPr>
          <p:cNvPr id="1225" name="テキスト ボックス 167"/>
          <p:cNvSpPr txBox="1"/>
          <p:nvPr/>
        </p:nvSpPr>
        <p:spPr>
          <a:xfrm>
            <a:off x="5670586" y="4707454"/>
            <a:ext cx="901025" cy="737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名前</a:t>
            </a:r>
            <a:endParaRPr kumimoji="1"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7919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1" name="図 14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090" y="2062115"/>
            <a:ext cx="8241450" cy="4813007"/>
          </a:xfrm>
          <a:prstGeom prst="rect">
            <a:avLst/>
          </a:prstGeom>
        </p:spPr>
      </p:pic>
      <p:sp>
        <p:nvSpPr>
          <p:cNvPr id="1232" name="テキスト ボックス 6"/>
          <p:cNvSpPr txBox="1"/>
          <p:nvPr/>
        </p:nvSpPr>
        <p:spPr>
          <a:xfrm>
            <a:off x="90232" y="1116033"/>
            <a:ext cx="6568275" cy="58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③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取組を紹介し、付箋を貼る</a:t>
            </a:r>
          </a:p>
        </p:txBody>
      </p:sp>
      <p:sp>
        <p:nvSpPr>
          <p:cNvPr id="1233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11</a:t>
            </a:r>
          </a:p>
        </p:txBody>
      </p:sp>
      <p:sp>
        <p:nvSpPr>
          <p:cNvPr id="1234" name="メモ 132"/>
          <p:cNvSpPr/>
          <p:nvPr/>
        </p:nvSpPr>
        <p:spPr>
          <a:xfrm>
            <a:off x="4259942" y="443700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35" name="メモ 133"/>
          <p:cNvSpPr/>
          <p:nvPr/>
        </p:nvSpPr>
        <p:spPr>
          <a:xfrm>
            <a:off x="4243547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36" name="メモ 134"/>
          <p:cNvSpPr/>
          <p:nvPr/>
        </p:nvSpPr>
        <p:spPr>
          <a:xfrm>
            <a:off x="3515627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37" name="メモ 135"/>
          <p:cNvSpPr/>
          <p:nvPr/>
        </p:nvSpPr>
        <p:spPr>
          <a:xfrm>
            <a:off x="6660000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38" name="メモ 136"/>
          <p:cNvSpPr/>
          <p:nvPr/>
        </p:nvSpPr>
        <p:spPr>
          <a:xfrm>
            <a:off x="1980000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39" name="メモ 137"/>
          <p:cNvSpPr/>
          <p:nvPr/>
        </p:nvSpPr>
        <p:spPr>
          <a:xfrm>
            <a:off x="930707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40" name="メモ 138"/>
          <p:cNvSpPr/>
          <p:nvPr/>
        </p:nvSpPr>
        <p:spPr>
          <a:xfrm>
            <a:off x="5007592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41" name="メモ 139"/>
          <p:cNvSpPr/>
          <p:nvPr/>
        </p:nvSpPr>
        <p:spPr>
          <a:xfrm>
            <a:off x="3515627" y="443700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42" name="メモ 140"/>
          <p:cNvSpPr/>
          <p:nvPr/>
        </p:nvSpPr>
        <p:spPr>
          <a:xfrm>
            <a:off x="3515627" y="515700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43" name="メモ 141"/>
          <p:cNvSpPr/>
          <p:nvPr/>
        </p:nvSpPr>
        <p:spPr>
          <a:xfrm>
            <a:off x="5007592" y="4468618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44" name="正方形/長方形 199"/>
          <p:cNvSpPr/>
          <p:nvPr/>
        </p:nvSpPr>
        <p:spPr>
          <a:xfrm>
            <a:off x="117061" y="299832"/>
            <a:ext cx="1358579" cy="608872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1F75B6"/>
            </a:solidFill>
            <a:prstDash val="solid"/>
            <a:miter lim="800000"/>
          </a:ln>
        </p:spPr>
        <p:txBody>
          <a:bodyPr tIns="180000" rtlCol="0" anchor="ctr"/>
          <a:lstStyle>
            <a:defPPr>
              <a:defRPr lang="ja-JP">
                <a:solidFill>
                  <a:sysClr val="window" lastClr="FFFFFF"/>
                </a:solidFill>
                <a:latin typeface="Calibri"/>
                <a:ea typeface="ＭＳ Ｐゴシック"/>
              </a:defRPr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9pPr>
          </a:lstStyle>
          <a:p>
            <a:pPr algn="ctr"/>
            <a:r>
              <a:rPr lang="ja-JP" altLang="en-US" sz="3600" dirty="0" smtClean="0">
                <a:solidFill>
                  <a:sysClr val="window" lastClr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演習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45" name="テキスト 200"/>
          <p:cNvSpPr txBox="1"/>
          <p:nvPr/>
        </p:nvSpPr>
        <p:spPr>
          <a:xfrm>
            <a:off x="798419" y="2787463"/>
            <a:ext cx="2047650" cy="4607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 lang="ja-JP" altLang="en-US"/>
            </a:pPr>
            <a:r>
              <a:rPr lang="ja-JP" altLang="en-US" sz="1200"/>
              <a:t>計画委員との打ち合わせや準備の仕方がうまくいかない</a:t>
            </a:r>
          </a:p>
        </p:txBody>
      </p:sp>
      <p:sp>
        <p:nvSpPr>
          <p:cNvPr id="1246" name="テキスト 201"/>
          <p:cNvSpPr txBox="1"/>
          <p:nvPr/>
        </p:nvSpPr>
        <p:spPr>
          <a:xfrm>
            <a:off x="3618359" y="2787463"/>
            <a:ext cx="2394573" cy="460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ja-JP" altLang="en-US"/>
            </a:pPr>
            <a:r>
              <a:rPr lang="ja-JP" altLang="en-US" sz="1200"/>
              <a:t>折り合いをつけるときはどのようにアドバイスしていますか</a:t>
            </a:r>
          </a:p>
        </p:txBody>
      </p:sp>
    </p:spTree>
    <p:extLst>
      <p:ext uri="{BB962C8B-B14F-4D97-AF65-F5344CB8AC3E}">
        <p14:creationId xmlns:p14="http://schemas.microsoft.com/office/powerpoint/2010/main" val="269034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2" name="図 14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090" y="2062115"/>
            <a:ext cx="8241450" cy="4813007"/>
          </a:xfrm>
          <a:prstGeom prst="rect">
            <a:avLst/>
          </a:prstGeom>
        </p:spPr>
      </p:pic>
      <p:sp>
        <p:nvSpPr>
          <p:cNvPr id="1253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12</a:t>
            </a:r>
          </a:p>
        </p:txBody>
      </p:sp>
      <p:sp>
        <p:nvSpPr>
          <p:cNvPr id="1254" name="メモ 132"/>
          <p:cNvSpPr/>
          <p:nvPr/>
        </p:nvSpPr>
        <p:spPr>
          <a:xfrm>
            <a:off x="4259942" y="443700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55" name="メモ 133"/>
          <p:cNvSpPr/>
          <p:nvPr/>
        </p:nvSpPr>
        <p:spPr>
          <a:xfrm>
            <a:off x="4243547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56" name="メモ 134"/>
          <p:cNvSpPr/>
          <p:nvPr/>
        </p:nvSpPr>
        <p:spPr>
          <a:xfrm>
            <a:off x="3515627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57" name="メモ 135"/>
          <p:cNvSpPr/>
          <p:nvPr/>
        </p:nvSpPr>
        <p:spPr>
          <a:xfrm>
            <a:off x="6660000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58" name="メモ 136"/>
          <p:cNvSpPr/>
          <p:nvPr/>
        </p:nvSpPr>
        <p:spPr>
          <a:xfrm>
            <a:off x="1980000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59" name="メモ 137"/>
          <p:cNvSpPr/>
          <p:nvPr/>
        </p:nvSpPr>
        <p:spPr>
          <a:xfrm>
            <a:off x="930707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60" name="メモ 138"/>
          <p:cNvSpPr/>
          <p:nvPr/>
        </p:nvSpPr>
        <p:spPr>
          <a:xfrm>
            <a:off x="5007592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61" name="メモ 139"/>
          <p:cNvSpPr/>
          <p:nvPr/>
        </p:nvSpPr>
        <p:spPr>
          <a:xfrm>
            <a:off x="3515627" y="443700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62" name="メモ 140"/>
          <p:cNvSpPr/>
          <p:nvPr/>
        </p:nvSpPr>
        <p:spPr>
          <a:xfrm>
            <a:off x="3515627" y="515700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63" name="メモ 141"/>
          <p:cNvSpPr/>
          <p:nvPr/>
        </p:nvSpPr>
        <p:spPr>
          <a:xfrm>
            <a:off x="5007592" y="4468618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64" name="正方形/長方形 199"/>
          <p:cNvSpPr/>
          <p:nvPr/>
        </p:nvSpPr>
        <p:spPr>
          <a:xfrm>
            <a:off x="117061" y="299832"/>
            <a:ext cx="1358579" cy="608872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1F75B6"/>
            </a:solidFill>
            <a:prstDash val="solid"/>
            <a:miter lim="800000"/>
          </a:ln>
        </p:spPr>
        <p:txBody>
          <a:bodyPr tIns="180000" rtlCol="0" anchor="ctr"/>
          <a:lstStyle>
            <a:defPPr>
              <a:defRPr lang="ja-JP">
                <a:solidFill>
                  <a:sysClr val="window" lastClr="FFFFFF"/>
                </a:solidFill>
                <a:latin typeface="Calibri"/>
                <a:ea typeface="ＭＳ Ｐゴシック"/>
              </a:defRPr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9pPr>
          </a:lstStyle>
          <a:p>
            <a:pPr algn="ctr"/>
            <a:r>
              <a:rPr lang="ja-JP" altLang="en-US" sz="3600" dirty="0" smtClean="0">
                <a:solidFill>
                  <a:sysClr val="window" lastClr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演習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65" name="テキスト 200"/>
          <p:cNvSpPr txBox="1"/>
          <p:nvPr/>
        </p:nvSpPr>
        <p:spPr>
          <a:xfrm>
            <a:off x="798419" y="2787463"/>
            <a:ext cx="2047650" cy="4607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 lang="ja-JP" altLang="en-US"/>
            </a:pPr>
            <a:r>
              <a:rPr lang="ja-JP" altLang="en-US" sz="1200"/>
              <a:t>計画委員との打ち合わせや準備の仕方がうまくいかない</a:t>
            </a:r>
          </a:p>
        </p:txBody>
      </p:sp>
      <p:sp>
        <p:nvSpPr>
          <p:cNvPr id="1266" name="テキスト 201"/>
          <p:cNvSpPr txBox="1"/>
          <p:nvPr/>
        </p:nvSpPr>
        <p:spPr>
          <a:xfrm>
            <a:off x="3618358" y="2787463"/>
            <a:ext cx="2394107" cy="460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 lang="ja-JP" altLang="en-US"/>
            </a:pPr>
            <a:r>
              <a:rPr lang="ja-JP" altLang="en-US" sz="1200"/>
              <a:t>折り合いをつけるときはどのようにアドバイスしていますか</a:t>
            </a:r>
          </a:p>
        </p:txBody>
      </p:sp>
      <p:sp>
        <p:nvSpPr>
          <p:cNvPr id="1267" name="テキスト ボックス 211"/>
          <p:cNvSpPr txBox="1"/>
          <p:nvPr/>
        </p:nvSpPr>
        <p:spPr>
          <a:xfrm>
            <a:off x="90535" y="1116025"/>
            <a:ext cx="6903592" cy="58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9pPr>
          </a:lstStyle>
          <a:p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④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付箋を基に協議する</a:t>
            </a:r>
          </a:p>
        </p:txBody>
      </p:sp>
      <p:sp>
        <p:nvSpPr>
          <p:cNvPr id="1268" name="テキスト 212"/>
          <p:cNvSpPr txBox="1"/>
          <p:nvPr/>
        </p:nvSpPr>
        <p:spPr>
          <a:xfrm>
            <a:off x="4173373" y="5646563"/>
            <a:ext cx="2318165" cy="4607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p>
            <a:pPr>
              <a:defRPr lang="ja-JP" altLang="en-US"/>
            </a:pPr>
            <a:r>
              <a:rPr lang="ja-JP" altLang="en-US" sz="2400" u="none">
                <a:solidFill>
                  <a:srgbClr val="0070C0"/>
                </a:solidFill>
                <a:latin typeface="UD デジタル 教科書体 NK-B"/>
                <a:ea typeface="UD デジタル 教科書体 NK-B"/>
              </a:rPr>
              <a:t>司会者への助言</a:t>
            </a:r>
            <a:endParaRPr lang="ja-JP" altLang="en-US" sz="2400" u="none">
              <a:solidFill>
                <a:srgbClr val="0070C0"/>
              </a:solidFill>
              <a:latin typeface="UD デジタル 教科書体 NK-B"/>
              <a:ea typeface="UD デジタル 教科書体 NK-B"/>
            </a:endParaRPr>
          </a:p>
        </p:txBody>
      </p:sp>
      <p:pic>
        <p:nvPicPr>
          <p:cNvPr id="1269" name="図 2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7903" y="4973728"/>
            <a:ext cx="1281939" cy="128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3450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5" name="正方形/長方形 2"/>
          <p:cNvSpPr/>
          <p:nvPr/>
        </p:nvSpPr>
        <p:spPr>
          <a:xfrm>
            <a:off x="555516" y="3017930"/>
            <a:ext cx="7569518" cy="6454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⑤　感想発表</a:t>
            </a:r>
            <a:r>
              <a:rPr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と研修後の取組を確認</a:t>
            </a:r>
            <a:endParaRPr lang="en-US" altLang="ja-JP" sz="3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76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13</a:t>
            </a:r>
          </a:p>
        </p:txBody>
      </p:sp>
      <p:sp>
        <p:nvSpPr>
          <p:cNvPr id="1277" name="正方形/長方形 169"/>
          <p:cNvSpPr/>
          <p:nvPr/>
        </p:nvSpPr>
        <p:spPr>
          <a:xfrm>
            <a:off x="117061" y="299832"/>
            <a:ext cx="1358579" cy="608872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1F75B6"/>
            </a:solidFill>
            <a:prstDash val="solid"/>
            <a:miter lim="800000"/>
          </a:ln>
        </p:spPr>
        <p:txBody>
          <a:bodyPr tIns="180000" rtlCol="0" anchor="ctr"/>
          <a:lstStyle>
            <a:defPPr>
              <a:defRPr lang="ja-JP">
                <a:solidFill>
                  <a:sysClr val="window" lastClr="FFFFFF"/>
                </a:solidFill>
                <a:latin typeface="Calibri"/>
                <a:ea typeface="ＭＳ Ｐゴシック"/>
              </a:defRPr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9pPr>
          </a:lstStyle>
          <a:p>
            <a:pPr algn="ctr"/>
            <a:r>
              <a:rPr lang="ja-JP" altLang="en-US" sz="3600" dirty="0" smtClean="0">
                <a:solidFill>
                  <a:sysClr val="window" lastClr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演習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096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3" name="メモ 170"/>
          <p:cNvSpPr/>
          <p:nvPr/>
        </p:nvSpPr>
        <p:spPr>
          <a:xfrm>
            <a:off x="598261" y="4287574"/>
            <a:ext cx="2758956" cy="1536403"/>
          </a:xfrm>
          <a:prstGeom prst="foldedCorner">
            <a:avLst/>
          </a:prstGeom>
          <a:solidFill>
            <a:srgbClr val="90D7F0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9pPr>
          </a:lstStyle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84" name="角丸四角形 18"/>
          <p:cNvSpPr/>
          <p:nvPr/>
        </p:nvSpPr>
        <p:spPr>
          <a:xfrm>
            <a:off x="5084013" y="2210609"/>
            <a:ext cx="3178284" cy="1244168"/>
          </a:xfrm>
          <a:prstGeom prst="roundRect">
            <a:avLst/>
          </a:prstGeom>
          <a:solidFill>
            <a:srgbClr val="FFFFBE"/>
          </a:solidFill>
          <a:ln w="28575"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85" name="テキスト ボックス 4"/>
          <p:cNvSpPr txBox="1"/>
          <p:nvPr/>
        </p:nvSpPr>
        <p:spPr>
          <a:xfrm>
            <a:off x="684891" y="4505028"/>
            <a:ext cx="2585697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１人１台端末で</a:t>
            </a:r>
            <a:endParaRPr kumimoji="1" lang="en-US" altLang="ja-JP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情報を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共有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する</a:t>
            </a:r>
            <a:endParaRPr kumimoji="1" lang="ja-JP" altLang="en-US" sz="24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名前</a:t>
            </a:r>
            <a:endParaRPr kumimoji="1" lang="ja-JP" altLang="en-US" sz="1600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86" name="テキスト ボックス 17"/>
          <p:cNvSpPr txBox="1"/>
          <p:nvPr/>
        </p:nvSpPr>
        <p:spPr>
          <a:xfrm>
            <a:off x="5309470" y="2378452"/>
            <a:ext cx="2734828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シートを職員室に掲示する。他の職員から新たなアドバイスをもらえるよう付箋も準備する。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287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14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1288" name="図 24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7061" y="1055167"/>
            <a:ext cx="4514912" cy="2653165"/>
          </a:xfrm>
          <a:prstGeom prst="rect">
            <a:avLst/>
          </a:prstGeom>
        </p:spPr>
      </p:pic>
      <p:sp>
        <p:nvSpPr>
          <p:cNvPr id="1289" name="右矢印 6"/>
          <p:cNvSpPr/>
          <p:nvPr/>
        </p:nvSpPr>
        <p:spPr>
          <a:xfrm rot="2481179">
            <a:off x="3987741" y="3471801"/>
            <a:ext cx="666887" cy="462689"/>
          </a:xfrm>
          <a:prstGeom prst="rightArrow">
            <a:avLst/>
          </a:prstGeom>
          <a:solidFill>
            <a:srgbClr val="1F4E79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290" name="図 25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77516" y="3963736"/>
            <a:ext cx="4514905" cy="2653160"/>
          </a:xfrm>
          <a:prstGeom prst="rect">
            <a:avLst/>
          </a:prstGeom>
        </p:spPr>
      </p:pic>
      <p:sp>
        <p:nvSpPr>
          <p:cNvPr id="1291" name="図形 255"/>
          <p:cNvSpPr/>
          <p:nvPr/>
        </p:nvSpPr>
        <p:spPr>
          <a:xfrm rot="16560000">
            <a:off x="3819219" y="5148481"/>
            <a:ext cx="320738" cy="1259116"/>
          </a:xfrm>
          <a:prstGeom prst="downArrow">
            <a:avLst/>
          </a:prstGeom>
          <a:solidFill>
            <a:srgbClr val="FFA6A6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ja-JP" altLang="en-US"/>
            </a:pPr>
            <a:endParaRPr lang="ja-JP" altLang="en-US"/>
          </a:p>
        </p:txBody>
      </p:sp>
      <p:sp>
        <p:nvSpPr>
          <p:cNvPr id="1292" name="テキスト ボックス 256"/>
          <p:cNvSpPr txBox="1"/>
          <p:nvPr/>
        </p:nvSpPr>
        <p:spPr>
          <a:xfrm>
            <a:off x="3158493" y="389293"/>
            <a:ext cx="3518391" cy="522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シート活用イメージ</a:t>
            </a:r>
            <a:endParaRPr kumimoji="1" lang="ja-JP" altLang="en-US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93" name="正方形/長方形 257"/>
          <p:cNvSpPr/>
          <p:nvPr/>
        </p:nvSpPr>
        <p:spPr>
          <a:xfrm>
            <a:off x="117061" y="299832"/>
            <a:ext cx="2942750" cy="608872"/>
          </a:xfrm>
          <a:prstGeom prst="rect">
            <a:avLst/>
          </a:prstGeom>
          <a:solidFill>
            <a:srgbClr val="1F75B6"/>
          </a:solidFill>
          <a:ln w="12700" cap="flat" cmpd="sng" algn="ctr">
            <a:solidFill>
              <a:srgbClr val="1F75B6"/>
            </a:solidFill>
            <a:prstDash val="solid"/>
            <a:miter lim="800000"/>
          </a:ln>
        </p:spPr>
        <p:txBody>
          <a:bodyPr tIns="180000" rtlCol="0" anchor="ctr"/>
          <a:lstStyle>
            <a:defPPr>
              <a:defRPr lang="ja-JP">
                <a:solidFill>
                  <a:sysClr val="window" lastClr="FFFFFF"/>
                </a:solidFill>
                <a:latin typeface="Calibri"/>
                <a:ea typeface="ＭＳ Ｐゴシック"/>
              </a:defRPr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9pPr>
          </a:lstStyle>
          <a:p>
            <a:pPr algn="ctr"/>
            <a:r>
              <a:rPr lang="ja-JP" altLang="en-US" sz="3600" dirty="0" smtClean="0">
                <a:solidFill>
                  <a:sysClr val="window" lastClr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校内研修例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94" name="メモ 169"/>
          <p:cNvSpPr/>
          <p:nvPr/>
        </p:nvSpPr>
        <p:spPr>
          <a:xfrm>
            <a:off x="7067927" y="5152157"/>
            <a:ext cx="480195" cy="401179"/>
          </a:xfrm>
          <a:prstGeom prst="foldedCorner">
            <a:avLst/>
          </a:prstGeom>
          <a:solidFill>
            <a:srgbClr val="90D7F0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9pPr>
          </a:lstStyle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95" name="メモ 172"/>
          <p:cNvSpPr/>
          <p:nvPr/>
        </p:nvSpPr>
        <p:spPr>
          <a:xfrm>
            <a:off x="4829275" y="5778633"/>
            <a:ext cx="480195" cy="401179"/>
          </a:xfrm>
          <a:prstGeom prst="foldedCorner">
            <a:avLst/>
          </a:prstGeom>
          <a:solidFill>
            <a:srgbClr val="90D7F0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9pPr>
          </a:lstStyle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96" name="メモ 173"/>
          <p:cNvSpPr/>
          <p:nvPr/>
        </p:nvSpPr>
        <p:spPr>
          <a:xfrm>
            <a:off x="8352420" y="2632103"/>
            <a:ext cx="480195" cy="401179"/>
          </a:xfrm>
          <a:prstGeom prst="foldedCorner">
            <a:avLst/>
          </a:prstGeom>
          <a:solidFill>
            <a:srgbClr val="90D7F0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9pPr>
          </a:lstStyle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4098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5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２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16" name="正方形/長方形 183"/>
          <p:cNvSpPr/>
          <p:nvPr/>
        </p:nvSpPr>
        <p:spPr>
          <a:xfrm>
            <a:off x="115401" y="470456"/>
            <a:ext cx="1723434" cy="608862"/>
          </a:xfrm>
          <a:prstGeom prst="rect">
            <a:avLst/>
          </a:prstGeom>
          <a:solidFill>
            <a:srgbClr val="1F75B6"/>
          </a:solidFill>
          <a:ln w="12700" cap="flat" cmpd="sng" algn="ctr">
            <a:solidFill>
              <a:srgbClr val="1F75B6"/>
            </a:solidFill>
            <a:prstDash val="solid"/>
            <a:miter lim="800000"/>
          </a:ln>
        </p:spPr>
        <p:txBody>
          <a:bodyPr tIns="180000" rtlCol="0" anchor="ctr"/>
          <a:lstStyle>
            <a:defPPr>
              <a:defRPr lang="ja-JP">
                <a:solidFill>
                  <a:sysClr val="window" lastClr="FFFFFF"/>
                </a:solidFill>
                <a:latin typeface="Calibri"/>
                <a:ea typeface="ＭＳ Ｐゴシック"/>
              </a:defRPr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9pPr>
          </a:lstStyle>
          <a:p>
            <a:pPr algn="ctr"/>
            <a:r>
              <a:rPr lang="ja-JP" altLang="en-US" sz="3600" dirty="0">
                <a:solidFill>
                  <a:sysClr val="window" lastClr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テーマ</a:t>
            </a:r>
          </a:p>
        </p:txBody>
      </p:sp>
      <p:sp>
        <p:nvSpPr>
          <p:cNvPr id="1117" name="テキスト ボックス 185"/>
          <p:cNvSpPr txBox="1"/>
          <p:nvPr/>
        </p:nvSpPr>
        <p:spPr>
          <a:xfrm>
            <a:off x="401814" y="1269000"/>
            <a:ext cx="8486836" cy="1568768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特別活動</a:t>
            </a:r>
            <a:endParaRPr sz="3200"/>
          </a:p>
          <a:p>
            <a:pPr>
              <a:lnSpc>
                <a:spcPct val="150000"/>
              </a:lnSpc>
            </a:pP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「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学級活動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⑴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おける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話合い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活動の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充実」</a:t>
            </a:r>
            <a:endParaRPr lang="ja-JP" altLang="en-US" sz="3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18" name="正方形/長方形 187"/>
          <p:cNvSpPr/>
          <p:nvPr/>
        </p:nvSpPr>
        <p:spPr>
          <a:xfrm>
            <a:off x="115401" y="3101876"/>
            <a:ext cx="1723445" cy="608875"/>
          </a:xfrm>
          <a:prstGeom prst="rect">
            <a:avLst/>
          </a:prstGeom>
          <a:solidFill>
            <a:srgbClr val="1F75B6"/>
          </a:solidFill>
          <a:ln>
            <a:solidFill>
              <a:srgbClr val="1F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r>
              <a:rPr lang="ja-JP" altLang="en-US" sz="36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内容</a:t>
            </a:r>
          </a:p>
        </p:txBody>
      </p:sp>
      <p:sp>
        <p:nvSpPr>
          <p:cNvPr id="1119" name="テキスト ボックス 188"/>
          <p:cNvSpPr txBox="1"/>
          <p:nvPr/>
        </p:nvSpPr>
        <p:spPr>
          <a:xfrm>
            <a:off x="401590" y="4015188"/>
            <a:ext cx="8485750" cy="2553653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　実践上の悩みを把握　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　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シートを用いて可視化し、協議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kumimoji="1"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●　感想発表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と研修後の取組を確認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3573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5" name="テキスト ボックス 6"/>
          <p:cNvSpPr txBox="1"/>
          <p:nvPr/>
        </p:nvSpPr>
        <p:spPr>
          <a:xfrm>
            <a:off x="90082" y="1116033"/>
            <a:ext cx="7158864" cy="58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①　実践上の悩みを把握する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26" name="正方形/長方形 8"/>
          <p:cNvSpPr/>
          <p:nvPr/>
        </p:nvSpPr>
        <p:spPr>
          <a:xfrm>
            <a:off x="117074" y="299845"/>
            <a:ext cx="2942757" cy="608875"/>
          </a:xfrm>
          <a:prstGeom prst="rect">
            <a:avLst/>
          </a:prstGeom>
          <a:solidFill>
            <a:srgbClr val="1F75B6"/>
          </a:solidFill>
          <a:ln>
            <a:solidFill>
              <a:srgbClr val="1F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r>
              <a:rPr lang="ja-JP" altLang="en-US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研修の流れ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27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1400" dirty="0" smtClean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３</a:t>
            </a:r>
            <a:endParaRPr kumimoji="1" lang="ja-JP" altLang="en-US" sz="1400" dirty="0">
              <a:solidFill>
                <a:schemeClr val="tx1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28" name="テキスト ボックス 129"/>
          <p:cNvSpPr txBox="1"/>
          <p:nvPr/>
        </p:nvSpPr>
        <p:spPr>
          <a:xfrm>
            <a:off x="791582" y="2421000"/>
            <a:ext cx="7560840" cy="2584430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自学級で行った話合い活動を振り返り､悩んでいることや課題を具体的に説明してもらう。</a:t>
            </a:r>
          </a:p>
        </p:txBody>
      </p:sp>
    </p:spTree>
    <p:extLst>
      <p:ext uri="{BB962C8B-B14F-4D97-AF65-F5344CB8AC3E}">
        <p14:creationId xmlns:p14="http://schemas.microsoft.com/office/powerpoint/2010/main" val="111357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4" name="テキスト ボックス 6"/>
          <p:cNvSpPr txBox="1"/>
          <p:nvPr/>
        </p:nvSpPr>
        <p:spPr>
          <a:xfrm>
            <a:off x="90082" y="1116033"/>
            <a:ext cx="7158864" cy="58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①　実践上の悩みを把握する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35" name="正方形/長方形 8"/>
          <p:cNvSpPr/>
          <p:nvPr/>
        </p:nvSpPr>
        <p:spPr>
          <a:xfrm>
            <a:off x="117074" y="299845"/>
            <a:ext cx="2942757" cy="608875"/>
          </a:xfrm>
          <a:prstGeom prst="rect">
            <a:avLst/>
          </a:prstGeom>
          <a:solidFill>
            <a:srgbClr val="1F75B6"/>
          </a:solidFill>
          <a:ln>
            <a:solidFill>
              <a:srgbClr val="1F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r>
              <a:rPr lang="ja-JP" altLang="en-US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研修の流れ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36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４</a:t>
            </a:r>
          </a:p>
        </p:txBody>
      </p:sp>
      <p:pic>
        <p:nvPicPr>
          <p:cNvPr id="1137" name="図 16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34273" y="2192921"/>
            <a:ext cx="7988149" cy="4665079"/>
          </a:xfrm>
          <a:prstGeom prst="rect">
            <a:avLst/>
          </a:prstGeom>
        </p:spPr>
      </p:pic>
      <p:sp>
        <p:nvSpPr>
          <p:cNvPr id="1138" name="テキスト ボックス 165"/>
          <p:cNvSpPr txBox="1"/>
          <p:nvPr/>
        </p:nvSpPr>
        <p:spPr>
          <a:xfrm>
            <a:off x="2070391" y="4233519"/>
            <a:ext cx="5437004" cy="58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　　</a:t>
            </a:r>
            <a:r>
              <a:rPr lang="ja-JP" altLang="en-US" sz="2800" b="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場面に分けて記入</a:t>
            </a:r>
            <a:endParaRPr kumimoji="1" lang="ja-JP" altLang="en-US" sz="2800" b="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39" name="図形 166"/>
          <p:cNvSpPr/>
          <p:nvPr/>
        </p:nvSpPr>
        <p:spPr>
          <a:xfrm rot="12900000">
            <a:off x="2821741" y="3795820"/>
            <a:ext cx="781873" cy="234689"/>
          </a:xfrm>
          <a:prstGeom prst="rightArrow">
            <a:avLst/>
          </a:prstGeom>
          <a:solidFill>
            <a:srgbClr val="FFA6A6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ja-JP" altLang="en-US"/>
            </a:pPr>
            <a:endParaRPr lang="ja-JP" altLang="en-US"/>
          </a:p>
        </p:txBody>
      </p:sp>
      <p:sp>
        <p:nvSpPr>
          <p:cNvPr id="1140" name="図形 167"/>
          <p:cNvSpPr/>
          <p:nvPr/>
        </p:nvSpPr>
        <p:spPr>
          <a:xfrm rot="16080000">
            <a:off x="4459356" y="3676038"/>
            <a:ext cx="648000" cy="291942"/>
          </a:xfrm>
          <a:prstGeom prst="rightArrow">
            <a:avLst/>
          </a:prstGeom>
          <a:solidFill>
            <a:srgbClr val="FFA6A6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ja-JP" altLang="en-US"/>
            </a:pPr>
            <a:endParaRPr lang="ja-JP" altLang="en-US"/>
          </a:p>
        </p:txBody>
      </p:sp>
      <p:sp>
        <p:nvSpPr>
          <p:cNvPr id="1141" name="図形 168"/>
          <p:cNvSpPr/>
          <p:nvPr/>
        </p:nvSpPr>
        <p:spPr>
          <a:xfrm rot="19140000">
            <a:off x="5886206" y="3677412"/>
            <a:ext cx="1293592" cy="294553"/>
          </a:xfrm>
          <a:prstGeom prst="rightArrow">
            <a:avLst/>
          </a:prstGeom>
          <a:solidFill>
            <a:srgbClr val="FFA6A6"/>
          </a:solidFill>
          <a:ln w="12700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ja-JP" altLang="en-US"/>
            </a:pPr>
            <a:endParaRPr lang="ja-JP" altLang="en-US"/>
          </a:p>
        </p:txBody>
      </p:sp>
      <p:sp>
        <p:nvSpPr>
          <p:cNvPr id="1142" name="四角形 169"/>
          <p:cNvSpPr/>
          <p:nvPr/>
        </p:nvSpPr>
        <p:spPr>
          <a:xfrm>
            <a:off x="756397" y="2787463"/>
            <a:ext cx="2302534" cy="501738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ja-JP" altLang="en-US"/>
            </a:pPr>
            <a:endParaRPr lang="ja-JP" altLang="en-US"/>
          </a:p>
        </p:txBody>
      </p:sp>
      <p:sp>
        <p:nvSpPr>
          <p:cNvPr id="1143" name="四角形 170"/>
          <p:cNvSpPr/>
          <p:nvPr/>
        </p:nvSpPr>
        <p:spPr>
          <a:xfrm>
            <a:off x="3212677" y="2787463"/>
            <a:ext cx="3152433" cy="501738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ja-JP" altLang="en-US"/>
            </a:pPr>
            <a:endParaRPr lang="ja-JP" altLang="en-US"/>
          </a:p>
        </p:txBody>
      </p:sp>
      <p:sp>
        <p:nvSpPr>
          <p:cNvPr id="1144" name="四角形 171"/>
          <p:cNvSpPr/>
          <p:nvPr/>
        </p:nvSpPr>
        <p:spPr>
          <a:xfrm>
            <a:off x="6533002" y="2787463"/>
            <a:ext cx="1863838" cy="501738"/>
          </a:xfrm>
          <a:prstGeom prst="rect">
            <a:avLst/>
          </a:prstGeom>
          <a:noFill/>
          <a:ln w="31750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ja-JP" altLang="en-US"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1357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0" name="メモ 15"/>
          <p:cNvSpPr/>
          <p:nvPr/>
        </p:nvSpPr>
        <p:spPr>
          <a:xfrm>
            <a:off x="1579904" y="2273535"/>
            <a:ext cx="5941252" cy="2974758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32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継続して取り組んでいること</a:t>
            </a:r>
            <a:endParaRPr lang="en-US" altLang="ja-JP" sz="3200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l"/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 気を付けているところ　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等</a:t>
            </a:r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endParaRPr lang="en-US" altLang="ja-JP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endParaRPr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51" name="テキスト ボックス 5"/>
          <p:cNvSpPr txBox="1"/>
          <p:nvPr/>
        </p:nvSpPr>
        <p:spPr>
          <a:xfrm>
            <a:off x="1042380" y="5887242"/>
            <a:ext cx="7051260" cy="645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・筆記用具はサインペン　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・１枚の</a:t>
            </a:r>
            <a:r>
              <a:rPr kumimoji="1" lang="ja-JP" altLang="en-US" sz="24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付箋に</a:t>
            </a:r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１項目</a:t>
            </a:r>
            <a:endParaRPr kumimoji="1" lang="en-US" altLang="ja-JP" sz="2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52" name="テキスト ボックス 6"/>
          <p:cNvSpPr txBox="1"/>
          <p:nvPr/>
        </p:nvSpPr>
        <p:spPr>
          <a:xfrm>
            <a:off x="91417" y="1116033"/>
            <a:ext cx="5627457" cy="58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②　個人で</a:t>
            </a:r>
            <a:r>
              <a:rPr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付箋に</a:t>
            </a:r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記入する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53" name="テキスト ボックス 10"/>
          <p:cNvSpPr txBox="1"/>
          <p:nvPr/>
        </p:nvSpPr>
        <p:spPr>
          <a:xfrm>
            <a:off x="5670585" y="4510522"/>
            <a:ext cx="901025" cy="737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28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名前</a:t>
            </a:r>
            <a:endParaRPr kumimoji="1" lang="en-US" altLang="ja-JP" sz="28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54" name="正方形/長方形 8"/>
          <p:cNvSpPr/>
          <p:nvPr/>
        </p:nvSpPr>
        <p:spPr>
          <a:xfrm>
            <a:off x="117074" y="299845"/>
            <a:ext cx="2942757" cy="608875"/>
          </a:xfrm>
          <a:prstGeom prst="rect">
            <a:avLst/>
          </a:prstGeom>
          <a:solidFill>
            <a:srgbClr val="1F75B6"/>
          </a:solidFill>
          <a:ln>
            <a:solidFill>
              <a:srgbClr val="1F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r>
              <a:rPr lang="ja-JP" altLang="en-US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研修の流れ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55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５</a:t>
            </a:r>
          </a:p>
        </p:txBody>
      </p:sp>
    </p:spTree>
    <p:extLst>
      <p:ext uri="{BB962C8B-B14F-4D97-AF65-F5344CB8AC3E}">
        <p14:creationId xmlns:p14="http://schemas.microsoft.com/office/powerpoint/2010/main" val="111357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1" name="図 14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090" y="2062115"/>
            <a:ext cx="8241450" cy="4813007"/>
          </a:xfrm>
          <a:prstGeom prst="rect">
            <a:avLst/>
          </a:prstGeom>
        </p:spPr>
      </p:pic>
      <p:sp>
        <p:nvSpPr>
          <p:cNvPr id="1162" name="テキスト ボックス 6"/>
          <p:cNvSpPr txBox="1"/>
          <p:nvPr/>
        </p:nvSpPr>
        <p:spPr>
          <a:xfrm>
            <a:off x="90232" y="1116033"/>
            <a:ext cx="6568275" cy="58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③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取組を紹介し、付箋を貼る</a:t>
            </a:r>
          </a:p>
        </p:txBody>
      </p:sp>
      <p:sp>
        <p:nvSpPr>
          <p:cNvPr id="1163" name="正方形/長方形 4"/>
          <p:cNvSpPr/>
          <p:nvPr/>
        </p:nvSpPr>
        <p:spPr>
          <a:xfrm>
            <a:off x="117074" y="299845"/>
            <a:ext cx="2942757" cy="608875"/>
          </a:xfrm>
          <a:prstGeom prst="rect">
            <a:avLst/>
          </a:prstGeom>
          <a:solidFill>
            <a:srgbClr val="1F75B6"/>
          </a:solidFill>
          <a:ln>
            <a:solidFill>
              <a:srgbClr val="1F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r>
              <a:rPr lang="ja-JP" altLang="en-US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研修の流れ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64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６</a:t>
            </a:r>
          </a:p>
        </p:txBody>
      </p:sp>
      <p:sp>
        <p:nvSpPr>
          <p:cNvPr id="1165" name="メモ 132"/>
          <p:cNvSpPr/>
          <p:nvPr/>
        </p:nvSpPr>
        <p:spPr>
          <a:xfrm>
            <a:off x="4259942" y="443700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66" name="メモ 133"/>
          <p:cNvSpPr/>
          <p:nvPr/>
        </p:nvSpPr>
        <p:spPr>
          <a:xfrm>
            <a:off x="4243547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67" name="メモ 134"/>
          <p:cNvSpPr/>
          <p:nvPr/>
        </p:nvSpPr>
        <p:spPr>
          <a:xfrm>
            <a:off x="3515627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68" name="メモ 135"/>
          <p:cNvSpPr/>
          <p:nvPr/>
        </p:nvSpPr>
        <p:spPr>
          <a:xfrm>
            <a:off x="6660000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69" name="メモ 136"/>
          <p:cNvSpPr/>
          <p:nvPr/>
        </p:nvSpPr>
        <p:spPr>
          <a:xfrm>
            <a:off x="1980000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70" name="メモ 137"/>
          <p:cNvSpPr/>
          <p:nvPr/>
        </p:nvSpPr>
        <p:spPr>
          <a:xfrm>
            <a:off x="930707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71" name="メモ 138"/>
          <p:cNvSpPr/>
          <p:nvPr/>
        </p:nvSpPr>
        <p:spPr>
          <a:xfrm>
            <a:off x="5007592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72" name="メモ 139"/>
          <p:cNvSpPr/>
          <p:nvPr/>
        </p:nvSpPr>
        <p:spPr>
          <a:xfrm>
            <a:off x="3515627" y="443700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73" name="メモ 140"/>
          <p:cNvSpPr/>
          <p:nvPr/>
        </p:nvSpPr>
        <p:spPr>
          <a:xfrm>
            <a:off x="3515627" y="515700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74" name="メモ 141"/>
          <p:cNvSpPr/>
          <p:nvPr/>
        </p:nvSpPr>
        <p:spPr>
          <a:xfrm>
            <a:off x="5007592" y="4468618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9034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0" name="図 14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8090" y="2062115"/>
            <a:ext cx="8241450" cy="4813007"/>
          </a:xfrm>
          <a:prstGeom prst="rect">
            <a:avLst/>
          </a:prstGeom>
        </p:spPr>
      </p:pic>
      <p:sp>
        <p:nvSpPr>
          <p:cNvPr id="1181" name="正方形/長方形 4"/>
          <p:cNvSpPr/>
          <p:nvPr/>
        </p:nvSpPr>
        <p:spPr>
          <a:xfrm>
            <a:off x="117074" y="299845"/>
            <a:ext cx="2942757" cy="608875"/>
          </a:xfrm>
          <a:prstGeom prst="rect">
            <a:avLst/>
          </a:prstGeom>
          <a:solidFill>
            <a:srgbClr val="1F75B6"/>
          </a:solidFill>
          <a:ln>
            <a:solidFill>
              <a:srgbClr val="1F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r>
              <a:rPr lang="ja-JP" altLang="en-US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研修の流れ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182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7</a:t>
            </a:r>
          </a:p>
        </p:txBody>
      </p:sp>
      <p:sp>
        <p:nvSpPr>
          <p:cNvPr id="1183" name="メモ 132"/>
          <p:cNvSpPr/>
          <p:nvPr/>
        </p:nvSpPr>
        <p:spPr>
          <a:xfrm>
            <a:off x="4259942" y="443700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84" name="メモ 133"/>
          <p:cNvSpPr/>
          <p:nvPr/>
        </p:nvSpPr>
        <p:spPr>
          <a:xfrm>
            <a:off x="4243547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85" name="メモ 134"/>
          <p:cNvSpPr/>
          <p:nvPr/>
        </p:nvSpPr>
        <p:spPr>
          <a:xfrm>
            <a:off x="3515627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86" name="メモ 135"/>
          <p:cNvSpPr/>
          <p:nvPr/>
        </p:nvSpPr>
        <p:spPr>
          <a:xfrm>
            <a:off x="6665236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87" name="メモ 136"/>
          <p:cNvSpPr/>
          <p:nvPr/>
        </p:nvSpPr>
        <p:spPr>
          <a:xfrm>
            <a:off x="1980000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88" name="メモ 137"/>
          <p:cNvSpPr/>
          <p:nvPr/>
        </p:nvSpPr>
        <p:spPr>
          <a:xfrm>
            <a:off x="930707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89" name="メモ 138"/>
          <p:cNvSpPr/>
          <p:nvPr/>
        </p:nvSpPr>
        <p:spPr>
          <a:xfrm>
            <a:off x="5007592" y="369969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90" name="メモ 139"/>
          <p:cNvSpPr/>
          <p:nvPr/>
        </p:nvSpPr>
        <p:spPr>
          <a:xfrm>
            <a:off x="3515627" y="443700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91" name="メモ 140"/>
          <p:cNvSpPr/>
          <p:nvPr/>
        </p:nvSpPr>
        <p:spPr>
          <a:xfrm>
            <a:off x="3515627" y="5157000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92" name="メモ 141"/>
          <p:cNvSpPr/>
          <p:nvPr/>
        </p:nvSpPr>
        <p:spPr>
          <a:xfrm>
            <a:off x="5007592" y="4468618"/>
            <a:ext cx="657746" cy="505110"/>
          </a:xfrm>
          <a:prstGeom prst="foldedCorner">
            <a:avLst/>
          </a:prstGeom>
          <a:solidFill>
            <a:srgbClr val="CCFFCC"/>
          </a:solidFill>
          <a:ln w="12700" cap="flat" cmpd="sng" algn="ctr">
            <a:solidFill>
              <a:srgbClr val="404040"/>
            </a:solidFill>
            <a:prstDash val="solid"/>
            <a:miter lim="800000"/>
          </a:ln>
          <a:effectLst/>
        </p:spPr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ja-JP" altLang="en-US" sz="3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193" name="テキスト ボックス 189"/>
          <p:cNvSpPr txBox="1"/>
          <p:nvPr/>
        </p:nvSpPr>
        <p:spPr>
          <a:xfrm>
            <a:off x="90526" y="1116016"/>
            <a:ext cx="6903583" cy="58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9pPr>
          </a:lstStyle>
          <a:p>
            <a:r>
              <a:rPr kumimoji="1" lang="ja-JP" altLang="en-US" sz="32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④</a:t>
            </a:r>
            <a:r>
              <a: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　付箋を基に協議する</a:t>
            </a:r>
          </a:p>
        </p:txBody>
      </p:sp>
      <p:pic>
        <p:nvPicPr>
          <p:cNvPr id="1194" name="図 16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7592" y="5463472"/>
            <a:ext cx="1478780" cy="1157305"/>
          </a:xfrm>
          <a:prstGeom prst="rect">
            <a:avLst/>
          </a:prstGeom>
        </p:spPr>
      </p:pic>
      <p:sp>
        <p:nvSpPr>
          <p:cNvPr id="1195" name="楕円 190"/>
          <p:cNvSpPr/>
          <p:nvPr/>
        </p:nvSpPr>
        <p:spPr>
          <a:xfrm>
            <a:off x="3316103" y="5038455"/>
            <a:ext cx="1056793" cy="755445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ja-JP" altLang="en-US"/>
            </a:pPr>
            <a:endParaRPr lang="ja-JP" altLang="en-US"/>
          </a:p>
        </p:txBody>
      </p:sp>
      <p:sp>
        <p:nvSpPr>
          <p:cNvPr id="1196" name="図形 193"/>
          <p:cNvSpPr/>
          <p:nvPr/>
        </p:nvSpPr>
        <p:spPr>
          <a:xfrm rot="16980000">
            <a:off x="4707165" y="5241035"/>
            <a:ext cx="290012" cy="92212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ja-JP" altLang="en-US"/>
            </a:pPr>
            <a:endParaRPr lang="ja-JP" altLang="en-US"/>
          </a:p>
        </p:txBody>
      </p:sp>
      <p:sp>
        <p:nvSpPr>
          <p:cNvPr id="1197" name="図形 170"/>
          <p:cNvSpPr/>
          <p:nvPr/>
        </p:nvSpPr>
        <p:spPr>
          <a:xfrm>
            <a:off x="6300000" y="4817014"/>
            <a:ext cx="1687184" cy="1225110"/>
          </a:xfrm>
          <a:prstGeom prst="wedgeEllipseCallout">
            <a:avLst>
              <a:gd name="adj1" fmla="val -56637"/>
              <a:gd name="adj2" fmla="val 30486"/>
            </a:avLst>
          </a:prstGeom>
          <a:noFill/>
          <a:ln w="25400" cap="flat" cmpd="sng" algn="ctr">
            <a:solidFill>
              <a:srgbClr val="0070C0"/>
            </a:solidFill>
            <a:prstDash val="solid"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algn="ctr">
              <a:defRPr lang="ja-JP" altLang="en-US"/>
            </a:pPr>
            <a:r>
              <a:rPr lang="ja-JP" altLang="en-US">
                <a:solidFill>
                  <a:schemeClr val="tx1"/>
                </a:solidFill>
              </a:rPr>
              <a:t>質問してみよう</a:t>
            </a:r>
            <a:endParaRPr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03450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3" name="正方形/長方形 2"/>
          <p:cNvSpPr/>
          <p:nvPr/>
        </p:nvSpPr>
        <p:spPr>
          <a:xfrm>
            <a:off x="555516" y="3017930"/>
            <a:ext cx="7569518" cy="6454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36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⑤　感想発表</a:t>
            </a:r>
            <a:r>
              <a:rPr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と研修後の取組を確認</a:t>
            </a:r>
            <a:endParaRPr lang="en-US" altLang="ja-JP" sz="3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04" name="正方形/長方形 4"/>
          <p:cNvSpPr/>
          <p:nvPr/>
        </p:nvSpPr>
        <p:spPr>
          <a:xfrm>
            <a:off x="117074" y="299845"/>
            <a:ext cx="2942757" cy="608875"/>
          </a:xfrm>
          <a:prstGeom prst="rect">
            <a:avLst/>
          </a:prstGeom>
          <a:solidFill>
            <a:srgbClr val="1F75B6"/>
          </a:solidFill>
          <a:ln>
            <a:solidFill>
              <a:srgbClr val="1F75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80000" rtlCol="0" anchor="ctr"/>
          <a:lstStyle/>
          <a:p>
            <a:pPr algn="ctr"/>
            <a:r>
              <a:rPr lang="ja-JP" altLang="en-US" sz="3600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研修の流れ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05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８</a:t>
            </a:r>
          </a:p>
        </p:txBody>
      </p:sp>
    </p:spTree>
    <p:extLst>
      <p:ext uri="{BB962C8B-B14F-4D97-AF65-F5344CB8AC3E}">
        <p14:creationId xmlns:p14="http://schemas.microsoft.com/office/powerpoint/2010/main" val="2430960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0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1" name="テキスト ボックス 6"/>
          <p:cNvSpPr txBox="1"/>
          <p:nvPr/>
        </p:nvSpPr>
        <p:spPr>
          <a:xfrm>
            <a:off x="90082" y="1116033"/>
            <a:ext cx="7158864" cy="583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①　実践上の悩みを把握する</a:t>
            </a:r>
            <a:endParaRPr kumimoji="1" lang="ja-JP" altLang="en-US" sz="3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212" name="四角形: 角を丸くする 16"/>
          <p:cNvSpPr/>
          <p:nvPr/>
        </p:nvSpPr>
        <p:spPr>
          <a:xfrm>
            <a:off x="8352420" y="290456"/>
            <a:ext cx="540000" cy="36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dirty="0">
                <a:solidFill>
                  <a:schemeClr val="tx1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９</a:t>
            </a:r>
          </a:p>
        </p:txBody>
      </p:sp>
      <p:sp>
        <p:nvSpPr>
          <p:cNvPr id="1213" name="テキスト ボックス 129"/>
          <p:cNvSpPr txBox="1"/>
          <p:nvPr/>
        </p:nvSpPr>
        <p:spPr>
          <a:xfrm>
            <a:off x="796350" y="2781000"/>
            <a:ext cx="7560840" cy="922437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3600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話合い活動を行うときの悩みや課題</a:t>
            </a:r>
          </a:p>
        </p:txBody>
      </p:sp>
      <p:sp>
        <p:nvSpPr>
          <p:cNvPr id="1214" name="正方形/長方形 183"/>
          <p:cNvSpPr/>
          <p:nvPr/>
        </p:nvSpPr>
        <p:spPr>
          <a:xfrm>
            <a:off x="117061" y="299832"/>
            <a:ext cx="1358579" cy="608872"/>
          </a:xfrm>
          <a:prstGeom prst="rect">
            <a:avLst/>
          </a:prstGeom>
          <a:solidFill>
            <a:srgbClr val="5B9BD5">
              <a:lumMod val="75000"/>
            </a:srgbClr>
          </a:solidFill>
          <a:ln w="12700" cap="flat" cmpd="sng" algn="ctr">
            <a:solidFill>
              <a:srgbClr val="1F75B6"/>
            </a:solidFill>
            <a:prstDash val="solid"/>
            <a:miter lim="800000"/>
          </a:ln>
        </p:spPr>
        <p:txBody>
          <a:bodyPr tIns="180000" rtlCol="0" anchor="ctr"/>
          <a:lstStyle>
            <a:defPPr>
              <a:defRPr lang="ja-JP">
                <a:solidFill>
                  <a:sysClr val="window" lastClr="FFFFFF"/>
                </a:solidFill>
                <a:latin typeface="Calibri"/>
                <a:ea typeface="ＭＳ Ｐゴシック"/>
              </a:defRPr>
            </a:defPPr>
            <a:lvl1pPr marL="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ysClr val="windowText" lastClr="000000"/>
                </a:solidFill>
                <a:latin typeface="Calibri"/>
                <a:ea typeface="ＭＳ Ｐゴシック"/>
                <a:cs typeface="+mn-cs"/>
              </a:defRPr>
            </a:lvl9pPr>
          </a:lstStyle>
          <a:p>
            <a:pPr algn="ctr"/>
            <a:r>
              <a:rPr lang="ja-JP" altLang="en-US" sz="3600" dirty="0" smtClean="0">
                <a:solidFill>
                  <a:sysClr val="window" lastClr="FFFFFF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Meiryo UI" panose="020B0604030504040204" pitchFamily="50" charset="-128"/>
              </a:rPr>
              <a:t>演習</a:t>
            </a:r>
            <a:endParaRPr lang="ja-JP" altLang="en-US" sz="36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13573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  <a:tileRect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  <a:tileRect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  <a:tileRect/>
        </a:gradFill>
      </a:bgFillStyleLst>
    </a:fmtScheme>
  </a:themeElements>
  <a:objectDefaults/>
  <a:extraClrSchemeLst/>
</a:theme>
</file>

<file path=docProps/app.xml><?xml version="1.0" encoding="utf-8"?>
<Properties xmlns:vt="http://schemas.openxmlformats.org/officeDocument/2006/docPropsVTypes" xmlns="http://schemas.openxmlformats.org/officeDocument/2006/extended-properties">
  <TotalTime>45274</TotalTime>
  <Words>996</Words>
  <Application>JUST Focus</Application>
  <Paragraphs>117</Paragraph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15" baseType="lpstr"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独立行政法人教員研修センター</Company>
  <LinksUpToDate>false</LinksUpToDate>
  <SharedDoc>false</SharedDoc>
  <HyperlinksChanged>false</HyperlinksChanged>
  <AppVersion>4.1.7</AppVersion>
  <PresentationFormat>ユーザー設定</PresentationFormat>
  <Slides>14</Slides>
  <Notes>14</Notes>
  <HiddenSlides>0</HiddenSlides>
  <MMClips>0</MMClips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（１）アクティブ・ラーニングと授業改善の 　　３つの視点</dc:title>
  <dc:creator>稲岡寛</dc:creator>
  <cp:lastModifiedBy>小松　永稔</cp:lastModifiedBy>
  <cp:lastPrinted>2017-09-20T05:37:56Z</cp:lastPrinted>
  <dcterms:created xsi:type="dcterms:W3CDTF">2016-01-13T00:07:13Z</dcterms:created>
  <dcterms:modified xsi:type="dcterms:W3CDTF">2022-03-10T01:43:03Z</dcterms:modified>
  <cp:revision>4184</cp:revision>
</cp:coreProperties>
</file>

<file path=docProps/custom.xml><?xml version="1.0" encoding="utf-8"?>
<Properties xmlns:vt="http://schemas.openxmlformats.org/officeDocument/2006/docPropsVTypes" xmlns="http://schemas.openxmlformats.org/officeDocument/2006/custom-properties"/>
</file>