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Relationships xmlns="http://schemas.openxmlformats.org/package/2006/relationships"><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6" r:id="rId2"/>
  </p:sldMasterIdLst>
  <p:notesMasterIdLst>
    <p:notesMasterId r:id="rId3"/>
  </p:notesMasterIdLst>
  <p:handoutMasterIdLst>
    <p:handoutMasterId r:id="rId4"/>
  </p:handoutMasterIdLst>
  <p:sldIdLst>
    <p:sldId id="2315" r:id="rId5"/>
    <p:sldId id="2375" r:id="rId6"/>
    <p:sldId id="2356" r:id="rId7"/>
    <p:sldId id="2286" r:id="rId8"/>
    <p:sldId id="2374" r:id="rId9"/>
    <p:sldId id="2360" r:id="rId10"/>
    <p:sldId id="2361" r:id="rId11"/>
    <p:sldId id="2367" r:id="rId12"/>
    <p:sldId id="2364" r:id="rId13"/>
    <p:sldId id="2365" r:id="rId14"/>
    <p:sldId id="2366" r:id="rId15"/>
    <p:sldId id="2368" r:id="rId16"/>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9AD14320-1879-49EB-B90F-A86D04D21FF2}">
          <p14:sldIdLst>
            <p14:sldId id="2315"/>
            <p14:sldId id="2375"/>
            <p14:sldId id="2356"/>
            <p14:sldId id="2286"/>
            <p14:sldId id="2374"/>
            <p14:sldId id="2360"/>
            <p14:sldId id="2361"/>
            <p14:sldId id="2367"/>
            <p14:sldId id="2364"/>
            <p14:sldId id="2365"/>
            <p14:sldId id="2366"/>
            <p14:sldId id="2368"/>
          </p14:sldIdLst>
        </p14:section>
      </p14:sectionLst>
    </p:ext>
    <p:ext uri="{EFAFB233-063F-42B5-8137-9DF3F51BA10A}">
      <p15:sldGuideLst xmlns:p15="http://schemas.microsoft.com/office/powerpoint/2012/main">
        <p15:guide id="1" orient="horz" pos="2115"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75B6"/>
    <a:srgbClr val="1F4E79"/>
    <a:srgbClr val="C6D9F1"/>
    <a:srgbClr val="CCFFCC"/>
    <a:srgbClr val="404040"/>
    <a:srgbClr val="FFFFFF"/>
    <a:srgbClr val="FF6F05"/>
    <a:srgbClr val="66FFCC"/>
    <a:srgbClr val="33CC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FD0F851-EC5A-4D38-B0AD-8093EC10F338}" styleName="淡色スタイル 1 - アクセント 5">
    <a:wholeTbl>
      <a:tcTxStyle>
        <a:fontRef idx="minor">
          <a:srgbClr val="00000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淡色スタイル 1 - アクセント 6">
    <a:wholeTbl>
      <a:tcTxStyle>
        <a:fontRef idx="minor">
          <a:srgbClr val="00000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スタイルなし、表のグリッド線なし">
    <a:wholeTbl>
      <a:tcTxStyle>
        <a:fontRef idx="minor">
          <a:srgbClr val="00000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2DE63D5-997A-4646-A377-4702673A728D}" styleName="淡色スタイル 2 - アクセント 3">
    <a:wholeTbl>
      <a:tcTxStyle>
        <a:fontRef idx="minor">
          <a:srgbClr val="00000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rgbClr val="000000"/>
        </a:fontRef>
        <a:schemeClr val="bg1"/>
      </a:tcTxStyle>
      <a:tcStyle>
        <a:tcBdr/>
        <a:fillRef idx="1">
          <a:schemeClr val="accent3"/>
        </a:fillRef>
      </a:tcStyle>
    </a:firstRow>
  </a:tblStyle>
  <a:tblStyle styleId="{912C8C85-51F0-491E-9774-3900AFEF0FD7}" styleName="淡色スタイル 2 - アクセント 6">
    <a:wholeTbl>
      <a:tcTxStyle>
        <a:fontRef idx="minor">
          <a:srgbClr val="00000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rgbClr val="00000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restored">
    <p:restoredLeft sz="21087"/>
    <p:restoredTop sz="66822"/>
  </p:normalViewPr>
  <p:slideViewPr>
    <p:cSldViewPr>
      <p:cViewPr>
        <p:scale>
          <a:sx n="60" d="100"/>
          <a:sy n="60" d="100"/>
        </p:scale>
        <p:origin x="-372" y="-390"/>
      </p:cViewPr>
      <p:guideLst>
        <p:guide orient="horz" pos="2115"/>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59" d="100"/>
        <a:sy n="59" d="100"/>
      </p:scale>
      <p:origin x="0" y="-1092"/>
    </p:cViewPr>
  </p:sorterViewPr>
  <p:notesViewPr>
    <p:cSldViewPr>
      <p:cViewPr varScale="1">
        <p:scale>
          <a:sx n="78" d="100"/>
          <a:sy n="78" d="100"/>
        </p:scale>
        <p:origin x="-804" y="-72"/>
      </p:cViewPr>
      <p:guideLst/>
    </p:cSldViewPr>
  </p:notesViewPr>
  <p:gridSpacing cx="72008" cy="72008"/>
</p:viewPr>
</file>

<file path=ppt/_rels/presentation.xml.rels><?xml version="1.0" encoding="UTF-8"?><Relationships xmlns="http://schemas.openxmlformats.org/package/2006/relationships"><Relationship Id="rId1" Type="http://schemas.openxmlformats.org/officeDocument/2006/relationships/theme" Target="theme/theme1.xml" /><Relationship Id="rId2" Type="http://schemas.openxmlformats.org/officeDocument/2006/relationships/slideMaster" Target="slideMasters/slideMaster1.xml" /><Relationship Id="rId3" Type="http://schemas.openxmlformats.org/officeDocument/2006/relationships/notesMaster" Target="notesMasters/notesMaster1.xml" /><Relationship Id="rId4" Type="http://schemas.openxmlformats.org/officeDocument/2006/relationships/handoutMaster" Target="handoutMasters/handoutMaster1.xml" /><Relationship Id="rId5" Type="http://schemas.openxmlformats.org/officeDocument/2006/relationships/slide" Target="slides/slide1.xml" /><Relationship Id="rId6" Type="http://schemas.openxmlformats.org/officeDocument/2006/relationships/slide" Target="slides/slide2.xml" /><Relationship Id="rId7" Type="http://schemas.openxmlformats.org/officeDocument/2006/relationships/slide" Target="slides/slide3.xml" /><Relationship Id="rId8" Type="http://schemas.openxmlformats.org/officeDocument/2006/relationships/slide" Target="slides/slide4.xml" /><Relationship Id="rId9" Type="http://schemas.openxmlformats.org/officeDocument/2006/relationships/slide" Target="slides/slide5.xml" /><Relationship Id="rId10" Type="http://schemas.openxmlformats.org/officeDocument/2006/relationships/slide" Target="slides/slide6.xml" /><Relationship Id="rId11" Type="http://schemas.openxmlformats.org/officeDocument/2006/relationships/slide" Target="slides/slide7.xml" /><Relationship Id="rId12" Type="http://schemas.openxmlformats.org/officeDocument/2006/relationships/slide" Target="slides/slide8.xml" /><Relationship Id="rId13" Type="http://schemas.openxmlformats.org/officeDocument/2006/relationships/slide" Target="slides/slide9.xml" /><Relationship Id="rId14" Type="http://schemas.openxmlformats.org/officeDocument/2006/relationships/slide" Target="slides/slide10.xml" /><Relationship Id="rId15" Type="http://schemas.openxmlformats.org/officeDocument/2006/relationships/slide" Target="slides/slide11.xml" /><Relationship Id="rId16" Type="http://schemas.openxmlformats.org/officeDocument/2006/relationships/slide" Target="slides/slide12.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handoutMasters/_rels/handoutMaster1.xml.rels><?xml version="1.0" encoding="UTF-8"?><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105" name="スライド番号プレースホルダー 9"/>
          <p:cNvSpPr>
            <a:spLocks noGrp="1"/>
          </p:cNvSpPr>
          <p:nvPr>
            <p:ph type="sldNum" sz="quarter" idx="3"/>
          </p:nvPr>
        </p:nvSpPr>
        <p:spPr>
          <a:xfrm>
            <a:off x="3850530" y="9428220"/>
            <a:ext cx="2946058" cy="498418"/>
          </a:xfrm>
          <a:prstGeom prst="rect">
            <a:avLst/>
          </a:prstGeom>
        </p:spPr>
        <p:txBody>
          <a:bodyPr vert="horz" lIns="91440" tIns="45720" rIns="91440" bIns="45720" rtlCol="0" anchor="b"/>
          <a:lstStyle>
            <a:lvl1pPr algn="r">
              <a:defRPr sz="1200"/>
            </a:lvl1pPr>
          </a:lstStyle>
          <a:p>
            <a:fld id="{DC9CDF62-C304-4029-815B-D1808BC558F9}" type="slidenum">
              <a:rPr kumimoji="1" lang="ja-JP" altLang="en-US" smtClean="0"/>
              <a:t>‹#›</a:t>
            </a:fld>
            <a:endParaRPr kumimoji="1" lang="ja-JP" altLang="en-US"/>
          </a:p>
        </p:txBody>
      </p:sp>
    </p:spTree>
    <p:extLst>
      <p:ext uri="{BB962C8B-B14F-4D97-AF65-F5344CB8AC3E}">
        <p14:creationId xmlns:p14="http://schemas.microsoft.com/office/powerpoint/2010/main" val="387574003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98" name="ヘッダー プレースホルダー 1"/>
          <p:cNvSpPr>
            <a:spLocks noGrp="1"/>
          </p:cNvSpPr>
          <p:nvPr>
            <p:ph type="hdr" sz="quarter"/>
          </p:nvPr>
        </p:nvSpPr>
        <p:spPr>
          <a:xfrm>
            <a:off x="8" y="3"/>
            <a:ext cx="2945659" cy="498055"/>
          </a:xfrm>
          <a:prstGeom prst="rect">
            <a:avLst/>
          </a:prstGeom>
        </p:spPr>
        <p:txBody>
          <a:bodyPr vert="horz" lIns="91368" tIns="45680" rIns="91368" bIns="45680" rtlCol="0"/>
          <a:lstStyle>
            <a:lvl1pPr algn="l">
              <a:defRPr sz="1200"/>
            </a:lvl1pPr>
          </a:lstStyle>
          <a:p>
            <a:endParaRPr kumimoji="1" lang="ja-JP" altLang="en-US"/>
          </a:p>
        </p:txBody>
      </p:sp>
      <p:sp>
        <p:nvSpPr>
          <p:cNvPr id="1099" name="日付プレースホルダー 2"/>
          <p:cNvSpPr>
            <a:spLocks noGrp="1"/>
          </p:cNvSpPr>
          <p:nvPr>
            <p:ph type="dt" idx="1"/>
          </p:nvPr>
        </p:nvSpPr>
        <p:spPr>
          <a:xfrm>
            <a:off x="3850444" y="3"/>
            <a:ext cx="2945659" cy="498055"/>
          </a:xfrm>
          <a:prstGeom prst="rect">
            <a:avLst/>
          </a:prstGeom>
        </p:spPr>
        <p:txBody>
          <a:bodyPr vert="horz" lIns="91368" tIns="45680" rIns="91368" bIns="45680" rtlCol="0"/>
          <a:lstStyle>
            <a:lvl1pPr algn="r">
              <a:defRPr sz="1200"/>
            </a:lvl1pPr>
          </a:lstStyle>
          <a:p>
            <a:fld id="{FC74053A-97E4-4212-AE2F-39683A01FC04}" type="datetime3">
              <a:rPr kumimoji="1" lang="ja-JP" altLang="en-US" smtClean="0"/>
              <a:t>令和3年1月31日</a:t>
            </a:fld>
            <a:endParaRPr kumimoji="1" lang="ja-JP" altLang="en-US"/>
          </a:p>
        </p:txBody>
      </p:sp>
      <p:sp>
        <p:nvSpPr>
          <p:cNvPr id="1100" name="スライド イメージ プレースホルダー 3"/>
          <p:cNvSpPr>
            <a:spLocks noGrp="1" noRot="1" noChangeAspect="1"/>
          </p:cNvSpPr>
          <p:nvPr>
            <p:ph type="sldImg" idx="2"/>
          </p:nvPr>
        </p:nvSpPr>
        <p:spPr>
          <a:xfrm>
            <a:off x="1167546" y="1242568"/>
            <a:ext cx="4462583" cy="3347516"/>
          </a:xfrm>
          <a:prstGeom prst="rect">
            <a:avLst/>
          </a:prstGeom>
          <a:noFill/>
          <a:ln w="12700">
            <a:solidFill>
              <a:prstClr val="black"/>
            </a:solidFill>
          </a:ln>
        </p:spPr>
        <p:txBody>
          <a:bodyPr vert="horz" lIns="91368" tIns="45680" rIns="91368" bIns="45680" rtlCol="0" anchor="ctr"/>
          <a:lstStyle/>
          <a:p>
            <a:endParaRPr lang="ja-JP" altLang="en-US"/>
          </a:p>
        </p:txBody>
      </p:sp>
      <p:sp>
        <p:nvSpPr>
          <p:cNvPr id="1101" name="ノート プレースホルダー 4"/>
          <p:cNvSpPr>
            <a:spLocks noGrp="1"/>
          </p:cNvSpPr>
          <p:nvPr>
            <p:ph type="body" sz="quarter" idx="3"/>
          </p:nvPr>
        </p:nvSpPr>
        <p:spPr>
          <a:xfrm>
            <a:off x="679768" y="4777205"/>
            <a:ext cx="5438140" cy="3908614"/>
          </a:xfrm>
          <a:prstGeom prst="rect">
            <a:avLst/>
          </a:prstGeom>
        </p:spPr>
        <p:txBody>
          <a:bodyPr vert="horz" lIns="91368" tIns="45680" rIns="91368" bIns="4568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02" name="フッター プレースホルダー 5"/>
          <p:cNvSpPr>
            <a:spLocks noGrp="1"/>
          </p:cNvSpPr>
          <p:nvPr>
            <p:ph type="ftr" sz="quarter" idx="4"/>
          </p:nvPr>
        </p:nvSpPr>
        <p:spPr>
          <a:xfrm>
            <a:off x="8" y="9428584"/>
            <a:ext cx="2945659" cy="498055"/>
          </a:xfrm>
          <a:prstGeom prst="rect">
            <a:avLst/>
          </a:prstGeom>
        </p:spPr>
        <p:txBody>
          <a:bodyPr vert="horz" lIns="91368" tIns="45680" rIns="91368" bIns="45680" rtlCol="0" anchor="b"/>
          <a:lstStyle>
            <a:lvl1pPr algn="l">
              <a:defRPr sz="1200"/>
            </a:lvl1pPr>
          </a:lstStyle>
          <a:p>
            <a:endParaRPr kumimoji="1" lang="ja-JP" altLang="en-US"/>
          </a:p>
        </p:txBody>
      </p:sp>
      <p:sp>
        <p:nvSpPr>
          <p:cNvPr id="1103" name="スライド番号プレースホルダー 6"/>
          <p:cNvSpPr>
            <a:spLocks noGrp="1"/>
          </p:cNvSpPr>
          <p:nvPr>
            <p:ph type="sldNum" sz="quarter" idx="5"/>
          </p:nvPr>
        </p:nvSpPr>
        <p:spPr>
          <a:xfrm>
            <a:off x="3850444" y="9428584"/>
            <a:ext cx="2945659" cy="498055"/>
          </a:xfrm>
          <a:prstGeom prst="rect">
            <a:avLst/>
          </a:prstGeom>
        </p:spPr>
        <p:txBody>
          <a:bodyPr vert="horz" lIns="91368" tIns="45680" rIns="91368" bIns="45680" rtlCol="0" anchor="b"/>
          <a:lstStyle>
            <a:lvl1pPr algn="r">
              <a:defRPr sz="1200"/>
            </a:lvl1pPr>
          </a:lstStyle>
          <a:p>
            <a:fld id="{8E486F06-0E1D-437B-9F42-3F927AC94EA6}" type="slidenum">
              <a:rPr kumimoji="1" lang="ja-JP" altLang="en-US" smtClean="0"/>
              <a:t>‹#›</a:t>
            </a:fld>
            <a:endParaRPr kumimoji="1" lang="ja-JP" altLang="en-US"/>
          </a:p>
        </p:txBody>
      </p:sp>
    </p:spTree>
    <p:extLst>
      <p:ext uri="{BB962C8B-B14F-4D97-AF65-F5344CB8AC3E}">
        <p14:creationId xmlns:p14="http://schemas.microsoft.com/office/powerpoint/2010/main" val="329785689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Relationships xmlns="http://schemas.openxmlformats.org/package/2006/relationships"><Relationship Id="rId1" Type="http://schemas.openxmlformats.org/officeDocument/2006/relationships/slide" Target="../slides/slide1.xml" /><Relationship Id="rId2" Type="http://schemas.openxmlformats.org/officeDocument/2006/relationships/notesMaster" Target="../notesMasters/notesMaster1.xml" /></Relationships>
</file>

<file path=ppt/notesSlides/_rels/notesSlide10.xml.rels><?xml version="1.0" encoding="UTF-8"?><Relationships xmlns="http://schemas.openxmlformats.org/package/2006/relationships"><Relationship Id="rId1" Type="http://schemas.openxmlformats.org/officeDocument/2006/relationships/slide" Target="../slides/slide10.xml" /><Relationship Id="rId2" Type="http://schemas.openxmlformats.org/officeDocument/2006/relationships/notesMaster" Target="../notesMasters/notesMaster1.xml" /></Relationships>
</file>

<file path=ppt/notesSlides/_rels/notesSlide11.xml.rels><?xml version="1.0" encoding="UTF-8"?><Relationships xmlns="http://schemas.openxmlformats.org/package/2006/relationships"><Relationship Id="rId1" Type="http://schemas.openxmlformats.org/officeDocument/2006/relationships/slide" Target="../slides/slide11.xml" /><Relationship Id="rId2" Type="http://schemas.openxmlformats.org/officeDocument/2006/relationships/notesMaster" Target="../notesMasters/notesMaster1.xml" /></Relationships>
</file>

<file path=ppt/notesSlides/_rels/notesSlide12.xml.rels><?xml version="1.0" encoding="UTF-8"?><Relationships xmlns="http://schemas.openxmlformats.org/package/2006/relationships"><Relationship Id="rId1" Type="http://schemas.openxmlformats.org/officeDocument/2006/relationships/slide" Target="../slides/slide12.xml" /><Relationship Id="rId2" Type="http://schemas.openxmlformats.org/officeDocument/2006/relationships/notesMaster" Target="../notesMasters/notesMaster1.xml" /></Relationships>
</file>

<file path=ppt/notesSlides/_rels/notesSlide2.xml.rels><?xml version="1.0" encoding="UTF-8"?><Relationships xmlns="http://schemas.openxmlformats.org/package/2006/relationships"><Relationship Id="rId1" Type="http://schemas.openxmlformats.org/officeDocument/2006/relationships/slide" Target="../slides/slide2.xml" /><Relationship Id="rId2" Type="http://schemas.openxmlformats.org/officeDocument/2006/relationships/notesMaster" Target="../notesMasters/notesMaster1.xml" /></Relationships>
</file>

<file path=ppt/notesSlides/_rels/notesSlide3.xml.rels><?xml version="1.0" encoding="UTF-8"?><Relationships xmlns="http://schemas.openxmlformats.org/package/2006/relationships"><Relationship Id="rId1" Type="http://schemas.openxmlformats.org/officeDocument/2006/relationships/slide" Target="../slides/slide3.xml" /><Relationship Id="rId2" Type="http://schemas.openxmlformats.org/officeDocument/2006/relationships/notesMaster" Target="../notesMasters/notesMaster1.xml" /></Relationships>
</file>

<file path=ppt/notesSlides/_rels/notesSlide4.xml.rels><?xml version="1.0" encoding="UTF-8"?><Relationships xmlns="http://schemas.openxmlformats.org/package/2006/relationships"><Relationship Id="rId1" Type="http://schemas.openxmlformats.org/officeDocument/2006/relationships/slide" Target="../slides/slide4.xml" /><Relationship Id="rId2" Type="http://schemas.openxmlformats.org/officeDocument/2006/relationships/notesMaster" Target="../notesMasters/notesMaster1.xml" /></Relationships>
</file>

<file path=ppt/notesSlides/_rels/notesSlide5.xml.rels><?xml version="1.0" encoding="UTF-8"?><Relationships xmlns="http://schemas.openxmlformats.org/package/2006/relationships"><Relationship Id="rId1" Type="http://schemas.openxmlformats.org/officeDocument/2006/relationships/slide" Target="../slides/slide5.xml" /><Relationship Id="rId2" Type="http://schemas.openxmlformats.org/officeDocument/2006/relationships/notesMaster" Target="../notesMasters/notesMaster1.xml" /></Relationships>
</file>

<file path=ppt/notesSlides/_rels/notesSlide6.xml.rels><?xml version="1.0" encoding="UTF-8"?><Relationships xmlns="http://schemas.openxmlformats.org/package/2006/relationships"><Relationship Id="rId1" Type="http://schemas.openxmlformats.org/officeDocument/2006/relationships/slide" Target="../slides/slide6.xml" /><Relationship Id="rId2" Type="http://schemas.openxmlformats.org/officeDocument/2006/relationships/notesMaster" Target="../notesMasters/notesMaster1.xml" /></Relationships>
</file>

<file path=ppt/notesSlides/_rels/notesSlide7.xml.rels><?xml version="1.0" encoding="UTF-8"?><Relationships xmlns="http://schemas.openxmlformats.org/package/2006/relationships"><Relationship Id="rId1" Type="http://schemas.openxmlformats.org/officeDocument/2006/relationships/slide" Target="../slides/slide7.xml" /><Relationship Id="rId2" Type="http://schemas.openxmlformats.org/officeDocument/2006/relationships/notesMaster" Target="../notesMasters/notesMaster1.xml" /></Relationships>
</file>

<file path=ppt/notesSlides/_rels/notesSlide8.xml.rels><?xml version="1.0" encoding="UTF-8"?><Relationships xmlns="http://schemas.openxmlformats.org/package/2006/relationships"><Relationship Id="rId1" Type="http://schemas.openxmlformats.org/officeDocument/2006/relationships/slide" Target="../slides/slide8.xml" /><Relationship Id="rId2" Type="http://schemas.openxmlformats.org/officeDocument/2006/relationships/notesMaster" Target="../notesMasters/notesMaster1.xml" /></Relationships>
</file>

<file path=ppt/notesSlides/_rels/notesSlide9.xml.rels><?xml version="1.0" encoding="UTF-8"?><Relationships xmlns="http://schemas.openxmlformats.org/package/2006/relationships"><Relationship Id="rId1" Type="http://schemas.openxmlformats.org/officeDocument/2006/relationships/slide" Target="../slides/slide9.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1" name="スライド イメージ プレースホルダー 1"/>
          <p:cNvSpPr>
            <a:spLocks noGrp="1" noRot="1" noChangeAspect="1"/>
          </p:cNvSpPr>
          <p:nvPr>
            <p:ph type="sldImg"/>
          </p:nvPr>
        </p:nvSpPr>
        <p:spPr>
          <a:xfrm>
            <a:off x="1168400" y="1243013"/>
            <a:ext cx="4460875" cy="3346450"/>
          </a:xfrm>
        </p:spPr>
      </p:sp>
      <p:sp>
        <p:nvSpPr>
          <p:cNvPr id="1112"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今日の研修の目的は</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「道徳科の授業づくりのアイディアを広げる」</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そして「道徳授業の充実</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改善に向けた取組の方向性を共有し</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実践につなげる」です。</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b="0" dirty="0"/>
          </a:p>
        </p:txBody>
      </p:sp>
      <p:sp>
        <p:nvSpPr>
          <p:cNvPr id="1113" name="スライド番号プレースホルダー 3"/>
          <p:cNvSpPr>
            <a:spLocks noGrp="1"/>
          </p:cNvSpPr>
          <p:nvPr>
            <p:ph type="sldNum" sz="quarter" idx="10"/>
          </p:nvPr>
        </p:nvSpPr>
        <p:spPr/>
        <p:txBody>
          <a:bodyPr/>
          <a:lstStyle/>
          <a:p>
            <a:fld id="{C3B61F05-140B-4037-8034-928B5A1CE5B3}" type="slidenum">
              <a:rPr kumimoji="1" lang="ja-JP" altLang="en-US" smtClean="0"/>
              <a:t>1</a:t>
            </a:fld>
            <a:endParaRPr kumimoji="1" lang="ja-JP" altLang="en-US"/>
          </a:p>
        </p:txBody>
      </p:sp>
    </p:spTree>
    <p:extLst>
      <p:ext uri="{BB962C8B-B14F-4D97-AF65-F5344CB8AC3E}">
        <p14:creationId xmlns:p14="http://schemas.microsoft.com/office/powerpoint/2010/main" val="29740414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75" name="スライド イメージ プレースホルダー 1"/>
          <p:cNvSpPr>
            <a:spLocks noGrp="1" noRot="1" noChangeAspect="1"/>
          </p:cNvSpPr>
          <p:nvPr>
            <p:ph type="sldImg"/>
          </p:nvPr>
        </p:nvSpPr>
        <p:spPr>
          <a:xfrm>
            <a:off x="1168400" y="1243013"/>
            <a:ext cx="4460875" cy="3346450"/>
          </a:xfrm>
        </p:spPr>
      </p:sp>
      <p:sp>
        <p:nvSpPr>
          <p:cNvPr id="1276"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では</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、一人ずつ順番に</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、付箋を</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演習シートに貼り</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簡単に説明してください。</a:t>
            </a: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（全員貼り終わったら）Ａ先生</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詳しく聞いてみたい意見はありませんか。（これをきっかけに</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お互いに意見を交流させることができるよう進行する。）</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【留意点】</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○「なぜ</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多面的・多角的に考えさせるのか」という視点で</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、考えた工夫の意図を説明するよう促す。</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　・複数の登場人物について考えることで</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道徳的価値のもつ多面性に気付</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　　くことができるようにしたい。</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　・児童生徒が対話を通して多様な感じ方や考え方</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に接することで</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他者理</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　　解が深まるようにしたい。　など</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○習得期の教員が授業実践において悩んでいることへの助言につながるよう</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進行する。</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○必要に応じて、付箋をグルーピングしたり、新しい意見を書き加えたりする。</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77" name="スライド番号プレースホルダー 3"/>
          <p:cNvSpPr>
            <a:spLocks noGrp="1"/>
          </p:cNvSpPr>
          <p:nvPr>
            <p:ph type="sldNum" sz="quarter" idx="10"/>
          </p:nvPr>
        </p:nvSpPr>
        <p:spPr/>
        <p:txBody>
          <a:bodyPr/>
          <a:lstStyle/>
          <a:p>
            <a:fld id="{C3B61F05-140B-4037-8034-928B5A1CE5B3}" type="slidenum">
              <a:rPr kumimoji="1" lang="ja-JP" altLang="en-US" smtClean="0"/>
              <a:t>10</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304" name="スライド イメージ プレースホルダー 1"/>
          <p:cNvSpPr>
            <a:spLocks noGrp="1" noRot="1" noChangeAspect="1"/>
          </p:cNvSpPr>
          <p:nvPr>
            <p:ph type="sldImg"/>
          </p:nvPr>
        </p:nvSpPr>
        <p:spPr>
          <a:xfrm>
            <a:off x="1168400" y="1243013"/>
            <a:ext cx="4460875" cy="3346450"/>
          </a:xfrm>
        </p:spPr>
      </p:sp>
      <p:sp>
        <p:nvSpPr>
          <p:cNvPr id="1305" name="ノート プレースホルダー 2"/>
          <p:cNvSpPr>
            <a:spLocks noGrp="1"/>
          </p:cNvSpPr>
          <p:nvPr>
            <p:ph type="body" idx="1"/>
          </p:nvPr>
        </p:nvSpPr>
        <p:spPr/>
        <p:txBody>
          <a:bodyPr/>
          <a:lstStyle/>
          <a:p>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（時間になったら）</a:t>
            </a:r>
            <a:r>
              <a:rPr kumimoji="1" lang="ja-JP" altLang="en-US" sz="1200" b="0" dirty="0">
                <a:latin typeface="メイリオ"/>
                <a:ea typeface="メイリオ"/>
                <a:cs typeface="+mj-lt"/>
              </a:rPr>
              <a:t>日々の授業実践に生かしたいことは見付けられたでしょうか。</a:t>
            </a:r>
            <a:endParaRPr kumimoji="1" lang="ja-JP" altLang="en-US" sz="1200" b="0" dirty="0">
              <a:latin typeface="メイリオ"/>
              <a:ea typeface="メイリオ"/>
              <a:cs typeface="+mj-lt"/>
            </a:endParaRPr>
          </a:p>
          <a:p>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今日の研修を振り返り</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Ａ先生から感想を発表してもらいます。</a:t>
            </a:r>
            <a:endParaRPr kumimoji="1" lang="ja-JP" altLang="en-US" sz="1200" b="0" dirty="0">
              <a:latin typeface="メイリオ"/>
              <a:ea typeface="メイリオ"/>
              <a:cs typeface="+mj-lt"/>
            </a:endParaRPr>
          </a:p>
          <a:p>
            <a:endParaRPr kumimoji="1" lang="ja-JP" altLang="en-US" sz="1200" b="0" dirty="0">
              <a:latin typeface="メイリオ"/>
              <a:ea typeface="メイリオ"/>
              <a:cs typeface="+mj-lt"/>
            </a:endParaRPr>
          </a:p>
          <a:p>
            <a:r>
              <a:rPr kumimoji="1" lang="ja-JP" altLang="en-US" sz="1200" b="0" dirty="0">
                <a:latin typeface="メイリオ"/>
                <a:ea typeface="メイリオ"/>
                <a:cs typeface="+mj-lt"/>
              </a:rPr>
              <a:t>（発表を終えたら）ありがとうございました。最後に</a:t>
            </a:r>
            <a:r>
              <a:rPr kumimoji="1" lang="ja-JP" altLang="en-US" sz="1200" b="0" dirty="0">
                <a:latin typeface="メイリオ"/>
                <a:ea typeface="メイリオ"/>
                <a:cs typeface="+mj-lt"/>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今日の研修の生かし方について全体で確認します。</a:t>
            </a:r>
            <a:endParaRPr kumimoji="1" lang="ja-JP" altLang="en-US" sz="1200" b="0" dirty="0">
              <a:latin typeface="メイリオ"/>
              <a:ea typeface="メイリオ"/>
              <a:cs typeface="+mj-lt"/>
            </a:endParaRPr>
          </a:p>
          <a:p>
            <a:endParaRPr kumimoji="1" lang="ja-JP" altLang="en-US" sz="1200" b="0" dirty="0">
              <a:latin typeface="メイリオ"/>
              <a:ea typeface="メイリオ"/>
              <a:cs typeface="+mj-lt"/>
            </a:endParaRPr>
          </a:p>
          <a:p>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【留意点】</a:t>
            </a:r>
          </a:p>
          <a:p>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○研修の目的を意識した振り返りとなるよう促す。</a:t>
            </a:r>
          </a:p>
        </p:txBody>
      </p:sp>
      <p:sp>
        <p:nvSpPr>
          <p:cNvPr id="1306" name="スライド番号プレースホルダー 3"/>
          <p:cNvSpPr>
            <a:spLocks noGrp="1"/>
          </p:cNvSpPr>
          <p:nvPr>
            <p:ph type="sldNum" sz="quarter" idx="10"/>
          </p:nvPr>
        </p:nvSpPr>
        <p:spPr/>
        <p:txBody>
          <a:bodyPr/>
          <a:lstStyle/>
          <a:p>
            <a:fld id="{C3B61F05-140B-4037-8034-928B5A1CE5B3}" type="slidenum">
              <a:rPr kumimoji="1" lang="ja-JP" altLang="en-US" smtClean="0"/>
              <a:t>11</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348" name="スライド イメージ プレースホルダー 1"/>
          <p:cNvSpPr>
            <a:spLocks noGrp="1" noRot="1" noChangeAspect="1"/>
          </p:cNvSpPr>
          <p:nvPr>
            <p:ph type="sldImg"/>
          </p:nvPr>
        </p:nvSpPr>
        <p:spPr/>
      </p:sp>
      <p:sp>
        <p:nvSpPr>
          <p:cNvPr id="1349"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tx1"/>
                </a:solidFill>
                <a:latin typeface="メイリオ"/>
                <a:ea typeface="メイリオ"/>
                <a:cs typeface="+mj-lt"/>
              </a:rPr>
              <a:t>この研修を日常的で協働的な取組につなげるために</a:t>
            </a:r>
            <a:r>
              <a:rPr kumimoji="1" lang="ja-JP" altLang="en-US" sz="1200" b="0" i="0" u="none" strike="noStrike" kern="1200" baseline="0" dirty="0">
                <a:solidFill>
                  <a:schemeClr val="tx1"/>
                </a:solidFill>
                <a:latin typeface="メイリオ"/>
                <a:ea typeface="メイリオ"/>
                <a:cs typeface="+mj-lt"/>
              </a:rPr>
              <a:t>、</a:t>
            </a:r>
            <a:r>
              <a:rPr kumimoji="1" lang="ja-JP" altLang="en-US" sz="1200" b="0" i="0" u="none" strike="noStrike" kern="1200" baseline="0" dirty="0">
                <a:solidFill>
                  <a:schemeClr val="tx1"/>
                </a:solidFill>
                <a:latin typeface="メイリオ"/>
                <a:ea typeface="メイリオ"/>
                <a:cs typeface="+mj-lt"/>
              </a:rPr>
              <a:t>演習シートを職員室内に掲示しておきたいと思います。</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latin typeface="メイリオ"/>
                <a:ea typeface="メイリオ"/>
              </a:rPr>
              <a:t>研修後</a:t>
            </a:r>
            <a:r>
              <a:rPr kumimoji="1" lang="ja-JP" altLang="en-US" sz="1200" b="0" dirty="0">
                <a:latin typeface="メイリオ"/>
                <a:ea typeface="メイリオ"/>
              </a:rPr>
              <a:t>、</a:t>
            </a:r>
            <a:r>
              <a:rPr kumimoji="1" lang="ja-JP" altLang="en-US" sz="1200" b="0" dirty="0">
                <a:latin typeface="メイリオ"/>
                <a:ea typeface="メイリオ"/>
              </a:rPr>
              <a:t>実際に取り組んでみての感想や反省を別の色の付箋に記入し貼り付けたり</a:t>
            </a:r>
            <a:r>
              <a:rPr kumimoji="1" lang="ja-JP" altLang="en-US" sz="1200" b="0" dirty="0">
                <a:latin typeface="メイリオ"/>
                <a:ea typeface="メイリオ"/>
              </a:rPr>
              <a:t>、</a:t>
            </a:r>
            <a:r>
              <a:rPr kumimoji="1" lang="ja-JP" altLang="en-US" sz="1200" b="0" dirty="0">
                <a:latin typeface="メイリオ"/>
                <a:ea typeface="メイリオ"/>
              </a:rPr>
              <a:t>新たな考えを追加したりするなど</a:t>
            </a:r>
            <a:r>
              <a:rPr kumimoji="1" lang="ja-JP" altLang="en-US" sz="1200" b="0" dirty="0">
                <a:latin typeface="メイリオ"/>
                <a:ea typeface="メイリオ"/>
              </a:rPr>
              <a:t>、</a:t>
            </a:r>
            <a:r>
              <a:rPr kumimoji="1" lang="ja-JP" altLang="en-US" sz="1200" b="0" dirty="0">
                <a:latin typeface="メイリオ"/>
                <a:ea typeface="メイリオ"/>
              </a:rPr>
              <a:t>継続した研修にしていきたいと思います。</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latin typeface="メイリオ"/>
                <a:ea typeface="メイリオ"/>
              </a:rPr>
              <a:t>また</a:t>
            </a:r>
            <a:r>
              <a:rPr kumimoji="1" lang="ja-JP" altLang="en-US" sz="1200" b="0" dirty="0">
                <a:latin typeface="メイリオ"/>
                <a:ea typeface="メイリオ"/>
              </a:rPr>
              <a:t>、</a:t>
            </a:r>
            <a:r>
              <a:rPr kumimoji="1" lang="ja-JP" altLang="en-US" sz="1200" b="0" dirty="0">
                <a:latin typeface="メイリオ"/>
                <a:ea typeface="メイリオ"/>
              </a:rPr>
              <a:t>ファイルに綴じて（電子データとして保存して）</a:t>
            </a:r>
            <a:r>
              <a:rPr kumimoji="1" lang="ja-JP" altLang="en-US" sz="1200" b="0" dirty="0">
                <a:latin typeface="メイリオ"/>
                <a:ea typeface="メイリオ"/>
              </a:rPr>
              <a:t>、</a:t>
            </a:r>
            <a:r>
              <a:rPr kumimoji="1" lang="ja-JP" altLang="en-US" sz="1200" b="0" dirty="0">
                <a:latin typeface="メイリオ"/>
                <a:ea typeface="メイリオ"/>
              </a:rPr>
              <a:t>道徳授業アイディア集として蓄積することで</a:t>
            </a:r>
            <a:r>
              <a:rPr kumimoji="1" lang="ja-JP" altLang="en-US" sz="1200" b="0" dirty="0">
                <a:latin typeface="メイリオ"/>
                <a:ea typeface="メイリオ"/>
              </a:rPr>
              <a:t>、</a:t>
            </a:r>
            <a:r>
              <a:rPr kumimoji="1" lang="ja-JP" altLang="en-US" sz="1200" b="0" dirty="0">
                <a:latin typeface="メイリオ"/>
                <a:ea typeface="メイリオ"/>
              </a:rPr>
              <a:t>本研修を日常の実践につなげていけたらと考えています。</a:t>
            </a:r>
            <a:endParaRPr kumimoji="1" lang="ja-JP" altLang="en-US" sz="1200" b="0" dirty="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latin typeface="メイリオ"/>
                <a:ea typeface="メイリオ"/>
              </a:rPr>
              <a:t>道徳授業の充実に向けて「チーム学校」で取り組んでいきましょう。今日はお疲れ様でした。</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p>
          <a:p>
            <a:endParaRPr lang="en-US" altLang="ja-JP" b="0" dirty="0"/>
          </a:p>
          <a:p>
            <a:endParaRPr lang="en-US" altLang="ja-JP" dirty="0"/>
          </a:p>
          <a:p>
            <a:endParaRPr lang="en-US" altLang="ja-JP" dirty="0"/>
          </a:p>
          <a:p>
            <a:endParaRPr lang="en-US" altLang="ja-JP" dirty="0"/>
          </a:p>
          <a:p>
            <a:endParaRPr lang="en-US" altLang="ja-JP" dirty="0"/>
          </a:p>
        </p:txBody>
      </p:sp>
      <p:sp>
        <p:nvSpPr>
          <p:cNvPr id="1350" name="スライド番号プレースホルダー 221"/>
          <p:cNvSpPr>
            <a:spLocks noGrp="1"/>
          </p:cNvSpPr>
          <p:nvPr>
            <p:ph type="sldNum" sz="quarter" idx="10"/>
          </p:nvPr>
        </p:nvSpPr>
        <p:spPr>
          <a:xfrm>
            <a:off x="3850444" y="9428584"/>
            <a:ext cx="2945659" cy="498055"/>
          </a:xfrm>
        </p:spPr>
        <p:txBody>
          <a:bodyPr/>
          <a:lstStyle/>
          <a:p>
            <a:fld id="{C3B61F05-140B-4037-8034-928B5A1CE5B3}" type="slidenum">
              <a:rPr kumimoji="1" lang="ja-JP" altLang="en-US" smtClean="0"/>
              <a:t>12</a:t>
            </a:fld>
            <a:endParaRPr kumimoji="1" lang="ja-JP" altLang="en-US"/>
          </a:p>
        </p:txBody>
      </p:sp>
    </p:spTree>
    <p:extLst>
      <p:ext uri="{BB962C8B-B14F-4D97-AF65-F5344CB8AC3E}">
        <p14:creationId xmlns:p14="http://schemas.microsoft.com/office/powerpoint/2010/main" val="1791411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131" name="四角形 138"/>
          <p:cNvSpPr>
            <a:spLocks noGrp="1" noRot="1" noChangeAspect="1"/>
          </p:cNvSpPr>
          <p:nvPr>
            <p:ph type="sldImg" idx="2"/>
          </p:nvPr>
        </p:nvSpPr>
        <p:spPr>
          <a:prstGeom prst="rect">
            <a:avLst/>
          </a:prstGeom>
        </p:spPr>
        <p:txBody>
          <a:bodyPr/>
          <a:p>
            <a:endParaRPr kumimoji="1" lang="ja-JP" altLang="en-US"/>
          </a:p>
        </p:txBody>
      </p:sp>
      <p:sp>
        <p:nvSpPr>
          <p:cNvPr id="1132" name="四角形 139"/>
          <p:cNvSpPr>
            <a:spLocks noGrp="1"/>
          </p:cNvSpPr>
          <p:nvPr>
            <p:ph type="body" sz="quarter" idx="3"/>
          </p:nvPr>
        </p:nvSpPr>
        <p:spPr>
          <a:prstGeom prst="rect">
            <a:avLst/>
          </a:prstGeom>
        </p:spPr>
        <p:txBody>
          <a:bodyPr/>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【道徳授業に関する研修の初回の場合】</a:t>
            </a:r>
            <a:endPar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道徳科で目指す「主体的・対話的で深い学び」は</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道徳科の目標に示された</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「道徳的諸価値の理解を基に</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自己を見つめ</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物事を（広い視野から）多面的・多角的に考え</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自己の（人間としての）生き方についての考えを深める学習」であると言えます。</a:t>
            </a:r>
            <a:endPar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スライドにあるように</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「問題意識をもつ」「自分との関わりで捉えて考える」「多面的・多角的に考える」</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「自らを振り返る」「自己の（人間としての）生き方についての考えを深める」</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子どもの姿をイメージして</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学習活動や指導の手立てを工夫することが大切です。　※（　　）は中学校</a:t>
            </a: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33" name="四角形 140"/>
          <p:cNvSpPr>
            <a:spLocks noGrp="1"/>
          </p:cNvSpPr>
          <p:nvPr>
            <p:ph type="sldNum" sz="quarter" idx="5"/>
          </p:nvPr>
        </p:nvSpPr>
        <p:spPr>
          <a:prstGeom prst="rect">
            <a:avLst/>
          </a:prstGeom>
        </p:spPr>
        <p:txBody>
          <a:bodyPr vert="horz" lIns="91368" tIns="45680" rIns="91368" bIns="45680" rtlCol="0" anchor="b"/>
          <a:lstStyle>
            <a:lvl1pPr algn="r">
              <a:defRPr sz="1200"/>
            </a:lvl1pPr>
          </a:lstStyle>
          <a:p>
            <a:fld id="{8E486F06-0E1D-437B-9F42-3F927AC94EA6}" type="slidenum">
              <a:rPr kumimoji="1" lang="ja-JP" altLang="en-US" smtClean="0"/>
              <a:t>2</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40" name="スライド イメージ プレースホルダー 1"/>
          <p:cNvSpPr>
            <a:spLocks noGrp="1" noRot="1" noChangeAspect="1"/>
          </p:cNvSpPr>
          <p:nvPr>
            <p:ph type="sldImg"/>
          </p:nvPr>
        </p:nvSpPr>
        <p:spPr>
          <a:xfrm>
            <a:off x="1168400" y="1243013"/>
            <a:ext cx="4460875" cy="3346450"/>
          </a:xfrm>
        </p:spPr>
      </p:sp>
      <p:sp>
        <p:nvSpPr>
          <p:cNvPr id="1141"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そこで</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今日は教材「</a:t>
            </a:r>
            <a:r>
              <a:rPr kumimoji="1" lang="ja-JP" altLang="en-US" sz="1200" b="0" i="0" u="none" dirty="0">
                <a:latin typeface="メイリオ" panose="020B0604030504040204" pitchFamily="50" charset="-128"/>
                <a:ea typeface="メイリオ" panose="020B0604030504040204" pitchFamily="50" charset="-128"/>
                <a:cs typeface="メイリオ" panose="020B0604030504040204" pitchFamily="50" charset="-128"/>
              </a:rPr>
              <a:t>心と心のあく手</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」を用いて</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授業のねらいを踏まえ</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子どもが「</a:t>
            </a:r>
            <a:r>
              <a:rPr kumimoji="1" lang="ja-JP" altLang="en-US" sz="1200" b="0" u="none" dirty="0">
                <a:latin typeface="メイリオ" panose="020B0604030504040204" pitchFamily="50" charset="-128"/>
                <a:ea typeface="メイリオ" panose="020B0604030504040204" pitchFamily="50" charset="-128"/>
                <a:cs typeface="メイリオ" panose="020B0604030504040204" pitchFamily="50" charset="-128"/>
              </a:rPr>
              <a:t>多面的・多角的に考える」ことができる授業にするための工夫</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について考えます。</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【留意点】</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a:latin typeface="メイリオ"/>
                <a:ea typeface="メイリオ"/>
              </a:rPr>
              <a:t>○テーマについて、必要に応じて説明を加える。</a:t>
            </a:r>
            <a:endParaRPr kumimoji="1" lang="ja-JP" altLang="en-US" sz="1200" b="0" dirty="0">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b="0" dirty="0"/>
          </a:p>
        </p:txBody>
      </p:sp>
      <p:sp>
        <p:nvSpPr>
          <p:cNvPr id="1142" name="スライド番号プレースホルダー 3"/>
          <p:cNvSpPr>
            <a:spLocks noGrp="1"/>
          </p:cNvSpPr>
          <p:nvPr>
            <p:ph type="sldNum" sz="quarter" idx="10"/>
          </p:nvPr>
        </p:nvSpPr>
        <p:spPr/>
        <p:txBody>
          <a:bodyPr/>
          <a:lstStyle/>
          <a:p>
            <a:fld id="{C3B61F05-140B-4037-8034-928B5A1CE5B3}" type="slidenum">
              <a:rPr kumimoji="1" lang="ja-JP" altLang="en-US" smtClean="0"/>
              <a:t>3</a:t>
            </a:fld>
            <a:endParaRPr kumimoji="1" lang="ja-JP" altLang="en-US"/>
          </a:p>
        </p:txBody>
      </p:sp>
    </p:spTree>
    <p:extLst>
      <p:ext uri="{BB962C8B-B14F-4D97-AF65-F5344CB8AC3E}">
        <p14:creationId xmlns:p14="http://schemas.microsoft.com/office/powerpoint/2010/main" val="29740414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57" name="スライド イメージ プレースホルダー 1"/>
          <p:cNvSpPr>
            <a:spLocks noGrp="1" noRot="1" noChangeAspect="1"/>
          </p:cNvSpPr>
          <p:nvPr>
            <p:ph type="sldImg"/>
          </p:nvPr>
        </p:nvSpPr>
        <p:spPr/>
      </p:sp>
      <p:sp>
        <p:nvSpPr>
          <p:cNvPr id="1158"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研修の流れについて確認します。</a:t>
            </a:r>
            <a:endParaRPr kumimoji="1" lang="ja-JP" altLang="en-US"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最初に</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授業の「ねらい」を確認し</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この授業で目指す子どもの姿を全体で共有します。</a:t>
            </a: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【留意点】</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○ねらい、子どもの姿は事前に記入しておく。</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○授業で目指す子どもの姿をイメージすることで</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授業のねらいを具体化</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する。</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9" name="スライド番号プレースホルダー 3"/>
          <p:cNvSpPr>
            <a:spLocks noGrp="1"/>
          </p:cNvSpPr>
          <p:nvPr>
            <p:ph type="sldNum" sz="quarter" idx="10"/>
          </p:nvPr>
        </p:nvSpPr>
        <p:spPr/>
        <p:txBody>
          <a:bodyPr/>
          <a:lstStyle/>
          <a:p>
            <a:fld id="{C3B61F05-140B-4037-8034-928B5A1CE5B3}" type="slidenum">
              <a:rPr kumimoji="1" lang="ja-JP" altLang="en-US" smtClean="0"/>
              <a:t>4</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67" name="スライド イメージ プレースホルダー 1"/>
          <p:cNvSpPr>
            <a:spLocks noGrp="1" noRot="1" noChangeAspect="1"/>
          </p:cNvSpPr>
          <p:nvPr>
            <p:ph type="sldImg"/>
          </p:nvPr>
        </p:nvSpPr>
        <p:spPr/>
      </p:sp>
      <p:sp>
        <p:nvSpPr>
          <p:cNvPr id="1168"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授業のねらいを意識しながら</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子どもが「多面的・多角的に考える」ことができるようにするために</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どのような指導の工夫が考えられるか</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個人で付箋に記入します。</a:t>
            </a:r>
          </a:p>
        </p:txBody>
      </p:sp>
      <p:sp>
        <p:nvSpPr>
          <p:cNvPr id="1169" name="スライド番号プレースホルダー 3"/>
          <p:cNvSpPr>
            <a:spLocks noGrp="1"/>
          </p:cNvSpPr>
          <p:nvPr>
            <p:ph type="sldNum" sz="quarter" idx="10"/>
          </p:nvPr>
        </p:nvSpPr>
        <p:spPr/>
        <p:txBody>
          <a:bodyPr/>
          <a:lstStyle/>
          <a:p>
            <a:fld id="{C3B61F05-140B-4037-8034-928B5A1CE5B3}" type="slidenum">
              <a:rPr kumimoji="1" lang="ja-JP" altLang="en-US" smtClean="0"/>
              <a:t>5</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95" name="スライド イメージ プレースホルダー 1"/>
          <p:cNvSpPr>
            <a:spLocks noGrp="1" noRot="1" noChangeAspect="1"/>
          </p:cNvSpPr>
          <p:nvPr>
            <p:ph type="sldImg"/>
          </p:nvPr>
        </p:nvSpPr>
        <p:spPr/>
      </p:sp>
      <p:sp>
        <p:nvSpPr>
          <p:cNvPr id="1196"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次に</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「多面的・多角的に考える」ための工夫について</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、全体で意見交流を</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します。</a:t>
            </a: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一人ずつ順番に</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記入した付箋を演習シートに貼り</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、自分が考えた工夫</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について、簡単に説明します。</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その後</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お互いの考えについて</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質問したり答えたりしながら</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授業づくりのアイディアを共有します。</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7" name="スライド番号プレースホルダー 3"/>
          <p:cNvSpPr>
            <a:spLocks noGrp="1"/>
          </p:cNvSpPr>
          <p:nvPr>
            <p:ph type="sldNum" sz="quarter" idx="10"/>
          </p:nvPr>
        </p:nvSpPr>
        <p:spPr/>
        <p:txBody>
          <a:bodyPr/>
          <a:lstStyle/>
          <a:p>
            <a:fld id="{C3B61F05-140B-4037-8034-928B5A1CE5B3}" type="slidenum">
              <a:rPr kumimoji="1" lang="ja-JP" altLang="en-US" smtClean="0"/>
              <a:t>6</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24" name="スライド イメージ プレースホルダー 1"/>
          <p:cNvSpPr>
            <a:spLocks noGrp="1" noRot="1" noChangeAspect="1"/>
          </p:cNvSpPr>
          <p:nvPr>
            <p:ph type="sldImg"/>
          </p:nvPr>
        </p:nvSpPr>
        <p:spPr/>
      </p:sp>
      <p:sp>
        <p:nvSpPr>
          <p:cNvPr id="1225"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研修のまとめでは</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Ａ先生(習得期の教員）から感想を発表してもらいます。</a:t>
            </a: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さらに</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今日の研修の生かし方について全体で確認します。</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では</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演習を始めましょう。</a:t>
            </a:r>
          </a:p>
        </p:txBody>
      </p:sp>
      <p:sp>
        <p:nvSpPr>
          <p:cNvPr id="1226" name="スライド番号プレースホルダー 3"/>
          <p:cNvSpPr>
            <a:spLocks noGrp="1"/>
          </p:cNvSpPr>
          <p:nvPr>
            <p:ph type="sldNum" sz="quarter" idx="10"/>
          </p:nvPr>
        </p:nvSpPr>
        <p:spPr/>
        <p:txBody>
          <a:bodyPr/>
          <a:lstStyle/>
          <a:p>
            <a:fld id="{C3B61F05-140B-4037-8034-928B5A1CE5B3}" type="slidenum">
              <a:rPr kumimoji="1" lang="ja-JP" altLang="en-US" smtClean="0"/>
              <a:t>7</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41" name="スライド イメージ プレースホルダー 1"/>
          <p:cNvSpPr>
            <a:spLocks noGrp="1" noRot="1" noChangeAspect="1"/>
          </p:cNvSpPr>
          <p:nvPr>
            <p:ph type="sldImg"/>
          </p:nvPr>
        </p:nvSpPr>
        <p:spPr>
          <a:xfrm>
            <a:off x="1168400" y="1243013"/>
            <a:ext cx="4460875" cy="3346450"/>
          </a:xfrm>
        </p:spPr>
      </p:sp>
      <p:sp>
        <p:nvSpPr>
          <p:cNvPr id="1242"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この授業では</a:t>
            </a:r>
            <a:r>
              <a:rPr lang="ja-JP" altLang="en-US" sz="1200" b="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i="0" u="wavy"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相手のことを思いやり</a:t>
            </a:r>
            <a:r>
              <a:rPr lang="ja-JP" altLang="en-US" sz="1200" b="1" i="0" u="wavy"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i="0" u="wavy"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進んで親切にしようとする態度を養う</a:t>
            </a:r>
            <a:r>
              <a:rPr lang="ja-JP" altLang="en-US" sz="1200" b="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」をねらいとします。</a:t>
            </a:r>
            <a:endParaRPr lang="ja-JP" altLang="en-US" sz="1200" b="0" i="0" u="none"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目指す子どもの姿は</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i="0" u="wavy"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思いやりとは</a:t>
            </a:r>
            <a:r>
              <a:rPr lang="ja-JP" altLang="en-US" sz="1200" b="1" i="0" u="wavy"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i="0" u="wavy"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相手の状況や心情を理解するなどして</a:t>
            </a:r>
            <a:r>
              <a:rPr lang="ja-JP" altLang="en-US" sz="1200" b="1" i="0" u="wavy"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i="0" u="wavy"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相手の立場に立って考えることが大切だと考えている</a:t>
            </a:r>
            <a:r>
              <a:rPr lang="ja-JP" altLang="en-US" sz="1200" b="0" i="0" u="none"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姿ではどうでしょう</a:t>
            </a:r>
            <a:r>
              <a:rPr lang="ja-JP" altLang="en-US" sz="1200" b="0" i="0" u="none"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200" b="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※太字波線部は、自校で検討する。</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【留意点】</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○授業で目指す子どもの姿をイメージすることで</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授業のねらいを具体化する。</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43" name="スライド番号プレースホルダー 3"/>
          <p:cNvSpPr>
            <a:spLocks noGrp="1"/>
          </p:cNvSpPr>
          <p:nvPr>
            <p:ph type="sldNum" sz="quarter" idx="10"/>
          </p:nvPr>
        </p:nvSpPr>
        <p:spPr/>
        <p:txBody>
          <a:bodyPr/>
          <a:lstStyle/>
          <a:p>
            <a:fld id="{C3B61F05-140B-4037-8034-928B5A1CE5B3}" type="slidenum">
              <a:rPr kumimoji="1" lang="ja-JP" altLang="en-US" smtClean="0"/>
              <a:t>8</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51" name="スライド イメージ プレースホルダー 1"/>
          <p:cNvSpPr>
            <a:spLocks noGrp="1" noRot="1" noChangeAspect="1"/>
          </p:cNvSpPr>
          <p:nvPr>
            <p:ph type="sldImg"/>
          </p:nvPr>
        </p:nvSpPr>
        <p:spPr>
          <a:xfrm>
            <a:off x="1168400" y="1243013"/>
            <a:ext cx="4460875" cy="3346450"/>
          </a:xfrm>
        </p:spPr>
      </p:sp>
      <p:sp>
        <p:nvSpPr>
          <p:cNvPr id="1252"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授業のねらいを意識しながら</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子どもが「多面的・多角的に考える」ことができるようにするために</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どのような指導の工夫が考えられるか</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個人で付箋に記入しましょう</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その際</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協働的な取組につなげるために</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付箋の右下に記名をしてください。時間は７分です。</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【留意点】</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○限られた時間なので</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、一</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つでも構わないことを伝える。</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○授業のアイディアを広げることがねらいであるため、発問に限らず、板書の仕方や子どもの活動など、自由に記入してもらう。</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53" name="スライド番号プレースホルダー 3"/>
          <p:cNvSpPr>
            <a:spLocks noGrp="1"/>
          </p:cNvSpPr>
          <p:nvPr>
            <p:ph type="sldNum" sz="quarter" idx="10"/>
          </p:nvPr>
        </p:nvSpPr>
        <p:spPr/>
        <p:txBody>
          <a:bodyPr/>
          <a:lstStyle/>
          <a:p>
            <a:fld id="{C3B61F05-140B-4037-8034-928B5A1CE5B3}" type="slidenum">
              <a:rPr kumimoji="1" lang="ja-JP" altLang="en-US" smtClean="0"/>
              <a:t>9</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slideLayouts/_rels/slideLayout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0" name=""/>
        <p:cNvGrpSpPr/>
        <p:nvPr/>
      </p:nvGrpSpPr>
      <p:grpSpPr>
        <a:xfrm>
          <a:off x="0" y="0"/>
          <a:ext cx="0" cy="0"/>
          <a:chOff x="0" y="0"/>
          <a:chExt cx="0" cy="0"/>
        </a:xfrm>
      </p:grpSpPr>
      <p:sp>
        <p:nvSpPr>
          <p:cNvPr id="1029"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1030"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1031" name="日付プレースホルダー 3"/>
          <p:cNvSpPr>
            <a:spLocks noGrp="1"/>
          </p:cNvSpPr>
          <p:nvPr>
            <p:ph type="dt" sz="half" idx="10"/>
          </p:nvPr>
        </p:nvSpPr>
        <p:spPr>
          <a:xfrm>
            <a:off x="628650" y="6356351"/>
            <a:ext cx="2057400" cy="365125"/>
          </a:xfrm>
          <a:prstGeom prst="rect">
            <a:avLst/>
          </a:prstGeom>
        </p:spPr>
        <p:txBody>
          <a:bodyPr/>
          <a:lstStyle/>
          <a:p>
            <a:fld id="{516234CE-563E-4A85-A109-D7A691125F11}" type="datetime1">
              <a:rPr lang="en-US" altLang="ja-JP" smtClean="0">
                <a:solidFill>
                  <a:prstClr val="black">
                    <a:tint val="75000"/>
                  </a:prstClr>
                </a:solidFill>
              </a:rPr>
              <a:t>1/31/2021</a:t>
            </a:fld>
            <a:endParaRPr lang="en-US" dirty="0">
              <a:solidFill>
                <a:prstClr val="black">
                  <a:tint val="75000"/>
                </a:prstClr>
              </a:solidFill>
            </a:endParaRPr>
          </a:p>
        </p:txBody>
      </p:sp>
      <p:sp>
        <p:nvSpPr>
          <p:cNvPr id="1032"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3" name="スライド番号プレースホルダー 5"/>
          <p:cNvSpPr>
            <a:spLocks noGrp="1"/>
          </p:cNvSpPr>
          <p:nvPr>
            <p:ph type="sldNum" sz="quarter" idx="12"/>
          </p:nvPr>
        </p:nvSpPr>
        <p:spPr>
          <a:xfrm>
            <a:off x="7086600" y="6589713"/>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866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0" name=""/>
        <p:cNvGrpSpPr/>
        <p:nvPr/>
      </p:nvGrpSpPr>
      <p:grpSpPr>
        <a:xfrm>
          <a:off x="0" y="0"/>
          <a:ext cx="0" cy="0"/>
          <a:chOff x="0" y="0"/>
          <a:chExt cx="0" cy="0"/>
        </a:xfrm>
      </p:grpSpPr>
      <p:sp>
        <p:nvSpPr>
          <p:cNvPr id="1086" name="タイトル 1"/>
          <p:cNvSpPr>
            <a:spLocks noGrp="1"/>
          </p:cNvSpPr>
          <p:nvPr>
            <p:ph type="title"/>
          </p:nvPr>
        </p:nvSpPr>
        <p:spPr/>
        <p:txBody>
          <a:bodyPr/>
          <a:lstStyle/>
          <a:p>
            <a:r>
              <a:rPr kumimoji="1" lang="ja-JP" altLang="en-US"/>
              <a:t>マスター タイトルの書式設定</a:t>
            </a:r>
          </a:p>
        </p:txBody>
      </p:sp>
      <p:sp>
        <p:nvSpPr>
          <p:cNvPr id="1087"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88" name="日付プレースホルダー 3"/>
          <p:cNvSpPr>
            <a:spLocks noGrp="1"/>
          </p:cNvSpPr>
          <p:nvPr>
            <p:ph type="dt" sz="half" idx="10"/>
          </p:nvPr>
        </p:nvSpPr>
        <p:spPr>
          <a:xfrm>
            <a:off x="628650" y="6356351"/>
            <a:ext cx="2057400" cy="365125"/>
          </a:xfrm>
          <a:prstGeom prst="rect">
            <a:avLst/>
          </a:prstGeom>
        </p:spPr>
        <p:txBody>
          <a:bodyPr/>
          <a:lstStyle/>
          <a:p>
            <a:fld id="{3DCCDE36-3811-40D2-BFF7-F44D4C696048}" type="datetime1">
              <a:rPr lang="en-US" altLang="ja-JP" smtClean="0">
                <a:solidFill>
                  <a:prstClr val="black">
                    <a:tint val="75000"/>
                  </a:prstClr>
                </a:solidFill>
              </a:rPr>
              <a:t>1/31/2021</a:t>
            </a:fld>
            <a:endParaRPr lang="en-US" dirty="0">
              <a:solidFill>
                <a:prstClr val="black">
                  <a:tint val="75000"/>
                </a:prstClr>
              </a:solidFill>
            </a:endParaRPr>
          </a:p>
        </p:txBody>
      </p:sp>
      <p:sp>
        <p:nvSpPr>
          <p:cNvPr id="1089"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0" name="スライド番号プレースホルダー 5"/>
          <p:cNvSpPr>
            <a:spLocks noGrp="1"/>
          </p:cNvSpPr>
          <p:nvPr>
            <p:ph type="sldNum" sz="quarter" idx="12"/>
          </p:nvPr>
        </p:nvSpPr>
        <p:spPr>
          <a:xfrm>
            <a:off x="7086600" y="65706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89333C77-0158-454C-844F-B7AB9BD7DAD4}" type="slidenum">
              <a:rPr lang="en-US" smtClean="0"/>
              <a:pPr/>
              <a:t>‹#›</a:t>
            </a:fld>
            <a:endParaRPr lang="en-US" dirty="0"/>
          </a:p>
        </p:txBody>
      </p:sp>
    </p:spTree>
    <p:extLst>
      <p:ext uri="{BB962C8B-B14F-4D97-AF65-F5344CB8AC3E}">
        <p14:creationId xmlns:p14="http://schemas.microsoft.com/office/powerpoint/2010/main" val="4232558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0" name=""/>
        <p:cNvGrpSpPr/>
        <p:nvPr/>
      </p:nvGrpSpPr>
      <p:grpSpPr>
        <a:xfrm>
          <a:off x="0" y="0"/>
          <a:ext cx="0" cy="0"/>
          <a:chOff x="0" y="0"/>
          <a:chExt cx="0" cy="0"/>
        </a:xfrm>
      </p:grpSpPr>
      <p:sp>
        <p:nvSpPr>
          <p:cNvPr id="109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109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94" name="日付プレースホルダー 3"/>
          <p:cNvSpPr>
            <a:spLocks noGrp="1"/>
          </p:cNvSpPr>
          <p:nvPr>
            <p:ph type="dt" sz="half" idx="10"/>
          </p:nvPr>
        </p:nvSpPr>
        <p:spPr>
          <a:xfrm>
            <a:off x="628650" y="6356351"/>
            <a:ext cx="2057400" cy="365125"/>
          </a:xfrm>
          <a:prstGeom prst="rect">
            <a:avLst/>
          </a:prstGeom>
        </p:spPr>
        <p:txBody>
          <a:bodyPr/>
          <a:lstStyle/>
          <a:p>
            <a:fld id="{7B79E665-DBA1-4F08-BFC6-3A377D595900}" type="datetime1">
              <a:rPr lang="en-US" altLang="ja-JP" smtClean="0">
                <a:solidFill>
                  <a:prstClr val="black">
                    <a:tint val="75000"/>
                  </a:prstClr>
                </a:solidFill>
              </a:rPr>
              <a:t>1/31/2021</a:t>
            </a:fld>
            <a:endParaRPr lang="en-US" dirty="0">
              <a:solidFill>
                <a:prstClr val="black">
                  <a:tint val="75000"/>
                </a:prstClr>
              </a:solidFill>
            </a:endParaRPr>
          </a:p>
        </p:txBody>
      </p:sp>
      <p:sp>
        <p:nvSpPr>
          <p:cNvPr id="1095"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6" name="スライド番号プレースホルダー 5"/>
          <p:cNvSpPr>
            <a:spLocks noGrp="1"/>
          </p:cNvSpPr>
          <p:nvPr>
            <p:ph type="sldNum" sz="quarter" idx="12"/>
          </p:nvPr>
        </p:nvSpPr>
        <p:spPr>
          <a:xfrm>
            <a:off x="7086600" y="65579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11729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0" name=""/>
        <p:cNvGrpSpPr/>
        <p:nvPr/>
      </p:nvGrpSpPr>
      <p:grpSpPr>
        <a:xfrm>
          <a:off x="0" y="0"/>
          <a:ext cx="0" cy="0"/>
          <a:chOff x="0" y="0"/>
          <a:chExt cx="0" cy="0"/>
        </a:xfrm>
      </p:grpSpPr>
      <p:sp>
        <p:nvSpPr>
          <p:cNvPr id="1035" name="タイトル 1"/>
          <p:cNvSpPr>
            <a:spLocks noGrp="1"/>
          </p:cNvSpPr>
          <p:nvPr>
            <p:ph type="title"/>
          </p:nvPr>
        </p:nvSpPr>
        <p:spPr/>
        <p:txBody>
          <a:bodyPr/>
          <a:lstStyle/>
          <a:p>
            <a:r>
              <a:rPr kumimoji="1" lang="ja-JP" altLang="en-US"/>
              <a:t>マスター タイトルの書式設定</a:t>
            </a:r>
          </a:p>
        </p:txBody>
      </p:sp>
      <p:sp>
        <p:nvSpPr>
          <p:cNvPr id="1036"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37" name="日付プレースホルダー 3"/>
          <p:cNvSpPr>
            <a:spLocks noGrp="1"/>
          </p:cNvSpPr>
          <p:nvPr>
            <p:ph type="dt" sz="half" idx="10"/>
          </p:nvPr>
        </p:nvSpPr>
        <p:spPr>
          <a:xfrm>
            <a:off x="628650" y="6356351"/>
            <a:ext cx="2057400" cy="365125"/>
          </a:xfrm>
          <a:prstGeom prst="rect">
            <a:avLst/>
          </a:prstGeom>
        </p:spPr>
        <p:txBody>
          <a:bodyPr/>
          <a:lstStyle/>
          <a:p>
            <a:fld id="{E7C311B1-9F11-400C-BF44-7099E2CE54EB}" type="datetime1">
              <a:rPr lang="en-US" altLang="ja-JP" smtClean="0">
                <a:solidFill>
                  <a:prstClr val="black">
                    <a:tint val="75000"/>
                  </a:prstClr>
                </a:solidFill>
              </a:rPr>
              <a:t>1/31/2021</a:t>
            </a:fld>
            <a:endParaRPr lang="en-US" dirty="0">
              <a:solidFill>
                <a:prstClr val="black">
                  <a:tint val="75000"/>
                </a:prstClr>
              </a:solidFill>
            </a:endParaRPr>
          </a:p>
        </p:txBody>
      </p:sp>
      <p:sp>
        <p:nvSpPr>
          <p:cNvPr id="1038"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9" name="スライド番号プレースホルダー 5"/>
          <p:cNvSpPr>
            <a:spLocks noGrp="1"/>
          </p:cNvSpPr>
          <p:nvPr>
            <p:ph type="sldNum" sz="quarter" idx="12"/>
          </p:nvPr>
        </p:nvSpPr>
        <p:spPr>
          <a:xfrm>
            <a:off x="7086600" y="6589713"/>
            <a:ext cx="2057400" cy="365125"/>
          </a:xfrm>
        </p:spPr>
        <p:txBody>
          <a:bodyPr/>
          <a:lstStyle>
            <a:lvl1pPr>
              <a:defRPr sz="14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39755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0" name=""/>
        <p:cNvGrpSpPr/>
        <p:nvPr/>
      </p:nvGrpSpPr>
      <p:grpSpPr>
        <a:xfrm>
          <a:off x="0" y="0"/>
          <a:ext cx="0" cy="0"/>
          <a:chOff x="0" y="0"/>
          <a:chExt cx="0" cy="0"/>
        </a:xfrm>
      </p:grpSpPr>
      <p:sp>
        <p:nvSpPr>
          <p:cNvPr id="1041" name="タイトル 1"/>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1042"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1043" name="日付プレースホルダー 3"/>
          <p:cNvSpPr>
            <a:spLocks noGrp="1"/>
          </p:cNvSpPr>
          <p:nvPr>
            <p:ph type="dt" sz="half" idx="10"/>
          </p:nvPr>
        </p:nvSpPr>
        <p:spPr>
          <a:xfrm>
            <a:off x="628650" y="6356351"/>
            <a:ext cx="2057400" cy="365125"/>
          </a:xfrm>
          <a:prstGeom prst="rect">
            <a:avLst/>
          </a:prstGeom>
        </p:spPr>
        <p:txBody>
          <a:bodyPr/>
          <a:lstStyle/>
          <a:p>
            <a:fld id="{119CE1EC-D265-4887-AD35-0085500759F1}" type="datetime1">
              <a:rPr lang="en-US" altLang="ja-JP" smtClean="0">
                <a:solidFill>
                  <a:prstClr val="black">
                    <a:tint val="75000"/>
                  </a:prstClr>
                </a:solidFill>
              </a:rPr>
              <a:t>1/31/2021</a:t>
            </a:fld>
            <a:endParaRPr lang="en-US" dirty="0">
              <a:solidFill>
                <a:prstClr val="black">
                  <a:tint val="75000"/>
                </a:prstClr>
              </a:solidFill>
            </a:endParaRPr>
          </a:p>
        </p:txBody>
      </p:sp>
      <p:sp>
        <p:nvSpPr>
          <p:cNvPr id="1044"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45" name="スライド番号プレースホルダー 5"/>
          <p:cNvSpPr>
            <a:spLocks noGrp="1"/>
          </p:cNvSpPr>
          <p:nvPr>
            <p:ph type="sldNum" sz="quarter" idx="12"/>
          </p:nvPr>
        </p:nvSpPr>
        <p:spPr>
          <a:xfrm>
            <a:off x="7004050" y="65976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103011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0" name=""/>
        <p:cNvGrpSpPr/>
        <p:nvPr/>
      </p:nvGrpSpPr>
      <p:grpSpPr>
        <a:xfrm>
          <a:off x="0" y="0"/>
          <a:ext cx="0" cy="0"/>
          <a:chOff x="0" y="0"/>
          <a:chExt cx="0" cy="0"/>
        </a:xfrm>
      </p:grpSpPr>
      <p:sp>
        <p:nvSpPr>
          <p:cNvPr id="1047" name="タイトル 1"/>
          <p:cNvSpPr>
            <a:spLocks noGrp="1"/>
          </p:cNvSpPr>
          <p:nvPr>
            <p:ph type="title"/>
          </p:nvPr>
        </p:nvSpPr>
        <p:spPr/>
        <p:txBody>
          <a:bodyPr/>
          <a:lstStyle/>
          <a:p>
            <a:r>
              <a:rPr kumimoji="1" lang="ja-JP" altLang="en-US"/>
              <a:t>マスター タイトルの書式設定</a:t>
            </a:r>
          </a:p>
        </p:txBody>
      </p:sp>
      <p:sp>
        <p:nvSpPr>
          <p:cNvPr id="1048" name="コンテンツ プレースホルダー 2"/>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49" name="コンテンツ プレースホルダー 3"/>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0" name="日付プレースホルダー 4"/>
          <p:cNvSpPr>
            <a:spLocks noGrp="1"/>
          </p:cNvSpPr>
          <p:nvPr>
            <p:ph type="dt" sz="half" idx="10"/>
          </p:nvPr>
        </p:nvSpPr>
        <p:spPr>
          <a:xfrm>
            <a:off x="628650" y="6356351"/>
            <a:ext cx="2057400" cy="365125"/>
          </a:xfrm>
          <a:prstGeom prst="rect">
            <a:avLst/>
          </a:prstGeom>
        </p:spPr>
        <p:txBody>
          <a:bodyPr/>
          <a:lstStyle/>
          <a:p>
            <a:fld id="{C01B6CB8-1371-4AD8-8201-600043761079}" type="datetime1">
              <a:rPr lang="en-US" altLang="ja-JP" smtClean="0">
                <a:solidFill>
                  <a:prstClr val="black">
                    <a:tint val="75000"/>
                  </a:prstClr>
                </a:solidFill>
              </a:rPr>
              <a:t>1/31/2021</a:t>
            </a:fld>
            <a:endParaRPr lang="en-US" dirty="0">
              <a:solidFill>
                <a:prstClr val="black">
                  <a:tint val="75000"/>
                </a:prstClr>
              </a:solidFill>
            </a:endParaRPr>
          </a:p>
        </p:txBody>
      </p:sp>
      <p:sp>
        <p:nvSpPr>
          <p:cNvPr id="1051"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52" name="スライド番号プレースホルダー 6"/>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6FF9F0C5-380F-41C2-899A-BAC0F0927E16}" type="slidenum">
              <a:rPr lang="en-US" smtClean="0"/>
              <a:pPr/>
              <a:t>‹#›</a:t>
            </a:fld>
            <a:endParaRPr lang="en-US" dirty="0"/>
          </a:p>
        </p:txBody>
      </p:sp>
    </p:spTree>
    <p:extLst>
      <p:ext uri="{BB962C8B-B14F-4D97-AF65-F5344CB8AC3E}">
        <p14:creationId xmlns:p14="http://schemas.microsoft.com/office/powerpoint/2010/main" val="2070998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0" name=""/>
        <p:cNvGrpSpPr/>
        <p:nvPr/>
      </p:nvGrpSpPr>
      <p:grpSpPr>
        <a:xfrm>
          <a:off x="0" y="0"/>
          <a:ext cx="0" cy="0"/>
          <a:chOff x="0" y="0"/>
          <a:chExt cx="0" cy="0"/>
        </a:xfrm>
      </p:grpSpPr>
      <p:sp>
        <p:nvSpPr>
          <p:cNvPr id="1054" name="タイトル 1"/>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1055"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6" name="コンテンツ プレースホルダー 3"/>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7"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8" name="コンテンツ プレースホルダー 5"/>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9" name="日付プレースホルダー 6"/>
          <p:cNvSpPr>
            <a:spLocks noGrp="1"/>
          </p:cNvSpPr>
          <p:nvPr>
            <p:ph type="dt" sz="half" idx="10"/>
          </p:nvPr>
        </p:nvSpPr>
        <p:spPr>
          <a:xfrm>
            <a:off x="628650" y="6356351"/>
            <a:ext cx="2057400" cy="365125"/>
          </a:xfrm>
          <a:prstGeom prst="rect">
            <a:avLst/>
          </a:prstGeom>
        </p:spPr>
        <p:txBody>
          <a:bodyPr/>
          <a:lstStyle/>
          <a:p>
            <a:fld id="{AF514FC5-B5B5-4A7D-BF03-BC4F8B86018F}" type="datetime1">
              <a:rPr lang="en-US" altLang="ja-JP" smtClean="0">
                <a:solidFill>
                  <a:prstClr val="black">
                    <a:tint val="75000"/>
                  </a:prstClr>
                </a:solidFill>
              </a:rPr>
              <a:t>1/31/2021</a:t>
            </a:fld>
            <a:endParaRPr lang="en-US" dirty="0">
              <a:solidFill>
                <a:prstClr val="black">
                  <a:tint val="75000"/>
                </a:prstClr>
              </a:solidFill>
            </a:endParaRPr>
          </a:p>
        </p:txBody>
      </p:sp>
      <p:sp>
        <p:nvSpPr>
          <p:cNvPr id="1060" name="フッター プレースホルダー 7"/>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1" name="スライド番号プレースホルダー 8"/>
          <p:cNvSpPr>
            <a:spLocks noGrp="1"/>
          </p:cNvSpPr>
          <p:nvPr>
            <p:ph type="sldNum" sz="quarter" idx="12"/>
          </p:nvPr>
        </p:nvSpPr>
        <p:spPr>
          <a:xfrm>
            <a:off x="7004050" y="6584951"/>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92767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0" name=""/>
        <p:cNvGrpSpPr/>
        <p:nvPr/>
      </p:nvGrpSpPr>
      <p:grpSpPr>
        <a:xfrm>
          <a:off x="0" y="0"/>
          <a:ext cx="0" cy="0"/>
          <a:chOff x="0" y="0"/>
          <a:chExt cx="0" cy="0"/>
        </a:xfrm>
      </p:grpSpPr>
      <p:sp>
        <p:nvSpPr>
          <p:cNvPr id="1063" name="タイトル 1"/>
          <p:cNvSpPr>
            <a:spLocks noGrp="1"/>
          </p:cNvSpPr>
          <p:nvPr>
            <p:ph type="title"/>
          </p:nvPr>
        </p:nvSpPr>
        <p:spPr/>
        <p:txBody>
          <a:bodyPr/>
          <a:lstStyle/>
          <a:p>
            <a:r>
              <a:rPr kumimoji="1" lang="ja-JP" altLang="en-US"/>
              <a:t>マスター タイトルの書式設定</a:t>
            </a:r>
          </a:p>
        </p:txBody>
      </p:sp>
      <p:sp>
        <p:nvSpPr>
          <p:cNvPr id="1064" name="日付プレースホルダー 2"/>
          <p:cNvSpPr>
            <a:spLocks noGrp="1"/>
          </p:cNvSpPr>
          <p:nvPr>
            <p:ph type="dt" sz="half" idx="10"/>
          </p:nvPr>
        </p:nvSpPr>
        <p:spPr>
          <a:xfrm>
            <a:off x="628650" y="6356351"/>
            <a:ext cx="2057400" cy="365125"/>
          </a:xfrm>
          <a:prstGeom prst="rect">
            <a:avLst/>
          </a:prstGeom>
        </p:spPr>
        <p:txBody>
          <a:bodyPr/>
          <a:lstStyle/>
          <a:p>
            <a:fld id="{A3B16169-9283-4522-B558-85CBE7EC51A4}" type="datetime1">
              <a:rPr lang="en-US" altLang="ja-JP" smtClean="0">
                <a:solidFill>
                  <a:prstClr val="black">
                    <a:tint val="75000"/>
                  </a:prstClr>
                </a:solidFill>
              </a:rPr>
              <a:t>1/31/2021</a:t>
            </a:fld>
            <a:endParaRPr lang="en-US" dirty="0">
              <a:solidFill>
                <a:prstClr val="black">
                  <a:tint val="75000"/>
                </a:prstClr>
              </a:solidFill>
            </a:endParaRPr>
          </a:p>
        </p:txBody>
      </p:sp>
      <p:sp>
        <p:nvSpPr>
          <p:cNvPr id="1065" name="フッター プレースホルダー 3"/>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6" name="スライド番号プレースホルダー 4"/>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36888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0" name=""/>
        <p:cNvGrpSpPr/>
        <p:nvPr/>
      </p:nvGrpSpPr>
      <p:grpSpPr>
        <a:xfrm>
          <a:off x="0" y="0"/>
          <a:ext cx="0" cy="0"/>
          <a:chOff x="0" y="0"/>
          <a:chExt cx="0" cy="0"/>
        </a:xfrm>
      </p:grpSpPr>
      <p:sp>
        <p:nvSpPr>
          <p:cNvPr id="1068" name="日付プレースホルダー 1"/>
          <p:cNvSpPr>
            <a:spLocks noGrp="1"/>
          </p:cNvSpPr>
          <p:nvPr>
            <p:ph type="dt" sz="half" idx="10"/>
          </p:nvPr>
        </p:nvSpPr>
        <p:spPr>
          <a:xfrm>
            <a:off x="628650" y="6356351"/>
            <a:ext cx="2057400" cy="365125"/>
          </a:xfrm>
          <a:prstGeom prst="rect">
            <a:avLst/>
          </a:prstGeom>
        </p:spPr>
        <p:txBody>
          <a:bodyPr/>
          <a:lstStyle/>
          <a:p>
            <a:fld id="{F2B6D3E1-F28B-44B3-8D8C-E6CCAA0DE757}" type="datetime1">
              <a:rPr lang="en-US" altLang="ja-JP" smtClean="0">
                <a:solidFill>
                  <a:prstClr val="black">
                    <a:tint val="75000"/>
                  </a:prstClr>
                </a:solidFill>
              </a:rPr>
              <a:t>1/31/2021</a:t>
            </a:fld>
            <a:endParaRPr lang="en-US" dirty="0">
              <a:solidFill>
                <a:prstClr val="black">
                  <a:tint val="75000"/>
                </a:prstClr>
              </a:solidFill>
            </a:endParaRPr>
          </a:p>
        </p:txBody>
      </p:sp>
      <p:sp>
        <p:nvSpPr>
          <p:cNvPr id="1069" name="フッター プレースホルダー 2"/>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0" name="スライド番号プレースホルダー 3"/>
          <p:cNvSpPr>
            <a:spLocks noGrp="1"/>
          </p:cNvSpPr>
          <p:nvPr>
            <p:ph type="sldNum" sz="quarter" idx="12"/>
          </p:nvPr>
        </p:nvSpPr>
        <p:spPr>
          <a:xfrm>
            <a:off x="7086600" y="6573837"/>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85993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0" name=""/>
        <p:cNvGrpSpPr/>
        <p:nvPr/>
      </p:nvGrpSpPr>
      <p:grpSpPr>
        <a:xfrm>
          <a:off x="0" y="0"/>
          <a:ext cx="0" cy="0"/>
          <a:chOff x="0" y="0"/>
          <a:chExt cx="0" cy="0"/>
        </a:xfrm>
      </p:grpSpPr>
      <p:sp>
        <p:nvSpPr>
          <p:cNvPr id="107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7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7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75" name="日付プレースホルダー 4"/>
          <p:cNvSpPr>
            <a:spLocks noGrp="1"/>
          </p:cNvSpPr>
          <p:nvPr>
            <p:ph type="dt" sz="half" idx="10"/>
          </p:nvPr>
        </p:nvSpPr>
        <p:spPr>
          <a:xfrm>
            <a:off x="628650" y="6356351"/>
            <a:ext cx="2057400" cy="365125"/>
          </a:xfrm>
          <a:prstGeom prst="rect">
            <a:avLst/>
          </a:prstGeom>
        </p:spPr>
        <p:txBody>
          <a:bodyPr/>
          <a:lstStyle/>
          <a:p>
            <a:fld id="{D02D9D5D-824C-4057-A3F7-392015F0752A}" type="datetime1">
              <a:rPr lang="en-US" altLang="ja-JP" smtClean="0">
                <a:solidFill>
                  <a:prstClr val="black">
                    <a:tint val="75000"/>
                  </a:prstClr>
                </a:solidFill>
              </a:rPr>
              <a:t>1/31/2021</a:t>
            </a:fld>
            <a:endParaRPr lang="en-US" dirty="0">
              <a:solidFill>
                <a:prstClr val="black">
                  <a:tint val="75000"/>
                </a:prstClr>
              </a:solidFill>
            </a:endParaRPr>
          </a:p>
        </p:txBody>
      </p:sp>
      <p:sp>
        <p:nvSpPr>
          <p:cNvPr id="1076"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7" name="スライド番号プレースホルダー 6"/>
          <p:cNvSpPr>
            <a:spLocks noGrp="1"/>
          </p:cNvSpPr>
          <p:nvPr>
            <p:ph type="sldNum" sz="quarter" idx="12"/>
          </p:nvPr>
        </p:nvSpPr>
        <p:spPr>
          <a:xfrm>
            <a:off x="7086600" y="65833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519954A3-9DFD-4C44-94BA-B95130A3BA1C}" type="slidenum">
              <a:rPr lang="en-US" smtClean="0"/>
              <a:pPr/>
              <a:t>‹#›</a:t>
            </a:fld>
            <a:endParaRPr lang="en-US" dirty="0"/>
          </a:p>
        </p:txBody>
      </p:sp>
    </p:spTree>
    <p:extLst>
      <p:ext uri="{BB962C8B-B14F-4D97-AF65-F5344CB8AC3E}">
        <p14:creationId xmlns:p14="http://schemas.microsoft.com/office/powerpoint/2010/main" val="3266035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0" name=""/>
        <p:cNvGrpSpPr/>
        <p:nvPr/>
      </p:nvGrpSpPr>
      <p:grpSpPr>
        <a:xfrm>
          <a:off x="0" y="0"/>
          <a:ext cx="0" cy="0"/>
          <a:chOff x="0" y="0"/>
          <a:chExt cx="0" cy="0"/>
        </a:xfrm>
      </p:grpSpPr>
      <p:sp>
        <p:nvSpPr>
          <p:cNvPr id="1079"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80"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1081"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82" name="日付プレースホルダー 4"/>
          <p:cNvSpPr>
            <a:spLocks noGrp="1"/>
          </p:cNvSpPr>
          <p:nvPr>
            <p:ph type="dt" sz="half" idx="10"/>
          </p:nvPr>
        </p:nvSpPr>
        <p:spPr>
          <a:xfrm>
            <a:off x="628650" y="6356351"/>
            <a:ext cx="2057400" cy="365125"/>
          </a:xfrm>
          <a:prstGeom prst="rect">
            <a:avLst/>
          </a:prstGeom>
        </p:spPr>
        <p:txBody>
          <a:bodyPr/>
          <a:lstStyle/>
          <a:p>
            <a:fld id="{B125AC09-455B-42C0-9CE4-A08C5D859FA0}" type="datetime1">
              <a:rPr lang="en-US" altLang="ja-JP" smtClean="0">
                <a:solidFill>
                  <a:prstClr val="black">
                    <a:tint val="75000"/>
                  </a:prstClr>
                </a:solidFill>
              </a:rPr>
              <a:t>1/31/2021</a:t>
            </a:fld>
            <a:endParaRPr lang="en-US" dirty="0">
              <a:solidFill>
                <a:prstClr val="black">
                  <a:tint val="75000"/>
                </a:prstClr>
              </a:solidFill>
            </a:endParaRPr>
          </a:p>
        </p:txBody>
      </p:sp>
      <p:sp>
        <p:nvSpPr>
          <p:cNvPr id="1083"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84" name="スライド番号プレースホルダー 6"/>
          <p:cNvSpPr>
            <a:spLocks noGrp="1"/>
          </p:cNvSpPr>
          <p:nvPr>
            <p:ph type="sldNum" sz="quarter" idx="12"/>
          </p:nvPr>
        </p:nvSpPr>
        <p:spPr>
          <a:xfrm>
            <a:off x="7086600" y="6562726"/>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72118698"/>
      </p:ext>
    </p:extLst>
  </p:cSld>
  <p:clrMapOvr>
    <a:masterClrMapping/>
  </p:clrMapOvr>
</p:sldLayout>
</file>

<file path=ppt/slideMasters/_rels/slideMaster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25"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1026"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27" name="スライド番号プレースホルダー 5"/>
          <p:cNvSpPr>
            <a:spLocks noGrp="1"/>
          </p:cNvSpPr>
          <p:nvPr>
            <p:ph type="sldNum" sz="quarter" idx="4"/>
          </p:nvPr>
        </p:nvSpPr>
        <p:spPr>
          <a:xfrm>
            <a:off x="7004050" y="6508751"/>
            <a:ext cx="2057400" cy="365125"/>
          </a:xfrm>
          <a:prstGeom prst="rect">
            <a:avLst/>
          </a:prstGeom>
        </p:spPr>
        <p:txBody>
          <a:bodyPr vert="horz" lIns="91440" tIns="45720" rIns="91440" bIns="45720" rtlCol="0" anchor="ctr"/>
          <a:lstStyle>
            <a:lvl1pPr algn="r">
              <a:defRPr sz="1400" b="1">
                <a:solidFill>
                  <a:schemeClr val="tx1"/>
                </a:solidFill>
              </a:defRPr>
            </a:lvl1pPr>
          </a:lstStyle>
          <a:p>
            <a:pPr defTabSz="342900"/>
            <a:fld id="{D57F1E4F-1CFF-5643-939E-217C01CDF565}" type="slidenum">
              <a:rPr kumimoji="0" lang="en-US" smtClean="0"/>
              <a:pPr defTabSz="342900"/>
              <a:t>‹#›</a:t>
            </a:fld>
            <a:endParaRPr kumimoji="0" lang="en-US" dirty="0"/>
          </a:p>
        </p:txBody>
      </p:sp>
    </p:spTree>
    <p:extLst>
      <p:ext uri="{BB962C8B-B14F-4D97-AF65-F5344CB8AC3E}">
        <p14:creationId xmlns:p14="http://schemas.microsoft.com/office/powerpoint/2010/main" val="1974558470"/>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hf sldNum="0"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xml" /></Relationships>
</file>

<file path=ppt/slides/_rels/slide10.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0.xml" /></Relationships>
</file>

<file path=ppt/slides/_rels/slide1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1.xml" /></Relationships>
</file>

<file path=ppt/slides/_rels/slide12.xml.rels><?xml version="1.0" encoding="UTF-8"?><Relationships xmlns="http://schemas.openxmlformats.org/package/2006/relationships"><Relationship Id="rId1" Type="http://schemas.openxmlformats.org/officeDocument/2006/relationships/image" Target="../media/image3.png" /><Relationship Id="rId2" Type="http://schemas.openxmlformats.org/officeDocument/2006/relationships/slideLayout" Target="../slideLayouts/slideLayout2.xml" /><Relationship Id="rId3" Type="http://schemas.openxmlformats.org/officeDocument/2006/relationships/notesSlide" Target="../notesSlides/notesSlide12.xml" /></Relationships>
</file>

<file path=ppt/slides/_rels/slide2.xml.rels><?xml version="1.0" encoding="UTF-8"?><Relationships xmlns="http://schemas.openxmlformats.org/package/2006/relationships"><Relationship Id="rId1" Type="http://schemas.openxmlformats.org/officeDocument/2006/relationships/image" Target="../media/image1.png" /><Relationship Id="rId2" Type="http://schemas.openxmlformats.org/officeDocument/2006/relationships/image" Target="../media/image2.png" /><Relationship Id="rId3" Type="http://schemas.openxmlformats.org/officeDocument/2006/relationships/slideLayout" Target="../slideLayouts/slideLayout2.xml" /><Relationship Id="rId4" Type="http://schemas.openxmlformats.org/officeDocument/2006/relationships/notesSlide" Target="../notesSlides/notesSlide2.xml" /></Relationships>
</file>

<file path=ppt/slides/_rels/slide3.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3.xml" /></Relationships>
</file>

<file path=ppt/slides/_rels/slide4.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4.xml" /></Relationships>
</file>

<file path=ppt/slides/_rels/slide5.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5.xml" /></Relationships>
</file>

<file path=ppt/slides/_rels/slide6.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6.xml" /></Relationships>
</file>

<file path=ppt/slides/_rels/slide7.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7.xml" /></Relationships>
</file>

<file path=ppt/slides/_rels/slide8.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8.xml" /></Relationships>
</file>

<file path=ppt/slides/_rels/slide9.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9.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07"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１</a:t>
            </a:r>
          </a:p>
        </p:txBody>
      </p:sp>
      <p:sp>
        <p:nvSpPr>
          <p:cNvPr id="1108" name="テキスト ボックス 188"/>
          <p:cNvSpPr txBox="1"/>
          <p:nvPr/>
        </p:nvSpPr>
        <p:spPr>
          <a:xfrm>
            <a:off x="791576" y="1054576"/>
            <a:ext cx="7564883" cy="4246424"/>
          </a:xfrm>
          <a:prstGeom prst="rect">
            <a:avLst/>
          </a:prstGeom>
          <a:noFill/>
        </p:spPr>
        <p:txBody>
          <a:bodyPr wrap="square" rtlCol="0">
            <a:spAutoFit/>
          </a:bodyPr>
          <a:lstStyle/>
          <a:p>
            <a:pPr>
              <a:lnSpc>
                <a:spcPct val="150000"/>
              </a:lnSpc>
            </a:pP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・道徳科の授業づくりのアイディア</a:t>
            </a:r>
          </a:p>
          <a:p>
            <a:pPr>
              <a:lnSpc>
                <a:spcPct val="150000"/>
              </a:lnSpc>
            </a:pP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を</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広げる。</a:t>
            </a:r>
            <a:endParaRPr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・道徳授業の充実</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改善に向けた取</a:t>
            </a:r>
          </a:p>
          <a:p>
            <a:pPr>
              <a:lnSpc>
                <a:spcPct val="150000"/>
              </a:lnSpc>
            </a:pP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　組の方向性を共有し</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実践につな</a:t>
            </a:r>
          </a:p>
          <a:p>
            <a:pPr>
              <a:lnSpc>
                <a:spcPct val="150000"/>
              </a:lnSpc>
            </a:pP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　げる。</a:t>
            </a:r>
          </a:p>
        </p:txBody>
      </p:sp>
      <p:sp>
        <p:nvSpPr>
          <p:cNvPr id="1109" name="正方形/長方形 240"/>
          <p:cNvSpPr/>
          <p:nvPr/>
        </p:nvSpPr>
        <p:spPr>
          <a:xfrm>
            <a:off x="107504" y="404664"/>
            <a:ext cx="1728192" cy="655570"/>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目的</a:t>
            </a:r>
          </a:p>
        </p:txBody>
      </p:sp>
    </p:spTree>
    <p:extLst>
      <p:ext uri="{BB962C8B-B14F-4D97-AF65-F5344CB8AC3E}">
        <p14:creationId xmlns:p14="http://schemas.microsoft.com/office/powerpoint/2010/main" val="39742634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55" name="テキスト ボックス 6"/>
          <p:cNvSpPr txBox="1"/>
          <p:nvPr/>
        </p:nvSpPr>
        <p:spPr>
          <a:xfrm>
            <a:off x="167147" y="1111192"/>
            <a:ext cx="8874486" cy="1076325"/>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③　「多面的・多角的に考える」ことができる</a:t>
            </a:r>
          </a:p>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ようにするための工夫を紹介する</a:t>
            </a:r>
          </a:p>
        </p:txBody>
      </p:sp>
      <p:sp>
        <p:nvSpPr>
          <p:cNvPr id="1256"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10</a:t>
            </a:r>
          </a:p>
        </p:txBody>
      </p:sp>
      <p:sp>
        <p:nvSpPr>
          <p:cNvPr id="1257" name="テキスト 148"/>
          <p:cNvSpPr txBox="1"/>
          <p:nvPr/>
        </p:nvSpPr>
        <p:spPr>
          <a:xfrm>
            <a:off x="252066" y="2349000"/>
            <a:ext cx="3952585" cy="2061210"/>
          </a:xfrm>
          <a:prstGeom prst="rect">
            <a:avLst/>
          </a:prstGeom>
        </p:spPr>
        <p:txBody>
          <a:bodyPr wrap="square">
            <a:spAutoFit/>
          </a:bodyPr>
          <a:lstStyle/>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各自が記入した付</a:t>
            </a:r>
          </a:p>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箋を演習シートに貼り</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全体で意見交流をする。</a:t>
            </a:r>
          </a:p>
        </p:txBody>
      </p:sp>
      <p:sp>
        <p:nvSpPr>
          <p:cNvPr id="1258" name="正方形/長方形 8"/>
          <p:cNvSpPr/>
          <p:nvPr/>
        </p:nvSpPr>
        <p:spPr>
          <a:xfrm>
            <a:off x="196667" y="299845"/>
            <a:ext cx="2143086"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p>
        </p:txBody>
      </p:sp>
      <p:grpSp>
        <p:nvGrpSpPr>
          <p:cNvPr id="1259" name="グループ 223"/>
          <p:cNvGrpSpPr/>
          <p:nvPr/>
        </p:nvGrpSpPr>
        <p:grpSpPr>
          <a:xfrm>
            <a:off x="4204651" y="2187517"/>
            <a:ext cx="4344237" cy="4435609"/>
            <a:chOff x="4204651" y="2187517"/>
            <a:chExt cx="4344237" cy="4435609"/>
          </a:xfrm>
        </p:grpSpPr>
        <p:grpSp>
          <p:nvGrpSpPr>
            <p:cNvPr id="1260" name="グループ 202"/>
            <p:cNvGrpSpPr/>
            <p:nvPr/>
          </p:nvGrpSpPr>
          <p:grpSpPr>
            <a:xfrm>
              <a:off x="4204651" y="2187517"/>
              <a:ext cx="4340008" cy="4435609"/>
              <a:chOff x="4335992" y="2233391"/>
              <a:chExt cx="4340008" cy="4435609"/>
            </a:xfrm>
          </p:grpSpPr>
          <p:grpSp>
            <p:nvGrpSpPr>
              <p:cNvPr id="1261" name="グループ 305"/>
              <p:cNvGrpSpPr/>
              <p:nvPr/>
            </p:nvGrpSpPr>
            <p:grpSpPr>
              <a:xfrm>
                <a:off x="4335992" y="2233391"/>
                <a:ext cx="4340008" cy="4435609"/>
                <a:chOff x="4335992" y="2309661"/>
                <a:chExt cx="4340008" cy="4435609"/>
              </a:xfrm>
            </p:grpSpPr>
            <p:grpSp>
              <p:nvGrpSpPr>
                <p:cNvPr id="1262" name="グループ 277"/>
                <p:cNvGrpSpPr/>
                <p:nvPr/>
              </p:nvGrpSpPr>
              <p:grpSpPr>
                <a:xfrm>
                  <a:off x="4335992" y="2309661"/>
                  <a:ext cx="4340008" cy="4435609"/>
                  <a:chOff x="4500000" y="2309661"/>
                  <a:chExt cx="4340008" cy="4435609"/>
                </a:xfrm>
              </p:grpSpPr>
              <p:sp>
                <p:nvSpPr>
                  <p:cNvPr id="1263" name="図形 274"/>
                  <p:cNvSpPr/>
                  <p:nvPr/>
                </p:nvSpPr>
                <p:spPr>
                  <a:xfrm>
                    <a:off x="4500000" y="2309661"/>
                    <a:ext cx="4340008" cy="4435609"/>
                  </a:xfrm>
                  <a:prstGeom prst="foldedCorner">
                    <a:avLst>
                      <a:gd name="adj" fmla="val 41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64" name="四角形 266"/>
                  <p:cNvSpPr/>
                  <p:nvPr/>
                </p:nvSpPr>
                <p:spPr>
                  <a:xfrm>
                    <a:off x="4714225" y="3138525"/>
                    <a:ext cx="3906189" cy="3377651"/>
                  </a:xfrm>
                  <a:prstGeom prst="rect">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65" name="テキスト 267"/>
                  <p:cNvSpPr txBox="1"/>
                  <p:nvPr/>
                </p:nvSpPr>
                <p:spPr>
                  <a:xfrm>
                    <a:off x="4715090" y="3213483"/>
                    <a:ext cx="3907275" cy="337661"/>
                  </a:xfrm>
                  <a:prstGeom prst="rect">
                    <a:avLst/>
                  </a:prstGeom>
                  <a:ln>
                    <a:solidFill>
                      <a:schemeClr val="tx1"/>
                    </a:solidFill>
                  </a:ln>
                </p:spPr>
                <p:txBody>
                  <a:bodyPr wrap="square">
                    <a:spAutoFit/>
                  </a:bodyPr>
                  <a:lstStyle/>
                  <a:p>
                    <a:pPr algn="ctr">
                      <a:defRPr lang="ja-JP" altLang="en-US"/>
                    </a:pPr>
                    <a:r>
                      <a:rPr lang="ja-JP" altLang="en-US" sz="1600">
                        <a:solidFill>
                          <a:srgbClr val="003EFF"/>
                        </a:solidFill>
                      </a:rPr>
                      <a:t>多面的・多角的に考えるための工夫</a:t>
                    </a:r>
                    <a:endParaRPr lang="ja-JP" altLang="en-US">
                      <a:solidFill>
                        <a:srgbClr val="003EFF"/>
                      </a:solidFill>
                    </a:endParaRPr>
                  </a:p>
                </p:txBody>
              </p:sp>
              <p:sp>
                <p:nvSpPr>
                  <p:cNvPr id="1266" name="テキスト 271"/>
                  <p:cNvSpPr txBox="1"/>
                  <p:nvPr/>
                </p:nvSpPr>
                <p:spPr>
                  <a:xfrm>
                    <a:off x="4714481" y="2421000"/>
                    <a:ext cx="3905813" cy="337661"/>
                  </a:xfrm>
                  <a:prstGeom prst="rect">
                    <a:avLst/>
                  </a:prstGeom>
                  <a:ln>
                    <a:solidFill>
                      <a:schemeClr val="tx1"/>
                    </a:solidFill>
                  </a:ln>
                </p:spPr>
                <p:txBody>
                  <a:bodyPr wrap="square">
                    <a:spAutoFit/>
                  </a:bodyPr>
                  <a:lstStyle/>
                  <a:p>
                    <a:pPr algn="l">
                      <a:defRPr lang="ja-JP" altLang="en-US"/>
                    </a:pPr>
                    <a:r>
                      <a:rPr lang="ja-JP" altLang="en-US" sz="1600">
                        <a:solidFill>
                          <a:schemeClr val="tx1"/>
                        </a:solidFill>
                        <a:latin typeface="UD デジタル 教科書体 NK-R"/>
                        <a:ea typeface="UD デジタル 教科書体 NK-R"/>
                      </a:rPr>
                      <a:t>本時のねらい　・・・・・・・・・・・・・・・・・・・</a:t>
                    </a:r>
                    <a:endParaRPr>
                      <a:solidFill>
                        <a:schemeClr val="tx1"/>
                      </a:solidFill>
                    </a:endParaRPr>
                  </a:p>
                </p:txBody>
              </p:sp>
              <p:sp>
                <p:nvSpPr>
                  <p:cNvPr id="1267" name="テキスト 272"/>
                  <p:cNvSpPr txBox="1"/>
                  <p:nvPr/>
                </p:nvSpPr>
                <p:spPr>
                  <a:xfrm>
                    <a:off x="4714481" y="2789439"/>
                    <a:ext cx="3905813" cy="337661"/>
                  </a:xfrm>
                  <a:prstGeom prst="rect">
                    <a:avLst/>
                  </a:prstGeom>
                  <a:ln>
                    <a:solidFill>
                      <a:schemeClr val="tx1"/>
                    </a:solidFill>
                  </a:ln>
                </p:spPr>
                <p:txBody>
                  <a:bodyPr wrap="square">
                    <a:spAutoFit/>
                  </a:bodyPr>
                  <a:lstStyle/>
                  <a:p>
                    <a:pPr algn="l">
                      <a:defRPr lang="ja-JP" altLang="en-US"/>
                    </a:pPr>
                    <a:r>
                      <a:rPr lang="ja-JP" altLang="en-US" sz="1600">
                        <a:solidFill>
                          <a:schemeClr val="tx1"/>
                        </a:solidFill>
                        <a:latin typeface="UD デジタル 教科書体 NK-R"/>
                        <a:ea typeface="UD デジタル 教科書体 NK-R"/>
                      </a:rPr>
                      <a:t>目指す子どもの姿　　・・・・・・・・・・・・・・・</a:t>
                    </a:r>
                    <a:endParaRPr>
                      <a:solidFill>
                        <a:schemeClr val="tx1"/>
                      </a:solidFill>
                    </a:endParaRPr>
                  </a:p>
                </p:txBody>
              </p:sp>
            </p:grpSp>
            <p:sp>
              <p:nvSpPr>
                <p:cNvPr id="1268" name="メモ 286"/>
                <p:cNvSpPr/>
                <p:nvPr/>
              </p:nvSpPr>
              <p:spPr>
                <a:xfrm>
                  <a:off x="5437669" y="3721270"/>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69" name="メモ 287"/>
                <p:cNvSpPr/>
                <p:nvPr/>
              </p:nvSpPr>
              <p:spPr>
                <a:xfrm>
                  <a:off x="6935341" y="4631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70" name="メモ 289"/>
                <p:cNvSpPr/>
                <p:nvPr/>
              </p:nvSpPr>
              <p:spPr>
                <a:xfrm>
                  <a:off x="5437669" y="5916587"/>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71" name="メモ 291"/>
                <p:cNvSpPr/>
                <p:nvPr/>
              </p:nvSpPr>
              <p:spPr>
                <a:xfrm>
                  <a:off x="5425010" y="4631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72" name="メモ 288"/>
                <p:cNvSpPr/>
                <p:nvPr/>
              </p:nvSpPr>
              <p:spPr>
                <a:xfrm>
                  <a:off x="5639341" y="4847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sp>
          <p:nvSpPr>
            <p:cNvPr id="1273" name="楕円 251"/>
            <p:cNvSpPr/>
            <p:nvPr/>
          </p:nvSpPr>
          <p:spPr>
            <a:xfrm>
              <a:off x="4204767" y="3095212"/>
              <a:ext cx="4344121" cy="3524631"/>
            </a:xfrm>
            <a:prstGeom prst="ellipse">
              <a:avLst/>
            </a:prstGeom>
            <a:noFill/>
            <a:ln w="571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grpSp>
    </p:spTree>
    <p:extLst>
      <p:ext uri="{BB962C8B-B14F-4D97-AF65-F5344CB8AC3E}">
        <p14:creationId xmlns:p14="http://schemas.microsoft.com/office/powerpoint/2010/main" val="1113573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79" name="テキスト ボックス 6"/>
          <p:cNvSpPr txBox="1"/>
          <p:nvPr/>
        </p:nvSpPr>
        <p:spPr>
          <a:xfrm>
            <a:off x="167281" y="1111192"/>
            <a:ext cx="8715729" cy="583883"/>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④　研修のまとめをする</a:t>
            </a:r>
          </a:p>
        </p:txBody>
      </p:sp>
      <p:sp>
        <p:nvSpPr>
          <p:cNvPr id="1280"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11</a:t>
            </a:r>
          </a:p>
        </p:txBody>
      </p:sp>
      <p:sp>
        <p:nvSpPr>
          <p:cNvPr id="1281" name="テキスト 148"/>
          <p:cNvSpPr txBox="1"/>
          <p:nvPr/>
        </p:nvSpPr>
        <p:spPr>
          <a:xfrm>
            <a:off x="252066" y="2349000"/>
            <a:ext cx="3952585" cy="583883"/>
          </a:xfrm>
          <a:prstGeom prst="rect">
            <a:avLst/>
          </a:prstGeom>
        </p:spPr>
        <p:txBody>
          <a:bodyPr wrap="square">
            <a:spAutoFit/>
          </a:bodyPr>
          <a:lstStyle/>
          <a:p>
            <a:pPr>
              <a:defRPr lang="ja-JP" altLang="en-US"/>
            </a:pP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82" name="テキスト 320"/>
          <p:cNvSpPr txBox="1"/>
          <p:nvPr/>
        </p:nvSpPr>
        <p:spPr>
          <a:xfrm>
            <a:off x="252066" y="2015790"/>
            <a:ext cx="3952585" cy="1568768"/>
          </a:xfrm>
          <a:prstGeom prst="rect">
            <a:avLst/>
          </a:prstGeom>
        </p:spPr>
        <p:txBody>
          <a:bodyPr wrap="square">
            <a:spAutoFit/>
          </a:bodyPr>
          <a:lstStyle/>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今後の実践に生かしたいことを確認する。</a:t>
            </a:r>
          </a:p>
        </p:txBody>
      </p:sp>
      <p:sp>
        <p:nvSpPr>
          <p:cNvPr id="1283" name="正方形/長方形 8"/>
          <p:cNvSpPr/>
          <p:nvPr/>
        </p:nvSpPr>
        <p:spPr>
          <a:xfrm>
            <a:off x="196667" y="299845"/>
            <a:ext cx="2143086"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p>
        </p:txBody>
      </p:sp>
      <p:grpSp>
        <p:nvGrpSpPr>
          <p:cNvPr id="1284" name="グループ 251"/>
          <p:cNvGrpSpPr/>
          <p:nvPr/>
        </p:nvGrpSpPr>
        <p:grpSpPr>
          <a:xfrm>
            <a:off x="4335992" y="1989000"/>
            <a:ext cx="4340008" cy="4435609"/>
            <a:chOff x="4335992" y="2187517"/>
            <a:chExt cx="4340008" cy="4435609"/>
          </a:xfrm>
        </p:grpSpPr>
        <p:grpSp>
          <p:nvGrpSpPr>
            <p:cNvPr id="1285" name="グループ 274"/>
            <p:cNvGrpSpPr/>
            <p:nvPr/>
          </p:nvGrpSpPr>
          <p:grpSpPr>
            <a:xfrm>
              <a:off x="4335992" y="2187517"/>
              <a:ext cx="4340008" cy="4435609"/>
              <a:chOff x="4204651" y="2187517"/>
              <a:chExt cx="4340008" cy="4435609"/>
            </a:xfrm>
          </p:grpSpPr>
          <p:grpSp>
            <p:nvGrpSpPr>
              <p:cNvPr id="1286" name="グループ 202"/>
              <p:cNvGrpSpPr/>
              <p:nvPr/>
            </p:nvGrpSpPr>
            <p:grpSpPr>
              <a:xfrm>
                <a:off x="4204651" y="2187517"/>
                <a:ext cx="4340008" cy="4435609"/>
                <a:chOff x="4335992" y="2233391"/>
                <a:chExt cx="4340008" cy="4435609"/>
              </a:xfrm>
            </p:grpSpPr>
            <p:grpSp>
              <p:nvGrpSpPr>
                <p:cNvPr id="1287" name="グループ 305"/>
                <p:cNvGrpSpPr/>
                <p:nvPr/>
              </p:nvGrpSpPr>
              <p:grpSpPr>
                <a:xfrm>
                  <a:off x="4335992" y="2233391"/>
                  <a:ext cx="4340008" cy="4435609"/>
                  <a:chOff x="4335992" y="2309661"/>
                  <a:chExt cx="4340008" cy="4435609"/>
                </a:xfrm>
              </p:grpSpPr>
              <p:grpSp>
                <p:nvGrpSpPr>
                  <p:cNvPr id="1288" name="グループ 277"/>
                  <p:cNvGrpSpPr/>
                  <p:nvPr/>
                </p:nvGrpSpPr>
                <p:grpSpPr>
                  <a:xfrm>
                    <a:off x="4335992" y="2309661"/>
                    <a:ext cx="4340008" cy="4435609"/>
                    <a:chOff x="4500000" y="2309661"/>
                    <a:chExt cx="4340008" cy="4435609"/>
                  </a:xfrm>
                </p:grpSpPr>
                <p:sp>
                  <p:nvSpPr>
                    <p:cNvPr id="1289" name="図形 274"/>
                    <p:cNvSpPr/>
                    <p:nvPr/>
                  </p:nvSpPr>
                  <p:spPr>
                    <a:xfrm>
                      <a:off x="4500000" y="2309661"/>
                      <a:ext cx="4340008" cy="4435609"/>
                    </a:xfrm>
                    <a:prstGeom prst="foldedCorner">
                      <a:avLst>
                        <a:gd name="adj" fmla="val 41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90" name="四角形 266"/>
                    <p:cNvSpPr/>
                    <p:nvPr/>
                  </p:nvSpPr>
                  <p:spPr>
                    <a:xfrm>
                      <a:off x="4714225" y="3217654"/>
                      <a:ext cx="3906189" cy="3377651"/>
                    </a:xfrm>
                    <a:prstGeom prst="rect">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91" name="テキスト 267"/>
                    <p:cNvSpPr txBox="1"/>
                    <p:nvPr/>
                  </p:nvSpPr>
                  <p:spPr>
                    <a:xfrm>
                      <a:off x="4713928" y="3217654"/>
                      <a:ext cx="3901068" cy="337661"/>
                    </a:xfrm>
                    <a:prstGeom prst="rect">
                      <a:avLst/>
                    </a:prstGeom>
                    <a:ln>
                      <a:solidFill>
                        <a:schemeClr val="tx1"/>
                      </a:solidFill>
                    </a:ln>
                  </p:spPr>
                  <p:txBody>
                    <a:bodyPr wrap="square">
                      <a:spAutoFit/>
                    </a:bodyPr>
                    <a:lstStyle/>
                    <a:p>
                      <a:pPr algn="ctr">
                        <a:defRPr lang="ja-JP" altLang="en-US"/>
                      </a:pPr>
                      <a:r>
                        <a:rPr lang="ja-JP" altLang="en-US" sz="1600">
                          <a:solidFill>
                            <a:schemeClr val="tx1"/>
                          </a:solidFill>
                        </a:rPr>
                        <a:t>多面的・多角的に考えるための工夫</a:t>
                      </a:r>
                      <a:endParaRPr lang="ja-JP" altLang="en-US">
                        <a:solidFill>
                          <a:schemeClr val="tx1"/>
                        </a:solidFill>
                      </a:endParaRPr>
                    </a:p>
                  </p:txBody>
                </p:sp>
                <p:sp>
                  <p:nvSpPr>
                    <p:cNvPr id="1292" name="テキスト 271"/>
                    <p:cNvSpPr txBox="1"/>
                    <p:nvPr/>
                  </p:nvSpPr>
                  <p:spPr>
                    <a:xfrm>
                      <a:off x="4714481" y="2421000"/>
                      <a:ext cx="3905813" cy="337661"/>
                    </a:xfrm>
                    <a:prstGeom prst="rect">
                      <a:avLst/>
                    </a:prstGeom>
                    <a:ln>
                      <a:solidFill>
                        <a:schemeClr val="tx1"/>
                      </a:solidFill>
                    </a:ln>
                  </p:spPr>
                  <p:txBody>
                    <a:bodyPr wrap="square">
                      <a:spAutoFit/>
                    </a:bodyPr>
                    <a:lstStyle/>
                    <a:p>
                      <a:pPr algn="l">
                        <a:defRPr lang="ja-JP" altLang="en-US"/>
                      </a:pPr>
                      <a:r>
                        <a:rPr lang="ja-JP" altLang="en-US" sz="1600">
                          <a:solidFill>
                            <a:schemeClr val="tx1"/>
                          </a:solidFill>
                          <a:latin typeface="UD デジタル 教科書体 NK-R"/>
                          <a:ea typeface="UD デジタル 教科書体 NK-R"/>
                        </a:rPr>
                        <a:t>本時のねらい　・・・・・・・・・・・・・・・・・・・</a:t>
                      </a:r>
                      <a:endParaRPr>
                        <a:solidFill>
                          <a:schemeClr val="tx1"/>
                        </a:solidFill>
                      </a:endParaRPr>
                    </a:p>
                  </p:txBody>
                </p:sp>
                <p:sp>
                  <p:nvSpPr>
                    <p:cNvPr id="1293" name="テキスト 272"/>
                    <p:cNvSpPr txBox="1"/>
                    <p:nvPr/>
                  </p:nvSpPr>
                  <p:spPr>
                    <a:xfrm>
                      <a:off x="4714481" y="2789439"/>
                      <a:ext cx="3905813" cy="337661"/>
                    </a:xfrm>
                    <a:prstGeom prst="rect">
                      <a:avLst/>
                    </a:prstGeom>
                    <a:ln>
                      <a:solidFill>
                        <a:schemeClr val="tx1"/>
                      </a:solidFill>
                    </a:ln>
                  </p:spPr>
                  <p:txBody>
                    <a:bodyPr wrap="square">
                      <a:spAutoFit/>
                    </a:bodyPr>
                    <a:lstStyle/>
                    <a:p>
                      <a:pPr algn="l">
                        <a:defRPr lang="ja-JP" altLang="en-US"/>
                      </a:pPr>
                      <a:r>
                        <a:rPr lang="ja-JP" altLang="en-US" sz="1600">
                          <a:solidFill>
                            <a:schemeClr val="tx1"/>
                          </a:solidFill>
                          <a:latin typeface="UD デジタル 教科書体 NK-R"/>
                          <a:ea typeface="UD デジタル 教科書体 NK-R"/>
                        </a:rPr>
                        <a:t>目指す子どもの姿　　・・・・・・・・・・・・・・・</a:t>
                      </a:r>
                      <a:endParaRPr>
                        <a:solidFill>
                          <a:schemeClr val="tx1"/>
                        </a:solidFill>
                      </a:endParaRPr>
                    </a:p>
                  </p:txBody>
                </p:sp>
              </p:grpSp>
              <p:sp>
                <p:nvSpPr>
                  <p:cNvPr id="1294" name="メモ 286"/>
                  <p:cNvSpPr/>
                  <p:nvPr/>
                </p:nvSpPr>
                <p:spPr>
                  <a:xfrm>
                    <a:off x="5437669" y="3721270"/>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95" name="メモ 287"/>
                  <p:cNvSpPr/>
                  <p:nvPr/>
                </p:nvSpPr>
                <p:spPr>
                  <a:xfrm>
                    <a:off x="6935341" y="4631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96" name="メモ 289"/>
                  <p:cNvSpPr/>
                  <p:nvPr/>
                </p:nvSpPr>
                <p:spPr>
                  <a:xfrm>
                    <a:off x="5437669" y="5916587"/>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97" name="メモ 291"/>
                  <p:cNvSpPr/>
                  <p:nvPr/>
                </p:nvSpPr>
                <p:spPr>
                  <a:xfrm>
                    <a:off x="5425010" y="4631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98" name="メモ 288"/>
                  <p:cNvSpPr/>
                  <p:nvPr/>
                </p:nvSpPr>
                <p:spPr>
                  <a:xfrm>
                    <a:off x="5639341" y="4847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grpSp>
        <p:sp>
          <p:nvSpPr>
            <p:cNvPr id="1299" name="テキスト 292"/>
            <p:cNvSpPr txBox="1"/>
            <p:nvPr/>
          </p:nvSpPr>
          <p:spPr>
            <a:xfrm>
              <a:off x="5436000" y="5445000"/>
              <a:ext cx="1296000" cy="368439"/>
            </a:xfrm>
            <a:prstGeom prst="rect">
              <a:avLst/>
            </a:prstGeom>
          </p:spPr>
          <p:txBody>
            <a:bodyPr wrap="square">
              <a:spAutoFit/>
            </a:bodyPr>
            <a:p>
              <a:pPr>
                <a:defRPr lang="ja-JP" altLang="en-US"/>
              </a:pPr>
              <a:r>
                <a:rPr lang="ja-JP" altLang="en-US" b="1">
                  <a:solidFill>
                    <a:schemeClr val="tx1"/>
                  </a:solidFill>
                </a:rPr>
                <a:t>・・・・・・</a:t>
              </a:r>
              <a:endParaRPr lang="ja-JP" altLang="en-US" b="1">
                <a:solidFill>
                  <a:schemeClr val="tx1"/>
                </a:solidFill>
              </a:endParaRPr>
            </a:p>
          </p:txBody>
        </p:sp>
        <p:sp>
          <p:nvSpPr>
            <p:cNvPr id="1300" name="テキスト 293"/>
            <p:cNvSpPr txBox="1"/>
            <p:nvPr/>
          </p:nvSpPr>
          <p:spPr>
            <a:xfrm>
              <a:off x="5580000" y="4140561"/>
              <a:ext cx="1188982" cy="368439"/>
            </a:xfrm>
            <a:prstGeom prst="rect">
              <a:avLst/>
            </a:prstGeom>
          </p:spPr>
          <p:txBody>
            <a:bodyPr wrap="square">
              <a:spAutoFit/>
            </a:bodyPr>
            <a:p>
              <a:pPr>
                <a:defRPr lang="ja-JP" altLang="en-US"/>
              </a:pPr>
              <a:r>
                <a:rPr lang="ja-JP" altLang="en-US" b="1">
                  <a:solidFill>
                    <a:schemeClr val="tx1"/>
                  </a:solidFill>
                </a:rPr>
                <a:t>○○○</a:t>
              </a:r>
              <a:endParaRPr lang="ja-JP" altLang="en-US" b="1">
                <a:solidFill>
                  <a:schemeClr val="tx1"/>
                </a:solidFill>
              </a:endParaRPr>
            </a:p>
          </p:txBody>
        </p:sp>
        <p:sp>
          <p:nvSpPr>
            <p:cNvPr id="1301" name="楕円 294"/>
            <p:cNvSpPr/>
            <p:nvPr/>
          </p:nvSpPr>
          <p:spPr>
            <a:xfrm>
              <a:off x="5318399" y="4437000"/>
              <a:ext cx="1504532" cy="776021"/>
            </a:xfrm>
            <a:prstGeom prst="ellipse">
              <a:avLst/>
            </a:prstGeom>
            <a:noFill/>
            <a:ln w="28575"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solidFill>
                  <a:schemeClr val="tx1"/>
                </a:solidFill>
              </a:endParaRPr>
            </a:p>
          </p:txBody>
        </p:sp>
        <p:sp>
          <p:nvSpPr>
            <p:cNvPr id="1302" name="テキスト 296"/>
            <p:cNvSpPr txBox="1"/>
            <p:nvPr/>
          </p:nvSpPr>
          <p:spPr>
            <a:xfrm>
              <a:off x="6516000" y="3852561"/>
              <a:ext cx="1296000" cy="368439"/>
            </a:xfrm>
            <a:prstGeom prst="rect">
              <a:avLst/>
            </a:prstGeom>
          </p:spPr>
          <p:txBody>
            <a:bodyPr wrap="square">
              <a:spAutoFit/>
            </a:bodyPr>
            <a:p>
              <a:pPr>
                <a:defRPr lang="ja-JP" altLang="en-US"/>
              </a:pPr>
              <a:r>
                <a:rPr lang="ja-JP" altLang="en-US" b="1">
                  <a:solidFill>
                    <a:schemeClr val="tx1"/>
                  </a:solidFill>
                </a:rPr>
                <a:t>・・・・・・</a:t>
              </a:r>
              <a:endParaRPr lang="ja-JP" altLang="en-US" b="1">
                <a:solidFill>
                  <a:schemeClr val="tx1"/>
                </a:solidFill>
              </a:endParaRPr>
            </a:p>
          </p:txBody>
        </p:sp>
      </p:grpSp>
    </p:spTree>
    <p:extLst>
      <p:ext uri="{BB962C8B-B14F-4D97-AF65-F5344CB8AC3E}">
        <p14:creationId xmlns:p14="http://schemas.microsoft.com/office/powerpoint/2010/main" val="11135731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grpSp>
        <p:nvGrpSpPr>
          <p:cNvPr id="1308" name="グループ 250"/>
          <p:cNvGrpSpPr/>
          <p:nvPr/>
        </p:nvGrpSpPr>
        <p:grpSpPr>
          <a:xfrm>
            <a:off x="210465" y="1633063"/>
            <a:ext cx="4340008" cy="4435609"/>
            <a:chOff x="4335992" y="2187517"/>
            <a:chExt cx="4340008" cy="4435609"/>
          </a:xfrm>
        </p:grpSpPr>
        <p:grpSp>
          <p:nvGrpSpPr>
            <p:cNvPr id="1309" name="グループ 274"/>
            <p:cNvGrpSpPr/>
            <p:nvPr/>
          </p:nvGrpSpPr>
          <p:grpSpPr>
            <a:xfrm>
              <a:off x="4335992" y="2187517"/>
              <a:ext cx="4340008" cy="4435609"/>
              <a:chOff x="4204651" y="2187517"/>
              <a:chExt cx="4340008" cy="4435609"/>
            </a:xfrm>
          </p:grpSpPr>
          <p:grpSp>
            <p:nvGrpSpPr>
              <p:cNvPr id="1310" name="グループ 202"/>
              <p:cNvGrpSpPr/>
              <p:nvPr/>
            </p:nvGrpSpPr>
            <p:grpSpPr>
              <a:xfrm>
                <a:off x="4204651" y="2187517"/>
                <a:ext cx="4340008" cy="4435609"/>
                <a:chOff x="4335992" y="2233391"/>
                <a:chExt cx="4340008" cy="4435609"/>
              </a:xfrm>
            </p:grpSpPr>
            <p:grpSp>
              <p:nvGrpSpPr>
                <p:cNvPr id="1311" name="グループ 305"/>
                <p:cNvGrpSpPr/>
                <p:nvPr/>
              </p:nvGrpSpPr>
              <p:grpSpPr>
                <a:xfrm>
                  <a:off x="4335992" y="2233391"/>
                  <a:ext cx="4340008" cy="4435609"/>
                  <a:chOff x="4335992" y="2309661"/>
                  <a:chExt cx="4340008" cy="4435609"/>
                </a:xfrm>
              </p:grpSpPr>
              <p:grpSp>
                <p:nvGrpSpPr>
                  <p:cNvPr id="1312" name="グループ 277"/>
                  <p:cNvGrpSpPr/>
                  <p:nvPr/>
                </p:nvGrpSpPr>
                <p:grpSpPr>
                  <a:xfrm>
                    <a:off x="4335992" y="2309661"/>
                    <a:ext cx="4340008" cy="4435609"/>
                    <a:chOff x="4500000" y="2309661"/>
                    <a:chExt cx="4340008" cy="4435609"/>
                  </a:xfrm>
                </p:grpSpPr>
                <p:sp>
                  <p:nvSpPr>
                    <p:cNvPr id="1313" name="図形 274"/>
                    <p:cNvSpPr/>
                    <p:nvPr/>
                  </p:nvSpPr>
                  <p:spPr>
                    <a:xfrm>
                      <a:off x="4500000" y="2309661"/>
                      <a:ext cx="4340008" cy="4435609"/>
                    </a:xfrm>
                    <a:prstGeom prst="foldedCorner">
                      <a:avLst>
                        <a:gd name="adj" fmla="val 41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314" name="四角形 266"/>
                    <p:cNvSpPr/>
                    <p:nvPr/>
                  </p:nvSpPr>
                  <p:spPr>
                    <a:xfrm>
                      <a:off x="4714225" y="3217654"/>
                      <a:ext cx="3906189" cy="3377651"/>
                    </a:xfrm>
                    <a:prstGeom prst="rect">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315" name="テキスト 267"/>
                    <p:cNvSpPr txBox="1"/>
                    <p:nvPr/>
                  </p:nvSpPr>
                  <p:spPr>
                    <a:xfrm>
                      <a:off x="4713928" y="3217654"/>
                      <a:ext cx="3901068" cy="337661"/>
                    </a:xfrm>
                    <a:prstGeom prst="rect">
                      <a:avLst/>
                    </a:prstGeom>
                    <a:ln>
                      <a:solidFill>
                        <a:schemeClr val="tx1"/>
                      </a:solidFill>
                    </a:ln>
                  </p:spPr>
                  <p:txBody>
                    <a:bodyPr wrap="square">
                      <a:spAutoFit/>
                    </a:bodyPr>
                    <a:lstStyle/>
                    <a:p>
                      <a:pPr algn="ctr">
                        <a:defRPr lang="ja-JP" altLang="en-US"/>
                      </a:pPr>
                      <a:r>
                        <a:rPr lang="ja-JP" altLang="en-US" sz="1600">
                          <a:solidFill>
                            <a:schemeClr val="tx1"/>
                          </a:solidFill>
                        </a:rPr>
                        <a:t>多面的・多角的に考えるための工夫</a:t>
                      </a:r>
                      <a:endParaRPr lang="ja-JP" altLang="en-US">
                        <a:solidFill>
                          <a:schemeClr val="tx1"/>
                        </a:solidFill>
                      </a:endParaRPr>
                    </a:p>
                  </p:txBody>
                </p:sp>
                <p:sp>
                  <p:nvSpPr>
                    <p:cNvPr id="1316" name="テキスト 271"/>
                    <p:cNvSpPr txBox="1"/>
                    <p:nvPr/>
                  </p:nvSpPr>
                  <p:spPr>
                    <a:xfrm>
                      <a:off x="4714481" y="2421000"/>
                      <a:ext cx="3905813" cy="337661"/>
                    </a:xfrm>
                    <a:prstGeom prst="rect">
                      <a:avLst/>
                    </a:prstGeom>
                    <a:ln>
                      <a:solidFill>
                        <a:schemeClr val="tx1"/>
                      </a:solidFill>
                    </a:ln>
                  </p:spPr>
                  <p:txBody>
                    <a:bodyPr wrap="square">
                      <a:spAutoFit/>
                    </a:bodyPr>
                    <a:lstStyle/>
                    <a:p>
                      <a:pPr algn="l">
                        <a:defRPr lang="ja-JP" altLang="en-US"/>
                      </a:pPr>
                      <a:r>
                        <a:rPr lang="ja-JP" altLang="en-US" sz="1600">
                          <a:solidFill>
                            <a:schemeClr val="tx1"/>
                          </a:solidFill>
                          <a:latin typeface="UD デジタル 教科書体 NK-R"/>
                          <a:ea typeface="UD デジタル 教科書体 NK-R"/>
                        </a:rPr>
                        <a:t>本時のねらい　・・・・・・・・・・・・・・・・・・・</a:t>
                      </a:r>
                      <a:endParaRPr>
                        <a:solidFill>
                          <a:schemeClr val="tx1"/>
                        </a:solidFill>
                      </a:endParaRPr>
                    </a:p>
                  </p:txBody>
                </p:sp>
                <p:sp>
                  <p:nvSpPr>
                    <p:cNvPr id="1317" name="テキスト 272"/>
                    <p:cNvSpPr txBox="1"/>
                    <p:nvPr/>
                  </p:nvSpPr>
                  <p:spPr>
                    <a:xfrm>
                      <a:off x="4714481" y="2789439"/>
                      <a:ext cx="3905813" cy="337661"/>
                    </a:xfrm>
                    <a:prstGeom prst="rect">
                      <a:avLst/>
                    </a:prstGeom>
                    <a:ln>
                      <a:solidFill>
                        <a:schemeClr val="tx1"/>
                      </a:solidFill>
                    </a:ln>
                  </p:spPr>
                  <p:txBody>
                    <a:bodyPr wrap="square">
                      <a:spAutoFit/>
                    </a:bodyPr>
                    <a:lstStyle/>
                    <a:p>
                      <a:pPr algn="l">
                        <a:defRPr lang="ja-JP" altLang="en-US"/>
                      </a:pPr>
                      <a:r>
                        <a:rPr lang="ja-JP" altLang="en-US" sz="1600">
                          <a:solidFill>
                            <a:schemeClr val="tx1"/>
                          </a:solidFill>
                          <a:latin typeface="UD デジタル 教科書体 NK-R"/>
                          <a:ea typeface="UD デジタル 教科書体 NK-R"/>
                        </a:rPr>
                        <a:t>目指す子どもの姿　　・・・・・・・・・・・・・・・</a:t>
                      </a:r>
                      <a:endParaRPr>
                        <a:solidFill>
                          <a:schemeClr val="tx1"/>
                        </a:solidFill>
                      </a:endParaRPr>
                    </a:p>
                  </p:txBody>
                </p:sp>
              </p:grpSp>
              <p:sp>
                <p:nvSpPr>
                  <p:cNvPr id="1318" name="メモ 286"/>
                  <p:cNvSpPr/>
                  <p:nvPr/>
                </p:nvSpPr>
                <p:spPr>
                  <a:xfrm>
                    <a:off x="5437669" y="3721270"/>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19" name="メモ 287"/>
                  <p:cNvSpPr/>
                  <p:nvPr/>
                </p:nvSpPr>
                <p:spPr>
                  <a:xfrm>
                    <a:off x="6935341" y="4631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20" name="メモ 289"/>
                  <p:cNvSpPr/>
                  <p:nvPr/>
                </p:nvSpPr>
                <p:spPr>
                  <a:xfrm>
                    <a:off x="5437669" y="5916587"/>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21" name="メモ 291"/>
                  <p:cNvSpPr/>
                  <p:nvPr/>
                </p:nvSpPr>
                <p:spPr>
                  <a:xfrm>
                    <a:off x="5425010" y="4631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22" name="メモ 288"/>
                  <p:cNvSpPr/>
                  <p:nvPr/>
                </p:nvSpPr>
                <p:spPr>
                  <a:xfrm>
                    <a:off x="5639341" y="4847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grpSp>
        <p:sp>
          <p:nvSpPr>
            <p:cNvPr id="1323" name="テキスト 292"/>
            <p:cNvSpPr txBox="1"/>
            <p:nvPr/>
          </p:nvSpPr>
          <p:spPr>
            <a:xfrm>
              <a:off x="5436000" y="5445000"/>
              <a:ext cx="1296000" cy="368439"/>
            </a:xfrm>
            <a:prstGeom prst="rect">
              <a:avLst/>
            </a:prstGeom>
          </p:spPr>
          <p:txBody>
            <a:bodyPr wrap="square">
              <a:spAutoFit/>
            </a:bodyPr>
            <a:p>
              <a:pPr>
                <a:defRPr lang="ja-JP" altLang="en-US"/>
              </a:pPr>
              <a:r>
                <a:rPr lang="ja-JP" altLang="en-US" b="1">
                  <a:solidFill>
                    <a:schemeClr val="tx1"/>
                  </a:solidFill>
                </a:rPr>
                <a:t>・・・・・・</a:t>
              </a:r>
              <a:endParaRPr lang="ja-JP" altLang="en-US" b="1">
                <a:solidFill>
                  <a:schemeClr val="tx1"/>
                </a:solidFill>
              </a:endParaRPr>
            </a:p>
          </p:txBody>
        </p:sp>
        <p:sp>
          <p:nvSpPr>
            <p:cNvPr id="1324" name="テキスト 293"/>
            <p:cNvSpPr txBox="1"/>
            <p:nvPr/>
          </p:nvSpPr>
          <p:spPr>
            <a:xfrm>
              <a:off x="5580000" y="4140561"/>
              <a:ext cx="1188982" cy="368439"/>
            </a:xfrm>
            <a:prstGeom prst="rect">
              <a:avLst/>
            </a:prstGeom>
          </p:spPr>
          <p:txBody>
            <a:bodyPr wrap="square">
              <a:spAutoFit/>
            </a:bodyPr>
            <a:p>
              <a:pPr>
                <a:defRPr lang="ja-JP" altLang="en-US"/>
              </a:pPr>
              <a:r>
                <a:rPr lang="ja-JP" altLang="en-US" b="1">
                  <a:solidFill>
                    <a:schemeClr val="tx1"/>
                  </a:solidFill>
                </a:rPr>
                <a:t>○○○</a:t>
              </a:r>
              <a:endParaRPr lang="ja-JP" altLang="en-US" b="1">
                <a:solidFill>
                  <a:schemeClr val="tx1"/>
                </a:solidFill>
              </a:endParaRPr>
            </a:p>
          </p:txBody>
        </p:sp>
        <p:sp>
          <p:nvSpPr>
            <p:cNvPr id="1325" name="楕円 294"/>
            <p:cNvSpPr/>
            <p:nvPr/>
          </p:nvSpPr>
          <p:spPr>
            <a:xfrm>
              <a:off x="5318399" y="4437000"/>
              <a:ext cx="1504532" cy="776021"/>
            </a:xfrm>
            <a:prstGeom prst="ellipse">
              <a:avLst/>
            </a:prstGeom>
            <a:noFill/>
            <a:ln w="28575"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solidFill>
                  <a:schemeClr val="tx1"/>
                </a:solidFill>
              </a:endParaRPr>
            </a:p>
          </p:txBody>
        </p:sp>
        <p:sp>
          <p:nvSpPr>
            <p:cNvPr id="1326" name="テキスト 296"/>
            <p:cNvSpPr txBox="1"/>
            <p:nvPr/>
          </p:nvSpPr>
          <p:spPr>
            <a:xfrm>
              <a:off x="6516000" y="3852561"/>
              <a:ext cx="1296000" cy="368439"/>
            </a:xfrm>
            <a:prstGeom prst="rect">
              <a:avLst/>
            </a:prstGeom>
          </p:spPr>
          <p:txBody>
            <a:bodyPr wrap="square">
              <a:spAutoFit/>
            </a:bodyPr>
            <a:p>
              <a:pPr>
                <a:defRPr lang="ja-JP" altLang="en-US"/>
              </a:pPr>
              <a:r>
                <a:rPr lang="ja-JP" altLang="en-US" b="1">
                  <a:solidFill>
                    <a:schemeClr val="tx1"/>
                  </a:solidFill>
                </a:rPr>
                <a:t>・・・・・・</a:t>
              </a:r>
              <a:endParaRPr lang="ja-JP" altLang="en-US" b="1">
                <a:solidFill>
                  <a:schemeClr val="tx1"/>
                </a:solidFill>
              </a:endParaRPr>
            </a:p>
          </p:txBody>
        </p:sp>
      </p:grpSp>
      <p:sp>
        <p:nvSpPr>
          <p:cNvPr id="1327" name="タイトル 1"/>
          <p:cNvSpPr>
            <a:spLocks noGrp="1"/>
          </p:cNvSpPr>
          <p:nvPr>
            <p:ph type="title"/>
          </p:nvPr>
        </p:nvSpPr>
        <p:spPr>
          <a:xfrm>
            <a:off x="2916000" y="290456"/>
            <a:ext cx="3996444" cy="724942"/>
          </a:xfrm>
        </p:spPr>
        <p:txBody>
          <a:bodyPr>
            <a:normAutofit fontScale="90000"/>
          </a:bodyPr>
          <a:lstStyle/>
          <a:p>
            <a:r>
              <a:rPr kumimoji="1" lang="ja-JP" altLang="en-US" sz="3600" dirty="0">
                <a:latin typeface="メイリオ" panose="020B0604030504040204" pitchFamily="50" charset="-128"/>
                <a:ea typeface="メイリオ" panose="020B0604030504040204" pitchFamily="50" charset="-128"/>
              </a:rPr>
              <a:t>シート活用イメージ</a:t>
            </a:r>
            <a:endParaRPr kumimoji="1" lang="ja-JP" altLang="en-US" dirty="0">
              <a:latin typeface="メイリオ" panose="020B0604030504040204" pitchFamily="50" charset="-128"/>
              <a:ea typeface="メイリオ" panose="020B0604030504040204" pitchFamily="50" charset="-128"/>
            </a:endParaRPr>
          </a:p>
        </p:txBody>
      </p:sp>
      <p:sp>
        <p:nvSpPr>
          <p:cNvPr id="1328" name="テキスト ボックス 17"/>
          <p:cNvSpPr txBox="1"/>
          <p:nvPr/>
        </p:nvSpPr>
        <p:spPr>
          <a:xfrm>
            <a:off x="9753874" y="401615"/>
            <a:ext cx="3523335" cy="337661"/>
          </a:xfrm>
          <a:prstGeom prst="rect">
            <a:avLst/>
          </a:prstGeom>
          <a:noFill/>
        </p:spPr>
        <p:txBody>
          <a:bodyPr wrap="square" rtlCol="0">
            <a:spAutoFit/>
          </a:bodyPr>
          <a:lstStyle/>
          <a:p>
            <a:endParaRPr kumimoji="1" lang="ja-JP" altLang="en-US" sz="1600" dirty="0">
              <a:latin typeface="メイリオ" panose="020B0604030504040204" pitchFamily="50" charset="-128"/>
              <a:ea typeface="メイリオ" panose="020B0604030504040204" pitchFamily="50" charset="-128"/>
            </a:endParaRPr>
          </a:p>
        </p:txBody>
      </p:sp>
      <p:sp>
        <p:nvSpPr>
          <p:cNvPr id="1329"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Meiryo UI" panose="020B0604030504040204" pitchFamily="50" charset="-128"/>
                <a:ea typeface="Meiryo UI" panose="020B0604030504040204" pitchFamily="50" charset="-128"/>
              </a:rPr>
              <a:t>12</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330" name="正方形/長方形 422"/>
          <p:cNvSpPr/>
          <p:nvPr/>
        </p:nvSpPr>
        <p:spPr>
          <a:xfrm>
            <a:off x="116373" y="299131"/>
            <a:ext cx="2531474" cy="532560"/>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b"/>
          <a:lstStyle/>
          <a:p>
            <a:pPr algn="ctr"/>
            <a:r>
              <a:rPr lang="ja-JP" altLang="en-US" sz="3200"/>
              <a:t>校内研修例</a:t>
            </a:r>
          </a:p>
        </p:txBody>
      </p:sp>
      <p:sp>
        <p:nvSpPr>
          <p:cNvPr id="1331" name="テキスト 475"/>
          <p:cNvSpPr txBox="1"/>
          <p:nvPr/>
        </p:nvSpPr>
        <p:spPr>
          <a:xfrm>
            <a:off x="303992" y="1125000"/>
            <a:ext cx="4412866" cy="460772"/>
          </a:xfrm>
          <a:prstGeom prst="rect">
            <a:avLst/>
          </a:prstGeom>
        </p:spPr>
        <p:txBody>
          <a:bodyPr wrap="square">
            <a:spAutoFit/>
          </a:bodyPr>
          <a:lstStyle/>
          <a:p>
            <a:pPr>
              <a:defRPr lang="ja-JP" altLang="en-US"/>
            </a:pPr>
            <a:r>
              <a:rPr lang="ja-JP" altLang="en-US" sz="2400">
                <a:latin typeface="ＤＨＰ平成ゴシックW5"/>
                <a:ea typeface="ＤＨＰ平成ゴシックW5"/>
              </a:rPr>
              <a:t>＜職員室に掲示＞</a:t>
            </a:r>
            <a:endParaRPr lang="ja-JP" altLang="en-US">
              <a:latin typeface="ＤＨＰ平成ゴシックW5"/>
              <a:ea typeface="ＤＨＰ平成ゴシックW5"/>
            </a:endParaRPr>
          </a:p>
        </p:txBody>
      </p:sp>
      <p:sp>
        <p:nvSpPr>
          <p:cNvPr id="1332" name="テキスト 278"/>
          <p:cNvSpPr txBox="1"/>
          <p:nvPr/>
        </p:nvSpPr>
        <p:spPr>
          <a:xfrm>
            <a:off x="5213434" y="1125000"/>
            <a:ext cx="3797988" cy="460772"/>
          </a:xfrm>
          <a:prstGeom prst="rect">
            <a:avLst/>
          </a:prstGeom>
        </p:spPr>
        <p:txBody>
          <a:bodyPr wrap="square">
            <a:spAutoFit/>
          </a:bodyPr>
          <a:lstStyle/>
          <a:p>
            <a:pPr>
              <a:defRPr lang="ja-JP" altLang="en-US"/>
            </a:pPr>
            <a:r>
              <a:rPr lang="ja-JP" altLang="en-US" sz="2400">
                <a:latin typeface="ＤＨＰ平成ゴシックW5"/>
                <a:ea typeface="ＤＨＰ平成ゴシックW5"/>
              </a:rPr>
              <a:t>＜データとして保存＞</a:t>
            </a:r>
            <a:endParaRPr lang="ja-JP" altLang="en-US">
              <a:latin typeface="ＤＨＰ平成ゴシックW5"/>
              <a:ea typeface="ＤＨＰ平成ゴシックW5"/>
            </a:endParaRPr>
          </a:p>
        </p:txBody>
      </p:sp>
      <p:sp>
        <p:nvSpPr>
          <p:cNvPr id="1333" name="テキスト 351"/>
          <p:cNvSpPr txBox="1"/>
          <p:nvPr/>
        </p:nvSpPr>
        <p:spPr>
          <a:xfrm>
            <a:off x="704008" y="6208609"/>
            <a:ext cx="1997121" cy="368439"/>
          </a:xfrm>
          <a:prstGeom prst="rect">
            <a:avLst/>
          </a:prstGeom>
        </p:spPr>
        <p:txBody>
          <a:bodyPr wrap="square">
            <a:spAutoFit/>
          </a:bodyPr>
          <a:lstStyle/>
          <a:p>
            <a:pPr>
              <a:defRPr lang="ja-JP" altLang="en-US"/>
            </a:pPr>
            <a:r>
              <a:rPr lang="ja-JP" altLang="en-US" u="sng">
                <a:latin typeface="ＤＨＰ平成ゴシックW5"/>
                <a:ea typeface="ＤＨＰ平成ゴシックW5"/>
              </a:rPr>
              <a:t>新しい考えを追加</a:t>
            </a:r>
          </a:p>
        </p:txBody>
      </p:sp>
      <p:sp>
        <p:nvSpPr>
          <p:cNvPr id="1334" name="テキスト 353"/>
          <p:cNvSpPr txBox="1"/>
          <p:nvPr/>
        </p:nvSpPr>
        <p:spPr>
          <a:xfrm>
            <a:off x="5143387" y="5026563"/>
            <a:ext cx="3460613" cy="922437"/>
          </a:xfrm>
          <a:prstGeom prst="rect">
            <a:avLst/>
          </a:prstGeom>
        </p:spPr>
        <p:txBody>
          <a:bodyPr wrap="square">
            <a:spAutoFit/>
          </a:bodyPr>
          <a:lstStyle/>
          <a:p>
            <a:pPr algn="ctr">
              <a:defRPr lang="ja-JP" altLang="en-US"/>
            </a:pPr>
            <a:r>
              <a:rPr lang="ja-JP" altLang="en-US" u="sng">
                <a:latin typeface="ＤＨＰ平成ゴシックW5"/>
                <a:ea typeface="ＤＨＰ平成ゴシックW5"/>
              </a:rPr>
              <a:t>道徳授業アイディア集として蓄積</a:t>
            </a:r>
          </a:p>
          <a:p>
            <a:pPr algn="l">
              <a:defRPr lang="ja-JP" altLang="en-US"/>
            </a:pPr>
            <a:r>
              <a:rPr lang="ja-JP" altLang="en-US" u="none">
                <a:latin typeface="ＤＨＰ平成ゴシックW5"/>
                <a:ea typeface="ＤＨＰ平成ゴシックW5"/>
              </a:rPr>
              <a:t>　　　・ファイルに綴じる</a:t>
            </a:r>
            <a:endParaRPr lang="ja-JP" altLang="en-US" u="sng">
              <a:latin typeface="ＤＨＰ平成ゴシックW5"/>
              <a:ea typeface="ＤＨＰ平成ゴシックW5"/>
            </a:endParaRPr>
          </a:p>
          <a:p>
            <a:pPr algn="l">
              <a:defRPr lang="ja-JP" altLang="en-US"/>
            </a:pPr>
            <a:r>
              <a:rPr lang="ja-JP" altLang="en-US" u="none">
                <a:latin typeface="ＤＨＰ平成ゴシックW5"/>
                <a:ea typeface="ＤＨＰ平成ゴシックW5"/>
              </a:rPr>
              <a:t>　　　・画像で保存する </a:t>
            </a:r>
            <a:r>
              <a:rPr lang="ja-JP" altLang="en-US" u="sng">
                <a:latin typeface="ＤＨＰ平成ゴシックW5"/>
                <a:ea typeface="ＤＨＰ平成ゴシックW5"/>
              </a:rPr>
              <a:t> </a:t>
            </a:r>
            <a:endParaRPr lang="ja-JP" altLang="en-US" u="none">
              <a:latin typeface="ＤＨＰ平成ゴシックW5"/>
              <a:ea typeface="ＤＨＰ平成ゴシックW5"/>
            </a:endParaRPr>
          </a:p>
        </p:txBody>
      </p:sp>
      <p:sp>
        <p:nvSpPr>
          <p:cNvPr id="1335" name="楕円 347"/>
          <p:cNvSpPr/>
          <p:nvPr/>
        </p:nvSpPr>
        <p:spPr>
          <a:xfrm>
            <a:off x="2714085" y="5381599"/>
            <a:ext cx="1293232" cy="329240"/>
          </a:xfrm>
          <a:prstGeom prst="ellipse">
            <a:avLst/>
          </a:prstGeom>
          <a:noFill/>
          <a:ln w="571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336" name="直線 350"/>
          <p:cNvSpPr/>
          <p:nvPr/>
        </p:nvSpPr>
        <p:spPr>
          <a:xfrm flipH="1">
            <a:off x="2270866" y="5641367"/>
            <a:ext cx="547293" cy="634931"/>
          </a:xfrm>
          <a:prstGeom prst="line">
            <a:avLst/>
          </a:prstGeom>
          <a:ln w="57150" cap="flat" cmpd="sng" algn="ctr">
            <a:solidFill>
              <a:srgbClr val="FF0000"/>
            </a:solidFill>
            <a:prstDash val="solid"/>
            <a:miter lim="800000"/>
          </a:ln>
        </p:spPr>
        <p:style>
          <a:lnRef idx="1">
            <a:schemeClr val="accent1"/>
          </a:lnRef>
          <a:fillRef idx="0">
            <a:schemeClr val="accent1"/>
          </a:fillRef>
          <a:effectRef idx="0">
            <a:schemeClr val="accent1"/>
          </a:effectRef>
          <a:fontRef idx="minor">
            <a:schemeClr val="tx1"/>
          </a:fontRef>
        </p:style>
      </p:sp>
      <p:sp>
        <p:nvSpPr>
          <p:cNvPr id="1337" name="直線 349"/>
          <p:cNvSpPr/>
          <p:nvPr/>
        </p:nvSpPr>
        <p:spPr>
          <a:xfrm>
            <a:off x="4113654" y="4957331"/>
            <a:ext cx="171688" cy="1318619"/>
          </a:xfrm>
          <a:prstGeom prst="line">
            <a:avLst/>
          </a:prstGeom>
          <a:ln w="57150" cap="flat" cmpd="sng" algn="ctr">
            <a:solidFill>
              <a:srgbClr val="FF0000"/>
            </a:solidFill>
            <a:prstDash val="solid"/>
            <a:miter lim="800000"/>
          </a:ln>
        </p:spPr>
        <p:style>
          <a:lnRef idx="1">
            <a:schemeClr val="accent1"/>
          </a:lnRef>
          <a:fillRef idx="0">
            <a:schemeClr val="accent1"/>
          </a:fillRef>
          <a:effectRef idx="0">
            <a:schemeClr val="accent1"/>
          </a:effectRef>
          <a:fontRef idx="minor">
            <a:schemeClr val="tx1"/>
          </a:fontRef>
        </p:style>
      </p:sp>
      <p:sp>
        <p:nvSpPr>
          <p:cNvPr id="1338" name="テキスト 475"/>
          <p:cNvSpPr txBox="1"/>
          <p:nvPr/>
        </p:nvSpPr>
        <p:spPr>
          <a:xfrm>
            <a:off x="2643874" y="5301000"/>
            <a:ext cx="1568126" cy="368439"/>
          </a:xfrm>
          <a:prstGeom prst="rect">
            <a:avLst/>
          </a:prstGeom>
        </p:spPr>
        <p:txBody>
          <a:bodyPr wrap="square">
            <a:spAutoFit/>
          </a:bodyPr>
          <a:lstStyle/>
          <a:p>
            <a:pPr>
              <a:defRPr lang="ja-JP" altLang="en-US"/>
            </a:pPr>
            <a:r>
              <a:rPr lang="ja-JP" altLang="en-US">
                <a:solidFill>
                  <a:srgbClr val="FF0000"/>
                </a:solidFill>
              </a:rPr>
              <a:t>……………………</a:t>
            </a:r>
          </a:p>
        </p:txBody>
      </p:sp>
      <p:sp>
        <p:nvSpPr>
          <p:cNvPr id="1339" name="メモ 476"/>
          <p:cNvSpPr/>
          <p:nvPr/>
        </p:nvSpPr>
        <p:spPr>
          <a:xfrm>
            <a:off x="2916000" y="4653000"/>
            <a:ext cx="1078331" cy="385786"/>
          </a:xfrm>
          <a:prstGeom prst="foldedCorner">
            <a:avLst/>
          </a:prstGeom>
          <a:solidFill>
            <a:srgbClr val="FFA6A6"/>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40" name="テキスト 483"/>
          <p:cNvSpPr txBox="1"/>
          <p:nvPr/>
        </p:nvSpPr>
        <p:spPr>
          <a:xfrm>
            <a:off x="2772000" y="6237000"/>
            <a:ext cx="2733508" cy="368439"/>
          </a:xfrm>
          <a:prstGeom prst="rect">
            <a:avLst/>
          </a:prstGeom>
        </p:spPr>
        <p:txBody>
          <a:bodyPr wrap="square">
            <a:spAutoFit/>
          </a:bodyPr>
          <a:lstStyle/>
          <a:p>
            <a:pPr>
              <a:defRPr lang="ja-JP" altLang="en-US"/>
            </a:pPr>
            <a:r>
              <a:rPr lang="ja-JP" altLang="en-US" sz="1800" u="sng">
                <a:latin typeface="ＤＨＰ平成ゴシックW5"/>
                <a:ea typeface="ＤＨＰ平成ゴシックW5"/>
              </a:rPr>
              <a:t>取組状況についての付箋</a:t>
            </a:r>
            <a:endParaRPr lang="ja-JP" altLang="en-US" u="sng">
              <a:latin typeface="ＤＨＰ平成ゴシックW5"/>
              <a:ea typeface="ＤＨＰ平成ゴシックW5"/>
            </a:endParaRPr>
          </a:p>
        </p:txBody>
      </p:sp>
      <p:sp>
        <p:nvSpPr>
          <p:cNvPr id="1341" name="楕円 346"/>
          <p:cNvSpPr/>
          <p:nvPr/>
        </p:nvSpPr>
        <p:spPr>
          <a:xfrm>
            <a:off x="2701858" y="4630496"/>
            <a:ext cx="1575696" cy="454504"/>
          </a:xfrm>
          <a:prstGeom prst="ellipse">
            <a:avLst/>
          </a:prstGeom>
          <a:noFill/>
          <a:ln w="571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342" name="図形 482"/>
          <p:cNvSpPr/>
          <p:nvPr/>
        </p:nvSpPr>
        <p:spPr>
          <a:xfrm>
            <a:off x="4544066" y="3285000"/>
            <a:ext cx="747934" cy="515407"/>
          </a:xfrm>
          <a:prstGeom prst="right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pic>
        <p:nvPicPr>
          <p:cNvPr id="1343" name="図 288"/>
          <p:cNvPicPr>
            <a:picLocks noChangeAspect="1"/>
          </p:cNvPicPr>
          <p:nvPr/>
        </p:nvPicPr>
        <p:blipFill>
          <a:blip r:embed="rId1"/>
          <a:stretch>
            <a:fillRect/>
          </a:stretch>
        </p:blipFill>
        <p:spPr>
          <a:xfrm>
            <a:off x="5292000" y="1585772"/>
            <a:ext cx="2822033" cy="2975739"/>
          </a:xfrm>
          <a:prstGeom prst="rect">
            <a:avLst/>
          </a:prstGeom>
        </p:spPr>
      </p:pic>
      <p:pic>
        <p:nvPicPr>
          <p:cNvPr id="1344" name="図 289"/>
          <p:cNvPicPr>
            <a:picLocks noChangeAspect="1"/>
          </p:cNvPicPr>
          <p:nvPr/>
        </p:nvPicPr>
        <p:blipFill>
          <a:blip r:embed="rId1"/>
          <a:stretch>
            <a:fillRect/>
          </a:stretch>
        </p:blipFill>
        <p:spPr>
          <a:xfrm>
            <a:off x="5701412" y="1981593"/>
            <a:ext cx="2822033" cy="2975739"/>
          </a:xfrm>
          <a:prstGeom prst="rect">
            <a:avLst/>
          </a:prstGeom>
        </p:spPr>
      </p:pic>
      <p:sp>
        <p:nvSpPr>
          <p:cNvPr id="1345" name="メモ 290"/>
          <p:cNvSpPr/>
          <p:nvPr/>
        </p:nvSpPr>
        <p:spPr>
          <a:xfrm>
            <a:off x="7412986" y="3947697"/>
            <a:ext cx="701047" cy="267734"/>
          </a:xfrm>
          <a:prstGeom prst="foldedCorner">
            <a:avLst/>
          </a:prstGeom>
          <a:solidFill>
            <a:srgbClr val="FFA6A6"/>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46" name="テキスト 291"/>
          <p:cNvSpPr txBox="1"/>
          <p:nvPr/>
        </p:nvSpPr>
        <p:spPr>
          <a:xfrm>
            <a:off x="7273779" y="4143430"/>
            <a:ext cx="912254" cy="337661"/>
          </a:xfrm>
          <a:prstGeom prst="rect">
            <a:avLst/>
          </a:prstGeom>
        </p:spPr>
        <p:txBody>
          <a:bodyPr wrap="square">
            <a:spAutoFit/>
          </a:bodyPr>
          <a:lstStyle/>
          <a:p>
            <a:pPr>
              <a:defRPr lang="ja-JP" altLang="en-US"/>
            </a:pPr>
            <a:r>
              <a:rPr lang="ja-JP" altLang="en-US" sz="1600">
                <a:solidFill>
                  <a:srgbClr val="FF0000"/>
                </a:solidFill>
              </a:rPr>
              <a:t>……………</a:t>
            </a:r>
          </a:p>
        </p:txBody>
      </p:sp>
    </p:spTree>
    <p:extLst>
      <p:ext uri="{BB962C8B-B14F-4D97-AF65-F5344CB8AC3E}">
        <p14:creationId xmlns:p14="http://schemas.microsoft.com/office/powerpoint/2010/main" val="2244098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115" name="角丸四角形 14"/>
          <p:cNvSpPr/>
          <p:nvPr/>
        </p:nvSpPr>
        <p:spPr>
          <a:xfrm>
            <a:off x="395610" y="2277000"/>
            <a:ext cx="8352390" cy="3173965"/>
          </a:xfrm>
          <a:prstGeom prst="roundRect">
            <a:avLst>
              <a:gd name="adj" fmla="val 10696"/>
            </a:avLst>
          </a:prstGeom>
          <a:solidFill>
            <a:schemeClr val="bg1">
              <a:lumMod val="95000"/>
            </a:schemeClr>
          </a:solidFill>
          <a:ln w="31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mn-lt"/>
              <a:ea typeface="+mn-ea"/>
              <a:cs typeface="+mn-cs"/>
            </a:endParaRPr>
          </a:p>
        </p:txBody>
      </p:sp>
      <p:pic>
        <p:nvPicPr>
          <p:cNvPr id="1116" name="Picture 5"/>
          <p:cNvPicPr>
            <a:picLocks noChangeAspect="1"/>
          </p:cNvPicPr>
          <p:nvPr/>
        </p:nvPicPr>
        <p:blipFill>
          <a:blip r:embed="rId1"/>
          <a:stretch>
            <a:fillRect/>
          </a:stretch>
        </p:blipFill>
        <p:spPr>
          <a:xfrm>
            <a:off x="3896280" y="2709000"/>
            <a:ext cx="3843720" cy="200554"/>
          </a:xfrm>
          <a:prstGeom prst="rect">
            <a:avLst/>
          </a:prstGeom>
          <a:noFill/>
          <a:ln>
            <a:miter/>
          </a:ln>
        </p:spPr>
      </p:pic>
      <p:sp>
        <p:nvSpPr>
          <p:cNvPr id="1117" name="タイトル 3"/>
          <p:cNvSpPr>
            <a:spLocks noGrp="1"/>
          </p:cNvSpPr>
          <p:nvPr>
            <p:ph type="title" sz="full"/>
          </p:nvPr>
        </p:nvSpPr>
        <p:spPr>
          <a:xfrm>
            <a:off x="2484437" y="1049057"/>
            <a:ext cx="4464050" cy="770089"/>
          </a:xfrm>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1" lang="ja-JP" altLang="en-US" sz="2400" b="0" i="0" u="none" strike="noStrike" kern="1200" cap="none" spc="0" normalizeH="0" baseline="0" noProof="0" dirty="0" smtClean="0">
                <a:ln>
                  <a:noFill/>
                </a:ln>
                <a:solidFill>
                  <a:schemeClr val="dk1"/>
                </a:solidFill>
                <a:effectLst/>
                <a:uLnTx/>
                <a:uFillTx/>
                <a:latin typeface="+mn-lt"/>
                <a:ea typeface="+mn-ea"/>
                <a:cs typeface="+mn-cs"/>
              </a:rPr>
              <a:t>学級経営の充実</a:t>
            </a:r>
            <a:br>
              <a:rPr kumimoji="1" lang="en-US" altLang="ja-JP" sz="2400" b="0" i="0" u="none" strike="noStrike" kern="1200" cap="none" spc="0" normalizeH="0" baseline="0" noProof="0" dirty="0" smtClean="0">
                <a:ln>
                  <a:noFill/>
                </a:ln>
                <a:solidFill>
                  <a:schemeClr val="dk1"/>
                </a:solidFill>
                <a:effectLst/>
                <a:uLnTx/>
                <a:uFillTx/>
                <a:latin typeface="+mn-lt"/>
                <a:ea typeface="+mn-ea"/>
                <a:cs typeface="+mn-cs"/>
              </a:rPr>
            </a:br>
            <a:r>
              <a:rPr kumimoji="1" lang="ja-JP" altLang="en-US" sz="2400" b="0" i="0" u="none" strike="noStrike" kern="1200" cap="none" spc="0" normalizeH="0" baseline="0" noProof="0" dirty="0">
                <a:ln>
                  <a:noFill/>
                </a:ln>
                <a:solidFill>
                  <a:schemeClr val="dk1"/>
                </a:solidFill>
                <a:effectLst/>
                <a:uLnTx/>
                <a:uFillTx/>
                <a:latin typeface="+mn-lt"/>
                <a:ea typeface="+mn-ea"/>
                <a:cs typeface="+mn-cs"/>
              </a:rPr>
              <a:t>児童生徒</a:t>
            </a:r>
            <a:r>
              <a:rPr kumimoji="1" lang="ja-JP" altLang="en-US" sz="2400" b="0" i="0" u="none" strike="noStrike" kern="1200" cap="none" spc="0" normalizeH="0" baseline="0" noProof="0" dirty="0" smtClean="0">
                <a:ln>
                  <a:noFill/>
                </a:ln>
                <a:solidFill>
                  <a:schemeClr val="dk1"/>
                </a:solidFill>
                <a:effectLst/>
                <a:uLnTx/>
                <a:uFillTx/>
                <a:latin typeface="+mn-lt"/>
                <a:ea typeface="+mn-ea"/>
                <a:cs typeface="+mn-cs"/>
              </a:rPr>
              <a:t>の</a:t>
            </a:r>
            <a:r>
              <a:rPr kumimoji="1" lang="ja-JP" altLang="en-US" sz="2400" b="0" i="0" u="none" strike="noStrike" kern="1200" cap="none" spc="0" normalizeH="0" baseline="0" noProof="0" dirty="0">
                <a:ln>
                  <a:noFill/>
                </a:ln>
                <a:solidFill>
                  <a:schemeClr val="dk1"/>
                </a:solidFill>
                <a:effectLst/>
                <a:uLnTx/>
                <a:uFillTx/>
                <a:latin typeface="+mn-lt"/>
                <a:ea typeface="+mn-ea"/>
                <a:cs typeface="+mn-cs"/>
              </a:rPr>
              <a:t>実態</a:t>
            </a:r>
            <a:r>
              <a:rPr kumimoji="1" lang="ja-JP" altLang="en-US" sz="2400" b="0" i="0" u="none" strike="noStrike" kern="1200" cap="none" spc="0" normalizeH="0" baseline="0" noProof="0" dirty="0" smtClean="0">
                <a:ln>
                  <a:noFill/>
                </a:ln>
                <a:solidFill>
                  <a:schemeClr val="dk1"/>
                </a:solidFill>
                <a:effectLst/>
                <a:uLnTx/>
                <a:uFillTx/>
                <a:latin typeface="+mn-lt"/>
                <a:ea typeface="+mn-ea"/>
                <a:cs typeface="+mn-cs"/>
              </a:rPr>
              <a:t>把握</a:t>
            </a:r>
            <a:endParaRPr kumimoji="1" lang="ja-JP" altLang="en-US" sz="2800" b="0" i="0" u="none" strike="noStrike" kern="1200" cap="none" spc="0" normalizeH="0" baseline="0" noProof="0" dirty="0">
              <a:ln>
                <a:noFill/>
              </a:ln>
              <a:solidFill>
                <a:schemeClr val="dk1"/>
              </a:solidFill>
              <a:effectLst/>
              <a:uLnTx/>
              <a:uFillTx/>
              <a:latin typeface="+mn-lt"/>
              <a:ea typeface="+mn-ea"/>
              <a:cs typeface="+mn-cs"/>
            </a:endParaRPr>
          </a:p>
        </p:txBody>
      </p:sp>
      <p:sp>
        <p:nvSpPr>
          <p:cNvPr id="1118" name="タイトル 3"/>
          <p:cNvSpPr txBox="1"/>
          <p:nvPr/>
        </p:nvSpPr>
        <p:spPr>
          <a:xfrm>
            <a:off x="1211262" y="2023765"/>
            <a:ext cx="5940425" cy="469235"/>
          </a:xfrm>
          <a:prstGeom prst="rect">
            <a:avLst/>
          </a:prstGeom>
          <a:ln/>
        </p:spPr>
        <p:style>
          <a:lnRef idx="1">
            <a:schemeClr val="accent1"/>
          </a:lnRef>
          <a:fillRef idx="2">
            <a:schemeClr val="accent1"/>
          </a:fillRef>
          <a:effectRef idx="1">
            <a:schemeClr val="accent1"/>
          </a:effectRef>
          <a:fontRef idx="minor">
            <a:schemeClr val="dk1"/>
          </a:fontRef>
        </p:style>
        <p:txBody>
          <a:bodyPr anchor="ct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mj-lt"/>
                <a:ea typeface="+mj-ea"/>
                <a:cs typeface="+mj-cs"/>
              </a:rPr>
              <a:t>学習指導</a:t>
            </a:r>
            <a:r>
              <a:rPr kumimoji="1" lang="ja-JP" altLang="en-US" sz="2400" b="0" i="0" u="none" strike="noStrike" kern="1200" cap="none" spc="0" normalizeH="0" baseline="0" noProof="0" dirty="0" smtClean="0">
                <a:ln>
                  <a:noFill/>
                </a:ln>
                <a:solidFill>
                  <a:prstClr val="black"/>
                </a:solidFill>
                <a:effectLst/>
                <a:uLnTx/>
                <a:uFillTx/>
                <a:latin typeface="+mj-lt"/>
                <a:ea typeface="+mj-ea"/>
                <a:cs typeface="+mj-cs"/>
              </a:rPr>
              <a:t>過程や指導方法の工夫</a:t>
            </a:r>
            <a:endParaRPr kumimoji="1" lang="ja-JP" altLang="en-US" sz="2800" b="0" i="0" u="none" strike="noStrike" kern="1200" cap="none" spc="0" normalizeH="0" baseline="0" noProof="0" dirty="0">
              <a:ln>
                <a:noFill/>
              </a:ln>
              <a:solidFill>
                <a:prstClr val="black"/>
              </a:solidFill>
              <a:effectLst/>
              <a:uLnTx/>
              <a:uFillTx/>
              <a:latin typeface="+mj-lt"/>
              <a:ea typeface="+mj-ea"/>
              <a:cs typeface="+mj-cs"/>
            </a:endParaRPr>
          </a:p>
        </p:txBody>
      </p:sp>
      <p:sp>
        <p:nvSpPr>
          <p:cNvPr id="1119" name="タイトル 3"/>
          <p:cNvSpPr txBox="1"/>
          <p:nvPr/>
        </p:nvSpPr>
        <p:spPr>
          <a:xfrm>
            <a:off x="1331833" y="5656111"/>
            <a:ext cx="7195111" cy="639762"/>
          </a:xfrm>
          <a:prstGeom prst="rect">
            <a:avLst/>
          </a:prstGeom>
          <a:ln/>
        </p:spPr>
        <p:style>
          <a:lnRef idx="1">
            <a:schemeClr val="accent6"/>
          </a:lnRef>
          <a:fillRef idx="2">
            <a:schemeClr val="accent6"/>
          </a:fillRef>
          <a:effectRef idx="1">
            <a:schemeClr val="accent6"/>
          </a:effectRef>
          <a:fontRef idx="minor">
            <a:schemeClr val="dk1"/>
          </a:fontRef>
        </p:style>
        <p:txBody>
          <a:bodyPr anchor="ct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mj-lt"/>
                <a:ea typeface="+mj-ea"/>
                <a:cs typeface="+mj-cs"/>
              </a:rPr>
              <a:t>道徳的</a:t>
            </a:r>
            <a:r>
              <a:rPr kumimoji="1" lang="ja-JP" altLang="en-US" sz="2400" b="0" i="0" u="none" strike="noStrike" kern="1200" cap="none" spc="0" normalizeH="0" baseline="0" noProof="0" dirty="0" smtClean="0">
                <a:ln>
                  <a:noFill/>
                </a:ln>
                <a:solidFill>
                  <a:prstClr val="black"/>
                </a:solidFill>
                <a:effectLst/>
                <a:uLnTx/>
                <a:uFillTx/>
                <a:latin typeface="+mj-lt"/>
                <a:ea typeface="+mj-ea"/>
                <a:cs typeface="+mj-cs"/>
              </a:rPr>
              <a:t>な判断力</a:t>
            </a:r>
            <a:r>
              <a:rPr kumimoji="1" lang="ja-JP" altLang="en-US" sz="2400" b="0" i="0" u="none" strike="noStrike" kern="1200" cap="none" spc="0" normalizeH="0" baseline="0" noProof="0" dirty="0" smtClean="0">
                <a:ln>
                  <a:noFill/>
                </a:ln>
                <a:solidFill>
                  <a:prstClr val="black"/>
                </a:solidFill>
                <a:effectLst/>
                <a:uLnTx/>
                <a:uFillTx/>
                <a:latin typeface="+mj-lt"/>
                <a:ea typeface="+mj-ea"/>
                <a:cs typeface="+mj-cs"/>
              </a:rPr>
              <a:t>、</a:t>
            </a:r>
            <a:r>
              <a:rPr kumimoji="1" lang="ja-JP" altLang="en-US" sz="2400" b="0" i="0" u="none" strike="noStrike" kern="1200" cap="none" spc="0" normalizeH="0" baseline="0" noProof="0" dirty="0" smtClean="0">
                <a:ln>
                  <a:noFill/>
                </a:ln>
                <a:solidFill>
                  <a:prstClr val="black"/>
                </a:solidFill>
                <a:effectLst/>
                <a:uLnTx/>
                <a:uFillTx/>
                <a:latin typeface="+mj-lt"/>
                <a:ea typeface="+mj-ea"/>
                <a:cs typeface="+mj-cs"/>
              </a:rPr>
              <a:t>心情</a:t>
            </a:r>
            <a:r>
              <a:rPr kumimoji="1" lang="ja-JP" altLang="en-US" sz="2400" b="0" i="0" u="none" strike="noStrike" kern="1200" cap="none" spc="0" normalizeH="0" baseline="0" noProof="0" dirty="0" smtClean="0">
                <a:ln>
                  <a:noFill/>
                </a:ln>
                <a:solidFill>
                  <a:prstClr val="black"/>
                </a:solidFill>
                <a:effectLst/>
                <a:uLnTx/>
                <a:uFillTx/>
                <a:latin typeface="+mj-lt"/>
                <a:ea typeface="+mj-ea"/>
                <a:cs typeface="+mj-cs"/>
              </a:rPr>
              <a:t>、</a:t>
            </a:r>
            <a:r>
              <a:rPr kumimoji="1" lang="ja-JP" altLang="en-US" sz="2400" b="0" i="0" u="none" strike="noStrike" kern="1200" cap="none" spc="0" normalizeH="0" baseline="0" noProof="0" dirty="0" smtClean="0">
                <a:ln>
                  <a:noFill/>
                </a:ln>
                <a:solidFill>
                  <a:prstClr val="black"/>
                </a:solidFill>
                <a:effectLst/>
                <a:uLnTx/>
                <a:uFillTx/>
                <a:latin typeface="+mj-lt"/>
                <a:ea typeface="+mj-ea"/>
                <a:cs typeface="+mj-cs"/>
              </a:rPr>
              <a:t>実践意欲と態度を育てる</a:t>
            </a:r>
            <a:endParaRPr kumimoji="1" lang="ja-JP" altLang="en-US" sz="2800" b="0" i="0" u="none" strike="noStrike" kern="1200" cap="none" spc="0" normalizeH="0" baseline="0" noProof="0" dirty="0">
              <a:ln>
                <a:noFill/>
              </a:ln>
              <a:solidFill>
                <a:prstClr val="black"/>
              </a:solidFill>
              <a:effectLst/>
              <a:uLnTx/>
              <a:uFillTx/>
              <a:latin typeface="+mj-lt"/>
              <a:ea typeface="+mj-ea"/>
              <a:cs typeface="+mj-cs"/>
            </a:endParaRPr>
          </a:p>
        </p:txBody>
      </p:sp>
      <p:sp>
        <p:nvSpPr>
          <p:cNvPr id="1120" name="円/楕円 4"/>
          <p:cNvSpPr/>
          <p:nvPr/>
        </p:nvSpPr>
        <p:spPr>
          <a:xfrm>
            <a:off x="1763619" y="909963"/>
            <a:ext cx="1233650" cy="935037"/>
          </a:xfrm>
          <a:prstGeom prst="ellipse">
            <a:avLst/>
          </a:prstGeom>
          <a:ln/>
        </p:spPr>
        <p:style>
          <a:lnRef idx="2">
            <a:schemeClr val="accent3">
              <a:shade val="50000"/>
            </a:schemeClr>
          </a:lnRef>
          <a:fillRef idx="1">
            <a:schemeClr val="accent3"/>
          </a:fillRef>
          <a:effectRef idx="0">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white"/>
                </a:solidFill>
                <a:effectLst/>
                <a:uLnTx/>
                <a:uFillTx/>
                <a:latin typeface="ＤＦ特太ゴシック体" panose="020B0509000000000000" pitchFamily="49" charset="-128"/>
                <a:ea typeface="ＤＦ特太ゴシック体" panose="020B0509000000000000" pitchFamily="49" charset="-128"/>
                <a:cs typeface="+mn-cs"/>
              </a:rPr>
              <a:t>前提</a:t>
            </a:r>
          </a:p>
        </p:txBody>
      </p:sp>
      <p:sp>
        <p:nvSpPr>
          <p:cNvPr id="1121" name="円/楕円 9"/>
          <p:cNvSpPr/>
          <p:nvPr/>
        </p:nvSpPr>
        <p:spPr>
          <a:xfrm>
            <a:off x="6824099" y="1485000"/>
            <a:ext cx="1236646" cy="9445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white"/>
                </a:solidFill>
                <a:effectLst/>
                <a:uLnTx/>
                <a:uFillTx/>
                <a:latin typeface="ＤＦ特太ゴシック体" panose="020B0509000000000000" pitchFamily="49" charset="-128"/>
                <a:ea typeface="ＤＦ特太ゴシック体" panose="020B0509000000000000" pitchFamily="49" charset="-128"/>
                <a:cs typeface="+mn-cs"/>
              </a:rPr>
              <a:t>手段</a:t>
            </a:r>
          </a:p>
        </p:txBody>
      </p:sp>
      <p:sp>
        <p:nvSpPr>
          <p:cNvPr id="1122" name="円/楕円 10"/>
          <p:cNvSpPr/>
          <p:nvPr/>
        </p:nvSpPr>
        <p:spPr>
          <a:xfrm>
            <a:off x="398321" y="5589000"/>
            <a:ext cx="1221679" cy="787186"/>
          </a:xfrm>
          <a:prstGeom prst="ellipse">
            <a:avLst/>
          </a:prstGeom>
          <a:ln/>
        </p:spPr>
        <p:style>
          <a:lnRef idx="2">
            <a:schemeClr val="accent6">
              <a:shade val="50000"/>
            </a:schemeClr>
          </a:lnRef>
          <a:fillRef idx="1">
            <a:schemeClr val="accent6"/>
          </a:fillRef>
          <a:effectRef idx="0">
            <a:schemeClr val="accent6"/>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white"/>
                </a:solidFill>
                <a:effectLst/>
                <a:uLnTx/>
                <a:uFillTx/>
                <a:latin typeface="ＤＦ特太ゴシック体" panose="020B0509000000000000" pitchFamily="49" charset="-128"/>
                <a:ea typeface="ＤＦ特太ゴシック体" panose="020B0509000000000000" pitchFamily="49" charset="-128"/>
                <a:cs typeface="+mn-cs"/>
              </a:rPr>
              <a:t>目的</a:t>
            </a:r>
          </a:p>
        </p:txBody>
      </p:sp>
      <p:pic>
        <p:nvPicPr>
          <p:cNvPr id="1123" name="Picture 6"/>
          <p:cNvPicPr>
            <a:picLocks noChangeAspect="1"/>
          </p:cNvPicPr>
          <p:nvPr/>
        </p:nvPicPr>
        <p:blipFill>
          <a:blip r:embed="rId2"/>
          <a:stretch>
            <a:fillRect/>
          </a:stretch>
        </p:blipFill>
        <p:spPr>
          <a:xfrm>
            <a:off x="2942430" y="2909554"/>
            <a:ext cx="3548063" cy="477838"/>
          </a:xfrm>
          <a:prstGeom prst="rect">
            <a:avLst/>
          </a:prstGeom>
          <a:noFill/>
          <a:ln>
            <a:miter/>
          </a:ln>
        </p:spPr>
      </p:pic>
      <p:sp>
        <p:nvSpPr>
          <p:cNvPr id="1124" name="タイトル 1"/>
          <p:cNvSpPr txBox="1">
            <a:spLocks noChangeArrowheads="1"/>
          </p:cNvSpPr>
          <p:nvPr/>
        </p:nvSpPr>
        <p:spPr>
          <a:xfrm>
            <a:off x="465757" y="3302375"/>
            <a:ext cx="8282243" cy="1992356"/>
          </a:xfrm>
          <a:prstGeom prst="rect">
            <a:avLst/>
          </a:prstGeom>
          <a:noFill/>
          <a:ln>
            <a:miter/>
          </a:ln>
        </p:spPr>
        <p:txBody>
          <a:bodyPr anchor="ctr"/>
          <a:lstStyle>
            <a:lvl1pPr marL="0" indent="0" algn="l" defTabSz="914400" rtl="0" eaLnBrk="0" fontAlgn="auto" latinLnBrk="0" hangingPunct="0">
              <a:lnSpc>
                <a:spcPct val="100000"/>
              </a:lnSpc>
              <a:spcBef>
                <a:spcPct val="20000"/>
              </a:spcBef>
              <a:spcAft>
                <a:spcPct val="0"/>
              </a:spcAft>
              <a:buFont typeface="Arial" pitchFamily="39" charset="0"/>
              <a:buChar char="•"/>
              <a:defRPr kumimoji="1" sz="3200" b="0" i="0" u="none" kern="1200" baseline="0">
                <a:solidFill>
                  <a:schemeClr val="tx1"/>
                </a:solidFill>
                <a:effectLst/>
                <a:latin typeface="Calibri" pitchFamily="39" charset="0"/>
                <a:ea typeface="ＭＳ Ｐゴシック" pitchFamily="55" charset="-128"/>
                <a:cs typeface="+mj-cs"/>
              </a:defRPr>
            </a:lvl1pPr>
            <a:lvl2pPr marL="742950" indent="-285750" algn="l" defTabSz="914400" rtl="0" eaLnBrk="0" fontAlgn="auto" latinLnBrk="0" hangingPunct="0">
              <a:lnSpc>
                <a:spcPct val="100000"/>
              </a:lnSpc>
              <a:spcBef>
                <a:spcPct val="20000"/>
              </a:spcBef>
              <a:spcAft>
                <a:spcPct val="0"/>
              </a:spcAft>
              <a:buFont typeface="Arial" pitchFamily="39" charset="0"/>
              <a:buChar char="–"/>
              <a:defRPr kumimoji="1" sz="2800" b="0" i="0" u="none" kern="1200" baseline="0">
                <a:solidFill>
                  <a:schemeClr val="tx1"/>
                </a:solidFill>
                <a:effectLst/>
                <a:latin typeface="Calibri" pitchFamily="39" charset="0"/>
                <a:ea typeface="ＭＳ Ｐゴシック" pitchFamily="55" charset="-128"/>
              </a:defRPr>
            </a:lvl2pPr>
            <a:lvl3pPr marL="1143000" indent="-228600" algn="l" defTabSz="914400" rtl="0" eaLnBrk="0" fontAlgn="auto" latinLnBrk="0" hangingPunct="0">
              <a:lnSpc>
                <a:spcPct val="100000"/>
              </a:lnSpc>
              <a:spcBef>
                <a:spcPct val="20000"/>
              </a:spcBef>
              <a:spcAft>
                <a:spcPct val="0"/>
              </a:spcAft>
              <a:buFont typeface="Arial" pitchFamily="39" charset="0"/>
              <a:buChar char="•"/>
              <a:defRPr kumimoji="1" sz="2400" b="0" i="0" u="none" kern="1200" baseline="0">
                <a:solidFill>
                  <a:schemeClr val="tx1"/>
                </a:solidFill>
                <a:effectLst/>
                <a:latin typeface="Calibri" pitchFamily="39" charset="0"/>
                <a:ea typeface="ＭＳ Ｐゴシック" pitchFamily="55" charset="-128"/>
              </a:defRPr>
            </a:lvl3pPr>
            <a:lvl4pPr marL="16002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4pPr>
            <a:lvl5pPr marL="20574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5pPr>
            <a:lvl6pPr marL="20574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6pPr>
            <a:lvl7pPr marL="20574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7pPr>
            <a:lvl8pPr marL="20574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8pPr>
            <a:lvl9pPr marL="20574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9pPr>
          </a:lstStyle>
          <a:p>
            <a:pPr eaLnBrk="1" fontAlgn="base" hangingPunct="1">
              <a:spcBef>
                <a:spcPct val="0"/>
              </a:spcBef>
              <a:buFontTx/>
              <a:buNone/>
            </a:pPr>
            <a:r>
              <a:rPr lang="ja-JP" altLang="en-US" sz="2600" noProof="0" dirty="0" err="0">
                <a:solidFill>
                  <a:srgbClr val="FFC000"/>
                </a:solidFill>
                <a:effectLst/>
                <a:latin typeface="ＤＦ平成ゴシック体W5" pitchFamily="54" charset="-128"/>
                <a:ea typeface="ＤＦ平成ゴシック体W5" pitchFamily="54" charset="-128"/>
              </a:rPr>
              <a:t>●</a:t>
            </a:r>
            <a:r>
              <a:rPr lang="ja-JP" altLang="en-US" sz="2600" noProof="0" dirty="0" err="0">
                <a:solidFill>
                  <a:srgbClr val="000000"/>
                </a:solidFill>
                <a:effectLst/>
                <a:latin typeface="ＤＦ平成ゴシック体W5" pitchFamily="54" charset="-128"/>
                <a:ea typeface="ＤＦ平成ゴシック体W5" pitchFamily="54" charset="-128"/>
              </a:rPr>
              <a:t>問題意識をもつ</a:t>
            </a:r>
            <a:endParaRPr lang="en-US" altLang="ja-JP" sz="2600" noProof="0" dirty="0" err="0">
              <a:solidFill>
                <a:srgbClr val="000000"/>
              </a:solidFill>
              <a:effectLst/>
              <a:latin typeface="ＤＦ平成ゴシック体W5" pitchFamily="54" charset="-128"/>
              <a:ea typeface="ＤＦ平成ゴシック体W5" pitchFamily="54" charset="-128"/>
            </a:endParaRPr>
          </a:p>
          <a:p>
            <a:pPr eaLnBrk="1" fontAlgn="base" hangingPunct="1">
              <a:spcBef>
                <a:spcPct val="0"/>
              </a:spcBef>
              <a:buFontTx/>
              <a:buNone/>
            </a:pPr>
            <a:r>
              <a:rPr lang="ja-JP" altLang="en-US" sz="2600" noProof="0" dirty="0" err="0">
                <a:solidFill>
                  <a:srgbClr val="FFC000"/>
                </a:solidFill>
                <a:effectLst/>
                <a:latin typeface="ＤＦ平成ゴシック体W5" pitchFamily="54" charset="-128"/>
                <a:ea typeface="ＤＦ平成ゴシック体W5" pitchFamily="54" charset="-128"/>
              </a:rPr>
              <a:t>●</a:t>
            </a:r>
            <a:r>
              <a:rPr lang="ja-JP" altLang="en-US" sz="2600" noProof="0" dirty="0" err="0">
                <a:solidFill>
                  <a:srgbClr val="000000"/>
                </a:solidFill>
                <a:effectLst/>
                <a:latin typeface="ＤＦ平成ゴシック体W5" pitchFamily="54" charset="-128"/>
                <a:ea typeface="ＤＦ平成ゴシック体W5" pitchFamily="54" charset="-128"/>
              </a:rPr>
              <a:t>自分との関わりで捉えて考える</a:t>
            </a:r>
            <a:endParaRPr lang="en-US" altLang="ja-JP" sz="2600" noProof="0" dirty="0" err="0">
              <a:solidFill>
                <a:srgbClr val="000000"/>
              </a:solidFill>
              <a:effectLst/>
              <a:latin typeface="ＤＦ平成ゴシック体W5" pitchFamily="54" charset="-128"/>
              <a:ea typeface="ＤＦ平成ゴシック体W5" pitchFamily="54" charset="-128"/>
            </a:endParaRPr>
          </a:p>
          <a:p>
            <a:pPr eaLnBrk="1" fontAlgn="base" hangingPunct="1">
              <a:spcBef>
                <a:spcPct val="0"/>
              </a:spcBef>
              <a:buFontTx/>
              <a:buNone/>
            </a:pPr>
            <a:r>
              <a:rPr lang="ja-JP" altLang="en-US" sz="2600" noProof="0" dirty="0" err="0">
                <a:solidFill>
                  <a:srgbClr val="00B050"/>
                </a:solidFill>
                <a:effectLst/>
                <a:latin typeface="ＤＦ平成ゴシック体W5" pitchFamily="54" charset="-128"/>
                <a:ea typeface="ＤＦ平成ゴシック体W5" pitchFamily="54" charset="-128"/>
              </a:rPr>
              <a:t>●</a:t>
            </a:r>
            <a:r>
              <a:rPr lang="ja-JP" altLang="en-US" sz="2600" noProof="0" dirty="0" err="0">
                <a:solidFill>
                  <a:srgbClr val="000000"/>
                </a:solidFill>
                <a:effectLst/>
                <a:latin typeface="ＤＦ平成ゴシック体W5" pitchFamily="54" charset="-128"/>
                <a:ea typeface="ＤＦ平成ゴシック体W5" pitchFamily="54" charset="-128"/>
              </a:rPr>
              <a:t>多面的・多角的に考える</a:t>
            </a:r>
            <a:endParaRPr lang="en-US" altLang="ja-JP" sz="2600" noProof="0" dirty="0" err="0">
              <a:solidFill>
                <a:srgbClr val="000000"/>
              </a:solidFill>
              <a:effectLst/>
              <a:latin typeface="ＤＦ平成ゴシック体W5" pitchFamily="54" charset="-128"/>
              <a:ea typeface="ＤＦ平成ゴシック体W5" pitchFamily="54" charset="-128"/>
            </a:endParaRPr>
          </a:p>
          <a:p>
            <a:pPr eaLnBrk="1" fontAlgn="base" hangingPunct="1">
              <a:spcBef>
                <a:spcPct val="0"/>
              </a:spcBef>
              <a:buFontTx/>
              <a:buNone/>
            </a:pPr>
            <a:r>
              <a:rPr lang="ja-JP" altLang="en-US" sz="2600" noProof="0" dirty="0" err="0">
                <a:solidFill>
                  <a:srgbClr val="FFC000"/>
                </a:solidFill>
                <a:effectLst/>
                <a:latin typeface="ＤＦ平成ゴシック体W5" pitchFamily="54" charset="-128"/>
                <a:ea typeface="ＤＦ平成ゴシック体W5" pitchFamily="54" charset="-128"/>
              </a:rPr>
              <a:t>●</a:t>
            </a:r>
            <a:r>
              <a:rPr lang="ja-JP" altLang="en-US" sz="2600" noProof="0" dirty="0" err="0">
                <a:solidFill>
                  <a:srgbClr val="000000"/>
                </a:solidFill>
                <a:effectLst/>
                <a:latin typeface="ＤＦ平成ゴシック体W5" pitchFamily="54" charset="-128"/>
                <a:ea typeface="ＤＦ平成ゴシック体W5" pitchFamily="54" charset="-128"/>
              </a:rPr>
              <a:t>自らを振り返る</a:t>
            </a:r>
            <a:endParaRPr lang="en-US" altLang="ja-JP" sz="2600" noProof="0" dirty="0" err="0">
              <a:solidFill>
                <a:srgbClr val="000000"/>
              </a:solidFill>
              <a:effectLst/>
              <a:latin typeface="ＤＦ平成ゴシック体W5" pitchFamily="54" charset="-128"/>
              <a:ea typeface="ＤＦ平成ゴシック体W5" pitchFamily="54" charset="-128"/>
            </a:endParaRPr>
          </a:p>
          <a:p>
            <a:pPr eaLnBrk="1" fontAlgn="base" hangingPunct="1">
              <a:spcBef>
                <a:spcPct val="0"/>
              </a:spcBef>
              <a:buFontTx/>
              <a:buNone/>
            </a:pPr>
            <a:r>
              <a:rPr lang="ja-JP" altLang="en-US" sz="2600" noProof="0" dirty="0" err="0">
                <a:solidFill>
                  <a:srgbClr val="FF7C80"/>
                </a:solidFill>
                <a:effectLst/>
                <a:latin typeface="ＤＦ平成ゴシック体W5" pitchFamily="54" charset="-128"/>
                <a:ea typeface="ＤＦ平成ゴシック体W5" pitchFamily="54" charset="-128"/>
              </a:rPr>
              <a:t>●</a:t>
            </a:r>
            <a:r>
              <a:rPr lang="ja-JP" altLang="en-US" sz="2600" noProof="0" dirty="0" err="0">
                <a:solidFill>
                  <a:srgbClr val="000000"/>
                </a:solidFill>
                <a:effectLst/>
                <a:latin typeface="ＤＦ平成ゴシック体W5" pitchFamily="54" charset="-128"/>
                <a:ea typeface="ＤＦ平成ゴシック体W5" pitchFamily="54" charset="-128"/>
              </a:rPr>
              <a:t>自己の</a:t>
            </a:r>
            <a:r>
              <a:rPr lang="en-US" altLang="ja-JP" sz="2600" noProof="0" dirty="0" err="0">
                <a:solidFill>
                  <a:srgbClr val="000000"/>
                </a:solidFill>
                <a:effectLst/>
                <a:latin typeface="ＤＦ平成ゴシック体W5" pitchFamily="54" charset="-128"/>
                <a:ea typeface="ＤＦ平成ゴシック体W5" pitchFamily="54" charset="-128"/>
              </a:rPr>
              <a:t>(</a:t>
            </a:r>
            <a:r>
              <a:rPr lang="ja-JP" altLang="en-US" sz="2600" noProof="0" dirty="0" err="0">
                <a:solidFill>
                  <a:srgbClr val="000000"/>
                </a:solidFill>
                <a:effectLst/>
                <a:latin typeface="ＤＦ平成ゴシック体W5" pitchFamily="54" charset="-128"/>
                <a:ea typeface="ＤＦ平成ゴシック体W5" pitchFamily="54" charset="-128"/>
              </a:rPr>
              <a:t>人間としての</a:t>
            </a:r>
            <a:r>
              <a:rPr lang="en-US" altLang="ja-JP" sz="2600" noProof="0" dirty="0" err="0">
                <a:solidFill>
                  <a:srgbClr val="000000"/>
                </a:solidFill>
                <a:effectLst/>
                <a:latin typeface="ＤＦ平成ゴシック体W5" pitchFamily="54" charset="-128"/>
                <a:ea typeface="ＤＦ平成ゴシック体W5" pitchFamily="54" charset="-128"/>
              </a:rPr>
              <a:t>)</a:t>
            </a:r>
            <a:r>
              <a:rPr lang="ja-JP" altLang="en-US" sz="2600" noProof="0" dirty="0" err="0">
                <a:solidFill>
                  <a:srgbClr val="000000"/>
                </a:solidFill>
                <a:effectLst/>
                <a:latin typeface="ＤＦ平成ゴシック体W5" pitchFamily="54" charset="-128"/>
                <a:ea typeface="ＤＦ平成ゴシック体W5" pitchFamily="54" charset="-128"/>
              </a:rPr>
              <a:t>生き方について考えを深める</a:t>
            </a:r>
            <a:endParaRPr sz="2600"/>
          </a:p>
        </p:txBody>
      </p:sp>
      <p:sp>
        <p:nvSpPr>
          <p:cNvPr id="1125" name="Text Box 2"/>
          <p:cNvSpPr txBox="1">
            <a:spLocks noChangeArrowheads="1"/>
          </p:cNvSpPr>
          <p:nvPr/>
        </p:nvSpPr>
        <p:spPr>
          <a:xfrm>
            <a:off x="-19050" y="477000"/>
            <a:ext cx="9144000" cy="369887"/>
          </a:xfrm>
          <a:prstGeom prst="rect">
            <a:avLst/>
          </a:prstGeom>
          <a:solidFill>
            <a:srgbClr val="CCFF99"/>
          </a:solidFill>
          <a:ln>
            <a:miter/>
          </a:ln>
        </p:spPr>
        <p:txBody>
          <a:bodyPr anchor="ctr"/>
          <a:lstStyle>
            <a:lvl1pPr marL="0" indent="0" algn="l" defTabSz="914400" rtl="0" eaLnBrk="0" fontAlgn="auto" latinLnBrk="0" hangingPunct="0">
              <a:lnSpc>
                <a:spcPct val="100000"/>
              </a:lnSpc>
              <a:spcBef>
                <a:spcPct val="20000"/>
              </a:spcBef>
              <a:spcAft>
                <a:spcPct val="0"/>
              </a:spcAft>
              <a:buFont typeface="Arial" pitchFamily="39" charset="0"/>
              <a:buChar char="•"/>
              <a:defRPr kumimoji="1" sz="3200" b="0" i="0" u="none" kern="1200" baseline="0">
                <a:solidFill>
                  <a:schemeClr val="tx1"/>
                </a:solidFill>
                <a:effectLst/>
                <a:latin typeface="Calibri" pitchFamily="39" charset="0"/>
                <a:ea typeface="ＭＳ Ｐゴシック" pitchFamily="55" charset="-128"/>
                <a:cs typeface="+mj-cs"/>
              </a:defRPr>
            </a:lvl1pPr>
            <a:lvl2pPr marL="742950" indent="-285750" algn="l" defTabSz="914400" rtl="0" eaLnBrk="0" fontAlgn="auto" latinLnBrk="0" hangingPunct="0">
              <a:lnSpc>
                <a:spcPct val="100000"/>
              </a:lnSpc>
              <a:spcBef>
                <a:spcPct val="20000"/>
              </a:spcBef>
              <a:spcAft>
                <a:spcPct val="0"/>
              </a:spcAft>
              <a:buFont typeface="Arial" pitchFamily="39" charset="0"/>
              <a:buChar char="–"/>
              <a:defRPr kumimoji="1" sz="2800" b="0" i="0" u="none" kern="1200" baseline="0">
                <a:solidFill>
                  <a:schemeClr val="tx1"/>
                </a:solidFill>
                <a:effectLst/>
                <a:latin typeface="Calibri" pitchFamily="39" charset="0"/>
                <a:ea typeface="ＭＳ Ｐゴシック" pitchFamily="55" charset="-128"/>
              </a:defRPr>
            </a:lvl2pPr>
            <a:lvl3pPr marL="1143000" indent="-228600" algn="l" defTabSz="914400" rtl="0" eaLnBrk="0" fontAlgn="auto" latinLnBrk="0" hangingPunct="0">
              <a:lnSpc>
                <a:spcPct val="100000"/>
              </a:lnSpc>
              <a:spcBef>
                <a:spcPct val="20000"/>
              </a:spcBef>
              <a:spcAft>
                <a:spcPct val="0"/>
              </a:spcAft>
              <a:buFont typeface="Arial" pitchFamily="39" charset="0"/>
              <a:buChar char="•"/>
              <a:defRPr kumimoji="1" sz="2400" b="0" i="0" u="none" kern="1200" baseline="0">
                <a:solidFill>
                  <a:schemeClr val="tx1"/>
                </a:solidFill>
                <a:effectLst/>
                <a:latin typeface="Calibri" pitchFamily="39" charset="0"/>
                <a:ea typeface="ＭＳ Ｐゴシック" pitchFamily="55" charset="-128"/>
              </a:defRPr>
            </a:lvl3pPr>
            <a:lvl4pPr marL="16002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4pPr>
            <a:lvl5pPr marL="20574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5pPr>
            <a:lvl6pPr marL="20574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6pPr>
            <a:lvl7pPr marL="20574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7pPr>
            <a:lvl8pPr marL="20574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8pPr>
            <a:lvl9pPr marL="2057400" indent="-228600" algn="l" defTabSz="914400" rtl="0" eaLnBrk="0" fontAlgn="auto" latinLnBrk="0" hangingPunct="0">
              <a:lnSpc>
                <a:spcPct val="100000"/>
              </a:lnSpc>
              <a:spcBef>
                <a:spcPct val="20000"/>
              </a:spcBef>
              <a:spcAft>
                <a:spcPct val="0"/>
              </a:spcAft>
              <a:buFont typeface="Arial" pitchFamily="39" charset="0"/>
              <a:buChar char="»"/>
              <a:defRPr kumimoji="1" sz="2000" b="0" i="0" u="none" kern="1200" baseline="0">
                <a:solidFill>
                  <a:schemeClr val="tx1"/>
                </a:solidFill>
                <a:effectLst/>
                <a:latin typeface="Calibri" pitchFamily="39" charset="0"/>
                <a:ea typeface="ＭＳ Ｐゴシック" pitchFamily="55" charset="-128"/>
              </a:defRPr>
            </a:lvl9pPr>
          </a:lstStyle>
          <a:p>
            <a:pPr eaLnBrk="1" fontAlgn="base" hangingPunct="1">
              <a:spcBef>
                <a:spcPct val="50000"/>
              </a:spcBef>
              <a:buFontTx/>
              <a:buNone/>
            </a:pPr>
            <a:r>
              <a:rPr lang="en-US" altLang="ja-JP" sz="2000" noProof="0" dirty="0" err="0">
                <a:solidFill>
                  <a:srgbClr val="000000"/>
                </a:solidFill>
                <a:effectLst/>
                <a:latin typeface="Times New Roman" pitchFamily="23" charset="0"/>
                <a:ea typeface="ＭＳ ゴシック" pitchFamily="54" charset="-128"/>
              </a:rPr>
              <a:t>　Ⅱ</a:t>
            </a:r>
            <a:r>
              <a:rPr lang="ja-JP" altLang="en-US" sz="2000" noProof="0" dirty="0" err="0">
                <a:solidFill>
                  <a:srgbClr val="000000"/>
                </a:solidFill>
                <a:effectLst/>
                <a:latin typeface="Times New Roman" pitchFamily="23" charset="0"/>
                <a:ea typeface="ＭＳ ゴシック" pitchFamily="54" charset="-128"/>
              </a:rPr>
              <a:t>　主体的・対話的で深い学びにつながる道徳授業</a:t>
            </a:r>
          </a:p>
        </p:txBody>
      </p:sp>
      <p:sp>
        <p:nvSpPr>
          <p:cNvPr id="1126" name="コンテンツ プレースホルダー 2"/>
          <p:cNvSpPr>
            <a:spLocks noGrp="1"/>
          </p:cNvSpPr>
          <p:nvPr>
            <p:ph sz="full" idx="1"/>
          </p:nvPr>
        </p:nvSpPr>
        <p:spPr>
          <a:xfrm>
            <a:off x="399768" y="2493000"/>
            <a:ext cx="8348236" cy="512756"/>
          </a:xfrm>
        </p:spPr>
        <p:txBody>
          <a:bodyPr vert="horz" wrap="square" lIns="91440" tIns="45720" rIns="91440" bIns="45720" numCol="1" rtlCol="0" anchor="t" anchorCtr="0" compatLnSpc="1">
            <a:prstTxWarp prst="textNoShape">
              <a:avLst/>
            </a:prstTxWarp>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2400" b="0" i="0" u="none" strike="noStrike" kern="1200" cap="none" spc="0" normalizeH="0" baseline="0" noProof="0" dirty="0" smtClean="0">
                <a:ln>
                  <a:noFill/>
                </a:ln>
                <a:solidFill>
                  <a:schemeClr val="tx1"/>
                </a:solidFill>
                <a:effectLst/>
                <a:uLnTx/>
                <a:uFillTx/>
                <a:latin typeface="UD デジタル 教科書体 NK-B" panose="02020700000000000000" pitchFamily="18" charset="-128"/>
                <a:ea typeface="UD デジタル 教科書体 NK-B" panose="02020700000000000000" pitchFamily="18" charset="-128"/>
                <a:cs typeface="+mn-cs"/>
              </a:rPr>
              <a:t>道徳科における　　</a:t>
            </a:r>
            <a:r>
              <a:rPr kumimoji="1" lang="ja-JP" altLang="en-US" sz="2400" b="0" i="0" u="none" strike="noStrike" kern="1200" cap="none" spc="0" normalizeH="0" baseline="0" noProof="0" dirty="0" smtClean="0">
                <a:ln>
                  <a:noFill/>
                </a:ln>
                <a:solidFill>
                  <a:schemeClr val="tx1"/>
                </a:solidFill>
                <a:effectLst/>
                <a:uLnTx/>
                <a:uFill>
                  <a:solidFill>
                    <a:srgbClr val="FFC000"/>
                  </a:solidFill>
                </a:uFill>
                <a:latin typeface="UD デジタル 教科書体 NK-B" panose="02020700000000000000" pitchFamily="18" charset="-128"/>
                <a:ea typeface="UD デジタル 教科書体 NK-B" panose="02020700000000000000" pitchFamily="18" charset="-128"/>
                <a:cs typeface="+mn-cs"/>
              </a:rPr>
              <a:t>主体的</a:t>
            </a:r>
            <a:r>
              <a:rPr kumimoji="1" lang="ja-JP" altLang="en-US" sz="2400" b="0" i="0" u="none" strike="noStrike" kern="1200" cap="none" spc="0" normalizeH="0" baseline="0" noProof="0" dirty="0" smtClean="0">
                <a:ln>
                  <a:noFill/>
                </a:ln>
                <a:solidFill>
                  <a:schemeClr val="tx1"/>
                </a:solidFill>
                <a:effectLst/>
                <a:uLnTx/>
                <a:uFillTx/>
                <a:latin typeface="UD デジタル 教科書体 NK-B" panose="02020700000000000000" pitchFamily="18" charset="-128"/>
                <a:ea typeface="UD デジタル 教科書体 NK-B" panose="02020700000000000000" pitchFamily="18" charset="-128"/>
                <a:cs typeface="+mn-cs"/>
              </a:rPr>
              <a:t>・</a:t>
            </a:r>
            <a:r>
              <a:rPr kumimoji="1" lang="ja-JP" altLang="en-US" sz="2400" b="0" i="0" u="none" strike="noStrike" kern="1200" cap="none" spc="0" normalizeH="0" baseline="0" noProof="0" dirty="0" smtClean="0">
                <a:ln>
                  <a:noFill/>
                </a:ln>
                <a:solidFill>
                  <a:schemeClr val="tx1"/>
                </a:solidFill>
                <a:effectLst/>
                <a:uLnTx/>
                <a:uFill>
                  <a:solidFill>
                    <a:srgbClr val="00B050"/>
                  </a:solidFill>
                </a:uFill>
                <a:latin typeface="UD デジタル 教科書体 NK-B" panose="02020700000000000000" pitchFamily="18" charset="-128"/>
                <a:ea typeface="UD デジタル 教科書体 NK-B" panose="02020700000000000000" pitchFamily="18" charset="-128"/>
                <a:cs typeface="+mn-cs"/>
              </a:rPr>
              <a:t>対話的</a:t>
            </a:r>
            <a:r>
              <a:rPr kumimoji="1" lang="ja-JP" altLang="en-US" sz="2400" b="0" i="0" u="none" strike="noStrike" kern="1200" cap="none" spc="0" normalizeH="0" baseline="0" noProof="0" dirty="0" smtClean="0">
                <a:ln>
                  <a:noFill/>
                </a:ln>
                <a:solidFill>
                  <a:schemeClr val="tx1"/>
                </a:solidFill>
                <a:effectLst/>
                <a:uLnTx/>
                <a:uFillTx/>
                <a:latin typeface="UD デジタル 教科書体 NK-B" panose="02020700000000000000" pitchFamily="18" charset="-128"/>
                <a:ea typeface="UD デジタル 教科書体 NK-B" panose="02020700000000000000" pitchFamily="18" charset="-128"/>
                <a:cs typeface="+mn-cs"/>
              </a:rPr>
              <a:t>で</a:t>
            </a:r>
            <a:r>
              <a:rPr kumimoji="1" lang="ja-JP" altLang="en-US" sz="2400" b="0" i="0" u="none" strike="noStrike" kern="1200" cap="none" spc="0" normalizeH="0" baseline="0" noProof="0" dirty="0" smtClean="0">
                <a:ln>
                  <a:noFill/>
                </a:ln>
                <a:solidFill>
                  <a:schemeClr val="tx1"/>
                </a:solidFill>
                <a:effectLst/>
                <a:uLnTx/>
                <a:uFill>
                  <a:solidFill>
                    <a:srgbClr val="FF7C80"/>
                  </a:solidFill>
                </a:uFill>
                <a:latin typeface="UD デジタル 教科書体 NK-B" panose="02020700000000000000" pitchFamily="18" charset="-128"/>
                <a:ea typeface="UD デジタル 教科書体 NK-B" panose="02020700000000000000" pitchFamily="18" charset="-128"/>
                <a:cs typeface="+mn-cs"/>
              </a:rPr>
              <a:t>深い学び</a:t>
            </a:r>
            <a:endParaRPr kumimoji="1" lang="en-US" altLang="ja-JP" sz="2800" b="0" i="0" u="none" strike="noStrike" kern="1200" cap="none" spc="0" normalizeH="0" baseline="0" noProof="0" dirty="0" smtClean="0">
              <a:ln>
                <a:noFill/>
              </a:ln>
              <a:solidFill>
                <a:schemeClr val="tx1"/>
              </a:solidFill>
              <a:effectLst/>
              <a:uLnTx/>
              <a:uFill>
                <a:solidFill>
                  <a:srgbClr val="FF7C80"/>
                </a:solidFill>
              </a:uFill>
              <a:latin typeface="UD デジタル 教科書体 NK-B" panose="02020700000000000000" pitchFamily="18" charset="-128"/>
              <a:ea typeface="UD デジタル 教科書体 NK-B" panose="02020700000000000000" pitchFamily="18" charset="-128"/>
              <a:cs typeface="+mn-cs"/>
            </a:endParaRPr>
          </a:p>
        </p:txBody>
      </p:sp>
      <p:sp>
        <p:nvSpPr>
          <p:cNvPr id="1127" name="テキスト 141"/>
          <p:cNvSpPr txBox="1"/>
          <p:nvPr/>
        </p:nvSpPr>
        <p:spPr>
          <a:xfrm>
            <a:off x="121703" y="36533"/>
            <a:ext cx="7032135" cy="276106"/>
          </a:xfrm>
          <a:prstGeom prst="rect">
            <a:avLst/>
          </a:prstGeom>
          <a:ln>
            <a:solidFill>
              <a:schemeClr val="tx2"/>
            </a:solidFill>
          </a:ln>
        </p:spPr>
        <p:txBody>
          <a:bodyPr wrap="square">
            <a:spAutoFit/>
          </a:bodyPr>
          <a:p>
            <a:pPr>
              <a:defRPr lang="ja-JP" altLang="en-US"/>
            </a:pPr>
            <a:r>
              <a:rPr lang="ja-JP" altLang="en-US" sz="1200">
                <a:solidFill>
                  <a:schemeClr val="tx1"/>
                </a:solidFill>
              </a:rPr>
              <a:t>初任者研修講座資料「他者と共によりよく生きる力を育てる道徳教育」より（秋田県総合教育センター）</a:t>
            </a:r>
            <a:endParaRPr lang="ja-JP" altLang="en-US">
              <a:solidFill>
                <a:schemeClr val="tx1"/>
              </a:solidFill>
            </a:endParaRPr>
          </a:p>
        </p:txBody>
      </p:sp>
      <p:sp>
        <p:nvSpPr>
          <p:cNvPr id="1128" name="四角形: 角を丸くする 230"/>
          <p:cNvSpPr/>
          <p:nvPr/>
        </p:nvSpPr>
        <p:spPr>
          <a:xfrm>
            <a:off x="8352420" y="117000"/>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２</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129" name="テキスト 227"/>
          <p:cNvSpPr txBox="1"/>
          <p:nvPr/>
        </p:nvSpPr>
        <p:spPr>
          <a:xfrm>
            <a:off x="5817276" y="3638230"/>
            <a:ext cx="3146599" cy="1014770"/>
          </a:xfrm>
          <a:prstGeom prst="rect">
            <a:avLst/>
          </a:prstGeom>
          <a:solidFill>
            <a:schemeClr val="bg1"/>
          </a:solidFill>
          <a:ln w="57150">
            <a:solidFill>
              <a:srgbClr val="FF0000"/>
            </a:solidFill>
          </a:ln>
        </p:spPr>
        <p:txBody>
          <a:bodyPr wrap="square">
            <a:spAutoFit/>
          </a:bodyPr>
          <a:p>
            <a:pPr algn="l">
              <a:defRPr lang="ja-JP" altLang="en-US"/>
            </a:pPr>
            <a:r>
              <a:rPr lang="ja-JP" altLang="en-US" sz="2000">
                <a:latin typeface="UD デジタル 教科書体 NK-B"/>
                <a:ea typeface="UD デジタル 教科書体 NK-B"/>
              </a:rPr>
              <a:t>○学習活動</a:t>
            </a:r>
            <a:endParaRPr lang="ja-JP" altLang="en-US" sz="2000">
              <a:latin typeface="UD デジタル 教科書体 NK-B"/>
              <a:ea typeface="UD デジタル 教科書体 NK-B"/>
            </a:endParaRPr>
          </a:p>
          <a:p>
            <a:pPr algn="l">
              <a:defRPr lang="ja-JP" altLang="en-US"/>
            </a:pPr>
            <a:r>
              <a:rPr lang="ja-JP" altLang="en-US" sz="2000">
                <a:latin typeface="UD デジタル 教科書体 NK-B"/>
                <a:ea typeface="UD デジタル 教科書体 NK-B"/>
              </a:rPr>
              <a:t>○教師の</a:t>
            </a:r>
            <a:r>
              <a:rPr lang="ja-JP" altLang="en-US" sz="2000">
                <a:latin typeface="UD デジタル 教科書体 NK-B"/>
                <a:ea typeface="UD デジタル 教科書体 NK-B"/>
              </a:rPr>
              <a:t>手立て</a:t>
            </a:r>
            <a:endParaRPr lang="ja-JP" altLang="en-US" sz="2000">
              <a:latin typeface="UD デジタル 教科書体 NK-B"/>
              <a:ea typeface="UD デジタル 教科書体 NK-B"/>
            </a:endParaRPr>
          </a:p>
          <a:p>
            <a:pPr algn="l">
              <a:defRPr lang="ja-JP" altLang="en-US"/>
            </a:pPr>
            <a:r>
              <a:rPr lang="ja-JP" altLang="en-US" sz="2000">
                <a:latin typeface="UD デジタル 教科書体 NK-B"/>
                <a:ea typeface="UD デジタル 教科書体 NK-B"/>
              </a:rPr>
              <a:t>　　・</a:t>
            </a:r>
            <a:r>
              <a:rPr lang="ja-JP" altLang="en-US" sz="2000">
                <a:latin typeface="UD デジタル 教科書体 NK-B"/>
                <a:ea typeface="UD デジタル 教科書体 NK-B"/>
              </a:rPr>
              <a:t>発問　　</a:t>
            </a:r>
            <a:r>
              <a:rPr lang="ja-JP" altLang="en-US" sz="2000">
                <a:latin typeface="UD デジタル 教科書体 NK-B"/>
                <a:ea typeface="UD デジタル 教科書体 NK-B"/>
              </a:rPr>
              <a:t>・</a:t>
            </a:r>
            <a:r>
              <a:rPr lang="ja-JP" altLang="en-US" sz="2000">
                <a:latin typeface="UD デジタル 教科書体 NK-B"/>
                <a:ea typeface="UD デジタル 教科書体 NK-B"/>
              </a:rPr>
              <a:t>板書　　</a:t>
            </a:r>
            <a:r>
              <a:rPr lang="ja-JP" altLang="en-US" sz="2000">
                <a:latin typeface="UD デジタル 教科書体 NK-B"/>
                <a:ea typeface="UD デジタル 教科書体 NK-B"/>
              </a:rPr>
              <a:t>など</a:t>
            </a:r>
            <a:endParaRPr lang="ja-JP" altLang="en-US">
              <a:latin typeface="UD デジタル 教科書体 NK-B"/>
              <a:ea typeface="UD デジタル 教科書体 NK-B"/>
            </a:endParaRPr>
          </a:p>
        </p:txBody>
      </p:sp>
    </p:spTree>
  </p:cSld>
  <p:clrMapOvr>
    <a:masterClrMapping/>
  </p:clrMapOvr>
  <mc:AlternateContent xmlns:mc="http://schemas.openxmlformats.org/markup-compatibility/2006">
    <mc:Choice xmlns:p14="http://schemas.microsoft.com/office/powerpoint/2010/main" Requires="p14">
      <p:transition spd="med" advClick="1" p14:dur="750">
        <p:fade/>
      </p:transition>
    </mc:Choice>
    <mc:Fallback>
      <p:transition spd="med" advClick="1">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35"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3</a:t>
            </a:r>
            <a:endParaRPr>
              <a:solidFill>
                <a:schemeClr val="tx1"/>
              </a:solidFill>
            </a:endParaRPr>
          </a:p>
        </p:txBody>
      </p:sp>
      <p:sp>
        <p:nvSpPr>
          <p:cNvPr id="1136" name="テキスト ボックス 190"/>
          <p:cNvSpPr txBox="1"/>
          <p:nvPr/>
        </p:nvSpPr>
        <p:spPr>
          <a:xfrm>
            <a:off x="787539" y="1060570"/>
            <a:ext cx="7564883" cy="3415427"/>
          </a:xfrm>
          <a:prstGeom prst="rect">
            <a:avLst/>
          </a:prstGeom>
          <a:noFill/>
        </p:spPr>
        <p:txBody>
          <a:bodyPr wrap="square" rtlCol="0">
            <a:spAutoFit/>
          </a:bodyPr>
          <a:lstStyle/>
          <a:p>
            <a:pPr>
              <a:lnSpc>
                <a:spcPct val="150000"/>
              </a:lnSpc>
            </a:pP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授業のねらいを踏まえて</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子どもが「多面的・多角的に考える」ことができる授業にするための</a:t>
            </a:r>
            <a:r>
              <a:rPr lang="ja-JP" altLang="en-US" sz="3600" u="heavy" dirty="0">
                <a:uFill>
                  <a:solidFill>
                    <a:srgbClr val="FF0000"/>
                  </a:solidFill>
                </a:uFill>
                <a:latin typeface="メイリオ" panose="020B0604030504040204" pitchFamily="50" charset="-128"/>
                <a:ea typeface="メイリオ" panose="020B0604030504040204" pitchFamily="50" charset="-128"/>
                <a:cs typeface="メイリオ" panose="020B0604030504040204" pitchFamily="50" charset="-128"/>
              </a:rPr>
              <a:t>工夫</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について考える。</a:t>
            </a:r>
          </a:p>
        </p:txBody>
      </p:sp>
      <p:sp>
        <p:nvSpPr>
          <p:cNvPr id="1137" name="テキスト 239"/>
          <p:cNvSpPr txBox="1"/>
          <p:nvPr/>
        </p:nvSpPr>
        <p:spPr>
          <a:xfrm>
            <a:off x="969749" y="4668232"/>
            <a:ext cx="7202197" cy="1568768"/>
          </a:xfrm>
          <a:prstGeom prst="rect">
            <a:avLst/>
          </a:prstGeom>
          <a:solidFill>
            <a:schemeClr val="bg1"/>
          </a:solidFill>
          <a:ln w="57150">
            <a:solidFill>
              <a:srgbClr val="FF0000"/>
            </a:solidFill>
          </a:ln>
        </p:spPr>
        <p:txBody>
          <a:bodyPr wrap="square">
            <a:spAutoFit/>
          </a:bodyPr>
          <a:lstStyle/>
          <a:p>
            <a:pPr algn="l">
              <a:defRPr lang="ja-JP" altLang="en-US"/>
            </a:pPr>
            <a:r>
              <a:rPr lang="ja-JP" altLang="en-US" sz="3200">
                <a:latin typeface="メイリオ"/>
                <a:ea typeface="メイリオ"/>
              </a:rPr>
              <a:t>○主な学習活動</a:t>
            </a:r>
            <a:endParaRPr lang="ja-JP" altLang="en-US" sz="1600">
              <a:latin typeface="メイリオ"/>
              <a:ea typeface="メイリオ"/>
            </a:endParaRPr>
          </a:p>
          <a:p>
            <a:pPr algn="l">
              <a:defRPr lang="ja-JP" altLang="en-US"/>
            </a:pPr>
            <a:r>
              <a:rPr lang="ja-JP" altLang="en-US" sz="3200">
                <a:latin typeface="メイリオ"/>
                <a:ea typeface="メイリオ"/>
              </a:rPr>
              <a:t>○教師の手立て</a:t>
            </a:r>
          </a:p>
          <a:p>
            <a:pPr algn="l">
              <a:defRPr lang="ja-JP" altLang="en-US"/>
            </a:pPr>
            <a:r>
              <a:rPr lang="ja-JP" altLang="en-US" sz="3200">
                <a:latin typeface="メイリオ"/>
                <a:ea typeface="メイリオ"/>
              </a:rPr>
              <a:t>　</a:t>
            </a:r>
            <a:r>
              <a:rPr lang="ja-JP" altLang="en-US" sz="2800">
                <a:latin typeface="メイリオ"/>
                <a:ea typeface="メイリオ"/>
              </a:rPr>
              <a:t>・発問　・板書　・資料の提示　など</a:t>
            </a:r>
            <a:endParaRPr lang="ja-JP" altLang="en-US" sz="1600">
              <a:latin typeface="メイリオ"/>
              <a:ea typeface="メイリオ"/>
            </a:endParaRPr>
          </a:p>
        </p:txBody>
      </p:sp>
      <p:sp>
        <p:nvSpPr>
          <p:cNvPr id="1138" name="正方形/長方形 240"/>
          <p:cNvSpPr/>
          <p:nvPr/>
        </p:nvSpPr>
        <p:spPr>
          <a:xfrm>
            <a:off x="107504" y="405000"/>
            <a:ext cx="1728192" cy="655570"/>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テーマ</a:t>
            </a:r>
          </a:p>
        </p:txBody>
      </p:sp>
    </p:spTree>
    <p:extLst>
      <p:ext uri="{BB962C8B-B14F-4D97-AF65-F5344CB8AC3E}">
        <p14:creationId xmlns:p14="http://schemas.microsoft.com/office/powerpoint/2010/main" val="3974263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44" name="テキスト ボックス 6"/>
          <p:cNvSpPr txBox="1"/>
          <p:nvPr/>
        </p:nvSpPr>
        <p:spPr>
          <a:xfrm>
            <a:off x="167279" y="1128675"/>
            <a:ext cx="8718150" cy="1076325"/>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①　授業の「ねらい」と「目指す子どもの姿</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を確認する</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45" name="正方形/長方形 8"/>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
        <p:nvSpPr>
          <p:cNvPr id="1146"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4</a:t>
            </a:r>
          </a:p>
        </p:txBody>
      </p:sp>
      <p:sp>
        <p:nvSpPr>
          <p:cNvPr id="1147" name="テキスト 148"/>
          <p:cNvSpPr txBox="1"/>
          <p:nvPr/>
        </p:nvSpPr>
        <p:spPr>
          <a:xfrm>
            <a:off x="252073" y="2349000"/>
            <a:ext cx="3741121" cy="2061210"/>
          </a:xfrm>
          <a:prstGeom prst="rect">
            <a:avLst/>
          </a:prstGeom>
        </p:spPr>
        <p:txBody>
          <a:bodyPr wrap="square">
            <a:spAutoFit/>
          </a:bodyPr>
          <a:lstStyle/>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授業のねらいを</a:t>
            </a:r>
            <a:endParaRPr lang="ja-JP" altLang="en-US"/>
          </a:p>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確認し</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目指す子どもの姿</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を全体で共</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有する。</a:t>
            </a:r>
          </a:p>
        </p:txBody>
      </p:sp>
      <p:grpSp>
        <p:nvGrpSpPr>
          <p:cNvPr id="1148" name="グループ 249"/>
          <p:cNvGrpSpPr/>
          <p:nvPr/>
        </p:nvGrpSpPr>
        <p:grpSpPr>
          <a:xfrm>
            <a:off x="4335992" y="2309661"/>
            <a:ext cx="4340008" cy="4435609"/>
            <a:chOff x="4335992" y="2309661"/>
            <a:chExt cx="4340008" cy="4435609"/>
          </a:xfrm>
        </p:grpSpPr>
        <p:grpSp>
          <p:nvGrpSpPr>
            <p:cNvPr id="1149" name="グループ 277"/>
            <p:cNvGrpSpPr/>
            <p:nvPr/>
          </p:nvGrpSpPr>
          <p:grpSpPr>
            <a:xfrm>
              <a:off x="4335992" y="2309661"/>
              <a:ext cx="4340008" cy="4435609"/>
              <a:chOff x="4500000" y="2309661"/>
              <a:chExt cx="4340008" cy="4435609"/>
            </a:xfrm>
          </p:grpSpPr>
          <p:sp>
            <p:nvSpPr>
              <p:cNvPr id="1150" name="図形 274"/>
              <p:cNvSpPr/>
              <p:nvPr/>
            </p:nvSpPr>
            <p:spPr>
              <a:xfrm>
                <a:off x="4500000" y="2309661"/>
                <a:ext cx="4340008" cy="4435609"/>
              </a:xfrm>
              <a:prstGeom prst="foldedCorner">
                <a:avLst>
                  <a:gd name="adj" fmla="val 41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151" name="四角形 266"/>
              <p:cNvSpPr/>
              <p:nvPr/>
            </p:nvSpPr>
            <p:spPr>
              <a:xfrm>
                <a:off x="4714225" y="3278148"/>
                <a:ext cx="3906189" cy="3325096"/>
              </a:xfrm>
              <a:prstGeom prst="rect">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152" name="テキスト 267"/>
              <p:cNvSpPr txBox="1"/>
              <p:nvPr/>
            </p:nvSpPr>
            <p:spPr>
              <a:xfrm>
                <a:off x="4716178" y="3278158"/>
                <a:ext cx="3899175" cy="337661"/>
              </a:xfrm>
              <a:prstGeom prst="rect">
                <a:avLst/>
              </a:prstGeom>
              <a:ln>
                <a:solidFill>
                  <a:schemeClr val="tx1"/>
                </a:solidFill>
              </a:ln>
            </p:spPr>
            <p:txBody>
              <a:bodyPr wrap="square">
                <a:spAutoFit/>
              </a:bodyPr>
              <a:lstStyle/>
              <a:p>
                <a:pPr algn="ctr">
                  <a:defRPr lang="ja-JP" altLang="en-US"/>
                </a:pPr>
                <a:r>
                  <a:rPr lang="ja-JP" altLang="en-US" sz="1600">
                    <a:solidFill>
                      <a:schemeClr val="tx1"/>
                    </a:solidFill>
                  </a:rPr>
                  <a:t>多面的・多角的に考えるための工夫</a:t>
                </a:r>
                <a:endParaRPr lang="ja-JP" altLang="en-US">
                  <a:solidFill>
                    <a:schemeClr val="tx1"/>
                  </a:solidFill>
                </a:endParaRPr>
              </a:p>
            </p:txBody>
          </p:sp>
          <p:sp>
            <p:nvSpPr>
              <p:cNvPr id="1153" name="テキスト 271"/>
              <p:cNvSpPr txBox="1"/>
              <p:nvPr/>
            </p:nvSpPr>
            <p:spPr>
              <a:xfrm>
                <a:off x="4714481" y="2421000"/>
                <a:ext cx="3905813" cy="337661"/>
              </a:xfrm>
              <a:prstGeom prst="rect">
                <a:avLst/>
              </a:prstGeom>
              <a:ln>
                <a:solidFill>
                  <a:schemeClr val="tx1"/>
                </a:solidFill>
              </a:ln>
            </p:spPr>
            <p:txBody>
              <a:bodyPr wrap="square">
                <a:spAutoFit/>
              </a:bodyPr>
              <a:lstStyle/>
              <a:p>
                <a:pPr algn="l">
                  <a:defRPr lang="ja-JP" altLang="en-US"/>
                </a:pPr>
                <a:r>
                  <a:rPr lang="ja-JP" altLang="en-US" sz="1600">
                    <a:solidFill>
                      <a:srgbClr val="003EFF"/>
                    </a:solidFill>
                    <a:latin typeface="UD デジタル 教科書体 NK-R"/>
                    <a:ea typeface="UD デジタル 教科書体 NK-R"/>
                  </a:rPr>
                  <a:t>本時のねらい　・・・・・・・・・・・・・・・・・・・</a:t>
                </a:r>
              </a:p>
            </p:txBody>
          </p:sp>
          <p:sp>
            <p:nvSpPr>
              <p:cNvPr id="1154" name="テキスト 272"/>
              <p:cNvSpPr txBox="1"/>
              <p:nvPr/>
            </p:nvSpPr>
            <p:spPr>
              <a:xfrm>
                <a:off x="4714481" y="2789439"/>
                <a:ext cx="3905813" cy="337661"/>
              </a:xfrm>
              <a:prstGeom prst="rect">
                <a:avLst/>
              </a:prstGeom>
              <a:ln>
                <a:solidFill>
                  <a:schemeClr val="tx1"/>
                </a:solidFill>
              </a:ln>
            </p:spPr>
            <p:txBody>
              <a:bodyPr wrap="square">
                <a:spAutoFit/>
              </a:bodyPr>
              <a:lstStyle/>
              <a:p>
                <a:pPr algn="l">
                  <a:defRPr lang="ja-JP" altLang="en-US"/>
                </a:pPr>
                <a:r>
                  <a:rPr lang="ja-JP" altLang="en-US" sz="1600">
                    <a:solidFill>
                      <a:srgbClr val="003EFF"/>
                    </a:solidFill>
                    <a:latin typeface="UD デジタル 教科書体 NK-R"/>
                    <a:ea typeface="UD デジタル 教科書体 NK-R"/>
                  </a:rPr>
                  <a:t>目指す</a:t>
                </a:r>
                <a:r>
                  <a:rPr lang="ja-JP" altLang="en-US" sz="1600">
                    <a:solidFill>
                      <a:srgbClr val="003EFF"/>
                    </a:solidFill>
                    <a:latin typeface="UD デジタル 教科書体 NK-R"/>
                    <a:ea typeface="UD デジタル 教科書体 NK-R"/>
                  </a:rPr>
                  <a:t>子どもの姿　　・・・・・・・・・・・・・・</a:t>
                </a:r>
                <a:endParaRPr lang="ja-JP" altLang="en-US">
                  <a:solidFill>
                    <a:srgbClr val="003EFF"/>
                  </a:solidFill>
                  <a:latin typeface="UD デジタル 教科書体 NK-R"/>
                  <a:ea typeface="UD デジタル 教科書体 NK-R"/>
                </a:endParaRPr>
              </a:p>
            </p:txBody>
          </p:sp>
        </p:grpSp>
      </p:grpSp>
      <p:sp>
        <p:nvSpPr>
          <p:cNvPr id="1155" name="楕円 250"/>
          <p:cNvSpPr/>
          <p:nvPr/>
        </p:nvSpPr>
        <p:spPr>
          <a:xfrm>
            <a:off x="4384232" y="2305861"/>
            <a:ext cx="4149602" cy="858948"/>
          </a:xfrm>
          <a:prstGeom prst="ellipse">
            <a:avLst/>
          </a:prstGeom>
          <a:noFill/>
          <a:ln w="571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Tree>
    <p:extLst>
      <p:ext uri="{BB962C8B-B14F-4D97-AF65-F5344CB8AC3E}">
        <p14:creationId xmlns:p14="http://schemas.microsoft.com/office/powerpoint/2010/main" val="11135731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61" name="テキスト ボックス 6"/>
          <p:cNvSpPr txBox="1"/>
          <p:nvPr/>
        </p:nvSpPr>
        <p:spPr>
          <a:xfrm>
            <a:off x="167279" y="1111192"/>
            <a:ext cx="8718150" cy="1076325"/>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②　「多面的・多角的に考える」ことができ</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る　</a:t>
            </a:r>
          </a:p>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ようにするための工夫を考える</a:t>
            </a:r>
          </a:p>
        </p:txBody>
      </p:sp>
      <p:sp>
        <p:nvSpPr>
          <p:cNvPr id="1162" name="正方形/長方形 8"/>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
        <p:nvSpPr>
          <p:cNvPr id="1163"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5</a:t>
            </a:r>
          </a:p>
        </p:txBody>
      </p:sp>
      <p:sp>
        <p:nvSpPr>
          <p:cNvPr id="1164" name="テキスト 148"/>
          <p:cNvSpPr txBox="1"/>
          <p:nvPr/>
        </p:nvSpPr>
        <p:spPr>
          <a:xfrm>
            <a:off x="516750" y="2317250"/>
            <a:ext cx="5683872" cy="1076325"/>
          </a:xfrm>
          <a:prstGeom prst="rect">
            <a:avLst/>
          </a:prstGeom>
        </p:spPr>
        <p:txBody>
          <a:bodyPr wrap="square">
            <a:spAutoFit/>
          </a:bodyPr>
          <a:lstStyle/>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個人で</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付箋に記入する。</a:t>
            </a:r>
            <a:endParaRPr lang="ja-JP" altLang="en-US"/>
          </a:p>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5" name="図形 582"/>
          <p:cNvSpPr/>
          <p:nvPr/>
        </p:nvSpPr>
        <p:spPr>
          <a:xfrm>
            <a:off x="2196000" y="2997000"/>
            <a:ext cx="4551574" cy="2885144"/>
          </a:xfrm>
          <a:prstGeom prst="foldedCorner">
            <a:avLst/>
          </a:prstGeom>
          <a:solidFill>
            <a:srgbClr val="CCFFCC"/>
          </a:solidFill>
          <a:ln w="12700" cap="flat" cmpd="sng" algn="ctr">
            <a:solidFill>
              <a:srgbClr val="404040"/>
            </a:solidFill>
            <a:prstDash val="solid"/>
            <a:miter/>
          </a:ln>
        </p:spPr>
        <p:txBody>
          <a:bodyPr vert="horz" wrap="square" lIns="91440" tIns="45720" rIns="91440" bIns="45720" numCol="1" spcCol="0" anchor="t" anchorCtr="0">
            <a:noAutofit/>
          </a:bodyPr>
          <a:lstStyle/>
          <a:p>
            <a:pPr algn="ctr"/>
            <a:endParaRPr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4000" dirty="0">
                <a:latin typeface="メイリオ" panose="020B0604030504040204" pitchFamily="50" charset="-128"/>
                <a:ea typeface="メイリオ" panose="020B0604030504040204" pitchFamily="50" charset="-128"/>
                <a:cs typeface="メイリオ" panose="020B0604030504040204" pitchFamily="50" charset="-128"/>
              </a:rPr>
              <a:t>指導の工夫</a:t>
            </a:r>
            <a:endParaRPr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名前</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135731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71" name="テキスト ボックス 6"/>
          <p:cNvSpPr txBox="1"/>
          <p:nvPr/>
        </p:nvSpPr>
        <p:spPr>
          <a:xfrm>
            <a:off x="167121" y="1111192"/>
            <a:ext cx="8906237" cy="1076325"/>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③　「多面的・多角的に考える」ことができ</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る</a:t>
            </a:r>
          </a:p>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ようにするための工夫を紹介する</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2" name="正方形/長方形 8"/>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
        <p:nvSpPr>
          <p:cNvPr id="1173"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6</a:t>
            </a:r>
          </a:p>
        </p:txBody>
      </p:sp>
      <p:sp>
        <p:nvSpPr>
          <p:cNvPr id="1174" name="テキスト 148"/>
          <p:cNvSpPr txBox="1"/>
          <p:nvPr/>
        </p:nvSpPr>
        <p:spPr>
          <a:xfrm>
            <a:off x="252066" y="2349000"/>
            <a:ext cx="3952585" cy="2061210"/>
          </a:xfrm>
          <a:prstGeom prst="rect">
            <a:avLst/>
          </a:prstGeom>
        </p:spPr>
        <p:txBody>
          <a:bodyPr wrap="square">
            <a:spAutoFit/>
          </a:bodyPr>
          <a:lstStyle/>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各自が記入した付</a:t>
            </a:r>
          </a:p>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箋を演習シートに貼り</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全体で意見交流をする。</a:t>
            </a:r>
          </a:p>
        </p:txBody>
      </p:sp>
      <p:grpSp>
        <p:nvGrpSpPr>
          <p:cNvPr id="1175" name="グループ 272"/>
          <p:cNvGrpSpPr/>
          <p:nvPr/>
        </p:nvGrpSpPr>
        <p:grpSpPr>
          <a:xfrm>
            <a:off x="4204651" y="2187517"/>
            <a:ext cx="4344237" cy="4435609"/>
            <a:chOff x="4204651" y="2187517"/>
            <a:chExt cx="4344237" cy="4435609"/>
          </a:xfrm>
        </p:grpSpPr>
        <p:grpSp>
          <p:nvGrpSpPr>
            <p:cNvPr id="1176" name="グループ 202"/>
            <p:cNvGrpSpPr/>
            <p:nvPr/>
          </p:nvGrpSpPr>
          <p:grpSpPr>
            <a:xfrm>
              <a:off x="4204651" y="2187517"/>
              <a:ext cx="4340008" cy="4435609"/>
              <a:chOff x="4335992" y="2233391"/>
              <a:chExt cx="4340008" cy="4435609"/>
            </a:xfrm>
          </p:grpSpPr>
          <p:grpSp>
            <p:nvGrpSpPr>
              <p:cNvPr id="1177" name="グループ 305"/>
              <p:cNvGrpSpPr/>
              <p:nvPr/>
            </p:nvGrpSpPr>
            <p:grpSpPr>
              <a:xfrm>
                <a:off x="4335992" y="2233391"/>
                <a:ext cx="4340008" cy="4435609"/>
                <a:chOff x="4335992" y="2309661"/>
                <a:chExt cx="4340008" cy="4435609"/>
              </a:xfrm>
            </p:grpSpPr>
            <p:grpSp>
              <p:nvGrpSpPr>
                <p:cNvPr id="1178" name="グループ 277"/>
                <p:cNvGrpSpPr/>
                <p:nvPr/>
              </p:nvGrpSpPr>
              <p:grpSpPr>
                <a:xfrm>
                  <a:off x="4335992" y="2309661"/>
                  <a:ext cx="4340008" cy="4435609"/>
                  <a:chOff x="4500000" y="2309661"/>
                  <a:chExt cx="4340008" cy="4435609"/>
                </a:xfrm>
              </p:grpSpPr>
              <p:sp>
                <p:nvSpPr>
                  <p:cNvPr id="1179" name="図形 274"/>
                  <p:cNvSpPr/>
                  <p:nvPr/>
                </p:nvSpPr>
                <p:spPr>
                  <a:xfrm>
                    <a:off x="4500000" y="2309661"/>
                    <a:ext cx="4340008" cy="4435609"/>
                  </a:xfrm>
                  <a:prstGeom prst="foldedCorner">
                    <a:avLst>
                      <a:gd name="adj" fmla="val 41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180" name="四角形 266"/>
                  <p:cNvSpPr/>
                  <p:nvPr/>
                </p:nvSpPr>
                <p:spPr>
                  <a:xfrm>
                    <a:off x="4714225" y="3138525"/>
                    <a:ext cx="3906189" cy="3377651"/>
                  </a:xfrm>
                  <a:prstGeom prst="rect">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181" name="テキスト 267"/>
                  <p:cNvSpPr txBox="1"/>
                  <p:nvPr/>
                </p:nvSpPr>
                <p:spPr>
                  <a:xfrm>
                    <a:off x="4715090" y="3213483"/>
                    <a:ext cx="3907275" cy="337661"/>
                  </a:xfrm>
                  <a:prstGeom prst="rect">
                    <a:avLst/>
                  </a:prstGeom>
                  <a:ln>
                    <a:solidFill>
                      <a:schemeClr val="tx1"/>
                    </a:solidFill>
                  </a:ln>
                </p:spPr>
                <p:txBody>
                  <a:bodyPr wrap="square">
                    <a:spAutoFit/>
                  </a:bodyPr>
                  <a:lstStyle/>
                  <a:p>
                    <a:pPr algn="ctr">
                      <a:defRPr lang="ja-JP" altLang="en-US"/>
                    </a:pPr>
                    <a:r>
                      <a:rPr lang="ja-JP" altLang="en-US" sz="1600">
                        <a:solidFill>
                          <a:srgbClr val="003EFF"/>
                        </a:solidFill>
                      </a:rPr>
                      <a:t>多面的・多角的に考えるための工夫</a:t>
                    </a:r>
                    <a:endParaRPr lang="ja-JP" altLang="en-US">
                      <a:solidFill>
                        <a:srgbClr val="003EFF"/>
                      </a:solidFill>
                    </a:endParaRPr>
                  </a:p>
                </p:txBody>
              </p:sp>
              <p:sp>
                <p:nvSpPr>
                  <p:cNvPr id="1182" name="テキスト 271"/>
                  <p:cNvSpPr txBox="1"/>
                  <p:nvPr/>
                </p:nvSpPr>
                <p:spPr>
                  <a:xfrm>
                    <a:off x="4714481" y="2421000"/>
                    <a:ext cx="3905813" cy="337661"/>
                  </a:xfrm>
                  <a:prstGeom prst="rect">
                    <a:avLst/>
                  </a:prstGeom>
                  <a:ln>
                    <a:solidFill>
                      <a:schemeClr val="tx1"/>
                    </a:solidFill>
                  </a:ln>
                </p:spPr>
                <p:txBody>
                  <a:bodyPr wrap="square">
                    <a:spAutoFit/>
                  </a:bodyPr>
                  <a:lstStyle/>
                  <a:p>
                    <a:pPr algn="l">
                      <a:defRPr lang="ja-JP" altLang="en-US"/>
                    </a:pPr>
                    <a:r>
                      <a:rPr lang="ja-JP" altLang="en-US" sz="1600">
                        <a:solidFill>
                          <a:schemeClr val="tx1"/>
                        </a:solidFill>
                        <a:latin typeface="UD デジタル 教科書体 NK-R"/>
                        <a:ea typeface="UD デジタル 教科書体 NK-R"/>
                      </a:rPr>
                      <a:t>本時のねらい　・・・・・・・・・・・・・・・・・・・</a:t>
                    </a:r>
                    <a:endParaRPr>
                      <a:solidFill>
                        <a:schemeClr val="tx1"/>
                      </a:solidFill>
                    </a:endParaRPr>
                  </a:p>
                </p:txBody>
              </p:sp>
              <p:sp>
                <p:nvSpPr>
                  <p:cNvPr id="1183" name="テキスト 272"/>
                  <p:cNvSpPr txBox="1"/>
                  <p:nvPr/>
                </p:nvSpPr>
                <p:spPr>
                  <a:xfrm>
                    <a:off x="4714481" y="2789439"/>
                    <a:ext cx="3905813" cy="337661"/>
                  </a:xfrm>
                  <a:prstGeom prst="rect">
                    <a:avLst/>
                  </a:prstGeom>
                  <a:ln>
                    <a:solidFill>
                      <a:schemeClr val="tx1"/>
                    </a:solidFill>
                  </a:ln>
                </p:spPr>
                <p:txBody>
                  <a:bodyPr wrap="square">
                    <a:spAutoFit/>
                  </a:bodyPr>
                  <a:lstStyle/>
                  <a:p>
                    <a:pPr algn="l">
                      <a:defRPr lang="ja-JP" altLang="en-US"/>
                    </a:pPr>
                    <a:r>
                      <a:rPr lang="ja-JP" altLang="en-US" sz="1600">
                        <a:solidFill>
                          <a:schemeClr val="tx1"/>
                        </a:solidFill>
                        <a:latin typeface="UD デジタル 教科書体 NK-R"/>
                        <a:ea typeface="UD デジタル 教科書体 NK-R"/>
                      </a:rPr>
                      <a:t>目指す子どもの姿　　・・・・・・・・・・・・・・・</a:t>
                    </a:r>
                    <a:endParaRPr>
                      <a:solidFill>
                        <a:schemeClr val="tx1"/>
                      </a:solidFill>
                    </a:endParaRPr>
                  </a:p>
                </p:txBody>
              </p:sp>
            </p:grpSp>
            <p:sp>
              <p:nvSpPr>
                <p:cNvPr id="1184" name="メモ 286"/>
                <p:cNvSpPr/>
                <p:nvPr/>
              </p:nvSpPr>
              <p:spPr>
                <a:xfrm>
                  <a:off x="5437669" y="3721270"/>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5" name="メモ 287"/>
                <p:cNvSpPr/>
                <p:nvPr/>
              </p:nvSpPr>
              <p:spPr>
                <a:xfrm>
                  <a:off x="6935341" y="4631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6" name="メモ 289"/>
                <p:cNvSpPr/>
                <p:nvPr/>
              </p:nvSpPr>
              <p:spPr>
                <a:xfrm>
                  <a:off x="5437669" y="5916587"/>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7" name="メモ 291"/>
                <p:cNvSpPr/>
                <p:nvPr/>
              </p:nvSpPr>
              <p:spPr>
                <a:xfrm>
                  <a:off x="5425010" y="4631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8" name="メモ 288"/>
                <p:cNvSpPr/>
                <p:nvPr/>
              </p:nvSpPr>
              <p:spPr>
                <a:xfrm>
                  <a:off x="5639341" y="4847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sp>
          <p:nvSpPr>
            <p:cNvPr id="1189" name="楕円 251"/>
            <p:cNvSpPr/>
            <p:nvPr/>
          </p:nvSpPr>
          <p:spPr>
            <a:xfrm>
              <a:off x="4204767" y="3095212"/>
              <a:ext cx="4344121" cy="3524631"/>
            </a:xfrm>
            <a:prstGeom prst="ellipse">
              <a:avLst/>
            </a:prstGeom>
            <a:noFill/>
            <a:ln w="571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grpSp>
      <p:sp>
        <p:nvSpPr>
          <p:cNvPr id="1190" name="テキスト 344"/>
          <p:cNvSpPr txBox="1"/>
          <p:nvPr/>
        </p:nvSpPr>
        <p:spPr>
          <a:xfrm>
            <a:off x="5436000" y="5246483"/>
            <a:ext cx="1296000" cy="368439"/>
          </a:xfrm>
          <a:prstGeom prst="rect">
            <a:avLst/>
          </a:prstGeom>
        </p:spPr>
        <p:txBody>
          <a:bodyPr wrap="square">
            <a:spAutoFit/>
          </a:bodyPr>
          <a:p>
            <a:pPr>
              <a:defRPr lang="ja-JP" altLang="en-US"/>
            </a:pPr>
            <a:r>
              <a:rPr lang="ja-JP" altLang="en-US" b="1">
                <a:solidFill>
                  <a:srgbClr val="003EFF"/>
                </a:solidFill>
              </a:rPr>
              <a:t>・・・・・・</a:t>
            </a:r>
            <a:endParaRPr lang="ja-JP" altLang="en-US" b="1">
              <a:solidFill>
                <a:srgbClr val="003EFF"/>
              </a:solidFill>
            </a:endParaRPr>
          </a:p>
        </p:txBody>
      </p:sp>
      <p:sp>
        <p:nvSpPr>
          <p:cNvPr id="1191" name="楕円 345"/>
          <p:cNvSpPr/>
          <p:nvPr/>
        </p:nvSpPr>
        <p:spPr>
          <a:xfrm>
            <a:off x="5148000" y="4452979"/>
            <a:ext cx="1504532" cy="776021"/>
          </a:xfrm>
          <a:prstGeom prst="ellipse">
            <a:avLst/>
          </a:prstGeom>
          <a:noFill/>
          <a:ln w="28575" cap="flat" cmpd="sng" algn="ctr">
            <a:solidFill>
              <a:srgbClr val="003EFF"/>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92" name="テキスト 346"/>
          <p:cNvSpPr txBox="1"/>
          <p:nvPr/>
        </p:nvSpPr>
        <p:spPr>
          <a:xfrm>
            <a:off x="5436000" y="4140561"/>
            <a:ext cx="1188982" cy="368439"/>
          </a:xfrm>
          <a:prstGeom prst="rect">
            <a:avLst/>
          </a:prstGeom>
        </p:spPr>
        <p:txBody>
          <a:bodyPr wrap="square">
            <a:spAutoFit/>
          </a:bodyPr>
          <a:p>
            <a:pPr>
              <a:defRPr lang="ja-JP" altLang="en-US"/>
            </a:pPr>
            <a:r>
              <a:rPr lang="ja-JP" altLang="en-US" b="1">
                <a:solidFill>
                  <a:srgbClr val="003EFF"/>
                </a:solidFill>
              </a:rPr>
              <a:t>○○○</a:t>
            </a:r>
            <a:endParaRPr lang="ja-JP" altLang="en-US" b="1">
              <a:solidFill>
                <a:srgbClr val="003EFF"/>
              </a:solidFill>
            </a:endParaRPr>
          </a:p>
        </p:txBody>
      </p:sp>
      <p:sp>
        <p:nvSpPr>
          <p:cNvPr id="1193" name="テキスト 347"/>
          <p:cNvSpPr txBox="1"/>
          <p:nvPr/>
        </p:nvSpPr>
        <p:spPr>
          <a:xfrm>
            <a:off x="6516000" y="4005000"/>
            <a:ext cx="1296000" cy="368439"/>
          </a:xfrm>
          <a:prstGeom prst="rect">
            <a:avLst/>
          </a:prstGeom>
        </p:spPr>
        <p:txBody>
          <a:bodyPr wrap="square">
            <a:spAutoFit/>
          </a:bodyPr>
          <a:p>
            <a:pPr>
              <a:defRPr lang="ja-JP" altLang="en-US"/>
            </a:pPr>
            <a:r>
              <a:rPr lang="ja-JP" altLang="en-US" b="1">
                <a:solidFill>
                  <a:srgbClr val="003EFF"/>
                </a:solidFill>
              </a:rPr>
              <a:t>・・・・・・</a:t>
            </a:r>
            <a:endParaRPr lang="ja-JP" altLang="en-US" b="1">
              <a:solidFill>
                <a:srgbClr val="003EFF"/>
              </a:solidFill>
            </a:endParaRPr>
          </a:p>
        </p:txBody>
      </p:sp>
    </p:spTree>
    <p:extLst>
      <p:ext uri="{BB962C8B-B14F-4D97-AF65-F5344CB8AC3E}">
        <p14:creationId xmlns:p14="http://schemas.microsoft.com/office/powerpoint/2010/main" val="11135731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99" name="テキスト ボックス 6"/>
          <p:cNvSpPr txBox="1"/>
          <p:nvPr/>
        </p:nvSpPr>
        <p:spPr>
          <a:xfrm>
            <a:off x="167281" y="1111192"/>
            <a:ext cx="8715729" cy="583883"/>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④　研修のまとめをする</a:t>
            </a:r>
          </a:p>
        </p:txBody>
      </p:sp>
      <p:sp>
        <p:nvSpPr>
          <p:cNvPr id="1200" name="正方形/長方形 8"/>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
        <p:nvSpPr>
          <p:cNvPr id="1201"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7</a:t>
            </a:r>
          </a:p>
        </p:txBody>
      </p:sp>
      <p:sp>
        <p:nvSpPr>
          <p:cNvPr id="1202" name="テキスト 148"/>
          <p:cNvSpPr txBox="1"/>
          <p:nvPr/>
        </p:nvSpPr>
        <p:spPr>
          <a:xfrm>
            <a:off x="252066" y="2349000"/>
            <a:ext cx="3952585" cy="583883"/>
          </a:xfrm>
          <a:prstGeom prst="rect">
            <a:avLst/>
          </a:prstGeom>
        </p:spPr>
        <p:txBody>
          <a:bodyPr wrap="square">
            <a:spAutoFit/>
          </a:bodyPr>
          <a:lstStyle/>
          <a:p>
            <a:pPr>
              <a:defRPr lang="ja-JP" altLang="en-US"/>
            </a:pP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3" name="テキスト 320"/>
          <p:cNvSpPr txBox="1"/>
          <p:nvPr/>
        </p:nvSpPr>
        <p:spPr>
          <a:xfrm>
            <a:off x="252066" y="2015790"/>
            <a:ext cx="3952585" cy="1568768"/>
          </a:xfrm>
          <a:prstGeom prst="rect">
            <a:avLst/>
          </a:prstGeom>
        </p:spPr>
        <p:txBody>
          <a:bodyPr wrap="square">
            <a:spAutoFit/>
          </a:bodyPr>
          <a:lstStyle/>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今後の実践に生かしたいことを確認する。</a:t>
            </a:r>
          </a:p>
        </p:txBody>
      </p:sp>
      <p:grpSp>
        <p:nvGrpSpPr>
          <p:cNvPr id="1204" name="グループ 322"/>
          <p:cNvGrpSpPr/>
          <p:nvPr/>
        </p:nvGrpSpPr>
        <p:grpSpPr>
          <a:xfrm>
            <a:off x="4335992" y="1989000"/>
            <a:ext cx="4340008" cy="4435609"/>
            <a:chOff x="4335992" y="2187517"/>
            <a:chExt cx="4340008" cy="4435609"/>
          </a:xfrm>
        </p:grpSpPr>
        <p:grpSp>
          <p:nvGrpSpPr>
            <p:cNvPr id="1205" name="グループ 274"/>
            <p:cNvGrpSpPr/>
            <p:nvPr/>
          </p:nvGrpSpPr>
          <p:grpSpPr>
            <a:xfrm>
              <a:off x="4335992" y="2187517"/>
              <a:ext cx="4340008" cy="4435609"/>
              <a:chOff x="4204651" y="2187517"/>
              <a:chExt cx="4340008" cy="4435609"/>
            </a:xfrm>
          </p:grpSpPr>
          <p:grpSp>
            <p:nvGrpSpPr>
              <p:cNvPr id="1206" name="グループ 202"/>
              <p:cNvGrpSpPr/>
              <p:nvPr/>
            </p:nvGrpSpPr>
            <p:grpSpPr>
              <a:xfrm>
                <a:off x="4204651" y="2187517"/>
                <a:ext cx="4340008" cy="4435609"/>
                <a:chOff x="4335992" y="2233391"/>
                <a:chExt cx="4340008" cy="4435609"/>
              </a:xfrm>
            </p:grpSpPr>
            <p:grpSp>
              <p:nvGrpSpPr>
                <p:cNvPr id="1207" name="グループ 305"/>
                <p:cNvGrpSpPr/>
                <p:nvPr/>
              </p:nvGrpSpPr>
              <p:grpSpPr>
                <a:xfrm>
                  <a:off x="4335992" y="2233391"/>
                  <a:ext cx="4340008" cy="4435609"/>
                  <a:chOff x="4335992" y="2309661"/>
                  <a:chExt cx="4340008" cy="4435609"/>
                </a:xfrm>
              </p:grpSpPr>
              <p:grpSp>
                <p:nvGrpSpPr>
                  <p:cNvPr id="1208" name="グループ 277"/>
                  <p:cNvGrpSpPr/>
                  <p:nvPr/>
                </p:nvGrpSpPr>
                <p:grpSpPr>
                  <a:xfrm>
                    <a:off x="4335992" y="2309661"/>
                    <a:ext cx="4340008" cy="4435609"/>
                    <a:chOff x="4500000" y="2309661"/>
                    <a:chExt cx="4340008" cy="4435609"/>
                  </a:xfrm>
                </p:grpSpPr>
                <p:sp>
                  <p:nvSpPr>
                    <p:cNvPr id="1209" name="図形 274"/>
                    <p:cNvSpPr/>
                    <p:nvPr/>
                  </p:nvSpPr>
                  <p:spPr>
                    <a:xfrm>
                      <a:off x="4500000" y="2309661"/>
                      <a:ext cx="4340008" cy="4435609"/>
                    </a:xfrm>
                    <a:prstGeom prst="foldedCorner">
                      <a:avLst>
                        <a:gd name="adj" fmla="val 41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10" name="四角形 266"/>
                    <p:cNvSpPr/>
                    <p:nvPr/>
                  </p:nvSpPr>
                  <p:spPr>
                    <a:xfrm>
                      <a:off x="4714225" y="3217654"/>
                      <a:ext cx="3906189" cy="3377651"/>
                    </a:xfrm>
                    <a:prstGeom prst="rect">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11" name="テキスト 267"/>
                    <p:cNvSpPr txBox="1"/>
                    <p:nvPr/>
                  </p:nvSpPr>
                  <p:spPr>
                    <a:xfrm>
                      <a:off x="4718275" y="3217654"/>
                      <a:ext cx="3901886" cy="337661"/>
                    </a:xfrm>
                    <a:prstGeom prst="rect">
                      <a:avLst/>
                    </a:prstGeom>
                    <a:ln>
                      <a:solidFill>
                        <a:schemeClr val="tx1"/>
                      </a:solidFill>
                    </a:ln>
                  </p:spPr>
                  <p:txBody>
                    <a:bodyPr wrap="square">
                      <a:spAutoFit/>
                    </a:bodyPr>
                    <a:lstStyle/>
                    <a:p>
                      <a:pPr algn="ctr">
                        <a:defRPr lang="ja-JP" altLang="en-US"/>
                      </a:pPr>
                      <a:r>
                        <a:rPr lang="ja-JP" altLang="en-US" sz="1600">
                          <a:solidFill>
                            <a:schemeClr val="tx1"/>
                          </a:solidFill>
                        </a:rPr>
                        <a:t>多面的・多角的に考えるための工夫</a:t>
                      </a:r>
                      <a:endParaRPr lang="ja-JP" altLang="en-US">
                        <a:solidFill>
                          <a:schemeClr val="tx1"/>
                        </a:solidFill>
                      </a:endParaRPr>
                    </a:p>
                  </p:txBody>
                </p:sp>
                <p:sp>
                  <p:nvSpPr>
                    <p:cNvPr id="1212" name="テキスト 271"/>
                    <p:cNvSpPr txBox="1"/>
                    <p:nvPr/>
                  </p:nvSpPr>
                  <p:spPr>
                    <a:xfrm>
                      <a:off x="4714481" y="2421000"/>
                      <a:ext cx="3905813" cy="337661"/>
                    </a:xfrm>
                    <a:prstGeom prst="rect">
                      <a:avLst/>
                    </a:prstGeom>
                    <a:ln>
                      <a:solidFill>
                        <a:schemeClr val="tx1"/>
                      </a:solidFill>
                    </a:ln>
                  </p:spPr>
                  <p:txBody>
                    <a:bodyPr wrap="square">
                      <a:spAutoFit/>
                    </a:bodyPr>
                    <a:lstStyle/>
                    <a:p>
                      <a:pPr algn="l">
                        <a:defRPr lang="ja-JP" altLang="en-US"/>
                      </a:pPr>
                      <a:r>
                        <a:rPr lang="ja-JP" altLang="en-US" sz="1600">
                          <a:solidFill>
                            <a:schemeClr val="tx1"/>
                          </a:solidFill>
                          <a:latin typeface="UD デジタル 教科書体 NK-R"/>
                          <a:ea typeface="UD デジタル 教科書体 NK-R"/>
                        </a:rPr>
                        <a:t>本時のねらい　・・・・・・・・・・・・・・・・・・・</a:t>
                      </a:r>
                      <a:endParaRPr>
                        <a:solidFill>
                          <a:schemeClr val="tx1"/>
                        </a:solidFill>
                      </a:endParaRPr>
                    </a:p>
                  </p:txBody>
                </p:sp>
                <p:sp>
                  <p:nvSpPr>
                    <p:cNvPr id="1213" name="テキスト 272"/>
                    <p:cNvSpPr txBox="1"/>
                    <p:nvPr/>
                  </p:nvSpPr>
                  <p:spPr>
                    <a:xfrm>
                      <a:off x="4714481" y="2789439"/>
                      <a:ext cx="3905813" cy="337661"/>
                    </a:xfrm>
                    <a:prstGeom prst="rect">
                      <a:avLst/>
                    </a:prstGeom>
                    <a:ln>
                      <a:solidFill>
                        <a:schemeClr val="tx1"/>
                      </a:solidFill>
                    </a:ln>
                  </p:spPr>
                  <p:txBody>
                    <a:bodyPr wrap="square">
                      <a:spAutoFit/>
                    </a:bodyPr>
                    <a:lstStyle/>
                    <a:p>
                      <a:pPr algn="l">
                        <a:defRPr lang="ja-JP" altLang="en-US"/>
                      </a:pPr>
                      <a:r>
                        <a:rPr lang="ja-JP" altLang="en-US" sz="1600">
                          <a:solidFill>
                            <a:schemeClr val="tx1"/>
                          </a:solidFill>
                          <a:latin typeface="UD デジタル 教科書体 NK-R"/>
                          <a:ea typeface="UD デジタル 教科書体 NK-R"/>
                        </a:rPr>
                        <a:t>目指す子どもの姿　　・・・・・・・・・・・・・・・</a:t>
                      </a:r>
                      <a:endParaRPr>
                        <a:solidFill>
                          <a:schemeClr val="tx1"/>
                        </a:solidFill>
                      </a:endParaRPr>
                    </a:p>
                  </p:txBody>
                </p:sp>
              </p:grpSp>
              <p:sp>
                <p:nvSpPr>
                  <p:cNvPr id="1214" name="メモ 286"/>
                  <p:cNvSpPr/>
                  <p:nvPr/>
                </p:nvSpPr>
                <p:spPr>
                  <a:xfrm>
                    <a:off x="5437669" y="3721270"/>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15" name="メモ 287"/>
                  <p:cNvSpPr/>
                  <p:nvPr/>
                </p:nvSpPr>
                <p:spPr>
                  <a:xfrm>
                    <a:off x="6935341" y="4631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16" name="メモ 289"/>
                  <p:cNvSpPr/>
                  <p:nvPr/>
                </p:nvSpPr>
                <p:spPr>
                  <a:xfrm>
                    <a:off x="5437669" y="5916587"/>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17" name="メモ 291"/>
                  <p:cNvSpPr/>
                  <p:nvPr/>
                </p:nvSpPr>
                <p:spPr>
                  <a:xfrm>
                    <a:off x="5425010" y="4631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18" name="メモ 288"/>
                  <p:cNvSpPr/>
                  <p:nvPr/>
                </p:nvSpPr>
                <p:spPr>
                  <a:xfrm>
                    <a:off x="5639341" y="4847144"/>
                    <a:ext cx="1078331" cy="392413"/>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grpSp>
        <p:sp>
          <p:nvSpPr>
            <p:cNvPr id="1219" name="テキスト 292"/>
            <p:cNvSpPr txBox="1"/>
            <p:nvPr/>
          </p:nvSpPr>
          <p:spPr>
            <a:xfrm>
              <a:off x="5436000" y="5445000"/>
              <a:ext cx="1296000" cy="368439"/>
            </a:xfrm>
            <a:prstGeom prst="rect">
              <a:avLst/>
            </a:prstGeom>
          </p:spPr>
          <p:txBody>
            <a:bodyPr wrap="square">
              <a:spAutoFit/>
            </a:bodyPr>
            <a:p>
              <a:pPr>
                <a:defRPr lang="ja-JP" altLang="en-US"/>
              </a:pPr>
              <a:r>
                <a:rPr lang="ja-JP" altLang="en-US" b="1">
                  <a:solidFill>
                    <a:schemeClr val="tx1"/>
                  </a:solidFill>
                </a:rPr>
                <a:t>・・・・・・</a:t>
              </a:r>
              <a:endParaRPr lang="ja-JP" altLang="en-US" b="1">
                <a:solidFill>
                  <a:schemeClr val="tx1"/>
                </a:solidFill>
              </a:endParaRPr>
            </a:p>
          </p:txBody>
        </p:sp>
        <p:sp>
          <p:nvSpPr>
            <p:cNvPr id="1220" name="テキスト 293"/>
            <p:cNvSpPr txBox="1"/>
            <p:nvPr/>
          </p:nvSpPr>
          <p:spPr>
            <a:xfrm>
              <a:off x="5580000" y="4140561"/>
              <a:ext cx="1188982" cy="368439"/>
            </a:xfrm>
            <a:prstGeom prst="rect">
              <a:avLst/>
            </a:prstGeom>
          </p:spPr>
          <p:txBody>
            <a:bodyPr wrap="square">
              <a:spAutoFit/>
            </a:bodyPr>
            <a:p>
              <a:pPr>
                <a:defRPr lang="ja-JP" altLang="en-US"/>
              </a:pPr>
              <a:r>
                <a:rPr lang="ja-JP" altLang="en-US" b="1">
                  <a:solidFill>
                    <a:schemeClr val="tx1"/>
                  </a:solidFill>
                </a:rPr>
                <a:t>○○○</a:t>
              </a:r>
              <a:endParaRPr lang="ja-JP" altLang="en-US" b="1">
                <a:solidFill>
                  <a:schemeClr val="tx1"/>
                </a:solidFill>
              </a:endParaRPr>
            </a:p>
          </p:txBody>
        </p:sp>
        <p:sp>
          <p:nvSpPr>
            <p:cNvPr id="1221" name="楕円 294"/>
            <p:cNvSpPr/>
            <p:nvPr/>
          </p:nvSpPr>
          <p:spPr>
            <a:xfrm>
              <a:off x="5318399" y="4437000"/>
              <a:ext cx="1504532" cy="776021"/>
            </a:xfrm>
            <a:prstGeom prst="ellipse">
              <a:avLst/>
            </a:prstGeom>
            <a:noFill/>
            <a:ln w="28575"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solidFill>
                  <a:schemeClr val="tx1"/>
                </a:solidFill>
              </a:endParaRPr>
            </a:p>
          </p:txBody>
        </p:sp>
        <p:sp>
          <p:nvSpPr>
            <p:cNvPr id="1222" name="テキスト 296"/>
            <p:cNvSpPr txBox="1"/>
            <p:nvPr/>
          </p:nvSpPr>
          <p:spPr>
            <a:xfrm>
              <a:off x="6516000" y="3852561"/>
              <a:ext cx="1296000" cy="368439"/>
            </a:xfrm>
            <a:prstGeom prst="rect">
              <a:avLst/>
            </a:prstGeom>
          </p:spPr>
          <p:txBody>
            <a:bodyPr wrap="square">
              <a:spAutoFit/>
            </a:bodyPr>
            <a:p>
              <a:pPr>
                <a:defRPr lang="ja-JP" altLang="en-US"/>
              </a:pPr>
              <a:r>
                <a:rPr lang="ja-JP" altLang="en-US" b="1">
                  <a:solidFill>
                    <a:schemeClr val="tx1"/>
                  </a:solidFill>
                </a:rPr>
                <a:t>・・・・・・</a:t>
              </a:r>
              <a:endParaRPr lang="ja-JP" altLang="en-US" b="1">
                <a:solidFill>
                  <a:schemeClr val="tx1"/>
                </a:solidFill>
              </a:endParaRPr>
            </a:p>
          </p:txBody>
        </p:sp>
      </p:grpSp>
    </p:spTree>
    <p:extLst>
      <p:ext uri="{BB962C8B-B14F-4D97-AF65-F5344CB8AC3E}">
        <p14:creationId xmlns:p14="http://schemas.microsoft.com/office/powerpoint/2010/main" val="11135731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grpSp>
        <p:nvGrpSpPr>
          <p:cNvPr id="1228" name="グループ 228"/>
          <p:cNvGrpSpPr/>
          <p:nvPr/>
        </p:nvGrpSpPr>
        <p:grpSpPr>
          <a:xfrm>
            <a:off x="4335992" y="2309661"/>
            <a:ext cx="4340008" cy="4435609"/>
            <a:chOff x="4335992" y="2309661"/>
            <a:chExt cx="4340008" cy="4435609"/>
          </a:xfrm>
        </p:grpSpPr>
        <p:grpSp>
          <p:nvGrpSpPr>
            <p:cNvPr id="1229" name="グループ 277"/>
            <p:cNvGrpSpPr/>
            <p:nvPr/>
          </p:nvGrpSpPr>
          <p:grpSpPr>
            <a:xfrm>
              <a:off x="4335992" y="2309661"/>
              <a:ext cx="4340008" cy="4435609"/>
              <a:chOff x="4500000" y="2309661"/>
              <a:chExt cx="4340008" cy="4435609"/>
            </a:xfrm>
          </p:grpSpPr>
          <p:sp>
            <p:nvSpPr>
              <p:cNvPr id="1230" name="図形 274"/>
              <p:cNvSpPr/>
              <p:nvPr/>
            </p:nvSpPr>
            <p:spPr>
              <a:xfrm>
                <a:off x="4500000" y="2309661"/>
                <a:ext cx="4340008" cy="4435609"/>
              </a:xfrm>
              <a:prstGeom prst="foldedCorner">
                <a:avLst>
                  <a:gd name="adj" fmla="val 41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31" name="四角形 266"/>
              <p:cNvSpPr/>
              <p:nvPr/>
            </p:nvSpPr>
            <p:spPr>
              <a:xfrm>
                <a:off x="4714225" y="3278148"/>
                <a:ext cx="3906189" cy="3325096"/>
              </a:xfrm>
              <a:prstGeom prst="rect">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32" name="テキスト 267"/>
              <p:cNvSpPr txBox="1"/>
              <p:nvPr/>
            </p:nvSpPr>
            <p:spPr>
              <a:xfrm>
                <a:off x="4716178" y="3278158"/>
                <a:ext cx="3899175" cy="337661"/>
              </a:xfrm>
              <a:prstGeom prst="rect">
                <a:avLst/>
              </a:prstGeom>
              <a:ln>
                <a:solidFill>
                  <a:schemeClr val="tx1"/>
                </a:solidFill>
              </a:ln>
            </p:spPr>
            <p:txBody>
              <a:bodyPr wrap="square">
                <a:spAutoFit/>
              </a:bodyPr>
              <a:lstStyle/>
              <a:p>
                <a:pPr algn="ctr">
                  <a:defRPr lang="ja-JP" altLang="en-US"/>
                </a:pPr>
                <a:r>
                  <a:rPr lang="ja-JP" altLang="en-US" sz="1600">
                    <a:solidFill>
                      <a:schemeClr val="tx1"/>
                    </a:solidFill>
                  </a:rPr>
                  <a:t>多面的・多角的に考えるための工夫</a:t>
                </a:r>
                <a:endParaRPr lang="ja-JP" altLang="en-US">
                  <a:solidFill>
                    <a:schemeClr val="tx1"/>
                  </a:solidFill>
                </a:endParaRPr>
              </a:p>
            </p:txBody>
          </p:sp>
          <p:sp>
            <p:nvSpPr>
              <p:cNvPr id="1233" name="テキスト 271"/>
              <p:cNvSpPr txBox="1"/>
              <p:nvPr/>
            </p:nvSpPr>
            <p:spPr>
              <a:xfrm>
                <a:off x="4714481" y="2421000"/>
                <a:ext cx="3905813" cy="337661"/>
              </a:xfrm>
              <a:prstGeom prst="rect">
                <a:avLst/>
              </a:prstGeom>
              <a:ln>
                <a:solidFill>
                  <a:schemeClr val="tx1"/>
                </a:solidFill>
              </a:ln>
            </p:spPr>
            <p:txBody>
              <a:bodyPr wrap="square">
                <a:spAutoFit/>
              </a:bodyPr>
              <a:lstStyle/>
              <a:p>
                <a:pPr algn="l">
                  <a:defRPr lang="ja-JP" altLang="en-US"/>
                </a:pPr>
                <a:r>
                  <a:rPr lang="ja-JP" altLang="en-US" sz="1600">
                    <a:solidFill>
                      <a:srgbClr val="003EFF"/>
                    </a:solidFill>
                    <a:latin typeface="UD デジタル 教科書体 NK-R"/>
                    <a:ea typeface="UD デジタル 教科書体 NK-R"/>
                  </a:rPr>
                  <a:t>本時のねらい　・・・・・・・・・・・・・・・・・・・</a:t>
                </a:r>
              </a:p>
            </p:txBody>
          </p:sp>
          <p:sp>
            <p:nvSpPr>
              <p:cNvPr id="1234" name="テキスト 272"/>
              <p:cNvSpPr txBox="1"/>
              <p:nvPr/>
            </p:nvSpPr>
            <p:spPr>
              <a:xfrm>
                <a:off x="4714481" y="2789439"/>
                <a:ext cx="3905813" cy="337661"/>
              </a:xfrm>
              <a:prstGeom prst="rect">
                <a:avLst/>
              </a:prstGeom>
              <a:ln>
                <a:solidFill>
                  <a:schemeClr val="tx1"/>
                </a:solidFill>
              </a:ln>
            </p:spPr>
            <p:txBody>
              <a:bodyPr wrap="square">
                <a:spAutoFit/>
              </a:bodyPr>
              <a:lstStyle/>
              <a:p>
                <a:pPr algn="l">
                  <a:defRPr lang="ja-JP" altLang="en-US"/>
                </a:pPr>
                <a:r>
                  <a:rPr lang="ja-JP" altLang="en-US" sz="1600">
                    <a:solidFill>
                      <a:srgbClr val="003EFF"/>
                    </a:solidFill>
                    <a:latin typeface="UD デジタル 教科書体 NK-R"/>
                    <a:ea typeface="UD デジタル 教科書体 NK-R"/>
                  </a:rPr>
                  <a:t>目指す</a:t>
                </a:r>
                <a:r>
                  <a:rPr lang="ja-JP" altLang="en-US" sz="1600">
                    <a:solidFill>
                      <a:srgbClr val="003EFF"/>
                    </a:solidFill>
                    <a:latin typeface="UD デジタル 教科書体 NK-R"/>
                    <a:ea typeface="UD デジタル 教科書体 NK-R"/>
                  </a:rPr>
                  <a:t>子どもの姿　　・・・・・・・・・・・・・・</a:t>
                </a:r>
                <a:endParaRPr lang="ja-JP" altLang="en-US">
                  <a:solidFill>
                    <a:srgbClr val="003EFF"/>
                  </a:solidFill>
                  <a:latin typeface="UD デジタル 教科書体 NK-R"/>
                  <a:ea typeface="UD デジタル 教科書体 NK-R"/>
                </a:endParaRPr>
              </a:p>
            </p:txBody>
          </p:sp>
        </p:grpSp>
      </p:grpSp>
      <p:sp>
        <p:nvSpPr>
          <p:cNvPr id="1235" name="テキスト ボックス 6"/>
          <p:cNvSpPr txBox="1"/>
          <p:nvPr/>
        </p:nvSpPr>
        <p:spPr>
          <a:xfrm>
            <a:off x="167134" y="1128675"/>
            <a:ext cx="8890362" cy="1076325"/>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①　授業の「ねらい」と「目指す子どもの姿</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を確認する</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36" name="正方形/長方形 8"/>
          <p:cNvSpPr/>
          <p:nvPr/>
        </p:nvSpPr>
        <p:spPr>
          <a:xfrm>
            <a:off x="196667" y="299845"/>
            <a:ext cx="2143086"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p>
        </p:txBody>
      </p:sp>
      <p:sp>
        <p:nvSpPr>
          <p:cNvPr id="1237"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8</a:t>
            </a:r>
          </a:p>
        </p:txBody>
      </p:sp>
      <p:sp>
        <p:nvSpPr>
          <p:cNvPr id="1238" name="テキスト 148"/>
          <p:cNvSpPr txBox="1"/>
          <p:nvPr/>
        </p:nvSpPr>
        <p:spPr>
          <a:xfrm>
            <a:off x="252073" y="2349000"/>
            <a:ext cx="3741121" cy="2061210"/>
          </a:xfrm>
          <a:prstGeom prst="rect">
            <a:avLst/>
          </a:prstGeom>
        </p:spPr>
        <p:txBody>
          <a:bodyPr wrap="square">
            <a:spAutoFit/>
          </a:bodyPr>
          <a:lstStyle/>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授業のねらいを</a:t>
            </a:r>
            <a:endParaRPr lang="ja-JP" altLang="en-US"/>
          </a:p>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確認し</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、目指す</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子どもの姿</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を全体で共</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有する。</a:t>
            </a:r>
          </a:p>
        </p:txBody>
      </p:sp>
      <p:sp>
        <p:nvSpPr>
          <p:cNvPr id="1239" name="楕円 252"/>
          <p:cNvSpPr/>
          <p:nvPr/>
        </p:nvSpPr>
        <p:spPr>
          <a:xfrm>
            <a:off x="4384231" y="2185147"/>
            <a:ext cx="4147769" cy="979717"/>
          </a:xfrm>
          <a:prstGeom prst="ellipse">
            <a:avLst/>
          </a:prstGeom>
          <a:noFill/>
          <a:ln w="571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Tree>
    <p:extLst>
      <p:ext uri="{BB962C8B-B14F-4D97-AF65-F5344CB8AC3E}">
        <p14:creationId xmlns:p14="http://schemas.microsoft.com/office/powerpoint/2010/main" val="1113573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45" name="テキスト ボックス 6"/>
          <p:cNvSpPr txBox="1"/>
          <p:nvPr/>
        </p:nvSpPr>
        <p:spPr>
          <a:xfrm>
            <a:off x="167134" y="1111192"/>
            <a:ext cx="8890362" cy="1076325"/>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②　「多面的・多角的に考える」ことができる</a:t>
            </a:r>
          </a:p>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ようにするための工夫を考える</a:t>
            </a:r>
          </a:p>
        </p:txBody>
      </p:sp>
      <p:sp>
        <p:nvSpPr>
          <p:cNvPr id="1246"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9</a:t>
            </a:r>
          </a:p>
        </p:txBody>
      </p:sp>
      <p:sp>
        <p:nvSpPr>
          <p:cNvPr id="1247" name="正方形/長方形 8"/>
          <p:cNvSpPr/>
          <p:nvPr/>
        </p:nvSpPr>
        <p:spPr>
          <a:xfrm>
            <a:off x="196667" y="299845"/>
            <a:ext cx="2143086"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p>
        </p:txBody>
      </p:sp>
      <p:sp>
        <p:nvSpPr>
          <p:cNvPr id="1248" name="テキスト 233"/>
          <p:cNvSpPr txBox="1"/>
          <p:nvPr/>
        </p:nvSpPr>
        <p:spPr>
          <a:xfrm>
            <a:off x="585991" y="2317250"/>
            <a:ext cx="5467953" cy="583883"/>
          </a:xfrm>
          <a:prstGeom prst="rect">
            <a:avLst/>
          </a:prstGeom>
        </p:spPr>
        <p:txBody>
          <a:bodyPr wrap="square">
            <a:spAutoFit/>
          </a:bodyPr>
          <a:lstStyle/>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個人で</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付箋に記入する。</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49" name="図形 271"/>
          <p:cNvSpPr/>
          <p:nvPr/>
        </p:nvSpPr>
        <p:spPr>
          <a:xfrm>
            <a:off x="2196000" y="2997000"/>
            <a:ext cx="4551574" cy="2885144"/>
          </a:xfrm>
          <a:prstGeom prst="foldedCorner">
            <a:avLst/>
          </a:prstGeom>
          <a:solidFill>
            <a:srgbClr val="CCFFCC"/>
          </a:solidFill>
          <a:ln w="12700" cap="flat" cmpd="sng" algn="ctr">
            <a:solidFill>
              <a:srgbClr val="404040"/>
            </a:solidFill>
            <a:prstDash val="solid"/>
            <a:miter/>
          </a:ln>
        </p:spPr>
        <p:txBody>
          <a:bodyPr vert="horz" wrap="square" lIns="91440" tIns="45720" rIns="91440" bIns="45720" numCol="1" spcCol="0" anchor="t" anchorCtr="0">
            <a:noAutofit/>
          </a:bodyPr>
          <a:lstStyle/>
          <a:p>
            <a:pPr algn="ctr"/>
            <a:endParaRPr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4000" dirty="0">
                <a:latin typeface="メイリオ" panose="020B0604030504040204" pitchFamily="50" charset="-128"/>
                <a:ea typeface="メイリオ" panose="020B0604030504040204" pitchFamily="50" charset="-128"/>
                <a:cs typeface="メイリオ" panose="020B0604030504040204" pitchFamily="50" charset="-128"/>
              </a:rPr>
              <a:t>指導の工夫</a:t>
            </a:r>
            <a:endParaRPr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名前</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13573174"/>
      </p:ext>
    </p:extLst>
  </p:cSld>
  <p:clrMapOvr>
    <a:masterClrMapping/>
  </p:clrMapOvr>
</p:sld>
</file>

<file path=ppt/theme/theme1.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docProps/app.xml><?xml version="1.0" encoding="utf-8"?>
<Properties xmlns:vt="http://schemas.openxmlformats.org/officeDocument/2006/docPropsVTypes" xmlns="http://schemas.openxmlformats.org/officeDocument/2006/extended-properties">
  <TotalTime>45227</TotalTime>
  <Words>1825</Words>
  <Application>JUST Focus</Application>
  <Paragraphs>210</Paragraph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11</vt:i4>
      </vt:variant>
    </vt:vector>
  </HeadingPairs>
  <TitlesOfParts>
    <vt:vector size="20" baseType="lpstr">
      <vt:lpstr>ＤＨＰ平成ゴシックW5</vt:lpstr>
      <vt:lpstr>Meiryo UI</vt:lpstr>
      <vt:lpstr>UD デジタル 教科書体 NK-B</vt:lpstr>
      <vt:lpstr>UD デジタル 教科書体 NK-R</vt:lpstr>
      <vt:lpstr>メイリオ</vt:lpstr>
      <vt:lpstr>Arial</vt:lpstr>
      <vt:lpstr>Calibri</vt:lpstr>
      <vt:lpstr>Calibri Light</vt:lpstr>
      <vt:lpstr>1_Office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シート活用イメージ</vt:lpstr>
    </vt:vector>
  </TitlesOfParts>
  <Company>独立行政法人教員研修センター</Company>
  <LinksUpToDate>false</LinksUpToDate>
  <SharedDoc>false</SharedDoc>
  <HyperlinksChanged>false</HyperlinksChanged>
  <AppVersion>4.1.7</AppVersion>
  <PresentationFormat>ユーザー設定</PresentationFormat>
  <Slides>12</Slides>
  <Notes>12</Notes>
  <HiddenSlides>0</HiddenSlides>
  <MMClips>0</MMClips>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（１）アクティブ・ラーニングと授業改善の 　　３つの視点</dc:title>
  <dc:creator>稲岡寛</dc:creator>
  <cp:lastModifiedBy>小松　永稔</cp:lastModifiedBy>
  <cp:lastPrinted>2017-09-20T05:37:56Z</cp:lastPrinted>
  <dcterms:created xsi:type="dcterms:W3CDTF">2016-01-13T00:07:13Z</dcterms:created>
  <dcterms:modified xsi:type="dcterms:W3CDTF">2022-03-10T01:35:27Z</dcterms:modified>
  <cp:revision>4167</cp:revision>
</cp:coreProperties>
</file>

<file path=docProps/custom.xml><?xml version="1.0" encoding="utf-8"?>
<Properties xmlns:vt="http://schemas.openxmlformats.org/officeDocument/2006/docPropsVTypes" xmlns="http://schemas.openxmlformats.org/officeDocument/2006/custom-properties"/>
</file>