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
  </p:notesMasterIdLst>
  <p:handoutMasterIdLst>
    <p:handoutMasterId r:id="rId4"/>
  </p:handoutMasterIdLst>
  <p:sldIdLst>
    <p:sldId id="256" r:id="rId5"/>
    <p:sldId id="264" r:id="rId6"/>
    <p:sldId id="265" r:id="rId7"/>
    <p:sldId id="267" r:id="rId8"/>
    <p:sldId id="272" r:id="rId9"/>
    <p:sldId id="269" r:id="rId10"/>
    <p:sldId id="277" r:id="rId11"/>
    <p:sldId id="278" r:id="rId12"/>
    <p:sldId id="274" r:id="rId13"/>
    <p:sldId id="276"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10217"/>
    <p:restoredTop sz="75701"/>
  </p:normalViewPr>
  <p:slideViewPr>
    <p:cSldViewPr>
      <p:cViewPr>
        <p:scale>
          <a:sx n="60" d="100"/>
          <a:sy n="60" d="100"/>
        </p:scale>
        <p:origin x="-672" y="-618"/>
      </p:cViewPr>
      <p:guideLst>
        <p:guide orient="horz" pos="2160"/>
        <p:guide pos="2880"/>
      </p:guideLst>
    </p:cSldViewPr>
  </p:slideViewPr>
  <p:notesTextViewPr>
    <p:cViewPr>
      <p:scale>
        <a:sx n="1" d="1"/>
        <a:sy n="1" d="1"/>
      </p:scale>
      <p:origin x="0" y="0"/>
    </p:cViewPr>
  </p:notesTextViewPr>
  <p:notesViewPr>
    <p:cSldViewPr>
      <p:cViewPr varScale="1">
        <p:scale>
          <a:sx n="86" d="100"/>
          <a:sy n="86" d="100"/>
        </p:scale>
        <p:origin x="-3852" y="-84"/>
      </p:cViewPr>
      <p:guideLst>
        <p:guide orient="horz" pos="2880"/>
        <p:guide pos="2160"/>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7"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8"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06495F-6063-4993-A734-166D669CB266}" type="datetimeFigureOut">
              <a:rPr kumimoji="1" lang="ja-JP" altLang="en-US" smtClean="0"/>
              <a:t>2015/2/5</a:t>
            </a:fld>
            <a:endParaRPr kumimoji="1" lang="ja-JP" altLang="en-US"/>
          </a:p>
        </p:txBody>
      </p:sp>
      <p:sp>
        <p:nvSpPr>
          <p:cNvPr id="1109"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10"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9EFFF0-29BD-4FE4-AA32-41D1110306B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01"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5505EB-BCFF-4060-BEA7-EE3B155C613D}" type="datetimeFigureOut">
              <a:rPr kumimoji="1" lang="ja-JP" altLang="en-US" smtClean="0"/>
              <a:t>2022/1/21</a:t>
            </a:fld>
            <a:endParaRPr kumimoji="1" lang="ja-JP" altLang="en-US"/>
          </a:p>
        </p:txBody>
      </p:sp>
      <p:sp>
        <p:nvSpPr>
          <p:cNvPr id="1102"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1103"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4"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05"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259D76-8707-4409-A23D-145C269AB973}" type="slidenum">
              <a:rPr kumimoji="1" lang="ja-JP" altLang="en-US" smtClean="0"/>
              <a:t>‹#›</a:t>
            </a:fld>
            <a:endParaRPr kumimoji="1" lang="ja-JP" altLang="en-US"/>
          </a:p>
        </p:txBody>
      </p:sp>
    </p:spTree>
    <p:extLst>
      <p:ext uri="{BB962C8B-B14F-4D97-AF65-F5344CB8AC3E}">
        <p14:creationId xmlns:p14="http://schemas.microsoft.com/office/powerpoint/2010/main" val="24758485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2" name="スライド イメージ プレースホルダー 1"/>
          <p:cNvSpPr>
            <a:spLocks noGrp="1" noRot="1" noChangeAspect="1"/>
          </p:cNvSpPr>
          <p:nvPr>
            <p:ph type="sldImg"/>
          </p:nvPr>
        </p:nvSpPr>
        <p:spPr/>
      </p:sp>
      <p:sp>
        <p:nvSpPr>
          <p:cNvPr id="112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メイリオ"/>
                <a:ea typeface="メイリオ"/>
              </a:rPr>
              <a:t>今日の研修は</a:t>
            </a:r>
            <a:r>
              <a:rPr kumimoji="1" lang="ja-JP" altLang="en-US" dirty="0" smtClean="0">
                <a:latin typeface="メイリオ"/>
                <a:ea typeface="メイリオ"/>
              </a:rPr>
              <a:t>、</a:t>
            </a:r>
            <a:r>
              <a:rPr kumimoji="1" lang="ja-JP" altLang="en-US" dirty="0" smtClean="0">
                <a:latin typeface="メイリオ"/>
                <a:ea typeface="メイリオ"/>
              </a:rPr>
              <a:t>日々の授業で工夫していることをお互いに交流することを通して</a:t>
            </a:r>
            <a:r>
              <a:rPr kumimoji="1" lang="ja-JP" altLang="en-US" dirty="0" smtClean="0">
                <a:latin typeface="メイリオ"/>
                <a:ea typeface="メイリオ"/>
              </a:rPr>
              <a:t>、</a:t>
            </a:r>
            <a:endParaRPr>
              <a:latin typeface="メイリオ"/>
              <a:ea typeface="メイリオ"/>
            </a:endParaRPr>
          </a:p>
          <a:p>
            <a:r>
              <a:rPr kumimoji="1" lang="ja-JP" altLang="en-US" dirty="0" smtClean="0">
                <a:latin typeface="メイリオ"/>
                <a:ea typeface="メイリオ"/>
              </a:rPr>
              <a:t>「主体的・対話的で深い学びや秋田の探究型授業を実践するために必要となる基本的な教科等指導力を養う」です。</a:t>
            </a:r>
            <a:endParaRPr kumimoji="1" lang="ja-JP" altLang="en-US" dirty="0">
              <a:latin typeface="メイリオ"/>
              <a:ea typeface="メイリオ"/>
            </a:endParaRPr>
          </a:p>
        </p:txBody>
      </p:sp>
      <p:sp>
        <p:nvSpPr>
          <p:cNvPr id="1124" name="スライド番号プレースホルダー 3"/>
          <p:cNvSpPr>
            <a:spLocks noGrp="1"/>
          </p:cNvSpPr>
          <p:nvPr>
            <p:ph type="sldNum" sz="quarter" idx="10"/>
          </p:nvPr>
        </p:nvSpPr>
        <p:spPr/>
        <p:txBody>
          <a:bodyPr/>
          <a:lstStyle/>
          <a:p>
            <a:fld id="{BA259D76-8707-4409-A23D-145C269AB973}" type="slidenum">
              <a:rPr kumimoji="1" lang="ja-JP" altLang="en-US" smtClean="0"/>
              <a:t>1</a:t>
            </a:fld>
            <a:endParaRPr kumimoji="1" lang="ja-JP" altLang="en-US"/>
          </a:p>
        </p:txBody>
      </p:sp>
    </p:spTree>
    <p:extLst>
      <p:ext uri="{BB962C8B-B14F-4D97-AF65-F5344CB8AC3E}">
        <p14:creationId xmlns:p14="http://schemas.microsoft.com/office/powerpoint/2010/main" val="2256608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63" name="スライド イメージ プレースホルダー 1"/>
          <p:cNvSpPr>
            <a:spLocks noGrp="1" noRot="1" noChangeAspect="1"/>
          </p:cNvSpPr>
          <p:nvPr>
            <p:ph type="sldImg"/>
          </p:nvPr>
        </p:nvSpPr>
        <p:spPr/>
      </p:sp>
      <p:sp>
        <p:nvSpPr>
          <p:cNvPr id="1364" name="ノート プレースホルダー 2"/>
          <p:cNvSpPr>
            <a:spLocks noGrp="1"/>
          </p:cNvSpPr>
          <p:nvPr>
            <p:ph type="body" idx="1"/>
          </p:nvPr>
        </p:nvSpPr>
        <p:spPr/>
        <p:txBody>
          <a:bodyPr/>
          <a:lstStyle/>
          <a:p>
            <a:r>
              <a:rPr kumimoji="1" lang="ja-JP" altLang="en-US" dirty="0">
                <a:latin typeface="メイリオ"/>
                <a:ea typeface="メイリオ"/>
              </a:rPr>
              <a:t>この研修を日常的で協働的な取組につなげるために、研修の内容を他の先生方にも伝え、</a:t>
            </a:r>
            <a:r>
              <a:rPr kumimoji="1" lang="ja-JP" altLang="en-US" dirty="0">
                <a:latin typeface="メイリオ"/>
                <a:ea typeface="メイリオ"/>
              </a:rPr>
              <a:t>工夫紹介シートは</a:t>
            </a:r>
            <a:r>
              <a:rPr kumimoji="1" lang="ja-JP" altLang="en-US" dirty="0">
                <a:latin typeface="メイリオ"/>
                <a:ea typeface="メイリオ"/>
              </a:rPr>
              <a:t>、</a:t>
            </a:r>
            <a:r>
              <a:rPr kumimoji="1" lang="ja-JP" altLang="en-US" dirty="0">
                <a:latin typeface="メイリオ"/>
                <a:ea typeface="メイリオ"/>
              </a:rPr>
              <a:t>工夫アイディア集として蓄積していきたいと思います。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実践しての感想等を書き加えたり、新たな工夫シートを追加したりするなど、日常の実践に活用していけたらと考えています。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教職キャリアに関係なく、同僚から学ぼうとする姿勢は今後も大切にしたいものですね。研修お疲れ様でした。</a:t>
            </a:r>
            <a:endParaRPr kumimoji="1" lang="ja-JP" altLang="en-US" dirty="0">
              <a:latin typeface="メイリオ"/>
              <a:ea typeface="メイリオ"/>
            </a:endParaRPr>
          </a:p>
          <a:p>
            <a:endParaRPr kumimoji="1" lang="ja-JP" altLang="en-US" dirty="0">
              <a:latin typeface="メイリオ"/>
              <a:ea typeface="メイリオ"/>
            </a:endParaRPr>
          </a:p>
        </p:txBody>
      </p:sp>
      <p:sp>
        <p:nvSpPr>
          <p:cNvPr id="1365" name="スライド番号プレースホルダー 3"/>
          <p:cNvSpPr>
            <a:spLocks noGrp="1"/>
          </p:cNvSpPr>
          <p:nvPr>
            <p:ph type="sldNum" sz="quarter" idx="10"/>
          </p:nvPr>
        </p:nvSpPr>
        <p:spPr/>
        <p:txBody>
          <a:bodyPr/>
          <a:lstStyle/>
          <a:p>
            <a:fld id="{BA259D76-8707-4409-A23D-145C269AB973}" type="slidenum">
              <a:rPr kumimoji="1" lang="ja-JP" altLang="en-US" smtClean="0"/>
              <a:t>8</a:t>
            </a:fld>
            <a:endParaRPr kumimoji="1" lang="ja-JP" altLang="en-US"/>
          </a:p>
        </p:txBody>
      </p:sp>
    </p:spTree>
    <p:extLst>
      <p:ext uri="{BB962C8B-B14F-4D97-AF65-F5344CB8AC3E}">
        <p14:creationId xmlns:p14="http://schemas.microsoft.com/office/powerpoint/2010/main" val="216117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0" name="スライド イメージ プレースホルダー 1"/>
          <p:cNvSpPr>
            <a:spLocks noGrp="1" noRot="1" noChangeAspect="1"/>
          </p:cNvSpPr>
          <p:nvPr>
            <p:ph type="sldImg"/>
          </p:nvPr>
        </p:nvSpPr>
        <p:spPr/>
      </p:sp>
      <p:sp>
        <p:nvSpPr>
          <p:cNvPr id="1131" name="ノート プレースホルダー 2"/>
          <p:cNvSpPr>
            <a:spLocks noGrp="1"/>
          </p:cNvSpPr>
          <p:nvPr>
            <p:ph type="body" idx="1"/>
          </p:nvPr>
        </p:nvSpPr>
        <p:spPr/>
        <p:txBody>
          <a:bodyPr/>
          <a:lstStyle/>
          <a:p>
            <a:r>
              <a:rPr kumimoji="1" lang="ja-JP" altLang="en-US" sz="1200" dirty="0" smtClean="0">
                <a:latin typeface="メイリオ"/>
                <a:ea typeface="メイリオ"/>
              </a:rPr>
              <a:t>今日の研修は、</a:t>
            </a:r>
            <a:r>
              <a:rPr kumimoji="1" lang="ja-JP" altLang="en-US" sz="1200" dirty="0" smtClean="0">
                <a:latin typeface="メイリオ"/>
                <a:ea typeface="メイリオ"/>
              </a:rPr>
              <a:t>「</a:t>
            </a:r>
            <a:r>
              <a:rPr lang="en-US" altLang="ja-JP" sz="1200" dirty="0" err="1" smtClean="0">
                <a:latin typeface="メイリオ"/>
                <a:ea typeface="メイリオ"/>
              </a:rPr>
              <a:t>Akitaractive</a:t>
            </a:r>
            <a:r>
              <a:rPr lang="en-US" altLang="ja-JP" sz="1200" dirty="0" smtClean="0">
                <a:latin typeface="メイリオ"/>
                <a:ea typeface="メイリオ"/>
              </a:rPr>
              <a:t> Eye</a:t>
            </a:r>
            <a:r>
              <a:rPr kumimoji="1" lang="ja-JP" altLang="en-US" sz="1200" dirty="0" smtClean="0">
                <a:latin typeface="メイリオ"/>
                <a:ea typeface="メイリオ"/>
              </a:rPr>
              <a:t>」の工夫紹介シートを使って、スライドにある内容で進めます。</a:t>
            </a:r>
            <a:endParaRPr kumimoji="1" lang="ja-JP" altLang="en-US" sz="1200" dirty="0" smtClean="0">
              <a:latin typeface="メイリオ"/>
              <a:ea typeface="メイリオ"/>
            </a:endParaRPr>
          </a:p>
          <a:p>
            <a:endParaRPr kumimoji="1" lang="ja-JP" altLang="en-US" sz="1200" dirty="0" smtClean="0">
              <a:latin typeface="メイリオ"/>
              <a:ea typeface="メイリオ"/>
            </a:endParaRPr>
          </a:p>
          <a:p>
            <a:r>
              <a:rPr kumimoji="1" lang="ja-JP" altLang="en-US" sz="1200" dirty="0" smtClean="0">
                <a:latin typeface="メイリオ"/>
                <a:ea typeface="メイリオ"/>
              </a:rPr>
              <a:t>もう少し</a:t>
            </a:r>
            <a:r>
              <a:rPr kumimoji="1" lang="ja-JP" altLang="en-US" sz="1200" dirty="0" smtClean="0">
                <a:latin typeface="メイリオ"/>
                <a:ea typeface="メイリオ"/>
              </a:rPr>
              <a:t>、</a:t>
            </a:r>
            <a:r>
              <a:rPr kumimoji="1" lang="ja-JP" altLang="en-US" sz="1200" dirty="0" smtClean="0">
                <a:latin typeface="メイリオ"/>
                <a:ea typeface="メイリオ"/>
              </a:rPr>
              <a:t>詳しく説明します。</a:t>
            </a:r>
            <a:endParaRPr kumimoji="1" lang="ja-JP" altLang="en-US" sz="1200" dirty="0" smtClean="0">
              <a:latin typeface="メイリオ"/>
              <a:ea typeface="メイリオ"/>
            </a:endParaRPr>
          </a:p>
          <a:p>
            <a:endParaRPr kumimoji="1" lang="ja-JP" altLang="en-US" sz="3600" dirty="0" smtClean="0">
              <a:latin typeface="メイリオ"/>
              <a:ea typeface="メイリオ"/>
            </a:endParaRPr>
          </a:p>
          <a:p>
            <a:endParaRPr kumimoji="1" lang="ja-JP" altLang="en-US" dirty="0" smtClean="0">
              <a:latin typeface="メイリオ"/>
              <a:ea typeface="メイリオ"/>
            </a:endParaRPr>
          </a:p>
        </p:txBody>
      </p:sp>
      <p:sp>
        <p:nvSpPr>
          <p:cNvPr id="1132" name="スライド番号プレースホルダー 3"/>
          <p:cNvSpPr>
            <a:spLocks noGrp="1"/>
          </p:cNvSpPr>
          <p:nvPr>
            <p:ph type="sldNum" sz="quarter" idx="10"/>
          </p:nvPr>
        </p:nvSpPr>
        <p:spPr/>
        <p:txBody>
          <a:bodyPr/>
          <a:lstStyle/>
          <a:p>
            <a:fld id="{BA259D76-8707-4409-A23D-145C269AB973}" type="slidenum">
              <a:rPr kumimoji="1" lang="ja-JP" altLang="en-US" smtClean="0"/>
              <a:t>2</a:t>
            </a:fld>
            <a:endParaRPr kumimoji="1" lang="ja-JP" altLang="en-US"/>
          </a:p>
        </p:txBody>
      </p:sp>
    </p:spTree>
    <p:extLst>
      <p:ext uri="{BB962C8B-B14F-4D97-AF65-F5344CB8AC3E}">
        <p14:creationId xmlns:p14="http://schemas.microsoft.com/office/powerpoint/2010/main" val="2366122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2" name="スライド イメージ プレースホルダー 1"/>
          <p:cNvSpPr>
            <a:spLocks noGrp="1" noRot="1" noChangeAspect="1"/>
          </p:cNvSpPr>
          <p:nvPr>
            <p:ph type="sldImg"/>
          </p:nvPr>
        </p:nvSpPr>
        <p:spPr/>
      </p:sp>
      <p:sp>
        <p:nvSpPr>
          <p:cNvPr id="1153" name="ノート プレースホルダー 2"/>
          <p:cNvSpPr>
            <a:spLocks noGrp="1"/>
          </p:cNvSpPr>
          <p:nvPr>
            <p:ph type="body" idx="1"/>
          </p:nvPr>
        </p:nvSpPr>
        <p:spPr/>
        <p:txBody>
          <a:bodyPr/>
          <a:lstStyle/>
          <a:p>
            <a:r>
              <a:rPr kumimoji="1" lang="ja-JP" altLang="en-US" sz="1200" dirty="0" smtClean="0">
                <a:latin typeface="メイリオ"/>
                <a:ea typeface="メイリオ"/>
              </a:rPr>
              <a:t>最初に、○○先生（習得期の教員）から、今日のテーマとなる</a:t>
            </a:r>
            <a:r>
              <a:rPr kumimoji="1" lang="ja-JP" altLang="en-US" sz="1200" dirty="0" smtClean="0">
                <a:latin typeface="メイリオ"/>
                <a:ea typeface="メイリオ"/>
              </a:rPr>
              <a:t>二つの項目を選択した理由を簡単に説明してもらいます。</a:t>
            </a:r>
            <a:endParaRPr kumimoji="1" lang="ja-JP" altLang="en-US" sz="1200" dirty="0" smtClean="0">
              <a:latin typeface="メイリオ"/>
              <a:ea typeface="メイリオ"/>
            </a:endParaRPr>
          </a:p>
          <a:p>
            <a:endParaRPr kumimoji="1" lang="ja-JP" altLang="en-US" sz="1200" dirty="0" smtClean="0">
              <a:latin typeface="メイリオ"/>
              <a:ea typeface="メイリオ"/>
            </a:endParaRPr>
          </a:p>
          <a:p>
            <a:r>
              <a:rPr kumimoji="1" lang="ja-JP" altLang="en-US" sz="1200" dirty="0" smtClean="0">
                <a:latin typeface="メイリオ"/>
                <a:ea typeface="メイリオ"/>
              </a:rPr>
              <a:t>その後で</a:t>
            </a:r>
            <a:r>
              <a:rPr kumimoji="1" lang="ja-JP" altLang="en-US" sz="1200" dirty="0" smtClean="0">
                <a:latin typeface="メイリオ"/>
                <a:ea typeface="メイリオ"/>
              </a:rPr>
              <a:t>、</a:t>
            </a:r>
            <a:r>
              <a:rPr kumimoji="1" lang="ja-JP" altLang="en-US" sz="1200" dirty="0" smtClean="0">
                <a:latin typeface="メイリオ"/>
                <a:ea typeface="メイリオ"/>
              </a:rPr>
              <a:t>各自が実践している工夫をシートに記入します。</a:t>
            </a:r>
            <a:endParaRPr kumimoji="1" lang="ja-JP" altLang="en-US" sz="1200" dirty="0" smtClean="0">
              <a:latin typeface="メイリオ"/>
              <a:ea typeface="メイリオ"/>
            </a:endParaRPr>
          </a:p>
          <a:p>
            <a:endParaRPr kumimoji="1" lang="ja-JP" altLang="en-US" sz="1200" dirty="0">
              <a:latin typeface="メイリオ"/>
              <a:ea typeface="メイリオ"/>
            </a:endParaRPr>
          </a:p>
        </p:txBody>
      </p:sp>
      <p:sp>
        <p:nvSpPr>
          <p:cNvPr id="1154" name="スライド番号プレースホルダー 3"/>
          <p:cNvSpPr>
            <a:spLocks noGrp="1"/>
          </p:cNvSpPr>
          <p:nvPr>
            <p:ph type="sldNum" sz="quarter" idx="10"/>
          </p:nvPr>
        </p:nvSpPr>
        <p:spPr/>
        <p:txBody>
          <a:bodyPr/>
          <a:lstStyle/>
          <a:p>
            <a:fld id="{BA259D76-8707-4409-A23D-145C269AB973}" type="slidenum">
              <a:rPr kumimoji="1" lang="ja-JP" altLang="en-US" smtClean="0"/>
              <a:t>3</a:t>
            </a:fld>
            <a:endParaRPr kumimoji="1" lang="ja-JP" altLang="en-US"/>
          </a:p>
        </p:txBody>
      </p:sp>
    </p:spTree>
    <p:extLst>
      <p:ext uri="{BB962C8B-B14F-4D97-AF65-F5344CB8AC3E}">
        <p14:creationId xmlns:p14="http://schemas.microsoft.com/office/powerpoint/2010/main" val="3025505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7" name="スライド イメージ プレースホルダー 1"/>
          <p:cNvSpPr>
            <a:spLocks noGrp="1" noRot="1" noChangeAspect="1"/>
          </p:cNvSpPr>
          <p:nvPr>
            <p:ph type="sldImg"/>
          </p:nvPr>
        </p:nvSpPr>
        <p:spPr/>
      </p:sp>
      <p:sp>
        <p:nvSpPr>
          <p:cNvPr id="1188" name="ノート プレースホルダー 2"/>
          <p:cNvSpPr>
            <a:spLocks noGrp="1"/>
          </p:cNvSpPr>
          <p:nvPr>
            <p:ph type="body" idx="1"/>
          </p:nvPr>
        </p:nvSpPr>
        <p:spPr/>
        <p:txBody>
          <a:bodyPr/>
          <a:lstStyle/>
          <a:p>
            <a:r>
              <a:rPr kumimoji="1" lang="ja-JP" altLang="en-US" dirty="0" smtClean="0">
                <a:latin typeface="メイリオ"/>
                <a:ea typeface="メイリオ"/>
              </a:rPr>
              <a:t>次に、</a:t>
            </a:r>
            <a:r>
              <a:rPr kumimoji="1" lang="ja-JP" altLang="en-US" dirty="0" smtClean="0">
                <a:latin typeface="メイリオ"/>
                <a:ea typeface="メイリオ"/>
              </a:rPr>
              <a:t>各自の工夫を紹介し合い、互いの工夫について質問したり、気付いたことを話し合ったりします。</a:t>
            </a:r>
            <a:endParaRPr kumimoji="1" lang="ja-JP" altLang="en-US"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ここで、工夫のアイディアを広げたり深めたりしましょう。</a:t>
            </a:r>
            <a:endParaRPr kumimoji="1" lang="ja-JP" altLang="en-US" dirty="0" smtClean="0">
              <a:latin typeface="メイリオ"/>
              <a:ea typeface="メイリオ"/>
            </a:endParaRPr>
          </a:p>
          <a:p>
            <a:endParaRPr kumimoji="1" lang="ja-JP" altLang="en-US" dirty="0">
              <a:latin typeface="メイリオ"/>
              <a:ea typeface="メイリオ"/>
            </a:endParaRPr>
          </a:p>
        </p:txBody>
      </p:sp>
      <p:sp>
        <p:nvSpPr>
          <p:cNvPr id="1189" name="スライド番号プレースホルダー 3"/>
          <p:cNvSpPr>
            <a:spLocks noGrp="1"/>
          </p:cNvSpPr>
          <p:nvPr>
            <p:ph type="sldNum" sz="quarter" idx="10"/>
          </p:nvPr>
        </p:nvSpPr>
        <p:spPr/>
        <p:txBody>
          <a:bodyPr/>
          <a:lstStyle/>
          <a:p>
            <a:fld id="{BA259D76-8707-4409-A23D-145C269AB973}" type="slidenum">
              <a:rPr kumimoji="1" lang="ja-JP" altLang="en-US" smtClean="0"/>
              <a:t>4</a:t>
            </a:fld>
            <a:endParaRPr kumimoji="1" lang="ja-JP" altLang="en-US"/>
          </a:p>
        </p:txBody>
      </p:sp>
    </p:spTree>
    <p:extLst>
      <p:ext uri="{BB962C8B-B14F-4D97-AF65-F5344CB8AC3E}">
        <p14:creationId xmlns:p14="http://schemas.microsoft.com/office/powerpoint/2010/main" val="2161176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5" name="スライド イメージ プレースホルダー 1"/>
          <p:cNvSpPr>
            <a:spLocks noGrp="1" noRot="1" noChangeAspect="1"/>
          </p:cNvSpPr>
          <p:nvPr>
            <p:ph type="sldImg"/>
          </p:nvPr>
        </p:nvSpPr>
        <p:spPr/>
      </p:sp>
      <p:sp>
        <p:nvSpPr>
          <p:cNvPr id="1196" name="ノート プレースホルダー 2"/>
          <p:cNvSpPr>
            <a:spLocks noGrp="1"/>
          </p:cNvSpPr>
          <p:nvPr>
            <p:ph type="body" idx="1"/>
          </p:nvPr>
        </p:nvSpPr>
        <p:spPr/>
        <p:txBody>
          <a:bodyPr/>
          <a:lstStyle/>
          <a:p>
            <a:r>
              <a:rPr kumimoji="1" lang="ja-JP" altLang="en-US" dirty="0" smtClean="0">
                <a:latin typeface="メイリオ"/>
                <a:ea typeface="メイリオ"/>
              </a:rPr>
              <a:t>最後に、研修を振り返ります。</a:t>
            </a:r>
            <a:endParaRPr kumimoji="1" lang="en-US" altLang="ja-JP"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何か質問はありませんか。</a:t>
            </a:r>
            <a:endParaRPr kumimoji="1" lang="ja-JP" altLang="en-US" dirty="0" smtClean="0">
              <a:latin typeface="メイリオ"/>
              <a:ea typeface="メイリオ"/>
            </a:endParaRPr>
          </a:p>
          <a:p>
            <a:endParaRPr kumimoji="1" lang="ja-JP" altLang="en-US" sz="1200" dirty="0" smtClean="0">
              <a:latin typeface="メイリオ"/>
              <a:ea typeface="メイリオ"/>
            </a:endParaRPr>
          </a:p>
          <a:p>
            <a:r>
              <a:rPr kumimoji="1" lang="ja-JP" altLang="en-US" sz="1200" dirty="0" smtClean="0">
                <a:latin typeface="メイリオ"/>
                <a:ea typeface="メイリオ"/>
              </a:rPr>
              <a:t>では始めましょう。</a:t>
            </a:r>
            <a:endParaRPr kumimoji="1" lang="ja-JP" altLang="en-US" dirty="0" smtClean="0">
              <a:latin typeface="メイリオ"/>
              <a:ea typeface="メイリオ"/>
            </a:endParaRPr>
          </a:p>
          <a:p>
            <a:endParaRPr kumimoji="1" lang="ja-JP" altLang="en-US" dirty="0">
              <a:latin typeface="メイリオ"/>
              <a:ea typeface="メイリオ"/>
            </a:endParaRPr>
          </a:p>
        </p:txBody>
      </p:sp>
      <p:sp>
        <p:nvSpPr>
          <p:cNvPr id="1197" name="スライド番号プレースホルダー 3"/>
          <p:cNvSpPr>
            <a:spLocks noGrp="1"/>
          </p:cNvSpPr>
          <p:nvPr>
            <p:ph type="sldNum" sz="quarter" idx="10"/>
          </p:nvPr>
        </p:nvSpPr>
        <p:spPr/>
        <p:txBody>
          <a:bodyPr/>
          <a:lstStyle/>
          <a:p>
            <a:fld id="{BA259D76-8707-4409-A23D-145C269AB973}" type="slidenum">
              <a:rPr kumimoji="1" lang="ja-JP" altLang="en-US" smtClean="0"/>
              <a:t>5</a:t>
            </a:fld>
            <a:endParaRPr kumimoji="1" lang="ja-JP" altLang="en-US"/>
          </a:p>
        </p:txBody>
      </p:sp>
    </p:spTree>
    <p:extLst>
      <p:ext uri="{BB962C8B-B14F-4D97-AF65-F5344CB8AC3E}">
        <p14:creationId xmlns:p14="http://schemas.microsoft.com/office/powerpoint/2010/main" val="363516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6" name="スライド イメージ プレースホルダー 1"/>
          <p:cNvSpPr>
            <a:spLocks noGrp="1" noRot="1" noChangeAspect="1"/>
          </p:cNvSpPr>
          <p:nvPr>
            <p:ph type="sldImg"/>
          </p:nvPr>
        </p:nvSpPr>
        <p:spPr/>
      </p:sp>
      <p:sp>
        <p:nvSpPr>
          <p:cNvPr id="1217" name="ノート プレースホルダー 2"/>
          <p:cNvSpPr>
            <a:spLocks noGrp="1"/>
          </p:cNvSpPr>
          <p:nvPr>
            <p:ph type="body" idx="1"/>
          </p:nvPr>
        </p:nvSpPr>
        <p:spPr/>
        <p:txBody>
          <a:bodyPr/>
          <a:lstStyle/>
          <a:p>
            <a:r>
              <a:rPr kumimoji="1" lang="ja-JP" altLang="en-US" sz="1200" dirty="0" smtClean="0">
                <a:latin typeface="メイリオ"/>
                <a:ea typeface="メイリオ"/>
              </a:rPr>
              <a:t>最初に、○○先生（習得期の教員）から、</a:t>
            </a:r>
            <a:r>
              <a:rPr kumimoji="1" lang="ja-JP" altLang="en-US" sz="1200" dirty="0" smtClean="0">
                <a:latin typeface="メイリオ"/>
                <a:ea typeface="メイリオ"/>
              </a:rPr>
              <a:t>「</a:t>
            </a:r>
            <a:r>
              <a:rPr lang="en-US" altLang="ja-JP" sz="1200" dirty="0" err="1" smtClean="0">
                <a:latin typeface="メイリオ"/>
                <a:ea typeface="メイリオ"/>
              </a:rPr>
              <a:t>Akitaractive</a:t>
            </a:r>
            <a:r>
              <a:rPr lang="en-US" altLang="ja-JP" sz="1200" dirty="0" smtClean="0">
                <a:latin typeface="メイリオ"/>
                <a:ea typeface="メイリオ"/>
              </a:rPr>
              <a:t> Eye</a:t>
            </a:r>
            <a:r>
              <a:rPr kumimoji="1" lang="ja-JP" altLang="en-US" sz="1200" dirty="0" smtClean="0">
                <a:latin typeface="メイリオ"/>
                <a:ea typeface="メイリオ"/>
              </a:rPr>
              <a:t>」の11項目のうち</a:t>
            </a:r>
            <a:r>
              <a:rPr kumimoji="1" lang="ja-JP" altLang="en-US" sz="1200" dirty="0" smtClean="0">
                <a:latin typeface="メイリオ"/>
                <a:ea typeface="メイリオ"/>
              </a:rPr>
              <a:t>「～（項目の文章）」と「～（項目の文章）」</a:t>
            </a:r>
            <a:r>
              <a:rPr kumimoji="1" lang="ja-JP" altLang="en-US" sz="1200" dirty="0" smtClean="0">
                <a:latin typeface="メイリオ"/>
                <a:ea typeface="メイリオ"/>
              </a:rPr>
              <a:t>を選択した理由を簡単に説明してもらいます。</a:t>
            </a:r>
            <a:endParaRPr kumimoji="1" lang="ja-JP" altLang="en-US" sz="1200" dirty="0" smtClean="0">
              <a:latin typeface="メイリオ"/>
              <a:ea typeface="メイリオ"/>
            </a:endParaRPr>
          </a:p>
          <a:p>
            <a:endParaRPr kumimoji="1" lang="ja-JP" altLang="en-US" sz="1200" dirty="0" smtClean="0">
              <a:latin typeface="メイリオ"/>
              <a:ea typeface="メイリオ"/>
            </a:endParaRPr>
          </a:p>
          <a:p>
            <a:r>
              <a:rPr kumimoji="1" lang="ja-JP" altLang="en-US" sz="1200" dirty="0" smtClean="0">
                <a:latin typeface="メイリオ"/>
                <a:ea typeface="メイリオ"/>
              </a:rPr>
              <a:t>（説明が終わったら）今の説明も心に留めながら、皆さんが普段実践している工夫をシートに記入しましょう。</a:t>
            </a:r>
            <a:r>
              <a:rPr kumimoji="1" lang="ja-JP" altLang="en-US" sz="1200" dirty="0" smtClean="0">
                <a:latin typeface="メイリオ"/>
                <a:ea typeface="メイリオ"/>
              </a:rPr>
              <a:t>時間は７分です。</a:t>
            </a:r>
            <a:endParaRPr kumimoji="1" lang="ja-JP" altLang="en-US" sz="1200" dirty="0">
              <a:latin typeface="メイリオ"/>
              <a:ea typeface="メイリオ"/>
            </a:endParaRPr>
          </a:p>
        </p:txBody>
      </p:sp>
      <p:sp>
        <p:nvSpPr>
          <p:cNvPr id="1218" name="スライド番号プレースホルダー 3"/>
          <p:cNvSpPr>
            <a:spLocks noGrp="1"/>
          </p:cNvSpPr>
          <p:nvPr>
            <p:ph type="sldNum" sz="quarter" idx="10"/>
          </p:nvPr>
        </p:nvSpPr>
        <p:spPr/>
        <p:txBody>
          <a:bodyPr/>
          <a:lstStyle/>
          <a:p>
            <a:fld id="{BA259D76-8707-4409-A23D-145C269AB973}" type="slidenum">
              <a:rPr kumimoji="1" lang="ja-JP" altLang="en-US" smtClean="0"/>
              <a:t>6</a:t>
            </a:fld>
            <a:endParaRPr kumimoji="1" lang="ja-JP" altLang="en-US"/>
          </a:p>
        </p:txBody>
      </p:sp>
    </p:spTree>
    <p:extLst>
      <p:ext uri="{BB962C8B-B14F-4D97-AF65-F5344CB8AC3E}">
        <p14:creationId xmlns:p14="http://schemas.microsoft.com/office/powerpoint/2010/main" val="3025505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1" name="スライド イメージ プレースホルダー 1"/>
          <p:cNvSpPr>
            <a:spLocks noGrp="1" noRot="1" noChangeAspect="1"/>
          </p:cNvSpPr>
          <p:nvPr>
            <p:ph type="sldImg"/>
          </p:nvPr>
        </p:nvSpPr>
        <p:spPr/>
      </p:sp>
      <p:sp>
        <p:nvSpPr>
          <p:cNvPr id="1252" name="ノート プレースホルダー 2"/>
          <p:cNvSpPr>
            <a:spLocks noGrp="1"/>
          </p:cNvSpPr>
          <p:nvPr>
            <p:ph type="body" idx="1"/>
          </p:nvPr>
        </p:nvSpPr>
        <p:spPr/>
        <p:txBody>
          <a:bodyPr/>
          <a:lstStyle/>
          <a:p>
            <a:r>
              <a:rPr kumimoji="1" lang="ja-JP" altLang="en-US" dirty="0">
                <a:latin typeface="メイリオ"/>
                <a:ea typeface="メイリオ"/>
              </a:rPr>
              <a:t>次に、各自の工夫を紹介し合います。順番に、記入した内容を説明しながら、シートをホワイトボードに貼っていきます。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その後、意見交流をしますので、簡単に２分程度で説明してください。</a:t>
            </a:r>
            <a:endParaRPr kumimoji="1" lang="ja-JP" altLang="en-US" dirty="0">
              <a:latin typeface="メイリオ"/>
              <a:ea typeface="メイリオ"/>
            </a:endParaRPr>
          </a:p>
        </p:txBody>
      </p:sp>
      <p:sp>
        <p:nvSpPr>
          <p:cNvPr id="1253" name="スライド番号プレースホルダー 3"/>
          <p:cNvSpPr>
            <a:spLocks noGrp="1"/>
          </p:cNvSpPr>
          <p:nvPr>
            <p:ph type="sldNum" sz="quarter" idx="10"/>
          </p:nvPr>
        </p:nvSpPr>
        <p:spPr/>
        <p:txBody>
          <a:bodyPr/>
          <a:lstStyle/>
          <a:p>
            <a:fld id="{BA259D76-8707-4409-A23D-145C269AB973}" type="slidenum">
              <a:rPr kumimoji="1" lang="ja-JP" altLang="en-US" smtClean="0"/>
              <a:t>7</a:t>
            </a:fld>
            <a:endParaRPr kumimoji="1" lang="ja-JP" altLang="en-US"/>
          </a:p>
        </p:txBody>
      </p:sp>
    </p:spTree>
    <p:extLst>
      <p:ext uri="{BB962C8B-B14F-4D97-AF65-F5344CB8AC3E}">
        <p14:creationId xmlns:p14="http://schemas.microsoft.com/office/powerpoint/2010/main" val="2161176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3" name="スライド イメージ プレースホルダー 1"/>
          <p:cNvSpPr>
            <a:spLocks noGrp="1" noRot="1" noChangeAspect="1"/>
          </p:cNvSpPr>
          <p:nvPr>
            <p:ph type="sldImg"/>
          </p:nvPr>
        </p:nvSpPr>
        <p:spPr/>
      </p:sp>
      <p:sp>
        <p:nvSpPr>
          <p:cNvPr id="1294" name="ノート プレースホルダー 2"/>
          <p:cNvSpPr>
            <a:spLocks noGrp="1"/>
          </p:cNvSpPr>
          <p:nvPr>
            <p:ph type="body" idx="1"/>
          </p:nvPr>
        </p:nvSpPr>
        <p:spPr/>
        <p:txBody>
          <a:bodyPr/>
          <a:lstStyle/>
          <a:p>
            <a:r>
              <a:rPr kumimoji="1" lang="ja-JP" altLang="en-US" dirty="0">
                <a:latin typeface="メイリオ"/>
                <a:ea typeface="メイリオ"/>
              </a:rPr>
              <a:t>全員の説明が終わったら、互いの工夫について聞いてみたいことを質問したり、気付いたことなどを話し合ったりしたいと思います。</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話題になったことは、キーワードで書き加えるなど「見える化」してみましょう。</a:t>
            </a:r>
            <a:endParaRPr kumimoji="1" lang="ja-JP" altLang="en-US" dirty="0">
              <a:latin typeface="メイリオ"/>
              <a:ea typeface="メイリオ"/>
            </a:endParaRPr>
          </a:p>
          <a:p>
            <a:endParaRPr kumimoji="1" lang="ja-JP" altLang="en-US" dirty="0">
              <a:latin typeface="メイリオ"/>
              <a:ea typeface="メイリオ"/>
            </a:endParaRPr>
          </a:p>
          <a:p>
            <a:r>
              <a:rPr kumimoji="1" lang="ja-JP" altLang="en-US" dirty="0">
                <a:latin typeface="メイリオ"/>
                <a:ea typeface="メイリオ"/>
              </a:rPr>
              <a:t>では、○○先生からお願いします。</a:t>
            </a:r>
            <a:endParaRPr kumimoji="1" lang="ja-JP" altLang="en-US" dirty="0">
              <a:latin typeface="メイリオ"/>
              <a:ea typeface="メイリオ"/>
            </a:endParaRPr>
          </a:p>
        </p:txBody>
      </p:sp>
      <p:sp>
        <p:nvSpPr>
          <p:cNvPr id="1295" name="スライド番号プレースホルダー 3"/>
          <p:cNvSpPr>
            <a:spLocks noGrp="1"/>
          </p:cNvSpPr>
          <p:nvPr>
            <p:ph type="sldNum" sz="quarter" idx="10"/>
          </p:nvPr>
        </p:nvSpPr>
        <p:spPr/>
        <p:txBody>
          <a:bodyPr/>
          <a:lstStyle/>
          <a:p>
            <a:fld id="{BA259D76-8707-4409-A23D-145C269AB973}" type="slidenum">
              <a:rPr kumimoji="1" lang="ja-JP" altLang="en-US" smtClean="0"/>
              <a:t>8</a:t>
            </a:fld>
            <a:endParaRPr kumimoji="1" lang="ja-JP" altLang="en-US"/>
          </a:p>
        </p:txBody>
      </p:sp>
    </p:spTree>
    <p:extLst>
      <p:ext uri="{BB962C8B-B14F-4D97-AF65-F5344CB8AC3E}">
        <p14:creationId xmlns:p14="http://schemas.microsoft.com/office/powerpoint/2010/main" val="2161176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1" name="スライド イメージ プレースホルダー 1"/>
          <p:cNvSpPr>
            <a:spLocks noGrp="1" noRot="1" noChangeAspect="1"/>
          </p:cNvSpPr>
          <p:nvPr>
            <p:ph type="sldImg"/>
          </p:nvPr>
        </p:nvSpPr>
        <p:spPr/>
      </p:sp>
      <p:sp>
        <p:nvSpPr>
          <p:cNvPr id="1302" name="ノート プレースホルダー 2"/>
          <p:cNvSpPr>
            <a:spLocks noGrp="1"/>
          </p:cNvSpPr>
          <p:nvPr>
            <p:ph type="body" idx="1"/>
          </p:nvPr>
        </p:nvSpPr>
        <p:spPr/>
        <p:txBody>
          <a:bodyPr/>
          <a:lstStyle/>
          <a:p>
            <a:r>
              <a:rPr kumimoji="1" lang="ja-JP" altLang="en-US" dirty="0" smtClean="0">
                <a:latin typeface="メイリオ"/>
                <a:ea typeface="メイリオ"/>
              </a:rPr>
              <a:t>今日の研修はいかがでしたか。新たな気付きや</a:t>
            </a:r>
            <a:r>
              <a:rPr kumimoji="1" lang="ja-JP" altLang="en-US" dirty="0" smtClean="0">
                <a:latin typeface="メイリオ"/>
                <a:ea typeface="メイリオ"/>
              </a:rPr>
              <a:t>、</a:t>
            </a:r>
            <a:r>
              <a:rPr kumimoji="1" lang="ja-JP" altLang="en-US" dirty="0" smtClean="0">
                <a:latin typeface="メイリオ"/>
                <a:ea typeface="メイリオ"/>
              </a:rPr>
              <a:t>今後の授業実践に取り入れてみたいことはあったでしょうか？</a:t>
            </a:r>
            <a:endParaRPr kumimoji="1" lang="en-US" altLang="ja-JP" dirty="0" smtClean="0">
              <a:latin typeface="メイリオ"/>
              <a:ea typeface="メイリオ"/>
            </a:endParaRPr>
          </a:p>
          <a:p>
            <a:endParaRPr kumimoji="1" lang="ja-JP" altLang="en-US" dirty="0" smtClean="0">
              <a:latin typeface="メイリオ"/>
              <a:ea typeface="メイリオ"/>
            </a:endParaRPr>
          </a:p>
          <a:p>
            <a:r>
              <a:rPr kumimoji="1" lang="ja-JP" altLang="en-US" dirty="0" smtClean="0">
                <a:latin typeface="メイリオ"/>
                <a:ea typeface="メイリオ"/>
              </a:rPr>
              <a:t>最後に、〇〇先生（習得期の教員）から感想をお願いします。</a:t>
            </a:r>
            <a:endParaRPr kumimoji="1" lang="ja-JP" altLang="en-US" dirty="0" smtClean="0">
              <a:latin typeface="メイリオ"/>
              <a:ea typeface="メイリオ"/>
            </a:endParaRPr>
          </a:p>
          <a:p>
            <a:endParaRPr kumimoji="1" lang="en-US" altLang="ja-JP" dirty="0" smtClean="0">
              <a:latin typeface="メイリオ"/>
              <a:ea typeface="メイリオ"/>
            </a:endParaRPr>
          </a:p>
          <a:p>
            <a:endParaRPr kumimoji="1" lang="ja-JP" altLang="en-US" dirty="0"/>
          </a:p>
        </p:txBody>
      </p:sp>
      <p:sp>
        <p:nvSpPr>
          <p:cNvPr id="1303" name="スライド番号プレースホルダー 3"/>
          <p:cNvSpPr>
            <a:spLocks noGrp="1"/>
          </p:cNvSpPr>
          <p:nvPr>
            <p:ph type="sldNum" sz="quarter" idx="10"/>
          </p:nvPr>
        </p:nvSpPr>
        <p:spPr/>
        <p:txBody>
          <a:bodyPr/>
          <a:lstStyle/>
          <a:p>
            <a:fld id="{BA259D76-8707-4409-A23D-145C269AB973}" type="slidenum">
              <a:rPr kumimoji="1" lang="ja-JP" altLang="en-US" smtClean="0"/>
              <a:t>9</a:t>
            </a:fld>
            <a:endParaRPr kumimoji="1" lang="ja-JP" altLang="en-US"/>
          </a:p>
        </p:txBody>
      </p:sp>
    </p:spTree>
    <p:extLst>
      <p:ext uri="{BB962C8B-B14F-4D97-AF65-F5344CB8AC3E}">
        <p14:creationId xmlns:p14="http://schemas.microsoft.com/office/powerpoint/2010/main" val="363516954"/>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31"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1032"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1033"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751263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89"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90"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388123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4"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1095"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96"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315843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40" name="フッター プレースホルダー 4"/>
          <p:cNvSpPr>
            <a:spLocks noGrp="1"/>
          </p:cNvSpPr>
          <p:nvPr>
            <p:ph type="ftr" sz="quarter" idx="11"/>
          </p:nvPr>
        </p:nvSpPr>
        <p:spPr/>
        <p:txBody>
          <a:bodyPr/>
          <a:lstStyle/>
          <a:p>
            <a:endParaRPr kumimoji="1" lang="ja-JP" altLang="en-US"/>
          </a:p>
        </p:txBody>
      </p:sp>
      <p:sp>
        <p:nvSpPr>
          <p:cNvPr id="1041"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767867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3"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1044"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1821899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50"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1"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2"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760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1057"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59"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61" name="日付プレースホルダー 6"/>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836144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66" name="日付プレースホルダー 2"/>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1706829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3494342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4"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1075"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76"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2401741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81"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1082"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1083"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E0098A6A-0324-49EB-9584-F596992095AC}" type="datetimeFigureOut">
              <a:rPr kumimoji="1" lang="ja-JP" altLang="en-US" smtClean="0"/>
              <a:t>2021/9/16</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172425105"/>
      </p:ext>
    </p:extLst>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1026"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27"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98A6A-0324-49EB-9584-F596992095AC}" type="datetimeFigureOut">
              <a:rPr kumimoji="1" lang="ja-JP" altLang="en-US" smtClean="0"/>
              <a:t>2022/1/21</a:t>
            </a:fld>
            <a:endParaRPr kumimoji="1" lang="ja-JP" altLang="en-US"/>
          </a:p>
        </p:txBody>
      </p:sp>
      <p:sp>
        <p:nvSpPr>
          <p:cNvPr id="1028"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1029"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EA64BC-37CF-43D4-85AB-1935ACD3D2BB}" type="slidenum">
              <a:rPr kumimoji="1" lang="ja-JP" altLang="en-US" smtClean="0"/>
              <a:t>‹#›</a:t>
            </a:fld>
            <a:endParaRPr kumimoji="1" lang="ja-JP" altLang="en-US"/>
          </a:p>
        </p:txBody>
      </p:sp>
    </p:spTree>
    <p:extLst>
      <p:ext uri="{BB962C8B-B14F-4D97-AF65-F5344CB8AC3E}">
        <p14:creationId xmlns:p14="http://schemas.microsoft.com/office/powerpoint/2010/main" val="4041815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image" Target="../media/image1.emf" /><Relationship Id="rId2" Type="http://schemas.openxmlformats.org/officeDocument/2006/relationships/image" Target="../media/image2.emf" /><Relationship Id="rId3" Type="http://schemas.openxmlformats.org/officeDocument/2006/relationships/slideLayout" Target="../slideLayouts/slideLayout1.xml" /><Relationship Id="rId4"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image" Target="../media/image5.png" /><Relationship Id="rId3" Type="http://schemas.openxmlformats.org/officeDocument/2006/relationships/image" Target="../media/image6.png" /><Relationship Id="rId4" Type="http://schemas.openxmlformats.org/officeDocument/2006/relationships/slideLayout" Target="../slideLayouts/slideLayout7.xml" /><Relationship Id="rId5" Type="http://schemas.openxmlformats.org/officeDocument/2006/relationships/notesSlide" Target="../notesSlides/notesSlide10.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4.png" /><Relationship Id="rId3" Type="http://schemas.openxmlformats.org/officeDocument/2006/relationships/slideLayout" Target="../slideLayouts/slideLayout7.xml" /><Relationship Id="rId4"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slideLayout" Target="../slideLayouts/slideLayout7.xml" /><Relationship Id="rId3"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4.png" /><Relationship Id="rId3" Type="http://schemas.openxmlformats.org/officeDocument/2006/relationships/slideLayout" Target="../slideLayouts/slideLayout7.xml" /><Relationship Id="rId4"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slideLayout" Target="../slideLayouts/slideLayout7.xml" /><Relationship Id="rId3"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slideLayout" Target="../slideLayouts/slideLayout7.xml" /><Relationship Id="rId3"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2" name="正方形/長方形 4"/>
          <p:cNvSpPr/>
          <p:nvPr/>
        </p:nvSpPr>
        <p:spPr>
          <a:xfrm>
            <a:off x="117074" y="1125000"/>
            <a:ext cx="9026926" cy="1938099"/>
          </a:xfrm>
          <a:prstGeom prst="rect">
            <a:avLst/>
          </a:prstGeom>
        </p:spPr>
        <p:txBody>
          <a:bodyPr wrap="square">
            <a:spAutoFit/>
          </a:bodyPr>
          <a:lstStyle/>
          <a:p>
            <a:r>
              <a:rPr lang="ja-JP" altLang="en-US" sz="4000" dirty="0"/>
              <a:t>主体的・対話的で深い学びや</a:t>
            </a:r>
            <a:endParaRPr lang="ja-JP" altLang="en-US" sz="5400" dirty="0"/>
          </a:p>
          <a:p>
            <a:r>
              <a:rPr lang="ja-JP" altLang="en-US" sz="4000" dirty="0"/>
              <a:t>秋田の探究型授業を実践</a:t>
            </a:r>
            <a:r>
              <a:rPr lang="ja-JP" altLang="en-US" sz="4000" dirty="0" smtClean="0"/>
              <a:t>する</a:t>
            </a:r>
            <a:r>
              <a:rPr lang="ja-JP" altLang="en-US" sz="4000" dirty="0"/>
              <a:t>ために</a:t>
            </a:r>
            <a:endParaRPr lang="ja-JP" altLang="en-US" sz="4000" dirty="0"/>
          </a:p>
          <a:p>
            <a:r>
              <a:rPr lang="ja-JP" altLang="en-US" sz="4000" dirty="0" smtClean="0"/>
              <a:t>必要と</a:t>
            </a:r>
            <a:r>
              <a:rPr lang="ja-JP" altLang="en-US" sz="4000" dirty="0"/>
              <a:t>なる基本的</a:t>
            </a:r>
            <a:r>
              <a:rPr lang="ja-JP" altLang="en-US" sz="4000" dirty="0" smtClean="0"/>
              <a:t>な</a:t>
            </a:r>
            <a:r>
              <a:rPr lang="ja-JP" altLang="en-US" sz="4000" dirty="0" smtClean="0"/>
              <a:t>教科</a:t>
            </a:r>
            <a:r>
              <a:rPr lang="ja-JP" altLang="en-US" sz="4000" dirty="0"/>
              <a:t>等指導力を</a:t>
            </a:r>
            <a:r>
              <a:rPr lang="ja-JP" altLang="en-US" sz="4000" dirty="0" smtClean="0"/>
              <a:t>養う。</a:t>
            </a:r>
            <a:endParaRPr lang="ja-JP" altLang="en-US" sz="4000" dirty="0"/>
          </a:p>
        </p:txBody>
      </p:sp>
      <p:pic>
        <p:nvPicPr>
          <p:cNvPr id="1113" name="Picture 2"/>
          <p:cNvPicPr>
            <a:picLocks noChangeAspect="1" noChangeArrowheads="1"/>
          </p:cNvPicPr>
          <p:nvPr/>
        </p:nvPicPr>
        <p:blipFill>
          <a:blip r:embed="rId1"/>
          <a:stretch>
            <a:fillRect/>
          </a:stretch>
        </p:blipFill>
        <p:spPr>
          <a:xfrm flipH="1">
            <a:off x="1907654" y="4791725"/>
            <a:ext cx="571985" cy="1127959"/>
          </a:xfrm>
          <a:prstGeom prst="rect">
            <a:avLst/>
          </a:prstGeom>
          <a:noFill/>
          <a:ln>
            <a:noFill/>
          </a:ln>
          <a:effectLst/>
        </p:spPr>
      </p:pic>
      <p:pic>
        <p:nvPicPr>
          <p:cNvPr id="1114" name="Picture 3"/>
          <p:cNvPicPr>
            <a:picLocks noChangeAspect="1" noChangeArrowheads="1"/>
          </p:cNvPicPr>
          <p:nvPr/>
        </p:nvPicPr>
        <p:blipFill>
          <a:blip r:embed="rId2"/>
          <a:stretch>
            <a:fillRect/>
          </a:stretch>
        </p:blipFill>
        <p:spPr>
          <a:xfrm>
            <a:off x="3396395" y="4785130"/>
            <a:ext cx="587641" cy="1134554"/>
          </a:xfrm>
          <a:prstGeom prst="rect">
            <a:avLst/>
          </a:prstGeom>
          <a:noFill/>
          <a:ln>
            <a:noFill/>
          </a:ln>
          <a:effectLst/>
        </p:spPr>
      </p:pic>
      <p:sp>
        <p:nvSpPr>
          <p:cNvPr id="1115" name="角丸四角形吹き出し 8"/>
          <p:cNvSpPr/>
          <p:nvPr/>
        </p:nvSpPr>
        <p:spPr>
          <a:xfrm>
            <a:off x="755527" y="3645000"/>
            <a:ext cx="2059892" cy="747162"/>
          </a:xfrm>
          <a:prstGeom prst="wedgeRoundRectCallout">
            <a:avLst>
              <a:gd name="adj1" fmla="val 19522"/>
              <a:gd name="adj2" fmla="val 81925"/>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私はこのような</a:t>
            </a:r>
            <a:endParaRPr kumimoji="1" lang="en-US" altLang="ja-JP" dirty="0" smtClean="0">
              <a:solidFill>
                <a:schemeClr val="tx1"/>
              </a:solidFill>
            </a:endParaRPr>
          </a:p>
          <a:p>
            <a:r>
              <a:rPr kumimoji="1" lang="ja-JP" altLang="en-US" dirty="0" smtClean="0">
                <a:solidFill>
                  <a:schemeClr val="tx1"/>
                </a:solidFill>
              </a:rPr>
              <a:t>工夫をしています。</a:t>
            </a:r>
            <a:endParaRPr kumimoji="1" lang="ja-JP" altLang="en-US" dirty="0">
              <a:solidFill>
                <a:schemeClr val="tx1"/>
              </a:solidFill>
            </a:endParaRPr>
          </a:p>
        </p:txBody>
      </p:sp>
      <p:sp>
        <p:nvSpPr>
          <p:cNvPr id="1116" name="角丸四角形吹き出し 9"/>
          <p:cNvSpPr/>
          <p:nvPr/>
        </p:nvSpPr>
        <p:spPr>
          <a:xfrm>
            <a:off x="3059784" y="3645000"/>
            <a:ext cx="1944216" cy="747162"/>
          </a:xfrm>
          <a:prstGeom prst="wedgeRoundRectCallout">
            <a:avLst>
              <a:gd name="adj1" fmla="val -18691"/>
              <a:gd name="adj2" fmla="val 87024"/>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なるほど</a:t>
            </a:r>
            <a:r>
              <a:rPr kumimoji="1" lang="ja-JP" altLang="en-US" dirty="0" smtClean="0">
                <a:solidFill>
                  <a:schemeClr val="tx1"/>
                </a:solidFill>
              </a:rPr>
              <a:t>、</a:t>
            </a:r>
            <a:endParaRPr kumimoji="1" lang="en-US" altLang="ja-JP" dirty="0" smtClean="0">
              <a:solidFill>
                <a:schemeClr val="tx1"/>
              </a:solidFill>
            </a:endParaRPr>
          </a:p>
          <a:p>
            <a:r>
              <a:rPr kumimoji="1" lang="ja-JP" altLang="en-US" dirty="0" smtClean="0">
                <a:solidFill>
                  <a:schemeClr val="tx1"/>
                </a:solidFill>
              </a:rPr>
              <a:t>参考になります。</a:t>
            </a:r>
            <a:endParaRPr kumimoji="1" lang="ja-JP" altLang="en-US" dirty="0">
              <a:solidFill>
                <a:schemeClr val="tx1"/>
              </a:solidFill>
            </a:endParaRPr>
          </a:p>
        </p:txBody>
      </p:sp>
      <p:sp>
        <p:nvSpPr>
          <p:cNvPr id="1117" name="テキスト ボックス 10"/>
          <p:cNvSpPr txBox="1"/>
          <p:nvPr/>
        </p:nvSpPr>
        <p:spPr>
          <a:xfrm>
            <a:off x="5150482" y="4019340"/>
            <a:ext cx="3816424" cy="1569660"/>
          </a:xfrm>
          <a:prstGeom prst="rect">
            <a:avLst/>
          </a:prstGeom>
          <a:noFill/>
        </p:spPr>
        <p:txBody>
          <a:bodyPr wrap="square" rtlCol="0">
            <a:spAutoFit/>
          </a:bodyPr>
          <a:lstStyle/>
          <a:p>
            <a:pPr algn="ctr"/>
            <a:r>
              <a:rPr kumimoji="1" lang="ja-JP" altLang="en-US" sz="3200" dirty="0" smtClean="0">
                <a:solidFill>
                  <a:srgbClr val="FF0000"/>
                </a:solidFill>
              </a:rPr>
              <a:t>自分の工夫</a:t>
            </a:r>
            <a:endParaRPr kumimoji="1" lang="en-US" altLang="ja-JP" sz="3200" dirty="0" smtClean="0">
              <a:solidFill>
                <a:srgbClr val="FF0000"/>
              </a:solidFill>
            </a:endParaRPr>
          </a:p>
          <a:p>
            <a:pPr algn="ctr"/>
            <a:endParaRPr lang="en-US" altLang="ja-JP" sz="3200" dirty="0">
              <a:solidFill>
                <a:srgbClr val="FF0000"/>
              </a:solidFill>
            </a:endParaRPr>
          </a:p>
          <a:p>
            <a:pPr algn="ctr"/>
            <a:r>
              <a:rPr kumimoji="1" lang="ja-JP" altLang="en-US" sz="3200" dirty="0" smtClean="0">
                <a:solidFill>
                  <a:srgbClr val="FF0000"/>
                </a:solidFill>
              </a:rPr>
              <a:t>他者にとってはヒント</a:t>
            </a:r>
            <a:endParaRPr kumimoji="1" lang="ja-JP" altLang="en-US" sz="3200" dirty="0">
              <a:solidFill>
                <a:srgbClr val="FF0000"/>
              </a:solidFill>
            </a:endParaRPr>
          </a:p>
        </p:txBody>
      </p:sp>
      <p:sp>
        <p:nvSpPr>
          <p:cNvPr id="1118" name="下矢印 11"/>
          <p:cNvSpPr/>
          <p:nvPr/>
        </p:nvSpPr>
        <p:spPr>
          <a:xfrm>
            <a:off x="6909842" y="4645342"/>
            <a:ext cx="254446" cy="3424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9" name="四角形: 角を丸くする 40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20" name="正方形/長方形 200"/>
          <p:cNvSpPr/>
          <p:nvPr/>
        </p:nvSpPr>
        <p:spPr>
          <a:xfrm>
            <a:off x="113874" y="168811"/>
            <a:ext cx="1359912"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698433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305" name="グループ 232"/>
          <p:cNvGrpSpPr/>
          <p:nvPr/>
        </p:nvGrpSpPr>
        <p:grpSpPr>
          <a:xfrm>
            <a:off x="3780000" y="1485140"/>
            <a:ext cx="2397918" cy="1777521"/>
            <a:chOff x="158082" y="1485140"/>
            <a:chExt cx="2397918" cy="1777521"/>
          </a:xfrm>
        </p:grpSpPr>
        <p:sp>
          <p:nvSpPr>
            <p:cNvPr id="1306" name="テキスト 270"/>
            <p:cNvSpPr txBox="1"/>
            <p:nvPr/>
          </p:nvSpPr>
          <p:spPr>
            <a:xfrm>
              <a:off x="158082" y="1485140"/>
              <a:ext cx="2397918" cy="337661"/>
            </a:xfrm>
            <a:prstGeom prst="rect">
              <a:avLst/>
            </a:prstGeom>
            <a:solidFill>
              <a:srgbClr val="9EDBB9"/>
            </a:solidFill>
          </p:spPr>
          <p:txBody>
            <a:bodyPr wrap="square">
              <a:spAutoFit/>
            </a:bodyPr>
            <a:p>
              <a:pPr algn="ctr">
                <a:defRPr lang="ja-JP" altLang="en-US"/>
              </a:pPr>
              <a:r>
                <a:rPr lang="ja-JP" altLang="en-US" sz="1600" b="1"/>
                <a:t>わくわく授業をするために</a:t>
              </a:r>
              <a:endParaRPr lang="ja-JP" altLang="en-US" b="1"/>
            </a:p>
          </p:txBody>
        </p:sp>
        <p:grpSp>
          <p:nvGrpSpPr>
            <p:cNvPr id="1307" name="グループ 380"/>
            <p:cNvGrpSpPr/>
            <p:nvPr/>
          </p:nvGrpSpPr>
          <p:grpSpPr>
            <a:xfrm>
              <a:off x="1016564" y="1989000"/>
              <a:ext cx="700770" cy="422971"/>
              <a:chOff x="4686209" y="3331760"/>
              <a:chExt cx="2192235" cy="3121240"/>
            </a:xfrm>
          </p:grpSpPr>
          <p:pic>
            <p:nvPicPr>
              <p:cNvPr id="1308"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309" name="グループ 382"/>
            <p:cNvGrpSpPr/>
            <p:nvPr/>
          </p:nvGrpSpPr>
          <p:grpSpPr>
            <a:xfrm>
              <a:off x="212456" y="1989000"/>
              <a:ext cx="724103" cy="422971"/>
              <a:chOff x="5004047" y="3331760"/>
              <a:chExt cx="2265228" cy="3121240"/>
            </a:xfrm>
          </p:grpSpPr>
          <p:pic>
            <p:nvPicPr>
              <p:cNvPr id="1310"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11" name="グループ 384"/>
            <p:cNvGrpSpPr/>
            <p:nvPr/>
          </p:nvGrpSpPr>
          <p:grpSpPr>
            <a:xfrm>
              <a:off x="212456" y="2502029"/>
              <a:ext cx="724103" cy="422971"/>
              <a:chOff x="5004047" y="3331760"/>
              <a:chExt cx="2265228" cy="3121240"/>
            </a:xfrm>
          </p:grpSpPr>
          <p:pic>
            <p:nvPicPr>
              <p:cNvPr id="1312"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13" name="グループ 386"/>
            <p:cNvGrpSpPr/>
            <p:nvPr/>
          </p:nvGrpSpPr>
          <p:grpSpPr>
            <a:xfrm>
              <a:off x="1016564" y="2493000"/>
              <a:ext cx="724103" cy="422971"/>
              <a:chOff x="5004047" y="3331760"/>
              <a:chExt cx="2265228" cy="3121240"/>
            </a:xfrm>
          </p:grpSpPr>
          <p:pic>
            <p:nvPicPr>
              <p:cNvPr id="1314"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15" name="グループ 388"/>
            <p:cNvGrpSpPr/>
            <p:nvPr/>
          </p:nvGrpSpPr>
          <p:grpSpPr>
            <a:xfrm>
              <a:off x="1799834" y="2502029"/>
              <a:ext cx="724103" cy="422971"/>
              <a:chOff x="5004047" y="3331760"/>
              <a:chExt cx="2265228" cy="3121240"/>
            </a:xfrm>
          </p:grpSpPr>
          <p:pic>
            <p:nvPicPr>
              <p:cNvPr id="1316"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17" name="グループ 390"/>
            <p:cNvGrpSpPr/>
            <p:nvPr/>
          </p:nvGrpSpPr>
          <p:grpSpPr>
            <a:xfrm>
              <a:off x="1799834" y="1989000"/>
              <a:ext cx="724103" cy="422971"/>
              <a:chOff x="5004047" y="3331760"/>
              <a:chExt cx="2265228" cy="3121240"/>
            </a:xfrm>
          </p:grpSpPr>
          <p:pic>
            <p:nvPicPr>
              <p:cNvPr id="1318"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319" name="直線 406"/>
            <p:cNvSpPr/>
            <p:nvPr/>
          </p:nvSpPr>
          <p:spPr>
            <a:xfrm>
              <a:off x="1066606" y="2857500"/>
              <a:ext cx="470852"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320" name="直線 407"/>
            <p:cNvSpPr/>
            <p:nvPr/>
          </p:nvSpPr>
          <p:spPr>
            <a:xfrm>
              <a:off x="259750" y="2333625"/>
              <a:ext cx="604360"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321" name="テキスト 410"/>
            <p:cNvSpPr txBox="1"/>
            <p:nvPr/>
          </p:nvSpPr>
          <p:spPr>
            <a:xfrm>
              <a:off x="212456" y="2925000"/>
              <a:ext cx="2331034" cy="337661"/>
            </a:xfrm>
            <a:prstGeom prst="rect">
              <a:avLst/>
            </a:prstGeom>
          </p:spPr>
          <p:txBody>
            <a:bodyPr wrap="square">
              <a:spAutoFit/>
            </a:bodyPr>
            <a:p>
              <a:pPr>
                <a:defRPr lang="ja-JP" altLang="en-US"/>
              </a:pPr>
              <a:r>
                <a:rPr lang="ja-JP" altLang="en-US" sz="1600" b="1">
                  <a:solidFill>
                    <a:srgbClr val="003EFF"/>
                  </a:solidFill>
                </a:rPr>
                <a:t>これまでの学びを生かす</a:t>
              </a:r>
              <a:endParaRPr lang="ja-JP" altLang="en-US" b="1">
                <a:solidFill>
                  <a:srgbClr val="003EFF"/>
                </a:solidFill>
              </a:endParaRPr>
            </a:p>
          </p:txBody>
        </p:sp>
      </p:grpSp>
      <p:grpSp>
        <p:nvGrpSpPr>
          <p:cNvPr id="1322" name="グループ 230"/>
          <p:cNvGrpSpPr/>
          <p:nvPr/>
        </p:nvGrpSpPr>
        <p:grpSpPr>
          <a:xfrm>
            <a:off x="6372000" y="1485260"/>
            <a:ext cx="2444825" cy="1777314"/>
            <a:chOff x="2719433" y="1485260"/>
            <a:chExt cx="2444825" cy="1777314"/>
          </a:xfrm>
        </p:grpSpPr>
        <p:grpSp>
          <p:nvGrpSpPr>
            <p:cNvPr id="1323" name="グループ 218"/>
            <p:cNvGrpSpPr/>
            <p:nvPr/>
          </p:nvGrpSpPr>
          <p:grpSpPr>
            <a:xfrm>
              <a:off x="2764519" y="2502029"/>
              <a:ext cx="724103" cy="422971"/>
              <a:chOff x="5004047" y="3331760"/>
              <a:chExt cx="2265228" cy="3121240"/>
            </a:xfrm>
          </p:grpSpPr>
          <p:pic>
            <p:nvPicPr>
              <p:cNvPr id="1324"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325" name="テキスト 272"/>
            <p:cNvSpPr txBox="1"/>
            <p:nvPr/>
          </p:nvSpPr>
          <p:spPr>
            <a:xfrm>
              <a:off x="2719433" y="1485260"/>
              <a:ext cx="2444825" cy="337661"/>
            </a:xfrm>
            <a:prstGeom prst="rect">
              <a:avLst/>
            </a:prstGeom>
            <a:solidFill>
              <a:srgbClr val="9EDBB9"/>
            </a:solidFill>
          </p:spPr>
          <p:txBody>
            <a:bodyPr wrap="square">
              <a:spAutoFit/>
            </a:bodyPr>
            <a:p>
              <a:pPr algn="ctr">
                <a:defRPr lang="ja-JP" altLang="en-US"/>
              </a:pPr>
              <a:r>
                <a:rPr lang="ja-JP" altLang="en-US" sz="1600" b="1"/>
                <a:t>学びの実感を促すために</a:t>
              </a:r>
              <a:endParaRPr lang="ja-JP" altLang="en-US" b="1"/>
            </a:p>
          </p:txBody>
        </p:sp>
        <p:sp>
          <p:nvSpPr>
            <p:cNvPr id="1326" name="楕円 404"/>
            <p:cNvSpPr/>
            <p:nvPr/>
          </p:nvSpPr>
          <p:spPr>
            <a:xfrm>
              <a:off x="2719569" y="2704486"/>
              <a:ext cx="849059" cy="140370"/>
            </a:xfrm>
            <a:prstGeom prst="ellipse">
              <a:avLst/>
            </a:prstGeom>
            <a:noFill/>
            <a:ln w="25400" cap="flat" cmpd="sng" algn="ctr">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327" name="テキスト 411"/>
            <p:cNvSpPr txBox="1"/>
            <p:nvPr/>
          </p:nvSpPr>
          <p:spPr>
            <a:xfrm>
              <a:off x="2764039" y="2924913"/>
              <a:ext cx="2282852" cy="337661"/>
            </a:xfrm>
            <a:prstGeom prst="rect">
              <a:avLst/>
            </a:prstGeom>
          </p:spPr>
          <p:txBody>
            <a:bodyPr wrap="square">
              <a:spAutoFit/>
            </a:bodyPr>
            <a:p>
              <a:pPr>
                <a:defRPr lang="ja-JP" altLang="en-US"/>
              </a:pPr>
              <a:r>
                <a:rPr lang="ja-JP" altLang="en-US" sz="1600" b="1">
                  <a:solidFill>
                    <a:srgbClr val="FF0000"/>
                  </a:solidFill>
                </a:rPr>
                <a:t>教師の価値付け</a:t>
              </a:r>
              <a:endParaRPr lang="ja-JP" altLang="en-US" b="1">
                <a:solidFill>
                  <a:srgbClr val="FF0000"/>
                </a:solidFill>
              </a:endParaRPr>
            </a:p>
          </p:txBody>
        </p:sp>
        <p:grpSp>
          <p:nvGrpSpPr>
            <p:cNvPr id="1328" name="グループ 214"/>
            <p:cNvGrpSpPr/>
            <p:nvPr/>
          </p:nvGrpSpPr>
          <p:grpSpPr>
            <a:xfrm>
              <a:off x="3568627" y="1989000"/>
              <a:ext cx="700770" cy="422971"/>
              <a:chOff x="4686209" y="3331760"/>
              <a:chExt cx="2192235" cy="3121240"/>
            </a:xfrm>
          </p:grpSpPr>
          <p:pic>
            <p:nvPicPr>
              <p:cNvPr id="1329"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330" name="グループ 216"/>
            <p:cNvGrpSpPr/>
            <p:nvPr/>
          </p:nvGrpSpPr>
          <p:grpSpPr>
            <a:xfrm>
              <a:off x="2764519" y="1989000"/>
              <a:ext cx="724103" cy="422971"/>
              <a:chOff x="5004047" y="3331760"/>
              <a:chExt cx="2265228" cy="3121240"/>
            </a:xfrm>
          </p:grpSpPr>
          <p:pic>
            <p:nvPicPr>
              <p:cNvPr id="133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32" name="グループ 220"/>
            <p:cNvGrpSpPr/>
            <p:nvPr/>
          </p:nvGrpSpPr>
          <p:grpSpPr>
            <a:xfrm>
              <a:off x="3568627" y="2493000"/>
              <a:ext cx="724103" cy="422971"/>
              <a:chOff x="5004047" y="3331760"/>
              <a:chExt cx="2265228" cy="3121240"/>
            </a:xfrm>
          </p:grpSpPr>
          <p:pic>
            <p:nvPicPr>
              <p:cNvPr id="133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34" name="グループ 222"/>
            <p:cNvGrpSpPr/>
            <p:nvPr/>
          </p:nvGrpSpPr>
          <p:grpSpPr>
            <a:xfrm>
              <a:off x="4351897" y="2502029"/>
              <a:ext cx="724103" cy="422971"/>
              <a:chOff x="5004047" y="3331760"/>
              <a:chExt cx="2265228" cy="3121240"/>
            </a:xfrm>
          </p:grpSpPr>
          <p:pic>
            <p:nvPicPr>
              <p:cNvPr id="133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36" name="グループ 224"/>
            <p:cNvGrpSpPr/>
            <p:nvPr/>
          </p:nvGrpSpPr>
          <p:grpSpPr>
            <a:xfrm>
              <a:off x="4351897" y="1989000"/>
              <a:ext cx="724103" cy="422971"/>
              <a:chOff x="5004047" y="3331760"/>
              <a:chExt cx="2265228" cy="3121240"/>
            </a:xfrm>
          </p:grpSpPr>
          <p:pic>
            <p:nvPicPr>
              <p:cNvPr id="133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sp>
        <p:nvSpPr>
          <p:cNvPr id="1338" name="四角形: 角を丸くする 24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339" name="テキスト ボックス 252"/>
          <p:cNvSpPr txBox="1"/>
          <p:nvPr/>
        </p:nvSpPr>
        <p:spPr>
          <a:xfrm>
            <a:off x="2245547" y="281549"/>
            <a:ext cx="5828008" cy="645438"/>
          </a:xfrm>
          <a:prstGeom prst="rect">
            <a:avLst/>
          </a:prstGeom>
          <a:noFill/>
        </p:spPr>
        <p:txBody>
          <a:bodyPr wrap="square" rtlCol="0">
            <a:spAutoFit/>
          </a:bodyPr>
          <a:lstStyle/>
          <a:p>
            <a:r>
              <a:rPr kumimoji="1" lang="ja-JP" altLang="en-US" sz="3600" dirty="0" smtClean="0"/>
              <a:t>工夫シート活用イメージ</a:t>
            </a:r>
            <a:endParaRPr kumimoji="1" lang="ja-JP" altLang="en-US" sz="3600" dirty="0" smtClean="0"/>
          </a:p>
        </p:txBody>
      </p:sp>
      <p:sp>
        <p:nvSpPr>
          <p:cNvPr id="1340" name="正方形/長方形 370"/>
          <p:cNvSpPr/>
          <p:nvPr/>
        </p:nvSpPr>
        <p:spPr>
          <a:xfrm>
            <a:off x="119564" y="299832"/>
            <a:ext cx="1931391"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341" name="直線 408"/>
          <p:cNvSpPr/>
          <p:nvPr/>
        </p:nvSpPr>
        <p:spPr>
          <a:xfrm>
            <a:off x="5429852" y="2333625"/>
            <a:ext cx="645377"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342" name="直線 414"/>
          <p:cNvSpPr/>
          <p:nvPr/>
        </p:nvSpPr>
        <p:spPr>
          <a:xfrm flipH="1" flipV="1">
            <a:off x="6902672" y="2841115"/>
            <a:ext cx="144473" cy="80637"/>
          </a:xfrm>
          <a:prstGeom prst="line">
            <a:avLst/>
          </a:prstGeom>
          <a:ln w="9525" cap="flat" cmpd="sng" algn="ctr">
            <a:solidFill>
              <a:srgbClr val="FF0000"/>
            </a:solidFill>
            <a:prstDash val="solid"/>
          </a:ln>
        </p:spPr>
        <p:style>
          <a:lnRef idx="1">
            <a:schemeClr val="accent1"/>
          </a:lnRef>
          <a:fillRef idx="0">
            <a:schemeClr val="accent1"/>
          </a:fillRef>
          <a:effectRef idx="0">
            <a:schemeClr val="accent1"/>
          </a:effectRef>
          <a:fontRef idx="minor">
            <a:schemeClr val="tx1"/>
          </a:fontRef>
        </p:style>
      </p:sp>
      <p:sp>
        <p:nvSpPr>
          <p:cNvPr id="1343" name="テキスト ボックス 229"/>
          <p:cNvSpPr txBox="1"/>
          <p:nvPr/>
        </p:nvSpPr>
        <p:spPr>
          <a:xfrm>
            <a:off x="119889" y="1485140"/>
            <a:ext cx="3297960" cy="1814989"/>
          </a:xfrm>
          <a:prstGeom prst="rect">
            <a:avLst/>
          </a:prstGeom>
          <a:noFill/>
        </p:spPr>
        <p:txBody>
          <a:bodyPr wrap="square" rtlCol="0">
            <a:spAutoFit/>
          </a:bodyPr>
          <a:lstStyle/>
          <a:p>
            <a:r>
              <a:rPr kumimoji="1" lang="ja-JP" altLang="en-US" sz="2800" b="1" dirty="0" smtClean="0">
                <a:latin typeface="ＭＳ ゴシック"/>
                <a:ea typeface="ＭＳ ゴシック"/>
              </a:rPr>
              <a:t>◇意見交流の様子</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を画像で記録し、</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職員室に掲示</a:t>
            </a:r>
            <a:r>
              <a:rPr kumimoji="1" lang="ja-JP" altLang="en-US" sz="2800" b="1" dirty="0" smtClean="0">
                <a:latin typeface="ＭＳ ゴシック"/>
                <a:ea typeface="ＭＳ ゴシック"/>
              </a:rPr>
              <a:t>す</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る。</a:t>
            </a:r>
            <a:endParaRPr kumimoji="1" lang="ja-JP" altLang="en-US" sz="2800" b="1" dirty="0" smtClean="0">
              <a:latin typeface="ＭＳ ゴシック"/>
              <a:ea typeface="ＭＳ ゴシック"/>
            </a:endParaRPr>
          </a:p>
        </p:txBody>
      </p:sp>
      <p:grpSp>
        <p:nvGrpSpPr>
          <p:cNvPr id="1344" name="グループ 236"/>
          <p:cNvGrpSpPr/>
          <p:nvPr/>
        </p:nvGrpSpPr>
        <p:grpSpPr>
          <a:xfrm>
            <a:off x="4847264" y="4302029"/>
            <a:ext cx="1163238" cy="822188"/>
            <a:chOff x="5004047" y="3331760"/>
            <a:chExt cx="2265228" cy="3121240"/>
          </a:xfrm>
        </p:grpSpPr>
        <p:pic>
          <p:nvPicPr>
            <p:cNvPr id="134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46" name="グループ 234"/>
          <p:cNvGrpSpPr/>
          <p:nvPr/>
        </p:nvGrpSpPr>
        <p:grpSpPr>
          <a:xfrm>
            <a:off x="4932000" y="4437000"/>
            <a:ext cx="1125755" cy="822188"/>
            <a:chOff x="4686209" y="3331760"/>
            <a:chExt cx="2192235" cy="3121240"/>
          </a:xfrm>
        </p:grpSpPr>
        <p:pic>
          <p:nvPicPr>
            <p:cNvPr id="1347"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348" name="グループ 244"/>
          <p:cNvGrpSpPr/>
          <p:nvPr/>
        </p:nvGrpSpPr>
        <p:grpSpPr>
          <a:xfrm>
            <a:off x="5004000" y="4581000"/>
            <a:ext cx="1163238" cy="822188"/>
            <a:chOff x="5004047" y="3331760"/>
            <a:chExt cx="2265228" cy="3121240"/>
          </a:xfrm>
        </p:grpSpPr>
        <p:pic>
          <p:nvPicPr>
            <p:cNvPr id="134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50" name="グループ 240"/>
          <p:cNvGrpSpPr/>
          <p:nvPr/>
        </p:nvGrpSpPr>
        <p:grpSpPr>
          <a:xfrm>
            <a:off x="5076000" y="4694812"/>
            <a:ext cx="1163238" cy="822188"/>
            <a:chOff x="5004047" y="3331760"/>
            <a:chExt cx="2265228" cy="3121240"/>
          </a:xfrm>
        </p:grpSpPr>
        <p:pic>
          <p:nvPicPr>
            <p:cNvPr id="135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352" name="グループ 242"/>
          <p:cNvGrpSpPr/>
          <p:nvPr/>
        </p:nvGrpSpPr>
        <p:grpSpPr>
          <a:xfrm>
            <a:off x="5148000" y="4797000"/>
            <a:ext cx="1163238" cy="822188"/>
            <a:chOff x="5004047" y="3331760"/>
            <a:chExt cx="2265228" cy="3121240"/>
          </a:xfrm>
        </p:grpSpPr>
        <p:pic>
          <p:nvPicPr>
            <p:cNvPr id="135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354" name="図形 246"/>
          <p:cNvSpPr/>
          <p:nvPr/>
        </p:nvSpPr>
        <p:spPr>
          <a:xfrm>
            <a:off x="5339252" y="5208094"/>
            <a:ext cx="745856" cy="248226"/>
          </a:xfrm>
          <a:prstGeom prst="foldedCorner">
            <a:avLst/>
          </a:prstGeom>
          <a:solidFill>
            <a:srgbClr val="FFFFBE"/>
          </a:solidFill>
          <a:ln w="3175" cap="flat" cmpd="sng" algn="ctr">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355" name="テキスト ボックス 247"/>
          <p:cNvSpPr txBox="1"/>
          <p:nvPr/>
        </p:nvSpPr>
        <p:spPr>
          <a:xfrm>
            <a:off x="119499" y="3956501"/>
            <a:ext cx="4364816" cy="2430542"/>
          </a:xfrm>
          <a:prstGeom prst="rect">
            <a:avLst/>
          </a:prstGeom>
          <a:noFill/>
        </p:spPr>
        <p:txBody>
          <a:bodyPr wrap="square" rtlCol="0">
            <a:spAutoFit/>
          </a:bodyPr>
          <a:lstStyle/>
          <a:p>
            <a:r>
              <a:rPr kumimoji="1" lang="ja-JP" altLang="en-US" sz="2800" b="1" dirty="0" smtClean="0">
                <a:latin typeface="ＭＳ ゴシック"/>
                <a:ea typeface="ＭＳ ゴシック"/>
              </a:rPr>
              <a:t>◇工夫アイディア</a:t>
            </a:r>
            <a:r>
              <a:rPr kumimoji="1" lang="ja-JP" altLang="en-US" sz="2800" b="1" dirty="0" smtClean="0">
                <a:latin typeface="ＭＳ ゴシック"/>
                <a:ea typeface="ＭＳ ゴシック"/>
              </a:rPr>
              <a:t>集</a:t>
            </a:r>
            <a:endParaRPr kumimoji="1" lang="ja-JP" altLang="en-US" sz="2800" b="1" dirty="0" smtClean="0">
              <a:latin typeface="ＭＳ ゴシック"/>
              <a:ea typeface="ＭＳ ゴシック"/>
            </a:endParaRPr>
          </a:p>
          <a:p>
            <a:r>
              <a:rPr kumimoji="1" lang="ja-JP" altLang="en-US" sz="2800" b="1" dirty="0" smtClean="0">
                <a:latin typeface="ＭＳ ゴシック"/>
                <a:ea typeface="ＭＳ ゴシック"/>
              </a:rPr>
              <a:t>　</a:t>
            </a:r>
            <a:r>
              <a:rPr kumimoji="1" lang="ja-JP" altLang="en-US" sz="2800" b="1" dirty="0" smtClean="0">
                <a:latin typeface="ＭＳ ゴシック"/>
                <a:ea typeface="ＭＳ ゴシック"/>
              </a:rPr>
              <a:t>とし</a:t>
            </a:r>
            <a:r>
              <a:rPr kumimoji="1" lang="ja-JP" altLang="en-US" sz="2800" b="1" dirty="0" smtClean="0">
                <a:latin typeface="ＭＳ ゴシック"/>
                <a:ea typeface="ＭＳ ゴシック"/>
              </a:rPr>
              <a:t>て蓄積する。</a:t>
            </a:r>
            <a:endParaRPr kumimoji="1" lang="ja-JP" altLang="en-US" sz="2800" b="1" dirty="0" smtClean="0">
              <a:latin typeface="ＭＳ ゴシック"/>
              <a:ea typeface="ＭＳ ゴシック"/>
            </a:endParaRPr>
          </a:p>
          <a:p>
            <a:r>
              <a:rPr kumimoji="1" lang="ja-JP" altLang="en-US" sz="2400" dirty="0" smtClean="0">
                <a:latin typeface="ＭＳ ゴシック"/>
                <a:ea typeface="ＭＳ ゴシック"/>
              </a:rPr>
              <a:t> ・実践後に感想を記入</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・新たな工夫シートを追加</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・ファイルまたは</a:t>
            </a:r>
            <a:r>
              <a:rPr kumimoji="1" lang="ja-JP" altLang="en-US" sz="2400" dirty="0" smtClean="0">
                <a:latin typeface="ＭＳ ゴシック"/>
                <a:ea typeface="ＭＳ ゴシック"/>
              </a:rPr>
              <a:t>電子データ</a:t>
            </a:r>
            <a:endParaRPr kumimoji="1" lang="ja-JP" altLang="en-US" sz="2400" dirty="0" smtClean="0">
              <a:latin typeface="ＭＳ ゴシック"/>
              <a:ea typeface="ＭＳ ゴシック"/>
            </a:endParaRPr>
          </a:p>
          <a:p>
            <a:r>
              <a:rPr kumimoji="1" lang="ja-JP" altLang="en-US" sz="2400" dirty="0" smtClean="0">
                <a:latin typeface="ＭＳ ゴシック"/>
                <a:ea typeface="ＭＳ ゴシック"/>
              </a:rPr>
              <a:t> 　にして</a:t>
            </a:r>
            <a:r>
              <a:rPr kumimoji="1" lang="ja-JP" altLang="en-US" sz="2400" dirty="0" smtClean="0">
                <a:latin typeface="ＭＳ ゴシック"/>
                <a:ea typeface="ＭＳ ゴシック"/>
              </a:rPr>
              <a:t>保存</a:t>
            </a:r>
            <a:endParaRPr kumimoji="1" lang="ja-JP" altLang="en-US" sz="2400" dirty="0" smtClean="0">
              <a:latin typeface="ＭＳ ゴシック"/>
              <a:ea typeface="ＭＳ ゴシック"/>
            </a:endParaRPr>
          </a:p>
        </p:txBody>
      </p:sp>
      <p:sp>
        <p:nvSpPr>
          <p:cNvPr id="1356" name="四角形 251"/>
          <p:cNvSpPr/>
          <p:nvPr/>
        </p:nvSpPr>
        <p:spPr>
          <a:xfrm>
            <a:off x="3635935" y="1270000"/>
            <a:ext cx="5328065" cy="2304000"/>
          </a:xfrm>
          <a:prstGeom prst="rect">
            <a:avLst/>
          </a:prstGeom>
          <a:noFill/>
          <a:ln w="38100" cap="flat" cmpd="dbl" algn="ctr">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pic>
        <p:nvPicPr>
          <p:cNvPr id="1357" name="図 253"/>
          <p:cNvPicPr>
            <a:picLocks noChangeAspect="1"/>
          </p:cNvPicPr>
          <p:nvPr/>
        </p:nvPicPr>
        <p:blipFill>
          <a:blip r:embed="rId2"/>
          <a:stretch>
            <a:fillRect/>
          </a:stretch>
        </p:blipFill>
        <p:spPr>
          <a:xfrm>
            <a:off x="7088583" y="5105906"/>
            <a:ext cx="1875417" cy="1647401"/>
          </a:xfrm>
          <a:prstGeom prst="rect">
            <a:avLst/>
          </a:prstGeom>
        </p:spPr>
      </p:pic>
      <p:pic>
        <p:nvPicPr>
          <p:cNvPr id="1358" name="図 255"/>
          <p:cNvPicPr>
            <a:picLocks noChangeAspect="1"/>
          </p:cNvPicPr>
          <p:nvPr/>
        </p:nvPicPr>
        <p:blipFill>
          <a:blip r:embed="rId3"/>
          <a:stretch>
            <a:fillRect/>
          </a:stretch>
        </p:blipFill>
        <p:spPr>
          <a:xfrm>
            <a:off x="7117856" y="4000448"/>
            <a:ext cx="1388729" cy="1388729"/>
          </a:xfrm>
          <a:prstGeom prst="rect">
            <a:avLst/>
          </a:prstGeom>
        </p:spPr>
      </p:pic>
      <p:grpSp>
        <p:nvGrpSpPr>
          <p:cNvPr id="1359" name="グループ 238"/>
          <p:cNvGrpSpPr/>
          <p:nvPr/>
        </p:nvGrpSpPr>
        <p:grpSpPr>
          <a:xfrm>
            <a:off x="5559645" y="5332207"/>
            <a:ext cx="1163238" cy="822188"/>
            <a:chOff x="5004047" y="3331760"/>
            <a:chExt cx="2265228" cy="3121240"/>
          </a:xfrm>
        </p:grpSpPr>
        <p:pic>
          <p:nvPicPr>
            <p:cNvPr id="1360"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361" name="図形 256"/>
          <p:cNvSpPr/>
          <p:nvPr/>
        </p:nvSpPr>
        <p:spPr>
          <a:xfrm>
            <a:off x="4683125" y="4000500"/>
            <a:ext cx="2214148" cy="2524552"/>
          </a:xfrm>
          <a:prstGeom prst="roundRect">
            <a:avLst/>
          </a:prstGeom>
          <a:noFill/>
          <a:ln w="25400" cap="flat" cmpd="sng" algn="ctr">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2764655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6" name="テキスト ボックス 14"/>
          <p:cNvSpPr txBox="1"/>
          <p:nvPr/>
        </p:nvSpPr>
        <p:spPr>
          <a:xfrm>
            <a:off x="179512" y="1701000"/>
            <a:ext cx="8748464" cy="3415427"/>
          </a:xfrm>
          <a:prstGeom prst="rect">
            <a:avLst/>
          </a:prstGeom>
          <a:noFill/>
        </p:spPr>
        <p:txBody>
          <a:bodyPr wrap="square" rtlCol="0">
            <a:spAutoFit/>
          </a:bodyPr>
          <a:lstStyle/>
          <a:p>
            <a:r>
              <a:rPr kumimoji="1" lang="ja-JP" altLang="en-US" sz="3600" dirty="0" smtClean="0"/>
              <a:t>①　今日のテーマとなる「</a:t>
            </a:r>
            <a:r>
              <a:rPr lang="en-US" altLang="ja-JP" sz="3600" dirty="0" err="1" smtClean="0"/>
              <a:t>Akitaractive</a:t>
            </a:r>
            <a:r>
              <a:rPr lang="en-US" altLang="ja-JP" sz="3600" dirty="0" smtClean="0"/>
              <a:t> Eye</a:t>
            </a:r>
            <a:r>
              <a:rPr kumimoji="1" lang="ja-JP" altLang="en-US" sz="3600" dirty="0" smtClean="0"/>
              <a:t>」の</a:t>
            </a:r>
            <a:endParaRPr kumimoji="1" lang="ja-JP" altLang="en-US" sz="3600" dirty="0" smtClean="0"/>
          </a:p>
          <a:p>
            <a:r>
              <a:rPr kumimoji="1" lang="ja-JP" altLang="en-US" sz="3600" dirty="0" smtClean="0"/>
              <a:t>　</a:t>
            </a:r>
            <a:r>
              <a:rPr kumimoji="1" lang="ja-JP" altLang="en-US" sz="3600" dirty="0" smtClean="0"/>
              <a:t> </a:t>
            </a:r>
            <a:r>
              <a:rPr kumimoji="1" lang="ja-JP" altLang="en-US" sz="3600" dirty="0" smtClean="0"/>
              <a:t>２</a:t>
            </a:r>
            <a:r>
              <a:rPr kumimoji="1" lang="ja-JP" altLang="en-US" sz="3600" dirty="0" smtClean="0"/>
              <a:t>項目について、</a:t>
            </a:r>
            <a:r>
              <a:rPr kumimoji="1" lang="ja-JP" altLang="en-US" sz="3600" dirty="0" smtClean="0"/>
              <a:t>各自の工夫を記入</a:t>
            </a:r>
            <a:endParaRPr kumimoji="1" lang="ja-JP" altLang="en-US" sz="3600" dirty="0" smtClean="0"/>
          </a:p>
          <a:p>
            <a:endParaRPr lang="en-US" altLang="ja-JP" sz="3600" dirty="0" smtClean="0"/>
          </a:p>
          <a:p>
            <a:r>
              <a:rPr lang="ja-JP" altLang="en-US" sz="3600" dirty="0" smtClean="0"/>
              <a:t>②　各自の</a:t>
            </a:r>
            <a:r>
              <a:rPr lang="ja-JP" altLang="en-US" sz="3600" dirty="0" smtClean="0"/>
              <a:t>工夫についての意見交流</a:t>
            </a:r>
            <a:endParaRPr lang="en-US" altLang="ja-JP" sz="3600" dirty="0" smtClean="0"/>
          </a:p>
          <a:p>
            <a:endParaRPr kumimoji="1" lang="en-US" altLang="ja-JP" sz="3600" dirty="0" smtClean="0"/>
          </a:p>
          <a:p>
            <a:r>
              <a:rPr kumimoji="1" lang="ja-JP" altLang="en-US" sz="3600" dirty="0" smtClean="0"/>
              <a:t>③　研修の振り返り</a:t>
            </a:r>
            <a:endParaRPr kumimoji="1" lang="ja-JP" altLang="en-US" sz="3600" dirty="0"/>
          </a:p>
        </p:txBody>
      </p:sp>
      <p:sp>
        <p:nvSpPr>
          <p:cNvPr id="1127" name="正方形/長方形 201"/>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8" name="四角形: 角を丸くする 240"/>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8202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4" name="テキスト ボックス 3"/>
          <p:cNvSpPr txBox="1"/>
          <p:nvPr/>
        </p:nvSpPr>
        <p:spPr>
          <a:xfrm>
            <a:off x="48994" y="1036548"/>
            <a:ext cx="9036496" cy="2307431"/>
          </a:xfrm>
          <a:prstGeom prst="rect">
            <a:avLst/>
          </a:prstGeom>
          <a:noFill/>
        </p:spPr>
        <p:txBody>
          <a:bodyPr wrap="square" rtlCol="0">
            <a:spAutoFit/>
          </a:bodyPr>
          <a:lstStyle/>
          <a:p>
            <a:r>
              <a:rPr kumimoji="1" lang="ja-JP" altLang="en-US" sz="3600" dirty="0" smtClean="0"/>
              <a:t>①　自分の工夫をチェック</a:t>
            </a:r>
            <a:endParaRPr kumimoji="1" lang="en-US" altLang="ja-JP" sz="3600" dirty="0" smtClean="0"/>
          </a:p>
          <a:p>
            <a:r>
              <a:rPr kumimoji="1" lang="ja-JP" altLang="en-US" sz="3600" dirty="0" smtClean="0"/>
              <a:t>　</a:t>
            </a:r>
            <a:r>
              <a:rPr kumimoji="1" lang="ja-JP" altLang="en-US" sz="3600" dirty="0" smtClean="0"/>
              <a:t>　</a:t>
            </a:r>
            <a:r>
              <a:rPr kumimoji="1" lang="ja-JP" altLang="en-US" sz="3600" dirty="0" smtClean="0"/>
              <a:t>「</a:t>
            </a:r>
            <a:r>
              <a:rPr lang="en-US" altLang="ja-JP" sz="3600" dirty="0" err="1" smtClean="0"/>
              <a:t>Akitaractive</a:t>
            </a:r>
            <a:r>
              <a:rPr lang="en-US" altLang="ja-JP" sz="3600" dirty="0" smtClean="0"/>
              <a:t> Eye</a:t>
            </a:r>
            <a:r>
              <a:rPr kumimoji="1" lang="ja-JP" altLang="en-US" sz="3600" dirty="0" smtClean="0"/>
              <a:t>」の11項目から</a:t>
            </a:r>
            <a:r>
              <a:rPr kumimoji="1" lang="ja-JP" altLang="en-US" sz="3600" dirty="0" smtClean="0"/>
              <a:t>、習得期の教員が選択した２項目について、</a:t>
            </a:r>
            <a:r>
              <a:rPr kumimoji="1" lang="ja-JP" altLang="en-US" sz="3600" dirty="0" smtClean="0"/>
              <a:t>実践している工夫をシートに記述する。</a:t>
            </a:r>
            <a:endParaRPr kumimoji="1" lang="ja-JP" altLang="en-US" sz="3600" dirty="0"/>
          </a:p>
        </p:txBody>
      </p:sp>
      <p:sp>
        <p:nvSpPr>
          <p:cNvPr id="1135" name="角丸四角形吹き出し 22"/>
          <p:cNvSpPr/>
          <p:nvPr/>
        </p:nvSpPr>
        <p:spPr>
          <a:xfrm>
            <a:off x="796364" y="3726076"/>
            <a:ext cx="3528392" cy="747162"/>
          </a:xfrm>
          <a:prstGeom prst="wedgeRoundRectCallout">
            <a:avLst>
              <a:gd name="adj1" fmla="val 62325"/>
              <a:gd name="adj2" fmla="val 3603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黒のサインペンを用いて</a:t>
            </a:r>
            <a:endParaRPr kumimoji="1" lang="en-US" altLang="ja-JP" sz="2400" dirty="0" smtClean="0">
              <a:solidFill>
                <a:schemeClr val="tx1"/>
              </a:solidFill>
            </a:endParaRPr>
          </a:p>
        </p:txBody>
      </p:sp>
      <p:sp>
        <p:nvSpPr>
          <p:cNvPr id="1136" name="角丸四角形吹き出し 23"/>
          <p:cNvSpPr/>
          <p:nvPr/>
        </p:nvSpPr>
        <p:spPr>
          <a:xfrm>
            <a:off x="1619672" y="4771920"/>
            <a:ext cx="2708904" cy="747162"/>
          </a:xfrm>
          <a:prstGeom prst="wedgeRoundRectCallout">
            <a:avLst>
              <a:gd name="adj1" fmla="val 64435"/>
              <a:gd name="adj2" fmla="val 2328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大きな字で簡潔に</a:t>
            </a:r>
            <a:endParaRPr kumimoji="1" lang="en-US" altLang="ja-JP" sz="2400" dirty="0" smtClean="0">
              <a:solidFill>
                <a:schemeClr val="tx1"/>
              </a:solidFill>
            </a:endParaRPr>
          </a:p>
        </p:txBody>
      </p:sp>
      <p:sp>
        <p:nvSpPr>
          <p:cNvPr id="1137" name="角丸四角形吹き出し 24"/>
          <p:cNvSpPr/>
          <p:nvPr/>
        </p:nvSpPr>
        <p:spPr>
          <a:xfrm>
            <a:off x="2560560" y="5758410"/>
            <a:ext cx="1788604" cy="747162"/>
          </a:xfrm>
          <a:prstGeom prst="wedgeRoundRectCallout">
            <a:avLst>
              <a:gd name="adj1" fmla="val 67635"/>
              <a:gd name="adj2" fmla="val -4300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箇条書きで</a:t>
            </a:r>
            <a:endParaRPr kumimoji="1" lang="en-US" altLang="ja-JP" sz="2400" dirty="0" smtClean="0">
              <a:solidFill>
                <a:schemeClr val="tx1"/>
              </a:solidFill>
            </a:endParaRPr>
          </a:p>
        </p:txBody>
      </p:sp>
      <p:sp>
        <p:nvSpPr>
          <p:cNvPr id="1138" name="テキスト ボックス 6"/>
          <p:cNvSpPr txBox="1"/>
          <p:nvPr/>
        </p:nvSpPr>
        <p:spPr>
          <a:xfrm>
            <a:off x="4328576" y="3270722"/>
            <a:ext cx="569252" cy="369332"/>
          </a:xfrm>
          <a:prstGeom prst="rect">
            <a:avLst/>
          </a:prstGeom>
          <a:noFill/>
        </p:spPr>
        <p:txBody>
          <a:bodyPr wrap="square" rtlCol="0">
            <a:spAutoFit/>
          </a:bodyPr>
          <a:lstStyle/>
          <a:p>
            <a:r>
              <a:rPr kumimoji="1" lang="ja-JP" altLang="en-US" dirty="0" smtClean="0"/>
              <a:t>例）</a:t>
            </a:r>
            <a:endParaRPr kumimoji="1" lang="ja-JP" altLang="en-US" dirty="0"/>
          </a:p>
        </p:txBody>
      </p:sp>
      <p:sp>
        <p:nvSpPr>
          <p:cNvPr id="1139" name="正方形/長方形 202"/>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40" name="四角形: 角を丸くする 24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141" name="グループ化 225"/>
          <p:cNvGrpSpPr/>
          <p:nvPr/>
        </p:nvGrpSpPr>
        <p:grpSpPr>
          <a:xfrm>
            <a:off x="6664847" y="3559783"/>
            <a:ext cx="2227574" cy="3104592"/>
            <a:chOff x="6706332" y="3593045"/>
            <a:chExt cx="2227574" cy="3104592"/>
          </a:xfrm>
        </p:grpSpPr>
        <p:pic>
          <p:nvPicPr>
            <p:cNvPr id="1142" name="Picture 4"/>
            <p:cNvPicPr>
              <a:picLocks noChangeAspect="1" noChangeArrowheads="1"/>
            </p:cNvPicPr>
            <p:nvPr/>
          </p:nvPicPr>
          <p:blipFill>
            <a:blip r:embed="rId1"/>
            <a:stretch>
              <a:fillRect/>
            </a:stretch>
          </p:blipFill>
          <p:spPr>
            <a:xfrm>
              <a:off x="6706332" y="3593045"/>
              <a:ext cx="2202734" cy="3104592"/>
            </a:xfrm>
            <a:prstGeom prst="rect">
              <a:avLst/>
            </a:prstGeom>
            <a:noFill/>
            <a:ln w="9525">
              <a:solidFill>
                <a:schemeClr val="tx1"/>
              </a:solidFill>
              <a:miter lim="800000"/>
              <a:headEnd/>
              <a:tailEnd/>
            </a:ln>
          </p:spPr>
        </p:pic>
        <p:sp>
          <p:nvSpPr>
            <p:cNvPr id="1143" name="テキスト ボックス 25"/>
            <p:cNvSpPr txBox="1"/>
            <p:nvPr/>
          </p:nvSpPr>
          <p:spPr>
            <a:xfrm>
              <a:off x="6985705" y="6086672"/>
              <a:ext cx="1948201" cy="369332"/>
            </a:xfrm>
            <a:prstGeom prst="rect">
              <a:avLst/>
            </a:prstGeom>
            <a:noFill/>
          </p:spPr>
          <p:txBody>
            <a:bodyPr wrap="square" rtlCol="0">
              <a:spAutoFit/>
            </a:bodyPr>
            <a:lstStyle/>
            <a:p>
              <a:r>
                <a:rPr kumimoji="1" lang="ja-JP" altLang="en-US" dirty="0" smtClean="0"/>
                <a:t>・書く時間の確保</a:t>
              </a:r>
              <a:endParaRPr kumimoji="1" lang="en-US" altLang="ja-JP" dirty="0" smtClean="0"/>
            </a:p>
          </p:txBody>
        </p:sp>
        <p:sp>
          <p:nvSpPr>
            <p:cNvPr id="1144" name="テキスト ボックス 26"/>
            <p:cNvSpPr txBox="1"/>
            <p:nvPr/>
          </p:nvSpPr>
          <p:spPr>
            <a:xfrm>
              <a:off x="6706332" y="4549503"/>
              <a:ext cx="2164972" cy="369332"/>
            </a:xfrm>
            <a:prstGeom prst="rect">
              <a:avLst/>
            </a:prstGeom>
            <a:noFill/>
          </p:spPr>
          <p:txBody>
            <a:bodyPr wrap="square" rtlCol="0">
              <a:spAutoFit/>
            </a:bodyPr>
            <a:lstStyle/>
            <a:p>
              <a:r>
                <a:rPr kumimoji="1" lang="ja-JP" altLang="en-US" dirty="0" smtClean="0"/>
                <a:t>・色の使い方を統一</a:t>
              </a:r>
              <a:endParaRPr kumimoji="1" lang="ja-JP" altLang="en-US" dirty="0"/>
            </a:p>
          </p:txBody>
        </p:sp>
        <p:sp>
          <p:nvSpPr>
            <p:cNvPr id="1145" name="テキスト ボックス 27"/>
            <p:cNvSpPr txBox="1"/>
            <p:nvPr/>
          </p:nvSpPr>
          <p:spPr>
            <a:xfrm>
              <a:off x="6736099" y="5112079"/>
              <a:ext cx="2164972" cy="646331"/>
            </a:xfrm>
            <a:prstGeom prst="rect">
              <a:avLst/>
            </a:prstGeom>
            <a:noFill/>
          </p:spPr>
          <p:txBody>
            <a:bodyPr wrap="square" rtlCol="0">
              <a:spAutoFit/>
            </a:bodyPr>
            <a:lstStyle/>
            <a:p>
              <a:r>
                <a:rPr kumimoji="1" lang="ja-JP" altLang="en-US" dirty="0" smtClean="0"/>
                <a:t>・単元終了時に全員</a:t>
              </a:r>
              <a:endParaRPr kumimoji="1" lang="en-US" altLang="ja-JP" dirty="0" smtClean="0"/>
            </a:p>
            <a:p>
              <a:r>
                <a:rPr lang="ja-JP" altLang="en-US" dirty="0"/>
                <a:t>　</a:t>
              </a:r>
              <a:r>
                <a:rPr kumimoji="1" lang="ja-JP" altLang="en-US" dirty="0" smtClean="0"/>
                <a:t>から回収して点検</a:t>
              </a:r>
              <a:endParaRPr kumimoji="1" lang="ja-JP" altLang="en-US" dirty="0"/>
            </a:p>
          </p:txBody>
        </p:sp>
      </p:grpSp>
      <p:grpSp>
        <p:nvGrpSpPr>
          <p:cNvPr id="1146" name="グループ 254"/>
          <p:cNvGrpSpPr/>
          <p:nvPr/>
        </p:nvGrpSpPr>
        <p:grpSpPr>
          <a:xfrm>
            <a:off x="5004047" y="3331760"/>
            <a:ext cx="2265228" cy="3121240"/>
            <a:chOff x="5004047" y="3331760"/>
            <a:chExt cx="2265228" cy="3121240"/>
          </a:xfrm>
        </p:grpSpPr>
        <p:pic>
          <p:nvPicPr>
            <p:cNvPr id="1147" name="Picture 234"/>
            <p:cNvPicPr>
              <a:picLocks noChangeAspect="1" noChangeArrowheads="1"/>
            </p:cNvPicPr>
            <p:nvPr/>
          </p:nvPicPr>
          <p:blipFill>
            <a:blip r:embed="rId2"/>
            <a:stretch>
              <a:fillRect/>
            </a:stretch>
          </p:blipFill>
          <p:spPr>
            <a:xfrm>
              <a:off x="5004047" y="3331760"/>
              <a:ext cx="2192235" cy="3121240"/>
            </a:xfrm>
            <a:prstGeom prst="rect">
              <a:avLst/>
            </a:prstGeom>
            <a:noFill/>
            <a:ln w="9525">
              <a:solidFill>
                <a:schemeClr val="tx1"/>
              </a:solidFill>
              <a:miter lim="800000"/>
              <a:headEnd/>
              <a:tailEnd/>
            </a:ln>
          </p:spPr>
        </p:pic>
        <p:sp>
          <p:nvSpPr>
            <p:cNvPr id="1148" name="テキスト ボックス 235"/>
            <p:cNvSpPr txBox="1"/>
            <p:nvPr/>
          </p:nvSpPr>
          <p:spPr>
            <a:xfrm>
              <a:off x="5076055" y="4478265"/>
              <a:ext cx="2016225" cy="646331"/>
            </a:xfrm>
            <a:prstGeom prst="rect">
              <a:avLst/>
            </a:prstGeom>
            <a:noFill/>
          </p:spPr>
          <p:txBody>
            <a:bodyPr wrap="square" rtlCol="0">
              <a:spAutoFit/>
            </a:bodyPr>
            <a:lstStyle/>
            <a:p>
              <a:r>
                <a:rPr kumimoji="1" lang="ja-JP" altLang="en-US" dirty="0" smtClean="0"/>
                <a:t>・ゴールから逆算</a:t>
              </a:r>
              <a:endParaRPr kumimoji="1" lang="en-US" altLang="ja-JP" dirty="0" smtClean="0"/>
            </a:p>
            <a:p>
              <a:r>
                <a:rPr lang="ja-JP" altLang="en-US" dirty="0"/>
                <a:t>　</a:t>
              </a:r>
              <a:r>
                <a:rPr kumimoji="1" lang="ja-JP" altLang="en-US" dirty="0" smtClean="0"/>
                <a:t>しての授業構想</a:t>
              </a:r>
              <a:endParaRPr kumimoji="1" lang="ja-JP" altLang="en-US" dirty="0"/>
            </a:p>
          </p:txBody>
        </p:sp>
        <p:sp>
          <p:nvSpPr>
            <p:cNvPr id="1149" name="テキスト ボックス 236"/>
            <p:cNvSpPr txBox="1"/>
            <p:nvPr/>
          </p:nvSpPr>
          <p:spPr>
            <a:xfrm>
              <a:off x="5076055" y="5175432"/>
              <a:ext cx="2016225" cy="369332"/>
            </a:xfrm>
            <a:prstGeom prst="rect">
              <a:avLst/>
            </a:prstGeom>
            <a:noFill/>
          </p:spPr>
          <p:txBody>
            <a:bodyPr wrap="square" rtlCol="0">
              <a:spAutoFit/>
            </a:bodyPr>
            <a:lstStyle/>
            <a:p>
              <a:r>
                <a:rPr kumimoji="1" lang="ja-JP" altLang="en-US" dirty="0" smtClean="0"/>
                <a:t>・原則自作教材で</a:t>
              </a:r>
              <a:endParaRPr kumimoji="1" lang="ja-JP" altLang="en-US" dirty="0"/>
            </a:p>
          </p:txBody>
        </p:sp>
        <p:sp>
          <p:nvSpPr>
            <p:cNvPr id="1150" name="テキスト ボックス 237"/>
            <p:cNvSpPr txBox="1"/>
            <p:nvPr/>
          </p:nvSpPr>
          <p:spPr>
            <a:xfrm>
              <a:off x="5076055" y="5734669"/>
              <a:ext cx="2193220" cy="646331"/>
            </a:xfrm>
            <a:prstGeom prst="rect">
              <a:avLst/>
            </a:prstGeom>
            <a:noFill/>
          </p:spPr>
          <p:txBody>
            <a:bodyPr wrap="square" rtlCol="0">
              <a:spAutoFit/>
            </a:bodyPr>
            <a:lstStyle/>
            <a:p>
              <a:r>
                <a:rPr kumimoji="1" lang="ja-JP" altLang="en-US" dirty="0" smtClean="0"/>
                <a:t>・日常生活から</a:t>
              </a:r>
              <a:endParaRPr kumimoji="1" lang="en-US" altLang="ja-JP" dirty="0" smtClean="0"/>
            </a:p>
            <a:p>
              <a:r>
                <a:rPr lang="ja-JP" altLang="en-US" dirty="0"/>
                <a:t>　</a:t>
              </a:r>
              <a:r>
                <a:rPr lang="ja-JP" altLang="en-US" dirty="0" smtClean="0"/>
                <a:t>場面設定する</a:t>
              </a:r>
              <a:endParaRPr kumimoji="1" lang="ja-JP" altLang="en-US" dirty="0"/>
            </a:p>
          </p:txBody>
        </p:sp>
      </p:grpSp>
    </p:spTree>
    <p:extLst>
      <p:ext uri="{BB962C8B-B14F-4D97-AF65-F5344CB8AC3E}">
        <p14:creationId xmlns:p14="http://schemas.microsoft.com/office/powerpoint/2010/main" val="2617223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6" name="正方形/長方形 203"/>
          <p:cNvSpPr/>
          <p:nvPr/>
        </p:nvSpPr>
        <p:spPr>
          <a:xfrm>
            <a:off x="147697"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57" name="正方形/長方形 20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58" name="四角形: 角を丸くする 24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59" name="テキスト ボックス 252"/>
          <p:cNvSpPr txBox="1"/>
          <p:nvPr/>
        </p:nvSpPr>
        <p:spPr>
          <a:xfrm>
            <a:off x="48994" y="1036548"/>
            <a:ext cx="9036496" cy="2307431"/>
          </a:xfrm>
          <a:prstGeom prst="rect">
            <a:avLst/>
          </a:prstGeom>
          <a:noFill/>
        </p:spPr>
        <p:txBody>
          <a:bodyPr wrap="square" rtlCol="0">
            <a:spAutoFit/>
          </a:bodyPr>
          <a:lstStyle/>
          <a:p>
            <a:r>
              <a:rPr kumimoji="1" lang="ja-JP" altLang="en-US" sz="3600" dirty="0" smtClean="0"/>
              <a:t>②　各自の工夫について意見交流</a:t>
            </a:r>
            <a:endParaRPr kumimoji="1" lang="en-US" altLang="ja-JP" sz="3600" dirty="0" smtClean="0"/>
          </a:p>
          <a:p>
            <a:r>
              <a:rPr kumimoji="1" lang="ja-JP" altLang="en-US" sz="3600" dirty="0" smtClean="0"/>
              <a:t>　　 順番にシートの内容を紹介し、それぞれの  </a:t>
            </a:r>
            <a:endParaRPr kumimoji="1" lang="ja-JP" altLang="en-US" sz="3600" dirty="0"/>
          </a:p>
          <a:p>
            <a:r>
              <a:rPr kumimoji="1" lang="ja-JP" altLang="en-US" sz="3600" dirty="0" smtClean="0"/>
              <a:t> </a:t>
            </a:r>
            <a:r>
              <a:rPr kumimoji="1" lang="ja-JP" altLang="en-US" sz="3600" dirty="0" smtClean="0"/>
              <a:t> </a:t>
            </a:r>
            <a:r>
              <a:rPr kumimoji="1" lang="ja-JP" altLang="en-US" sz="3600" dirty="0" smtClean="0"/>
              <a:t>工夫について質問したり、気付いたことを話し </a:t>
            </a:r>
            <a:endParaRPr kumimoji="1" lang="ja-JP" altLang="en-US" sz="3600" dirty="0" smtClean="0"/>
          </a:p>
          <a:p>
            <a:r>
              <a:rPr kumimoji="1" lang="ja-JP" altLang="en-US" sz="3600" dirty="0" smtClean="0"/>
              <a:t> </a:t>
            </a:r>
            <a:r>
              <a:rPr kumimoji="1" lang="ja-JP" altLang="en-US" sz="3600" dirty="0" smtClean="0"/>
              <a:t> </a:t>
            </a:r>
            <a:r>
              <a:rPr kumimoji="1" lang="ja-JP" altLang="en-US" sz="3600" dirty="0" smtClean="0"/>
              <a:t>合ったりする</a:t>
            </a:r>
            <a:r>
              <a:rPr kumimoji="1" lang="ja-JP" altLang="en-US" sz="3600" dirty="0" smtClean="0"/>
              <a:t>。</a:t>
            </a:r>
            <a:endParaRPr kumimoji="1" lang="ja-JP" altLang="en-US" sz="3600" dirty="0" smtClean="0"/>
          </a:p>
        </p:txBody>
      </p:sp>
      <p:sp>
        <p:nvSpPr>
          <p:cNvPr id="1160" name="テキスト 270"/>
          <p:cNvSpPr txBox="1"/>
          <p:nvPr/>
        </p:nvSpPr>
        <p:spPr>
          <a:xfrm>
            <a:off x="612000" y="3480953"/>
            <a:ext cx="3231559" cy="399217"/>
          </a:xfrm>
          <a:prstGeom prst="rect">
            <a:avLst/>
          </a:prstGeom>
          <a:solidFill>
            <a:srgbClr val="9EDBB9"/>
          </a:solidFill>
        </p:spPr>
        <p:txBody>
          <a:bodyPr wrap="square">
            <a:spAutoFit/>
          </a:bodyPr>
          <a:p>
            <a:pPr algn="ctr">
              <a:defRPr lang="ja-JP" altLang="en-US"/>
            </a:pPr>
            <a:r>
              <a:rPr lang="ja-JP" altLang="en-US" sz="2000" b="1"/>
              <a:t>わくわく授業をするために</a:t>
            </a:r>
            <a:endParaRPr lang="ja-JP" altLang="en-US" b="1"/>
          </a:p>
        </p:txBody>
      </p:sp>
      <p:sp>
        <p:nvSpPr>
          <p:cNvPr id="1161" name="テキスト 272"/>
          <p:cNvSpPr txBox="1"/>
          <p:nvPr/>
        </p:nvSpPr>
        <p:spPr>
          <a:xfrm>
            <a:off x="5228441" y="3480953"/>
            <a:ext cx="3231559" cy="399217"/>
          </a:xfrm>
          <a:prstGeom prst="rect">
            <a:avLst/>
          </a:prstGeom>
          <a:solidFill>
            <a:srgbClr val="9EDBB9"/>
          </a:solidFill>
        </p:spPr>
        <p:txBody>
          <a:bodyPr wrap="square">
            <a:spAutoFit/>
          </a:bodyPr>
          <a:p>
            <a:pPr algn="ctr">
              <a:defRPr lang="ja-JP" altLang="en-US"/>
            </a:pPr>
            <a:r>
              <a:rPr lang="ja-JP" altLang="en-US" sz="2000" b="1"/>
              <a:t>学びの実感を促すために</a:t>
            </a:r>
            <a:endParaRPr lang="ja-JP" altLang="en-US" b="1"/>
          </a:p>
        </p:txBody>
      </p:sp>
      <p:grpSp>
        <p:nvGrpSpPr>
          <p:cNvPr id="1162" name="グループ 278"/>
          <p:cNvGrpSpPr/>
          <p:nvPr/>
        </p:nvGrpSpPr>
        <p:grpSpPr>
          <a:xfrm>
            <a:off x="1666679" y="4262812"/>
            <a:ext cx="1125755" cy="822188"/>
            <a:chOff x="4686209" y="3331760"/>
            <a:chExt cx="2192235" cy="3121240"/>
          </a:xfrm>
        </p:grpSpPr>
        <p:pic>
          <p:nvPicPr>
            <p:cNvPr id="1163"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164" name="グループ 284"/>
          <p:cNvGrpSpPr/>
          <p:nvPr/>
        </p:nvGrpSpPr>
        <p:grpSpPr>
          <a:xfrm>
            <a:off x="396000" y="4262812"/>
            <a:ext cx="1163238" cy="822188"/>
            <a:chOff x="5004047" y="3331760"/>
            <a:chExt cx="2265228" cy="3121240"/>
          </a:xfrm>
        </p:grpSpPr>
        <p:pic>
          <p:nvPicPr>
            <p:cNvPr id="116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66" name="グループ 286"/>
          <p:cNvGrpSpPr/>
          <p:nvPr/>
        </p:nvGrpSpPr>
        <p:grpSpPr>
          <a:xfrm>
            <a:off x="396000" y="5270812"/>
            <a:ext cx="1163238" cy="822188"/>
            <a:chOff x="5004047" y="3331760"/>
            <a:chExt cx="2265228" cy="3121240"/>
          </a:xfrm>
        </p:grpSpPr>
        <p:pic>
          <p:nvPicPr>
            <p:cNvPr id="116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68" name="グループ 288"/>
          <p:cNvGrpSpPr/>
          <p:nvPr/>
        </p:nvGrpSpPr>
        <p:grpSpPr>
          <a:xfrm>
            <a:off x="1666679" y="5270812"/>
            <a:ext cx="1163238" cy="822188"/>
            <a:chOff x="5004047" y="3331760"/>
            <a:chExt cx="2265228" cy="3121240"/>
          </a:xfrm>
        </p:grpSpPr>
        <p:pic>
          <p:nvPicPr>
            <p:cNvPr id="116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70" name="グループ 290"/>
          <p:cNvGrpSpPr/>
          <p:nvPr/>
        </p:nvGrpSpPr>
        <p:grpSpPr>
          <a:xfrm>
            <a:off x="2951441" y="5270812"/>
            <a:ext cx="1163238" cy="822188"/>
            <a:chOff x="5004047" y="3331760"/>
            <a:chExt cx="2265228" cy="3121240"/>
          </a:xfrm>
        </p:grpSpPr>
        <p:pic>
          <p:nvPicPr>
            <p:cNvPr id="117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72" name="グループ 292"/>
          <p:cNvGrpSpPr/>
          <p:nvPr/>
        </p:nvGrpSpPr>
        <p:grpSpPr>
          <a:xfrm>
            <a:off x="2951441" y="4262812"/>
            <a:ext cx="1163238" cy="822188"/>
            <a:chOff x="5004047" y="3331760"/>
            <a:chExt cx="2265228" cy="3121240"/>
          </a:xfrm>
        </p:grpSpPr>
        <p:pic>
          <p:nvPicPr>
            <p:cNvPr id="117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74" name="グループ 294"/>
          <p:cNvGrpSpPr/>
          <p:nvPr/>
        </p:nvGrpSpPr>
        <p:grpSpPr>
          <a:xfrm>
            <a:off x="6228000" y="4262812"/>
            <a:ext cx="1125755" cy="822188"/>
            <a:chOff x="4686209" y="3331760"/>
            <a:chExt cx="2192235" cy="3121240"/>
          </a:xfrm>
        </p:grpSpPr>
        <p:pic>
          <p:nvPicPr>
            <p:cNvPr id="1175"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176" name="グループ 296"/>
          <p:cNvGrpSpPr/>
          <p:nvPr/>
        </p:nvGrpSpPr>
        <p:grpSpPr>
          <a:xfrm>
            <a:off x="4957321" y="4262812"/>
            <a:ext cx="1163238" cy="822188"/>
            <a:chOff x="5004047" y="3331760"/>
            <a:chExt cx="2265228" cy="3121240"/>
          </a:xfrm>
        </p:grpSpPr>
        <p:pic>
          <p:nvPicPr>
            <p:cNvPr id="117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78" name="グループ 298"/>
          <p:cNvGrpSpPr/>
          <p:nvPr/>
        </p:nvGrpSpPr>
        <p:grpSpPr>
          <a:xfrm>
            <a:off x="4957321" y="5270812"/>
            <a:ext cx="1163238" cy="822188"/>
            <a:chOff x="5004047" y="3331760"/>
            <a:chExt cx="2265228" cy="3121240"/>
          </a:xfrm>
        </p:grpSpPr>
        <p:pic>
          <p:nvPicPr>
            <p:cNvPr id="117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80" name="グループ 300"/>
          <p:cNvGrpSpPr/>
          <p:nvPr/>
        </p:nvGrpSpPr>
        <p:grpSpPr>
          <a:xfrm>
            <a:off x="6228000" y="5270812"/>
            <a:ext cx="1163238" cy="822188"/>
            <a:chOff x="5004047" y="3331760"/>
            <a:chExt cx="2265228" cy="3121240"/>
          </a:xfrm>
        </p:grpSpPr>
        <p:pic>
          <p:nvPicPr>
            <p:cNvPr id="118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82" name="グループ 302"/>
          <p:cNvGrpSpPr/>
          <p:nvPr/>
        </p:nvGrpSpPr>
        <p:grpSpPr>
          <a:xfrm>
            <a:off x="7512762" y="5270812"/>
            <a:ext cx="1163238" cy="822188"/>
            <a:chOff x="5004047" y="3331760"/>
            <a:chExt cx="2265228" cy="3121240"/>
          </a:xfrm>
        </p:grpSpPr>
        <p:pic>
          <p:nvPicPr>
            <p:cNvPr id="118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184" name="グループ 304"/>
          <p:cNvGrpSpPr/>
          <p:nvPr/>
        </p:nvGrpSpPr>
        <p:grpSpPr>
          <a:xfrm>
            <a:off x="7512762" y="4262812"/>
            <a:ext cx="1163238" cy="822188"/>
            <a:chOff x="5004047" y="3331760"/>
            <a:chExt cx="2265228" cy="3121240"/>
          </a:xfrm>
        </p:grpSpPr>
        <p:pic>
          <p:nvPicPr>
            <p:cNvPr id="118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Tree>
    <p:extLst>
      <p:ext uri="{BB962C8B-B14F-4D97-AF65-F5344CB8AC3E}">
        <p14:creationId xmlns:p14="http://schemas.microsoft.com/office/powerpoint/2010/main" val="2764655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1" name="正方形/長方形 23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92" name="四角形: 角を丸くする 247"/>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93" name="テキスト ボックス 253"/>
          <p:cNvSpPr txBox="1"/>
          <p:nvPr/>
        </p:nvSpPr>
        <p:spPr>
          <a:xfrm>
            <a:off x="48994" y="1036548"/>
            <a:ext cx="9036496" cy="1753433"/>
          </a:xfrm>
          <a:prstGeom prst="rect">
            <a:avLst/>
          </a:prstGeom>
          <a:noFill/>
        </p:spPr>
        <p:txBody>
          <a:bodyPr wrap="square" rtlCol="0">
            <a:spAutoFit/>
          </a:bodyPr>
          <a:lstStyle/>
          <a:p>
            <a:r>
              <a:rPr kumimoji="1" lang="ja-JP" altLang="en-US" sz="3600" dirty="0" smtClean="0"/>
              <a:t>③　研修の振り返り</a:t>
            </a:r>
            <a:endParaRPr kumimoji="1" lang="en-US" altLang="ja-JP" sz="3600" dirty="0" smtClean="0"/>
          </a:p>
          <a:p>
            <a:r>
              <a:rPr kumimoji="1" lang="ja-JP" altLang="en-US" sz="3600" dirty="0" smtClean="0"/>
              <a:t>　　 新たに気付いたことや、今後取り組んでみ</a:t>
            </a:r>
            <a:endParaRPr kumimoji="1" lang="ja-JP" altLang="en-US" sz="3600" dirty="0" smtClean="0"/>
          </a:p>
          <a:p>
            <a:r>
              <a:rPr kumimoji="1" lang="ja-JP" altLang="en-US" sz="3600" dirty="0" smtClean="0"/>
              <a:t> </a:t>
            </a:r>
            <a:r>
              <a:rPr kumimoji="1" lang="ja-JP" altLang="en-US" sz="3600" dirty="0" smtClean="0"/>
              <a:t> </a:t>
            </a:r>
            <a:r>
              <a:rPr kumimoji="1" lang="ja-JP" altLang="en-US" sz="3600" dirty="0" smtClean="0"/>
              <a:t> </a:t>
            </a:r>
            <a:r>
              <a:rPr kumimoji="1" lang="ja-JP" altLang="en-US" sz="3600" dirty="0" smtClean="0"/>
              <a:t>たいことについて</a:t>
            </a:r>
            <a:r>
              <a:rPr kumimoji="1" lang="ja-JP" altLang="en-US" sz="3600" dirty="0" smtClean="0"/>
              <a:t>、</a:t>
            </a:r>
            <a:r>
              <a:rPr kumimoji="1" lang="ja-JP" altLang="en-US" sz="3600" dirty="0" smtClean="0"/>
              <a:t>発表する</a:t>
            </a:r>
            <a:r>
              <a:rPr kumimoji="1" lang="ja-JP" altLang="en-US" sz="3600" dirty="0" smtClean="0"/>
              <a:t>。</a:t>
            </a:r>
            <a:endParaRPr kumimoji="1" lang="ja-JP" altLang="en-US" sz="3600" dirty="0" smtClean="0"/>
          </a:p>
        </p:txBody>
      </p:sp>
    </p:spTree>
    <p:extLst>
      <p:ext uri="{BB962C8B-B14F-4D97-AF65-F5344CB8AC3E}">
        <p14:creationId xmlns:p14="http://schemas.microsoft.com/office/powerpoint/2010/main" val="2062664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9" name="角丸四角形吹き出し 22"/>
          <p:cNvSpPr/>
          <p:nvPr/>
        </p:nvSpPr>
        <p:spPr>
          <a:xfrm>
            <a:off x="796364" y="3726076"/>
            <a:ext cx="3528392" cy="747162"/>
          </a:xfrm>
          <a:prstGeom prst="wedgeRoundRectCallout">
            <a:avLst>
              <a:gd name="adj1" fmla="val 62325"/>
              <a:gd name="adj2" fmla="val 3603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黒のサインペンを用いて</a:t>
            </a:r>
            <a:endParaRPr kumimoji="1" lang="en-US" altLang="ja-JP" sz="2400" dirty="0" smtClean="0">
              <a:solidFill>
                <a:schemeClr val="tx1"/>
              </a:solidFill>
            </a:endParaRPr>
          </a:p>
        </p:txBody>
      </p:sp>
      <p:sp>
        <p:nvSpPr>
          <p:cNvPr id="1200" name="角丸四角形吹き出し 23"/>
          <p:cNvSpPr/>
          <p:nvPr/>
        </p:nvSpPr>
        <p:spPr>
          <a:xfrm>
            <a:off x="1619672" y="4771920"/>
            <a:ext cx="2708904" cy="747162"/>
          </a:xfrm>
          <a:prstGeom prst="wedgeRoundRectCallout">
            <a:avLst>
              <a:gd name="adj1" fmla="val 64435"/>
              <a:gd name="adj2" fmla="val 2328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大きな字で簡潔に</a:t>
            </a:r>
            <a:endParaRPr kumimoji="1" lang="en-US" altLang="ja-JP" sz="2400" dirty="0" smtClean="0">
              <a:solidFill>
                <a:schemeClr val="tx1"/>
              </a:solidFill>
            </a:endParaRPr>
          </a:p>
        </p:txBody>
      </p:sp>
      <p:sp>
        <p:nvSpPr>
          <p:cNvPr id="1201" name="角丸四角形吹き出し 24"/>
          <p:cNvSpPr/>
          <p:nvPr/>
        </p:nvSpPr>
        <p:spPr>
          <a:xfrm>
            <a:off x="2560560" y="5758410"/>
            <a:ext cx="1788604" cy="747162"/>
          </a:xfrm>
          <a:prstGeom prst="wedgeRoundRectCallout">
            <a:avLst>
              <a:gd name="adj1" fmla="val 67635"/>
              <a:gd name="adj2" fmla="val -4300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箇条書きで</a:t>
            </a:r>
            <a:endParaRPr kumimoji="1" lang="en-US" altLang="ja-JP" sz="2400" dirty="0" smtClean="0">
              <a:solidFill>
                <a:schemeClr val="tx1"/>
              </a:solidFill>
            </a:endParaRPr>
          </a:p>
        </p:txBody>
      </p:sp>
      <p:sp>
        <p:nvSpPr>
          <p:cNvPr id="1202" name="テキスト ボックス 6"/>
          <p:cNvSpPr txBox="1"/>
          <p:nvPr/>
        </p:nvSpPr>
        <p:spPr>
          <a:xfrm>
            <a:off x="4282615" y="3285000"/>
            <a:ext cx="569252" cy="369332"/>
          </a:xfrm>
          <a:prstGeom prst="rect">
            <a:avLst/>
          </a:prstGeom>
          <a:noFill/>
        </p:spPr>
        <p:txBody>
          <a:bodyPr wrap="square" rtlCol="0">
            <a:spAutoFit/>
          </a:bodyPr>
          <a:lstStyle/>
          <a:p>
            <a:r>
              <a:rPr kumimoji="1" lang="ja-JP" altLang="en-US" dirty="0" smtClean="0"/>
              <a:t>例）</a:t>
            </a:r>
            <a:endParaRPr kumimoji="1" lang="ja-JP" altLang="en-US" dirty="0"/>
          </a:p>
        </p:txBody>
      </p:sp>
      <p:sp>
        <p:nvSpPr>
          <p:cNvPr id="1203" name="四角形: 角を丸くする 24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204" name="グループ化 225"/>
          <p:cNvGrpSpPr/>
          <p:nvPr/>
        </p:nvGrpSpPr>
        <p:grpSpPr>
          <a:xfrm>
            <a:off x="6664847" y="3559783"/>
            <a:ext cx="2227574" cy="3104592"/>
            <a:chOff x="6706332" y="3593045"/>
            <a:chExt cx="2227574" cy="3104592"/>
          </a:xfrm>
        </p:grpSpPr>
        <p:pic>
          <p:nvPicPr>
            <p:cNvPr id="1205" name="Picture 4"/>
            <p:cNvPicPr>
              <a:picLocks noChangeAspect="1" noChangeArrowheads="1"/>
            </p:cNvPicPr>
            <p:nvPr/>
          </p:nvPicPr>
          <p:blipFill>
            <a:blip r:embed="rId1"/>
            <a:stretch>
              <a:fillRect/>
            </a:stretch>
          </p:blipFill>
          <p:spPr>
            <a:xfrm>
              <a:off x="6706332" y="3593045"/>
              <a:ext cx="2202734" cy="3104592"/>
            </a:xfrm>
            <a:prstGeom prst="rect">
              <a:avLst/>
            </a:prstGeom>
            <a:noFill/>
            <a:ln w="9525">
              <a:solidFill>
                <a:schemeClr val="tx1"/>
              </a:solidFill>
              <a:miter lim="800000"/>
              <a:headEnd/>
              <a:tailEnd/>
            </a:ln>
          </p:spPr>
        </p:pic>
        <p:sp>
          <p:nvSpPr>
            <p:cNvPr id="1206" name="テキスト ボックス 25"/>
            <p:cNvSpPr txBox="1"/>
            <p:nvPr/>
          </p:nvSpPr>
          <p:spPr>
            <a:xfrm>
              <a:off x="6985705" y="6086672"/>
              <a:ext cx="1948201" cy="369332"/>
            </a:xfrm>
            <a:prstGeom prst="rect">
              <a:avLst/>
            </a:prstGeom>
            <a:noFill/>
          </p:spPr>
          <p:txBody>
            <a:bodyPr wrap="square" rtlCol="0">
              <a:spAutoFit/>
            </a:bodyPr>
            <a:lstStyle/>
            <a:p>
              <a:r>
                <a:rPr kumimoji="1" lang="ja-JP" altLang="en-US" dirty="0" smtClean="0"/>
                <a:t>・書く時間の確保</a:t>
              </a:r>
              <a:endParaRPr kumimoji="1" lang="en-US" altLang="ja-JP" dirty="0" smtClean="0"/>
            </a:p>
          </p:txBody>
        </p:sp>
        <p:sp>
          <p:nvSpPr>
            <p:cNvPr id="1207" name="テキスト ボックス 26"/>
            <p:cNvSpPr txBox="1"/>
            <p:nvPr/>
          </p:nvSpPr>
          <p:spPr>
            <a:xfrm>
              <a:off x="6706332" y="4549503"/>
              <a:ext cx="2164972" cy="369332"/>
            </a:xfrm>
            <a:prstGeom prst="rect">
              <a:avLst/>
            </a:prstGeom>
            <a:noFill/>
          </p:spPr>
          <p:txBody>
            <a:bodyPr wrap="square" rtlCol="0">
              <a:spAutoFit/>
            </a:bodyPr>
            <a:lstStyle/>
            <a:p>
              <a:r>
                <a:rPr kumimoji="1" lang="ja-JP" altLang="en-US" dirty="0" smtClean="0"/>
                <a:t>・色の使い方を統一</a:t>
              </a:r>
              <a:endParaRPr kumimoji="1" lang="ja-JP" altLang="en-US" dirty="0"/>
            </a:p>
          </p:txBody>
        </p:sp>
        <p:sp>
          <p:nvSpPr>
            <p:cNvPr id="1208" name="テキスト ボックス 27"/>
            <p:cNvSpPr txBox="1"/>
            <p:nvPr/>
          </p:nvSpPr>
          <p:spPr>
            <a:xfrm>
              <a:off x="6736099" y="5112079"/>
              <a:ext cx="2164972" cy="646331"/>
            </a:xfrm>
            <a:prstGeom prst="rect">
              <a:avLst/>
            </a:prstGeom>
            <a:noFill/>
          </p:spPr>
          <p:txBody>
            <a:bodyPr wrap="square" rtlCol="0">
              <a:spAutoFit/>
            </a:bodyPr>
            <a:lstStyle/>
            <a:p>
              <a:r>
                <a:rPr kumimoji="1" lang="ja-JP" altLang="en-US" dirty="0" smtClean="0"/>
                <a:t>・単元終了時に全員</a:t>
              </a:r>
              <a:endParaRPr kumimoji="1" lang="en-US" altLang="ja-JP" dirty="0" smtClean="0"/>
            </a:p>
            <a:p>
              <a:r>
                <a:rPr lang="ja-JP" altLang="en-US" dirty="0"/>
                <a:t>　</a:t>
              </a:r>
              <a:r>
                <a:rPr kumimoji="1" lang="ja-JP" altLang="en-US" dirty="0" smtClean="0"/>
                <a:t>から回収して点検</a:t>
              </a:r>
              <a:endParaRPr kumimoji="1" lang="ja-JP" altLang="en-US" dirty="0"/>
            </a:p>
          </p:txBody>
        </p:sp>
      </p:grpSp>
      <p:pic>
        <p:nvPicPr>
          <p:cNvPr id="1209" name="Picture 234"/>
          <p:cNvPicPr>
            <a:picLocks noChangeAspect="1" noChangeArrowheads="1"/>
          </p:cNvPicPr>
          <p:nvPr/>
        </p:nvPicPr>
        <p:blipFill>
          <a:blip r:embed="rId2"/>
          <a:stretch>
            <a:fillRect/>
          </a:stretch>
        </p:blipFill>
        <p:spPr>
          <a:xfrm>
            <a:off x="5004047" y="3259760"/>
            <a:ext cx="2192235" cy="3121240"/>
          </a:xfrm>
          <a:prstGeom prst="rect">
            <a:avLst/>
          </a:prstGeom>
          <a:noFill/>
          <a:ln w="9525">
            <a:solidFill>
              <a:schemeClr val="tx1"/>
            </a:solidFill>
            <a:miter lim="800000"/>
            <a:headEnd/>
            <a:tailEnd/>
          </a:ln>
        </p:spPr>
      </p:pic>
      <p:sp>
        <p:nvSpPr>
          <p:cNvPr id="1210" name="テキスト ボックス 235"/>
          <p:cNvSpPr txBox="1"/>
          <p:nvPr/>
        </p:nvSpPr>
        <p:spPr>
          <a:xfrm>
            <a:off x="5076055" y="4322920"/>
            <a:ext cx="2016225" cy="646331"/>
          </a:xfrm>
          <a:prstGeom prst="rect">
            <a:avLst/>
          </a:prstGeom>
          <a:noFill/>
        </p:spPr>
        <p:txBody>
          <a:bodyPr wrap="square" rtlCol="0">
            <a:spAutoFit/>
          </a:bodyPr>
          <a:lstStyle/>
          <a:p>
            <a:r>
              <a:rPr kumimoji="1" lang="ja-JP" altLang="en-US" dirty="0" smtClean="0"/>
              <a:t>・ゴールから逆算</a:t>
            </a:r>
            <a:endParaRPr kumimoji="1" lang="en-US" altLang="ja-JP" dirty="0" smtClean="0"/>
          </a:p>
          <a:p>
            <a:r>
              <a:rPr lang="ja-JP" altLang="en-US" dirty="0"/>
              <a:t>　</a:t>
            </a:r>
            <a:r>
              <a:rPr kumimoji="1" lang="ja-JP" altLang="en-US" dirty="0" smtClean="0"/>
              <a:t>しての授業構想</a:t>
            </a:r>
            <a:endParaRPr kumimoji="1" lang="ja-JP" altLang="en-US" dirty="0"/>
          </a:p>
        </p:txBody>
      </p:sp>
      <p:sp>
        <p:nvSpPr>
          <p:cNvPr id="1211" name="テキスト ボックス 236"/>
          <p:cNvSpPr txBox="1"/>
          <p:nvPr/>
        </p:nvSpPr>
        <p:spPr>
          <a:xfrm>
            <a:off x="5076055" y="5020087"/>
            <a:ext cx="2016225" cy="369332"/>
          </a:xfrm>
          <a:prstGeom prst="rect">
            <a:avLst/>
          </a:prstGeom>
          <a:noFill/>
        </p:spPr>
        <p:txBody>
          <a:bodyPr wrap="square" rtlCol="0">
            <a:spAutoFit/>
          </a:bodyPr>
          <a:lstStyle/>
          <a:p>
            <a:r>
              <a:rPr kumimoji="1" lang="ja-JP" altLang="en-US" dirty="0" smtClean="0"/>
              <a:t>・原則自作教材で</a:t>
            </a:r>
            <a:endParaRPr kumimoji="1" lang="ja-JP" altLang="en-US" dirty="0"/>
          </a:p>
        </p:txBody>
      </p:sp>
      <p:sp>
        <p:nvSpPr>
          <p:cNvPr id="1212" name="テキスト ボックス 237"/>
          <p:cNvSpPr txBox="1"/>
          <p:nvPr/>
        </p:nvSpPr>
        <p:spPr>
          <a:xfrm>
            <a:off x="5076055" y="5579324"/>
            <a:ext cx="2193220" cy="646331"/>
          </a:xfrm>
          <a:prstGeom prst="rect">
            <a:avLst/>
          </a:prstGeom>
          <a:noFill/>
        </p:spPr>
        <p:txBody>
          <a:bodyPr wrap="square" rtlCol="0">
            <a:spAutoFit/>
          </a:bodyPr>
          <a:lstStyle/>
          <a:p>
            <a:r>
              <a:rPr kumimoji="1" lang="ja-JP" altLang="en-US" dirty="0" smtClean="0"/>
              <a:t>・日常生活から</a:t>
            </a:r>
            <a:endParaRPr kumimoji="1" lang="en-US" altLang="ja-JP" dirty="0" smtClean="0"/>
          </a:p>
          <a:p>
            <a:r>
              <a:rPr lang="ja-JP" altLang="en-US" dirty="0"/>
              <a:t>　</a:t>
            </a:r>
            <a:r>
              <a:rPr lang="ja-JP" altLang="en-US" dirty="0" smtClean="0"/>
              <a:t>場面設定する</a:t>
            </a:r>
            <a:endParaRPr kumimoji="1" lang="ja-JP" altLang="en-US" dirty="0"/>
          </a:p>
        </p:txBody>
      </p:sp>
      <p:sp>
        <p:nvSpPr>
          <p:cNvPr id="1213" name="正方形/長方形 362"/>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14" name="テキスト ボックス 306"/>
          <p:cNvSpPr txBox="1"/>
          <p:nvPr/>
        </p:nvSpPr>
        <p:spPr>
          <a:xfrm>
            <a:off x="48994" y="1049569"/>
            <a:ext cx="9036496" cy="2307431"/>
          </a:xfrm>
          <a:prstGeom prst="rect">
            <a:avLst/>
          </a:prstGeom>
          <a:noFill/>
        </p:spPr>
        <p:txBody>
          <a:bodyPr wrap="square" rtlCol="0">
            <a:spAutoFit/>
          </a:bodyPr>
          <a:lstStyle/>
          <a:p>
            <a:r>
              <a:rPr kumimoji="1" lang="ja-JP" altLang="en-US" sz="3600" dirty="0" smtClean="0"/>
              <a:t>①　自分の工夫をチェック</a:t>
            </a:r>
            <a:endParaRPr kumimoji="1" lang="en-US" altLang="ja-JP" sz="3600" dirty="0" smtClean="0"/>
          </a:p>
          <a:p>
            <a:r>
              <a:rPr kumimoji="1" lang="ja-JP" altLang="en-US" sz="3600" dirty="0" smtClean="0"/>
              <a:t>　</a:t>
            </a:r>
            <a:r>
              <a:rPr kumimoji="1" lang="ja-JP" altLang="en-US" sz="3600" dirty="0" smtClean="0"/>
              <a:t>　</a:t>
            </a:r>
            <a:r>
              <a:rPr kumimoji="1" lang="ja-JP" altLang="en-US" sz="3600" dirty="0" smtClean="0"/>
              <a:t>「</a:t>
            </a:r>
            <a:r>
              <a:rPr lang="en-US" altLang="ja-JP" sz="3600" dirty="0" err="1" smtClean="0"/>
              <a:t>Akitaractive</a:t>
            </a:r>
            <a:r>
              <a:rPr lang="en-US" altLang="ja-JP" sz="3600" dirty="0" smtClean="0"/>
              <a:t> Eye</a:t>
            </a:r>
            <a:r>
              <a:rPr kumimoji="1" lang="ja-JP" altLang="en-US" sz="3600" dirty="0" smtClean="0"/>
              <a:t>」の11項目から</a:t>
            </a:r>
            <a:r>
              <a:rPr kumimoji="1" lang="ja-JP" altLang="en-US" sz="3600" dirty="0" smtClean="0"/>
              <a:t>、習得期の教員が選択した２項目について、</a:t>
            </a:r>
            <a:r>
              <a:rPr kumimoji="1" lang="ja-JP" altLang="en-US" sz="3600" dirty="0" smtClean="0"/>
              <a:t>実践している工夫をシートに記述する。</a:t>
            </a:r>
            <a:endParaRPr kumimoji="1" lang="ja-JP" altLang="en-US" sz="3600" dirty="0"/>
          </a:p>
        </p:txBody>
      </p:sp>
    </p:spTree>
    <p:extLst>
      <p:ext uri="{BB962C8B-B14F-4D97-AF65-F5344CB8AC3E}">
        <p14:creationId xmlns:p14="http://schemas.microsoft.com/office/powerpoint/2010/main" val="2617223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0" name="四角形: 角を丸くする 24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21" name="テキスト 270"/>
          <p:cNvSpPr txBox="1"/>
          <p:nvPr/>
        </p:nvSpPr>
        <p:spPr>
          <a:xfrm>
            <a:off x="612000" y="2997000"/>
            <a:ext cx="3231559" cy="399217"/>
          </a:xfrm>
          <a:prstGeom prst="rect">
            <a:avLst/>
          </a:prstGeom>
          <a:solidFill>
            <a:srgbClr val="9EDBB9"/>
          </a:solidFill>
        </p:spPr>
        <p:txBody>
          <a:bodyPr wrap="square">
            <a:spAutoFit/>
          </a:bodyPr>
          <a:p>
            <a:pPr algn="ctr">
              <a:defRPr lang="ja-JP" altLang="en-US"/>
            </a:pPr>
            <a:r>
              <a:rPr lang="ja-JP" altLang="en-US" sz="2000" b="1"/>
              <a:t>わくわく授業をするために</a:t>
            </a:r>
            <a:endParaRPr lang="ja-JP" altLang="en-US" b="1"/>
          </a:p>
        </p:txBody>
      </p:sp>
      <p:sp>
        <p:nvSpPr>
          <p:cNvPr id="1222" name="テキスト 272"/>
          <p:cNvSpPr txBox="1"/>
          <p:nvPr/>
        </p:nvSpPr>
        <p:spPr>
          <a:xfrm>
            <a:off x="5228441" y="2997000"/>
            <a:ext cx="3231559" cy="399217"/>
          </a:xfrm>
          <a:prstGeom prst="rect">
            <a:avLst/>
          </a:prstGeom>
          <a:solidFill>
            <a:srgbClr val="9EDBB9"/>
          </a:solidFill>
        </p:spPr>
        <p:txBody>
          <a:bodyPr wrap="square">
            <a:spAutoFit/>
          </a:bodyPr>
          <a:p>
            <a:pPr algn="ctr">
              <a:defRPr lang="ja-JP" altLang="en-US"/>
            </a:pPr>
            <a:r>
              <a:rPr lang="ja-JP" altLang="en-US" sz="2000" b="1"/>
              <a:t>学びの実感を促すために</a:t>
            </a:r>
            <a:endParaRPr lang="ja-JP" altLang="en-US" b="1"/>
          </a:p>
        </p:txBody>
      </p:sp>
      <p:sp>
        <p:nvSpPr>
          <p:cNvPr id="1223" name="正方形/長方形 370"/>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grpSp>
        <p:nvGrpSpPr>
          <p:cNvPr id="1224" name="グループ 380"/>
          <p:cNvGrpSpPr/>
          <p:nvPr/>
        </p:nvGrpSpPr>
        <p:grpSpPr>
          <a:xfrm>
            <a:off x="1666679" y="3540217"/>
            <a:ext cx="1125755" cy="822188"/>
            <a:chOff x="4686209" y="3331760"/>
            <a:chExt cx="2192235" cy="3121240"/>
          </a:xfrm>
        </p:grpSpPr>
        <p:pic>
          <p:nvPicPr>
            <p:cNvPr id="1225"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226" name="グループ 382"/>
          <p:cNvGrpSpPr/>
          <p:nvPr/>
        </p:nvGrpSpPr>
        <p:grpSpPr>
          <a:xfrm>
            <a:off x="396000" y="3540217"/>
            <a:ext cx="1163238" cy="822188"/>
            <a:chOff x="5004047" y="3331760"/>
            <a:chExt cx="2265228" cy="3121240"/>
          </a:xfrm>
        </p:grpSpPr>
        <p:pic>
          <p:nvPicPr>
            <p:cNvPr id="122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28" name="グループ 384"/>
          <p:cNvGrpSpPr/>
          <p:nvPr/>
        </p:nvGrpSpPr>
        <p:grpSpPr>
          <a:xfrm>
            <a:off x="396000" y="4590029"/>
            <a:ext cx="1163238" cy="822188"/>
            <a:chOff x="5004047" y="3331760"/>
            <a:chExt cx="2265228" cy="3121240"/>
          </a:xfrm>
        </p:grpSpPr>
        <p:pic>
          <p:nvPicPr>
            <p:cNvPr id="122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30" name="グループ 386"/>
          <p:cNvGrpSpPr/>
          <p:nvPr/>
        </p:nvGrpSpPr>
        <p:grpSpPr>
          <a:xfrm>
            <a:off x="1666679" y="4581000"/>
            <a:ext cx="1163238" cy="822188"/>
            <a:chOff x="5004047" y="3331760"/>
            <a:chExt cx="2265228" cy="3121240"/>
          </a:xfrm>
        </p:grpSpPr>
        <p:pic>
          <p:nvPicPr>
            <p:cNvPr id="123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32" name="グループ 388"/>
          <p:cNvGrpSpPr/>
          <p:nvPr/>
        </p:nvGrpSpPr>
        <p:grpSpPr>
          <a:xfrm>
            <a:off x="2951441" y="4590029"/>
            <a:ext cx="1163238" cy="822188"/>
            <a:chOff x="5004047" y="3331760"/>
            <a:chExt cx="2265228" cy="3121240"/>
          </a:xfrm>
        </p:grpSpPr>
        <p:pic>
          <p:nvPicPr>
            <p:cNvPr id="123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34" name="グループ 390"/>
          <p:cNvGrpSpPr/>
          <p:nvPr/>
        </p:nvGrpSpPr>
        <p:grpSpPr>
          <a:xfrm>
            <a:off x="2951441" y="3540217"/>
            <a:ext cx="1163238" cy="822188"/>
            <a:chOff x="5004047" y="3331760"/>
            <a:chExt cx="2265228" cy="3121240"/>
          </a:xfrm>
        </p:grpSpPr>
        <p:pic>
          <p:nvPicPr>
            <p:cNvPr id="123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36" name="グループ 392"/>
          <p:cNvGrpSpPr/>
          <p:nvPr/>
        </p:nvGrpSpPr>
        <p:grpSpPr>
          <a:xfrm>
            <a:off x="6228000" y="3540217"/>
            <a:ext cx="1125755" cy="822188"/>
            <a:chOff x="4686209" y="3331760"/>
            <a:chExt cx="2192235" cy="3121240"/>
          </a:xfrm>
        </p:grpSpPr>
        <p:pic>
          <p:nvPicPr>
            <p:cNvPr id="1237"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238" name="グループ 394"/>
          <p:cNvGrpSpPr/>
          <p:nvPr/>
        </p:nvGrpSpPr>
        <p:grpSpPr>
          <a:xfrm>
            <a:off x="4957321" y="3540217"/>
            <a:ext cx="1163238" cy="822188"/>
            <a:chOff x="5004047" y="3331760"/>
            <a:chExt cx="2265228" cy="3121240"/>
          </a:xfrm>
        </p:grpSpPr>
        <p:pic>
          <p:nvPicPr>
            <p:cNvPr id="123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40" name="グループ 396"/>
          <p:cNvGrpSpPr/>
          <p:nvPr/>
        </p:nvGrpSpPr>
        <p:grpSpPr>
          <a:xfrm>
            <a:off x="4957321" y="4548217"/>
            <a:ext cx="1163238" cy="822188"/>
            <a:chOff x="5004047" y="3331760"/>
            <a:chExt cx="2265228" cy="3121240"/>
          </a:xfrm>
        </p:grpSpPr>
        <p:pic>
          <p:nvPicPr>
            <p:cNvPr id="124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42" name="グループ 398"/>
          <p:cNvGrpSpPr/>
          <p:nvPr/>
        </p:nvGrpSpPr>
        <p:grpSpPr>
          <a:xfrm>
            <a:off x="6228000" y="4548217"/>
            <a:ext cx="1163238" cy="822188"/>
            <a:chOff x="5004047" y="3331760"/>
            <a:chExt cx="2265228" cy="3121240"/>
          </a:xfrm>
        </p:grpSpPr>
        <p:pic>
          <p:nvPicPr>
            <p:cNvPr id="124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44" name="グループ 400"/>
          <p:cNvGrpSpPr/>
          <p:nvPr/>
        </p:nvGrpSpPr>
        <p:grpSpPr>
          <a:xfrm>
            <a:off x="7512762" y="4548217"/>
            <a:ext cx="1163238" cy="822188"/>
            <a:chOff x="5004047" y="3331760"/>
            <a:chExt cx="2265228" cy="3121240"/>
          </a:xfrm>
        </p:grpSpPr>
        <p:pic>
          <p:nvPicPr>
            <p:cNvPr id="124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46" name="グループ 402"/>
          <p:cNvGrpSpPr/>
          <p:nvPr/>
        </p:nvGrpSpPr>
        <p:grpSpPr>
          <a:xfrm>
            <a:off x="7512762" y="3540217"/>
            <a:ext cx="1163238" cy="822188"/>
            <a:chOff x="5004047" y="3331760"/>
            <a:chExt cx="2265228" cy="3121240"/>
          </a:xfrm>
        </p:grpSpPr>
        <p:pic>
          <p:nvPicPr>
            <p:cNvPr id="124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248" name="四角形: 角を丸くする 45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49" name="テキスト ボックス 455"/>
          <p:cNvSpPr txBox="1"/>
          <p:nvPr/>
        </p:nvSpPr>
        <p:spPr>
          <a:xfrm>
            <a:off x="48994" y="1036548"/>
            <a:ext cx="9036496" cy="2307431"/>
          </a:xfrm>
          <a:prstGeom prst="rect">
            <a:avLst/>
          </a:prstGeom>
          <a:noFill/>
        </p:spPr>
        <p:txBody>
          <a:bodyPr wrap="square" rtlCol="0">
            <a:spAutoFit/>
          </a:bodyPr>
          <a:lstStyle/>
          <a:p>
            <a:r>
              <a:rPr kumimoji="1" lang="ja-JP" altLang="en-US" sz="3600" dirty="0" smtClean="0"/>
              <a:t>②　各自の工夫について意見交流</a:t>
            </a:r>
            <a:endParaRPr kumimoji="1" lang="en-US" altLang="ja-JP" sz="3600" dirty="0" smtClean="0"/>
          </a:p>
          <a:p>
            <a:r>
              <a:rPr kumimoji="1" lang="ja-JP" altLang="en-US" sz="3600" dirty="0" smtClean="0"/>
              <a:t>　　 ・順番に工夫紹介シートを貼りながら説明</a:t>
            </a:r>
            <a:endParaRPr kumimoji="1" lang="ja-JP" altLang="en-US" sz="3600" dirty="0"/>
          </a:p>
          <a:p>
            <a:r>
              <a:rPr kumimoji="1" lang="ja-JP" altLang="en-US" sz="3600" dirty="0" smtClean="0"/>
              <a:t>　</a:t>
            </a:r>
            <a:r>
              <a:rPr kumimoji="1" lang="ja-JP" altLang="en-US" sz="3600" dirty="0" smtClean="0"/>
              <a:t>　</a:t>
            </a:r>
            <a:r>
              <a:rPr kumimoji="1" lang="ja-JP" altLang="en-US" sz="3600" dirty="0" smtClean="0"/>
              <a:t>　</a:t>
            </a:r>
            <a:r>
              <a:rPr kumimoji="1" lang="ja-JP" altLang="en-US" sz="3600" dirty="0" smtClean="0"/>
              <a:t>する。</a:t>
            </a:r>
            <a:endParaRPr kumimoji="1" lang="ja-JP" altLang="en-US" sz="3600" dirty="0" smtClean="0"/>
          </a:p>
          <a:p>
            <a:endParaRPr kumimoji="1" lang="ja-JP" altLang="en-US" sz="3600" dirty="0" smtClean="0"/>
          </a:p>
        </p:txBody>
      </p:sp>
    </p:spTree>
    <p:extLst>
      <p:ext uri="{BB962C8B-B14F-4D97-AF65-F5344CB8AC3E}">
        <p14:creationId xmlns:p14="http://schemas.microsoft.com/office/powerpoint/2010/main" val="2764655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5" name="四角形: 角を丸くする 24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56" name="テキスト ボックス 252"/>
          <p:cNvSpPr txBox="1"/>
          <p:nvPr/>
        </p:nvSpPr>
        <p:spPr>
          <a:xfrm>
            <a:off x="48994" y="1036548"/>
            <a:ext cx="9036496" cy="1753433"/>
          </a:xfrm>
          <a:prstGeom prst="rect">
            <a:avLst/>
          </a:prstGeom>
          <a:noFill/>
        </p:spPr>
        <p:txBody>
          <a:bodyPr wrap="square" rtlCol="0">
            <a:spAutoFit/>
          </a:bodyPr>
          <a:lstStyle/>
          <a:p>
            <a:r>
              <a:rPr kumimoji="1" lang="ja-JP" altLang="en-US" sz="3600" dirty="0" smtClean="0"/>
              <a:t>②　各自の工夫についての意見交流</a:t>
            </a:r>
            <a:endParaRPr kumimoji="1" lang="en-US" altLang="ja-JP" sz="3600" dirty="0" smtClean="0"/>
          </a:p>
          <a:p>
            <a:r>
              <a:rPr kumimoji="1" lang="ja-JP" altLang="en-US" sz="3600" dirty="0" smtClean="0"/>
              <a:t>　　 ・互いの</a:t>
            </a:r>
            <a:r>
              <a:rPr kumimoji="1" lang="ja-JP" altLang="en-US" sz="3600" dirty="0" smtClean="0"/>
              <a:t>工夫について質問したり、気付い</a:t>
            </a:r>
            <a:endParaRPr kumimoji="1" lang="ja-JP" altLang="en-US" sz="3600" dirty="0" smtClean="0"/>
          </a:p>
          <a:p>
            <a:r>
              <a:rPr kumimoji="1" lang="ja-JP" altLang="en-US" sz="3600" dirty="0" smtClean="0"/>
              <a:t>　</a:t>
            </a:r>
            <a:r>
              <a:rPr kumimoji="1" lang="ja-JP" altLang="en-US" sz="3600" dirty="0" smtClean="0"/>
              <a:t>　</a:t>
            </a:r>
            <a:r>
              <a:rPr kumimoji="1" lang="ja-JP" altLang="en-US" sz="3600" dirty="0" smtClean="0"/>
              <a:t>　</a:t>
            </a:r>
            <a:r>
              <a:rPr kumimoji="1" lang="ja-JP" altLang="en-US" sz="3600" dirty="0" smtClean="0"/>
              <a:t>たことなどを話し合ったりする。</a:t>
            </a:r>
            <a:endParaRPr kumimoji="1" lang="ja-JP" altLang="en-US" sz="3600" dirty="0" smtClean="0"/>
          </a:p>
        </p:txBody>
      </p:sp>
      <p:sp>
        <p:nvSpPr>
          <p:cNvPr id="1257" name="テキスト 270"/>
          <p:cNvSpPr txBox="1"/>
          <p:nvPr/>
        </p:nvSpPr>
        <p:spPr>
          <a:xfrm>
            <a:off x="612000" y="2997000"/>
            <a:ext cx="3231559" cy="399217"/>
          </a:xfrm>
          <a:prstGeom prst="rect">
            <a:avLst/>
          </a:prstGeom>
          <a:solidFill>
            <a:srgbClr val="9EDBB9"/>
          </a:solidFill>
        </p:spPr>
        <p:txBody>
          <a:bodyPr wrap="square">
            <a:spAutoFit/>
          </a:bodyPr>
          <a:p>
            <a:pPr algn="ctr">
              <a:defRPr lang="ja-JP" altLang="en-US"/>
            </a:pPr>
            <a:r>
              <a:rPr lang="ja-JP" altLang="en-US" sz="2000" b="1"/>
              <a:t>わくわく授業をするために</a:t>
            </a:r>
            <a:endParaRPr lang="ja-JP" altLang="en-US" b="1"/>
          </a:p>
        </p:txBody>
      </p:sp>
      <p:sp>
        <p:nvSpPr>
          <p:cNvPr id="1258" name="テキスト 272"/>
          <p:cNvSpPr txBox="1"/>
          <p:nvPr/>
        </p:nvSpPr>
        <p:spPr>
          <a:xfrm>
            <a:off x="5228441" y="2997000"/>
            <a:ext cx="3231559" cy="399217"/>
          </a:xfrm>
          <a:prstGeom prst="rect">
            <a:avLst/>
          </a:prstGeom>
          <a:solidFill>
            <a:srgbClr val="9EDBB9"/>
          </a:solidFill>
        </p:spPr>
        <p:txBody>
          <a:bodyPr wrap="square">
            <a:spAutoFit/>
          </a:bodyPr>
          <a:p>
            <a:pPr algn="ctr">
              <a:defRPr lang="ja-JP" altLang="en-US"/>
            </a:pPr>
            <a:r>
              <a:rPr lang="ja-JP" altLang="en-US" sz="2000" b="1"/>
              <a:t>学びの実感を促すために</a:t>
            </a:r>
            <a:endParaRPr lang="ja-JP" altLang="en-US" b="1"/>
          </a:p>
        </p:txBody>
      </p:sp>
      <p:sp>
        <p:nvSpPr>
          <p:cNvPr id="1259" name="正方形/長方形 370"/>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grpSp>
        <p:nvGrpSpPr>
          <p:cNvPr id="1260" name="グループ 380"/>
          <p:cNvGrpSpPr/>
          <p:nvPr/>
        </p:nvGrpSpPr>
        <p:grpSpPr>
          <a:xfrm>
            <a:off x="1666679" y="3540217"/>
            <a:ext cx="1125755" cy="822188"/>
            <a:chOff x="4686209" y="3331760"/>
            <a:chExt cx="2192235" cy="3121240"/>
          </a:xfrm>
        </p:grpSpPr>
        <p:pic>
          <p:nvPicPr>
            <p:cNvPr id="1261"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262" name="グループ 382"/>
          <p:cNvGrpSpPr/>
          <p:nvPr/>
        </p:nvGrpSpPr>
        <p:grpSpPr>
          <a:xfrm>
            <a:off x="396000" y="3540217"/>
            <a:ext cx="1163238" cy="822188"/>
            <a:chOff x="5004047" y="3331760"/>
            <a:chExt cx="2265228" cy="3121240"/>
          </a:xfrm>
        </p:grpSpPr>
        <p:pic>
          <p:nvPicPr>
            <p:cNvPr id="126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64" name="グループ 384"/>
          <p:cNvGrpSpPr/>
          <p:nvPr/>
        </p:nvGrpSpPr>
        <p:grpSpPr>
          <a:xfrm>
            <a:off x="396000" y="4590029"/>
            <a:ext cx="1163238" cy="822188"/>
            <a:chOff x="5004047" y="3331760"/>
            <a:chExt cx="2265228" cy="3121240"/>
          </a:xfrm>
        </p:grpSpPr>
        <p:pic>
          <p:nvPicPr>
            <p:cNvPr id="126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66" name="グループ 386"/>
          <p:cNvGrpSpPr/>
          <p:nvPr/>
        </p:nvGrpSpPr>
        <p:grpSpPr>
          <a:xfrm>
            <a:off x="1666679" y="4581000"/>
            <a:ext cx="1163238" cy="822188"/>
            <a:chOff x="5004047" y="3331760"/>
            <a:chExt cx="2265228" cy="3121240"/>
          </a:xfrm>
        </p:grpSpPr>
        <p:pic>
          <p:nvPicPr>
            <p:cNvPr id="126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68" name="グループ 388"/>
          <p:cNvGrpSpPr/>
          <p:nvPr/>
        </p:nvGrpSpPr>
        <p:grpSpPr>
          <a:xfrm>
            <a:off x="2951441" y="4590029"/>
            <a:ext cx="1163238" cy="822188"/>
            <a:chOff x="5004047" y="3331760"/>
            <a:chExt cx="2265228" cy="3121240"/>
          </a:xfrm>
        </p:grpSpPr>
        <p:pic>
          <p:nvPicPr>
            <p:cNvPr id="126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70" name="グループ 390"/>
          <p:cNvGrpSpPr/>
          <p:nvPr/>
        </p:nvGrpSpPr>
        <p:grpSpPr>
          <a:xfrm>
            <a:off x="2951441" y="3540217"/>
            <a:ext cx="1163238" cy="822188"/>
            <a:chOff x="5004047" y="3331760"/>
            <a:chExt cx="2265228" cy="3121240"/>
          </a:xfrm>
        </p:grpSpPr>
        <p:pic>
          <p:nvPicPr>
            <p:cNvPr id="127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72" name="グループ 392"/>
          <p:cNvGrpSpPr/>
          <p:nvPr/>
        </p:nvGrpSpPr>
        <p:grpSpPr>
          <a:xfrm>
            <a:off x="6228000" y="3540217"/>
            <a:ext cx="1125755" cy="822188"/>
            <a:chOff x="4686209" y="3331760"/>
            <a:chExt cx="2192235" cy="3121240"/>
          </a:xfrm>
        </p:grpSpPr>
        <p:pic>
          <p:nvPicPr>
            <p:cNvPr id="1273" name="Picture 234"/>
            <p:cNvPicPr>
              <a:picLocks noChangeAspect="1" noChangeArrowheads="1"/>
            </p:cNvPicPr>
            <p:nvPr/>
          </p:nvPicPr>
          <p:blipFill>
            <a:blip r:embed="rId1"/>
            <a:stretch>
              <a:fillRect/>
            </a:stretch>
          </p:blipFill>
          <p:spPr>
            <a:xfrm>
              <a:off x="4686209" y="3331760"/>
              <a:ext cx="2192235" cy="3121240"/>
            </a:xfrm>
            <a:prstGeom prst="rect">
              <a:avLst/>
            </a:prstGeom>
            <a:noFill/>
            <a:ln w="9525">
              <a:solidFill>
                <a:schemeClr val="tx1"/>
              </a:solidFill>
              <a:miter lim="800000"/>
              <a:headEnd/>
              <a:tailEnd/>
            </a:ln>
          </p:spPr>
        </p:pic>
      </p:grpSp>
      <p:grpSp>
        <p:nvGrpSpPr>
          <p:cNvPr id="1274" name="グループ 394"/>
          <p:cNvGrpSpPr/>
          <p:nvPr/>
        </p:nvGrpSpPr>
        <p:grpSpPr>
          <a:xfrm>
            <a:off x="4957321" y="3540217"/>
            <a:ext cx="1163238" cy="822188"/>
            <a:chOff x="5004047" y="3331760"/>
            <a:chExt cx="2265228" cy="3121240"/>
          </a:xfrm>
        </p:grpSpPr>
        <p:pic>
          <p:nvPicPr>
            <p:cNvPr id="1275"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76" name="グループ 396"/>
          <p:cNvGrpSpPr/>
          <p:nvPr/>
        </p:nvGrpSpPr>
        <p:grpSpPr>
          <a:xfrm>
            <a:off x="4957321" y="4548217"/>
            <a:ext cx="1163238" cy="822188"/>
            <a:chOff x="5004047" y="3331760"/>
            <a:chExt cx="2265228" cy="3121240"/>
          </a:xfrm>
        </p:grpSpPr>
        <p:pic>
          <p:nvPicPr>
            <p:cNvPr id="1277"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78" name="グループ 398"/>
          <p:cNvGrpSpPr/>
          <p:nvPr/>
        </p:nvGrpSpPr>
        <p:grpSpPr>
          <a:xfrm>
            <a:off x="6228000" y="4548217"/>
            <a:ext cx="1163238" cy="822188"/>
            <a:chOff x="5004047" y="3331760"/>
            <a:chExt cx="2265228" cy="3121240"/>
          </a:xfrm>
        </p:grpSpPr>
        <p:pic>
          <p:nvPicPr>
            <p:cNvPr id="1279"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80" name="グループ 400"/>
          <p:cNvGrpSpPr/>
          <p:nvPr/>
        </p:nvGrpSpPr>
        <p:grpSpPr>
          <a:xfrm>
            <a:off x="7512762" y="4548217"/>
            <a:ext cx="1163238" cy="822188"/>
            <a:chOff x="5004047" y="3331760"/>
            <a:chExt cx="2265228" cy="3121240"/>
          </a:xfrm>
        </p:grpSpPr>
        <p:pic>
          <p:nvPicPr>
            <p:cNvPr id="1281"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grpSp>
        <p:nvGrpSpPr>
          <p:cNvPr id="1282" name="グループ 402"/>
          <p:cNvGrpSpPr/>
          <p:nvPr/>
        </p:nvGrpSpPr>
        <p:grpSpPr>
          <a:xfrm>
            <a:off x="7512762" y="3540217"/>
            <a:ext cx="1163238" cy="822188"/>
            <a:chOff x="5004047" y="3331760"/>
            <a:chExt cx="2265228" cy="3121240"/>
          </a:xfrm>
        </p:grpSpPr>
        <p:pic>
          <p:nvPicPr>
            <p:cNvPr id="1283" name="Picture 234"/>
            <p:cNvPicPr>
              <a:picLocks noChangeAspect="1" noChangeArrowheads="1"/>
            </p:cNvPicPr>
            <p:nvPr/>
          </p:nvPicPr>
          <p:blipFill>
            <a:blip r:embed="rId1"/>
            <a:stretch>
              <a:fillRect/>
            </a:stretch>
          </p:blipFill>
          <p:spPr>
            <a:xfrm>
              <a:off x="5004047" y="3331760"/>
              <a:ext cx="2192235" cy="3121240"/>
            </a:xfrm>
            <a:prstGeom prst="rect">
              <a:avLst/>
            </a:prstGeom>
            <a:noFill/>
            <a:ln w="9525">
              <a:solidFill>
                <a:schemeClr val="tx1"/>
              </a:solidFill>
              <a:miter lim="800000"/>
              <a:headEnd/>
              <a:tailEnd/>
            </a:ln>
          </p:spPr>
        </p:pic>
      </p:grpSp>
      <p:sp>
        <p:nvSpPr>
          <p:cNvPr id="1284" name="楕円 404"/>
          <p:cNvSpPr/>
          <p:nvPr/>
        </p:nvSpPr>
        <p:spPr>
          <a:xfrm>
            <a:off x="4836199" y="5013000"/>
            <a:ext cx="1368000" cy="288000"/>
          </a:xfrm>
          <a:prstGeom prst="ellipse">
            <a:avLst/>
          </a:prstGeom>
          <a:noFill/>
          <a:ln w="25400" cap="flat" cmpd="sng" algn="ctr">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85" name="直線 406"/>
          <p:cNvSpPr/>
          <p:nvPr/>
        </p:nvSpPr>
        <p:spPr>
          <a:xfrm>
            <a:off x="1799834" y="5109188"/>
            <a:ext cx="941146"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286" name="直線 407"/>
          <p:cNvSpPr/>
          <p:nvPr/>
        </p:nvSpPr>
        <p:spPr>
          <a:xfrm>
            <a:off x="504000" y="4287750"/>
            <a:ext cx="879180"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287" name="直線 408"/>
          <p:cNvSpPr/>
          <p:nvPr/>
        </p:nvSpPr>
        <p:spPr>
          <a:xfrm>
            <a:off x="3040625" y="3952750"/>
            <a:ext cx="873871" cy="0"/>
          </a:xfrm>
          <a:prstGeom prst="line">
            <a:avLst/>
          </a:prstGeom>
          <a:ln w="38100" cap="flat" cmpd="sng" algn="ctr">
            <a:solidFill>
              <a:srgbClr val="003EFF"/>
            </a:solidFill>
            <a:prstDash val="solid"/>
          </a:ln>
        </p:spPr>
        <p:style>
          <a:lnRef idx="1">
            <a:schemeClr val="accent1"/>
          </a:lnRef>
          <a:fillRef idx="0">
            <a:schemeClr val="accent1"/>
          </a:fillRef>
          <a:effectRef idx="0">
            <a:schemeClr val="accent1"/>
          </a:effectRef>
          <a:fontRef idx="minor">
            <a:schemeClr val="tx1"/>
          </a:fontRef>
        </p:style>
      </p:sp>
      <p:sp>
        <p:nvSpPr>
          <p:cNvPr id="1288" name="テキスト 410"/>
          <p:cNvSpPr txBox="1"/>
          <p:nvPr/>
        </p:nvSpPr>
        <p:spPr>
          <a:xfrm>
            <a:off x="780015" y="5478781"/>
            <a:ext cx="2895529" cy="368439"/>
          </a:xfrm>
          <a:prstGeom prst="rect">
            <a:avLst/>
          </a:prstGeom>
        </p:spPr>
        <p:txBody>
          <a:bodyPr wrap="square">
            <a:spAutoFit/>
          </a:bodyPr>
          <a:p>
            <a:pPr>
              <a:defRPr lang="ja-JP" altLang="en-US"/>
            </a:pPr>
            <a:r>
              <a:rPr lang="ja-JP" altLang="en-US" b="1">
                <a:solidFill>
                  <a:srgbClr val="003EFF"/>
                </a:solidFill>
              </a:rPr>
              <a:t>これまでの学びを生かす</a:t>
            </a:r>
            <a:endParaRPr lang="ja-JP" altLang="en-US" b="1">
              <a:solidFill>
                <a:srgbClr val="003EFF"/>
              </a:solidFill>
            </a:endParaRPr>
          </a:p>
        </p:txBody>
      </p:sp>
      <p:sp>
        <p:nvSpPr>
          <p:cNvPr id="1289" name="テキスト 411"/>
          <p:cNvSpPr txBox="1"/>
          <p:nvPr/>
        </p:nvSpPr>
        <p:spPr>
          <a:xfrm>
            <a:off x="5564471" y="5445000"/>
            <a:ext cx="2895529" cy="368439"/>
          </a:xfrm>
          <a:prstGeom prst="rect">
            <a:avLst/>
          </a:prstGeom>
        </p:spPr>
        <p:txBody>
          <a:bodyPr wrap="square">
            <a:spAutoFit/>
          </a:bodyPr>
          <a:p>
            <a:pPr>
              <a:defRPr lang="ja-JP" altLang="en-US"/>
            </a:pPr>
            <a:r>
              <a:rPr lang="ja-JP" altLang="en-US" b="1">
                <a:solidFill>
                  <a:srgbClr val="FF0000"/>
                </a:solidFill>
              </a:rPr>
              <a:t>教師の価値付け</a:t>
            </a:r>
            <a:endParaRPr lang="ja-JP" altLang="en-US" b="1">
              <a:solidFill>
                <a:srgbClr val="FF0000"/>
              </a:solidFill>
            </a:endParaRPr>
          </a:p>
        </p:txBody>
      </p:sp>
      <p:sp>
        <p:nvSpPr>
          <p:cNvPr id="1290" name="直線 414"/>
          <p:cNvSpPr/>
          <p:nvPr/>
        </p:nvSpPr>
        <p:spPr>
          <a:xfrm>
            <a:off x="5515842" y="5308368"/>
            <a:ext cx="346770" cy="170413"/>
          </a:xfrm>
          <a:prstGeom prst="line">
            <a:avLst/>
          </a:prstGeom>
          <a:ln w="9525" cap="flat" cmpd="sng" algn="ctr">
            <a:solidFill>
              <a:srgbClr val="FF0000"/>
            </a:solidFill>
            <a:prstDash val="solid"/>
          </a:ln>
        </p:spPr>
        <p:style>
          <a:lnRef idx="1">
            <a:schemeClr val="accent1"/>
          </a:lnRef>
          <a:fillRef idx="0">
            <a:schemeClr val="accent1"/>
          </a:fillRef>
          <a:effectRef idx="0">
            <a:schemeClr val="accent1"/>
          </a:effectRef>
          <a:fontRef idx="minor">
            <a:schemeClr val="tx1"/>
          </a:fontRef>
        </p:style>
      </p:sp>
      <p:sp>
        <p:nvSpPr>
          <p:cNvPr id="1291" name="テキスト 415"/>
          <p:cNvSpPr txBox="1"/>
          <p:nvPr/>
        </p:nvSpPr>
        <p:spPr>
          <a:xfrm>
            <a:off x="932614" y="5877000"/>
            <a:ext cx="7278773" cy="830104"/>
          </a:xfrm>
          <a:prstGeom prst="rect">
            <a:avLst/>
          </a:prstGeom>
          <a:solidFill>
            <a:schemeClr val="accent3">
              <a:lumMod val="20000"/>
              <a:lumOff val="80000"/>
            </a:schemeClr>
          </a:solidFill>
        </p:spPr>
        <p:txBody>
          <a:bodyPr wrap="square">
            <a:spAutoFit/>
          </a:bodyPr>
          <a:p>
            <a:pPr algn="ctr">
              <a:defRPr lang="ja-JP" altLang="en-US"/>
            </a:pPr>
            <a:r>
              <a:rPr lang="ja-JP" altLang="en-US" sz="2400">
                <a:latin typeface="ＭＳ ゴシック"/>
                <a:ea typeface="ＭＳ ゴシック"/>
              </a:rPr>
              <a:t>話題になったことをキーワードで書き加えるなど</a:t>
            </a:r>
            <a:endParaRPr lang="ja-JP" altLang="en-US">
              <a:latin typeface="ＭＳ ゴシック"/>
              <a:ea typeface="ＭＳ ゴシック"/>
            </a:endParaRPr>
          </a:p>
          <a:p>
            <a:pPr algn="ctr">
              <a:defRPr lang="ja-JP" altLang="en-US"/>
            </a:pPr>
            <a:r>
              <a:rPr lang="ja-JP" altLang="en-US" sz="2400">
                <a:latin typeface="ＭＳ ゴシック"/>
                <a:ea typeface="ＭＳ ゴシック"/>
              </a:rPr>
              <a:t>「見える化」する</a:t>
            </a:r>
            <a:endParaRPr lang="ja-JP" altLang="en-US" sz="2400">
              <a:latin typeface="ＭＳ ゴシック"/>
              <a:ea typeface="ＭＳ ゴシック"/>
            </a:endParaRPr>
          </a:p>
        </p:txBody>
      </p:sp>
    </p:spTree>
    <p:extLst>
      <p:ext uri="{BB962C8B-B14F-4D97-AF65-F5344CB8AC3E}">
        <p14:creationId xmlns:p14="http://schemas.microsoft.com/office/powerpoint/2010/main" val="2764655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7" name="テキスト ボックス 3"/>
          <p:cNvSpPr txBox="1"/>
          <p:nvPr/>
        </p:nvSpPr>
        <p:spPr>
          <a:xfrm>
            <a:off x="323528" y="1696740"/>
            <a:ext cx="8604956" cy="2861429"/>
          </a:xfrm>
          <a:prstGeom prst="rect">
            <a:avLst/>
          </a:prstGeom>
          <a:noFill/>
        </p:spPr>
        <p:txBody>
          <a:bodyPr wrap="square" rtlCol="0">
            <a:spAutoFit/>
          </a:bodyPr>
          <a:lstStyle/>
          <a:p>
            <a:r>
              <a:rPr kumimoji="1" lang="ja-JP" altLang="en-US" sz="3600" dirty="0" smtClean="0"/>
              <a:t>③　研修の振り返り</a:t>
            </a:r>
            <a:endParaRPr kumimoji="1" lang="en-US" altLang="ja-JP" sz="3600" dirty="0" smtClean="0"/>
          </a:p>
          <a:p>
            <a:endParaRPr kumimoji="1" lang="en-US" altLang="ja-JP" sz="3600" dirty="0" smtClean="0"/>
          </a:p>
          <a:p>
            <a:endParaRPr lang="en-US" altLang="ja-JP" sz="3600" dirty="0"/>
          </a:p>
          <a:p>
            <a:r>
              <a:rPr kumimoji="1" lang="ja-JP" altLang="en-US" sz="3600" dirty="0" smtClean="0"/>
              <a:t>教職キャリアに関係なく</a:t>
            </a:r>
            <a:r>
              <a:rPr kumimoji="1" lang="ja-JP" altLang="en-US" sz="3600" dirty="0" smtClean="0"/>
              <a:t>、</a:t>
            </a:r>
            <a:r>
              <a:rPr kumimoji="1" lang="ja-JP" altLang="en-US" sz="3600" dirty="0" smtClean="0"/>
              <a:t>同僚から学ぼうとする姿勢は今後も大切にしたいものですね。</a:t>
            </a:r>
            <a:endParaRPr kumimoji="1" lang="ja-JP" altLang="en-US" sz="3600" dirty="0"/>
          </a:p>
        </p:txBody>
      </p:sp>
      <p:sp>
        <p:nvSpPr>
          <p:cNvPr id="1298" name="四角形: 角を丸くする 247"/>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99" name="正方形/長方形 371"/>
          <p:cNvSpPr/>
          <p:nvPr/>
        </p:nvSpPr>
        <p:spPr>
          <a:xfrm>
            <a:off x="117061" y="299832"/>
            <a:ext cx="1358579" cy="608872"/>
          </a:xfrm>
          <a:prstGeom prst="rect">
            <a:avLst/>
          </a:prstGeom>
          <a:solidFill>
            <a:srgbClr val="5B9BD5">
              <a:lumMod val="75000"/>
            </a:srgbClr>
          </a:solidFill>
          <a:ln w="12700" cap="flat" cmpd="sng" algn="ctr">
            <a:solidFill>
              <a:srgbClr val="1F75B6"/>
            </a:solidFill>
            <a:prstDash val="solid"/>
            <a:miter lim="800000"/>
          </a:ln>
        </p:spPr>
        <p:txBody>
          <a:bodyPr tIns="180000" rtlCol="0" anchor="ctr"/>
          <a:lstStyle>
            <a:defPPr>
              <a:defRPr lang="ja-JP">
                <a:solidFill>
                  <a:sysClr val="window" lastClr="FFFFFF"/>
                </a:solidFill>
                <a:latin typeface="Calibri"/>
                <a:ea typeface="ＭＳ Ｐゴシック"/>
              </a:defRPr>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lgn="ctr"/>
            <a:r>
              <a:rPr lang="ja-JP" altLang="en-US" sz="3600" dirty="0" smtClean="0">
                <a:solidFill>
                  <a:sysClr val="window" lastClr="FFFFFF"/>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626647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330</TotalTime>
  <Words>779</Words>
  <Application>JUST Focus</Application>
  <Paragraphs>133</Paragraph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4.1.7</AppVersion>
  <PresentationFormat>ユーザー設定</PresentationFormat>
  <Slides>10</Slides>
  <Notes>10</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プレゼンテーション</dc:title>
  <dc:creator>kodamakazuhiko</dc:creator>
  <cp:lastModifiedBy>小松　永稔</cp:lastModifiedBy>
  <dcterms:created xsi:type="dcterms:W3CDTF">2021-09-15T04:25:50Z</dcterms:created>
  <dcterms:modified xsi:type="dcterms:W3CDTF">2022-03-09T07:19:46Z</dcterms:modified>
  <cp:revision>47</cp:revision>
</cp:coreProperties>
</file>

<file path=docProps/custom.xml><?xml version="1.0" encoding="utf-8"?>
<Properties xmlns:vt="http://schemas.openxmlformats.org/officeDocument/2006/docPropsVTypes" xmlns="http://schemas.openxmlformats.org/officeDocument/2006/custom-properties"/>
</file>