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 Id="rId5"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3"/>
  </p:notesMasterIdLst>
  <p:handoutMasterIdLst>
    <p:handoutMasterId r:id="rId4"/>
  </p:handoutMasterIdLst>
  <p:sldIdLst>
    <p:sldId id="256" r:id="rId5"/>
    <p:sldId id="258" r:id="rId6"/>
    <p:sldId id="257" r:id="rId7"/>
    <p:sldId id="259" r:id="rId8"/>
    <p:sldId id="260" r:id="rId9"/>
    <p:sldId id="264" r:id="rId10"/>
    <p:sldId id="262" r:id="rId11"/>
    <p:sldId id="261" r:id="rId12"/>
    <p:sldId id="263" r:id="rId13"/>
    <p:sldId id="265"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21196"/>
    <p:restoredTop sz="61892"/>
  </p:normalViewPr>
  <p:slideViewPr>
    <p:cSldViewPr>
      <p:cViewPr>
        <p:scale>
          <a:sx n="50" d="100"/>
          <a:sy n="50" d="100"/>
        </p:scale>
        <p:origin x="-660" y="-4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7"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1108"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106495F-6063-4993-A734-166D669CB266}" type="datetimeFigureOut">
              <a:rPr kumimoji="1" lang="ja-JP" altLang="en-US" smtClean="0"/>
              <a:t>2021/9/22</a:t>
            </a:fld>
            <a:endParaRPr kumimoji="1" lang="ja-JP" altLang="en-US"/>
          </a:p>
        </p:txBody>
      </p:sp>
      <p:sp>
        <p:nvSpPr>
          <p:cNvPr id="1109"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1110"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9EFFF0-29BD-4FE4-AA32-41D1110306B2}"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0"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1101"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5505EB-BCFF-4060-BEA7-EE3B155C613D}" type="datetimeFigureOut">
              <a:rPr kumimoji="1" lang="ja-JP" altLang="en-US" smtClean="0"/>
              <a:t>2021/9/16</a:t>
            </a:fld>
            <a:endParaRPr kumimoji="1" lang="ja-JP" altLang="en-US"/>
          </a:p>
        </p:txBody>
      </p:sp>
      <p:sp>
        <p:nvSpPr>
          <p:cNvPr id="1102"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1103"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104"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1105"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259D76-8707-4409-A23D-145C269AB973}" type="slidenum">
              <a:rPr kumimoji="1" lang="ja-JP" altLang="en-US" smtClean="0"/>
              <a:t>‹#›</a:t>
            </a:fld>
            <a:endParaRPr kumimoji="1" lang="ja-JP" altLang="en-US"/>
          </a:p>
        </p:txBody>
      </p:sp>
    </p:spTree>
    <p:extLst>
      <p:ext uri="{BB962C8B-B14F-4D97-AF65-F5344CB8AC3E}">
        <p14:creationId xmlns:p14="http://schemas.microsoft.com/office/powerpoint/2010/main" val="247584855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2" name="スライド イメージ プレースホルダー 1"/>
          <p:cNvSpPr>
            <a:spLocks noGrp="1" noRot="1" noChangeAspect="1"/>
          </p:cNvSpPr>
          <p:nvPr>
            <p:ph type="sldImg"/>
          </p:nvPr>
        </p:nvSpPr>
        <p:spPr/>
      </p:sp>
      <p:sp>
        <p:nvSpPr>
          <p:cNvPr id="112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メイリオ"/>
                <a:ea typeface="メイリオ"/>
              </a:rPr>
              <a:t>今日の研修の目的は</a:t>
            </a:r>
            <a:r>
              <a:rPr kumimoji="1" lang="ja-JP" altLang="en-US" dirty="0" smtClean="0">
                <a:latin typeface="メイリオ"/>
                <a:ea typeface="メイリオ"/>
              </a:rPr>
              <a:t>、</a:t>
            </a:r>
            <a:r>
              <a:rPr kumimoji="1" lang="ja-JP" altLang="en-US" dirty="0" smtClean="0">
                <a:latin typeface="メイリオ"/>
                <a:ea typeface="メイリオ"/>
              </a:rPr>
              <a:t>日々の授業で工夫していることを互いに交流することを通して</a:t>
            </a:r>
            <a:r>
              <a:rPr kumimoji="1" lang="ja-JP" altLang="en-US" dirty="0" smtClean="0">
                <a:latin typeface="メイリオ"/>
                <a:ea typeface="メイリオ"/>
              </a:rPr>
              <a:t>、</a:t>
            </a:r>
            <a:endParaRPr>
              <a:latin typeface="メイリオ"/>
              <a:ea typeface="メイリオ"/>
            </a:endParaRPr>
          </a:p>
          <a:p>
            <a:r>
              <a:rPr kumimoji="1" lang="ja-JP" altLang="en-US" dirty="0" smtClean="0">
                <a:latin typeface="メイリオ"/>
                <a:ea typeface="メイリオ"/>
              </a:rPr>
              <a:t>「主体的・対話的で深い学びや秋田の探究型授業を実践するために必要となる基本的な教科等指導力を養う」です。</a:t>
            </a:r>
            <a:endParaRPr kumimoji="1" lang="ja-JP" altLang="en-US" dirty="0">
              <a:latin typeface="メイリオ"/>
              <a:ea typeface="メイリオ"/>
            </a:endParaRPr>
          </a:p>
        </p:txBody>
      </p:sp>
      <p:sp>
        <p:nvSpPr>
          <p:cNvPr id="1124" name="スライド番号プレースホルダー 3"/>
          <p:cNvSpPr>
            <a:spLocks noGrp="1"/>
          </p:cNvSpPr>
          <p:nvPr>
            <p:ph type="sldNum" sz="quarter" idx="10"/>
          </p:nvPr>
        </p:nvSpPr>
        <p:spPr/>
        <p:txBody>
          <a:bodyPr/>
          <a:lstStyle/>
          <a:p>
            <a:fld id="{BA259D76-8707-4409-A23D-145C269AB973}" type="slidenum">
              <a:rPr kumimoji="1" lang="ja-JP" altLang="en-US" smtClean="0"/>
              <a:t>1</a:t>
            </a:fld>
            <a:endParaRPr kumimoji="1" lang="ja-JP" altLang="en-US"/>
          </a:p>
        </p:txBody>
      </p:sp>
    </p:spTree>
    <p:extLst>
      <p:ext uri="{BB962C8B-B14F-4D97-AF65-F5344CB8AC3E}">
        <p14:creationId xmlns:p14="http://schemas.microsoft.com/office/powerpoint/2010/main" val="2256608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41" name="スライド イメージ プレースホルダー 1"/>
          <p:cNvSpPr>
            <a:spLocks noGrp="1" noRot="1" noChangeAspect="1"/>
          </p:cNvSpPr>
          <p:nvPr>
            <p:ph type="sldImg"/>
          </p:nvPr>
        </p:nvSpPr>
        <p:spPr/>
      </p:sp>
      <p:sp>
        <p:nvSpPr>
          <p:cNvPr id="1342" name="ノート プレースホルダー 2"/>
          <p:cNvSpPr>
            <a:spLocks noGrp="1"/>
          </p:cNvSpPr>
          <p:nvPr>
            <p:ph type="body" idx="1"/>
          </p:nvPr>
        </p:nvSpPr>
        <p:spPr/>
        <p:txBody>
          <a:bodyPr/>
          <a:lstStyle/>
          <a:p>
            <a:r>
              <a:rPr kumimoji="1" lang="ja-JP" altLang="en-US" dirty="0">
                <a:latin typeface="メイリオ"/>
                <a:ea typeface="メイリオ"/>
              </a:rPr>
              <a:t>今日の研修を日常的で協働的な取組につなげるために、研修の内容を他の先生方にも伝え、</a:t>
            </a:r>
            <a:r>
              <a:rPr kumimoji="1" lang="ja-JP" altLang="en-US" dirty="0">
                <a:latin typeface="メイリオ"/>
                <a:ea typeface="メイリオ"/>
              </a:rPr>
              <a:t>工夫紹介シートは</a:t>
            </a:r>
            <a:r>
              <a:rPr kumimoji="1" lang="ja-JP" altLang="en-US" dirty="0">
                <a:latin typeface="メイリオ"/>
                <a:ea typeface="メイリオ"/>
              </a:rPr>
              <a:t>、</a:t>
            </a:r>
            <a:r>
              <a:rPr kumimoji="1" lang="ja-JP" altLang="en-US" dirty="0">
                <a:latin typeface="メイリオ"/>
                <a:ea typeface="メイリオ"/>
              </a:rPr>
              <a:t>工夫アイディア集として蓄積していきたいと思います。</a:t>
            </a:r>
            <a:endParaRPr kumimoji="1" lang="ja-JP" altLang="en-US" dirty="0">
              <a:latin typeface="メイリオ"/>
              <a:ea typeface="メイリオ"/>
            </a:endParaRPr>
          </a:p>
          <a:p>
            <a:endParaRPr kumimoji="1" lang="ja-JP" altLang="en-US" dirty="0">
              <a:latin typeface="メイリオ"/>
              <a:ea typeface="メイリオ"/>
            </a:endParaRPr>
          </a:p>
          <a:p>
            <a:r>
              <a:rPr kumimoji="1" lang="ja-JP" altLang="en-US" dirty="0">
                <a:latin typeface="メイリオ"/>
                <a:ea typeface="メイリオ"/>
              </a:rPr>
              <a:t>実践しての感想等を書き加えたり、新たな工夫をシートに記入したり、日常の実践に活用していけたらと考えています。</a:t>
            </a:r>
            <a:endParaRPr kumimoji="1" lang="ja-JP" altLang="en-US" dirty="0">
              <a:latin typeface="メイリオ"/>
              <a:ea typeface="メイリオ"/>
            </a:endParaRPr>
          </a:p>
          <a:p>
            <a:endParaRPr kumimoji="1" lang="ja-JP" altLang="en-US" dirty="0">
              <a:latin typeface="メイリオ"/>
              <a:ea typeface="メイリオ"/>
            </a:endParaRPr>
          </a:p>
          <a:p>
            <a:r>
              <a:rPr kumimoji="1" lang="ja-JP" altLang="en-US" dirty="0">
                <a:latin typeface="メイリオ"/>
                <a:ea typeface="メイリオ"/>
              </a:rPr>
              <a:t>教職キャリアに関係なく、同僚から学ぼうとする姿勢は今後も大切にしたいものですね。研修お疲れ様でした。</a:t>
            </a:r>
            <a:endParaRPr kumimoji="1" lang="ja-JP" altLang="en-US" dirty="0">
              <a:latin typeface="メイリオ"/>
              <a:ea typeface="メイリオ"/>
            </a:endParaRPr>
          </a:p>
          <a:p>
            <a:endParaRPr kumimoji="1" lang="ja-JP" altLang="en-US" dirty="0">
              <a:latin typeface="メイリオ"/>
              <a:ea typeface="メイリオ"/>
            </a:endParaRPr>
          </a:p>
        </p:txBody>
      </p:sp>
      <p:sp>
        <p:nvSpPr>
          <p:cNvPr id="1343" name="スライド番号プレースホルダー 3"/>
          <p:cNvSpPr>
            <a:spLocks noGrp="1"/>
          </p:cNvSpPr>
          <p:nvPr>
            <p:ph type="sldNum" sz="quarter" idx="10"/>
          </p:nvPr>
        </p:nvSpPr>
        <p:spPr/>
        <p:txBody>
          <a:bodyPr/>
          <a:lstStyle/>
          <a:p>
            <a:fld id="{BA259D76-8707-4409-A23D-145C269AB973}" type="slidenum">
              <a:rPr kumimoji="1" lang="ja-JP" altLang="en-US" smtClean="0"/>
              <a:t>8</a:t>
            </a:fld>
            <a:endParaRPr kumimoji="1" lang="ja-JP" altLang="en-US"/>
          </a:p>
        </p:txBody>
      </p:sp>
    </p:spTree>
    <p:extLst>
      <p:ext uri="{BB962C8B-B14F-4D97-AF65-F5344CB8AC3E}">
        <p14:creationId xmlns:p14="http://schemas.microsoft.com/office/powerpoint/2010/main" val="363516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0" name="スライド イメージ プレースホルダー 1"/>
          <p:cNvSpPr>
            <a:spLocks noGrp="1" noRot="1" noChangeAspect="1"/>
          </p:cNvSpPr>
          <p:nvPr>
            <p:ph type="sldImg"/>
          </p:nvPr>
        </p:nvSpPr>
        <p:spPr/>
      </p:sp>
      <p:sp>
        <p:nvSpPr>
          <p:cNvPr id="1131" name="ノート プレースホルダー 2"/>
          <p:cNvSpPr>
            <a:spLocks noGrp="1"/>
          </p:cNvSpPr>
          <p:nvPr>
            <p:ph type="body" idx="1"/>
          </p:nvPr>
        </p:nvSpPr>
        <p:spPr/>
        <p:txBody>
          <a:bodyPr/>
          <a:lstStyle/>
          <a:p>
            <a:r>
              <a:rPr kumimoji="1" lang="ja-JP" altLang="en-US" smtClean="0">
                <a:latin typeface="メイリオ"/>
                <a:ea typeface="メイリオ"/>
              </a:rPr>
              <a:t>研修の流れを簡単に説明します。</a:t>
            </a:r>
            <a:endParaRPr kumimoji="1" lang="en-US" altLang="ja-JP" dirty="0" smtClean="0">
              <a:latin typeface="メイリオ"/>
              <a:ea typeface="メイリオ"/>
            </a:endParaRPr>
          </a:p>
          <a:p>
            <a:endParaRPr kumimoji="1" lang="ja-JP" altLang="en-US" smtClean="0">
              <a:latin typeface="メイリオ"/>
              <a:ea typeface="メイリオ"/>
            </a:endParaRPr>
          </a:p>
          <a:p>
            <a:r>
              <a:rPr kumimoji="1" lang="ja-JP" altLang="en-US" smtClean="0">
                <a:latin typeface="メイリオ"/>
                <a:ea typeface="メイリオ"/>
              </a:rPr>
              <a:t>最初に</a:t>
            </a:r>
            <a:r>
              <a:rPr kumimoji="1" lang="ja-JP" altLang="en-US" smtClean="0">
                <a:latin typeface="メイリオ"/>
                <a:ea typeface="メイリオ"/>
              </a:rPr>
              <a:t>、</a:t>
            </a:r>
            <a:r>
              <a:rPr kumimoji="1" lang="ja-JP" altLang="en-US" dirty="0" smtClean="0">
                <a:latin typeface="メイリオ"/>
                <a:ea typeface="メイリオ"/>
              </a:rPr>
              <a:t>「あきたのそこぢから」の各項目について</a:t>
            </a:r>
            <a:r>
              <a:rPr kumimoji="1" lang="ja-JP" altLang="en-US" dirty="0" smtClean="0">
                <a:latin typeface="メイリオ"/>
                <a:ea typeface="メイリオ"/>
              </a:rPr>
              <a:t>、</a:t>
            </a:r>
            <a:r>
              <a:rPr kumimoji="1" lang="ja-JP" altLang="en-US" dirty="0" smtClean="0">
                <a:latin typeface="メイリオ"/>
                <a:ea typeface="メイリオ"/>
              </a:rPr>
              <a:t>自分の工夫をチェックし</a:t>
            </a:r>
            <a:r>
              <a:rPr kumimoji="1" lang="ja-JP" altLang="en-US" dirty="0" smtClean="0">
                <a:latin typeface="メイリオ"/>
                <a:ea typeface="メイリオ"/>
              </a:rPr>
              <a:t>、</a:t>
            </a:r>
            <a:r>
              <a:rPr kumimoji="1" lang="ja-JP" altLang="en-US" dirty="0" smtClean="0">
                <a:latin typeface="メイリオ"/>
                <a:ea typeface="メイリオ"/>
              </a:rPr>
              <a:t>その後</a:t>
            </a:r>
            <a:r>
              <a:rPr kumimoji="1" lang="ja-JP" altLang="en-US" dirty="0" smtClean="0">
                <a:latin typeface="メイリオ"/>
                <a:ea typeface="メイリオ"/>
              </a:rPr>
              <a:t>、</a:t>
            </a:r>
            <a:r>
              <a:rPr kumimoji="1" lang="ja-JP" altLang="en-US" dirty="0" smtClean="0">
                <a:latin typeface="メイリオ"/>
                <a:ea typeface="メイリオ"/>
              </a:rPr>
              <a:t>屋台村方式で各自の工夫を交流します。</a:t>
            </a:r>
            <a:endParaRPr kumimoji="1" lang="ja-JP" altLang="en-US" smtClean="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最後に簡単な振り返りを行います。</a:t>
            </a:r>
            <a:endParaRPr kumimoji="1" lang="ja-JP" altLang="en-US" dirty="0" smtClean="0">
              <a:latin typeface="メイリオ"/>
              <a:ea typeface="メイリオ"/>
            </a:endParaRPr>
          </a:p>
        </p:txBody>
      </p:sp>
      <p:sp>
        <p:nvSpPr>
          <p:cNvPr id="1132" name="スライド番号プレースホルダー 3"/>
          <p:cNvSpPr>
            <a:spLocks noGrp="1"/>
          </p:cNvSpPr>
          <p:nvPr>
            <p:ph type="sldNum" sz="quarter" idx="10"/>
          </p:nvPr>
        </p:nvSpPr>
        <p:spPr/>
        <p:txBody>
          <a:bodyPr/>
          <a:lstStyle/>
          <a:p>
            <a:fld id="{BA259D76-8707-4409-A23D-145C269AB973}" type="slidenum">
              <a:rPr kumimoji="1" lang="ja-JP" altLang="en-US" smtClean="0"/>
              <a:t>2</a:t>
            </a:fld>
            <a:endParaRPr kumimoji="1" lang="ja-JP" altLang="en-US"/>
          </a:p>
        </p:txBody>
      </p:sp>
    </p:spTree>
    <p:extLst>
      <p:ext uri="{BB962C8B-B14F-4D97-AF65-F5344CB8AC3E}">
        <p14:creationId xmlns:p14="http://schemas.microsoft.com/office/powerpoint/2010/main" val="2366122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1" name="スライド イメージ プレースホルダー 1"/>
          <p:cNvSpPr>
            <a:spLocks noGrp="1" noRot="1" noChangeAspect="1"/>
          </p:cNvSpPr>
          <p:nvPr>
            <p:ph type="sldImg"/>
          </p:nvPr>
        </p:nvSpPr>
        <p:spPr/>
      </p:sp>
      <p:sp>
        <p:nvSpPr>
          <p:cNvPr id="1152" name="ノート プレースホルダー 2"/>
          <p:cNvSpPr>
            <a:spLocks noGrp="1"/>
          </p:cNvSpPr>
          <p:nvPr>
            <p:ph type="body" idx="1"/>
          </p:nvPr>
        </p:nvSpPr>
        <p:spPr/>
        <p:txBody>
          <a:bodyPr/>
          <a:lstStyle/>
          <a:p>
            <a:r>
              <a:rPr kumimoji="1" lang="ja-JP" altLang="en-US" dirty="0" smtClean="0">
                <a:latin typeface="メイリオ"/>
                <a:ea typeface="メイリオ"/>
              </a:rPr>
              <a:t>①の自分の工夫をチェックする場面では</a:t>
            </a:r>
            <a:r>
              <a:rPr kumimoji="1" lang="ja-JP" altLang="en-US" dirty="0" smtClean="0">
                <a:latin typeface="メイリオ"/>
                <a:ea typeface="メイリオ"/>
              </a:rPr>
              <a:t>、</a:t>
            </a:r>
            <a:r>
              <a:rPr kumimoji="1" lang="ja-JP" altLang="en-US" dirty="0" smtClean="0">
                <a:latin typeface="メイリオ"/>
                <a:ea typeface="メイリオ"/>
              </a:rPr>
              <a:t>事前に配付した「あきたのそこぢから」の各文字から始まる９項目のうち</a:t>
            </a:r>
            <a:r>
              <a:rPr kumimoji="1" lang="ja-JP" altLang="en-US" dirty="0" smtClean="0">
                <a:latin typeface="メイリオ"/>
                <a:ea typeface="メイリオ"/>
              </a:rPr>
              <a:t>、</a:t>
            </a:r>
            <a:r>
              <a:rPr kumimoji="1" lang="ja-JP" altLang="en-US" dirty="0" smtClean="0">
                <a:latin typeface="メイリオ"/>
                <a:ea typeface="メイリオ"/>
              </a:rPr>
              <a:t>頑張っていると思う項目を二つ選び</a:t>
            </a:r>
            <a:r>
              <a:rPr kumimoji="1" lang="ja-JP" altLang="en-US" dirty="0" smtClean="0">
                <a:latin typeface="メイリオ"/>
                <a:ea typeface="メイリオ"/>
              </a:rPr>
              <a:t>、</a:t>
            </a:r>
            <a:r>
              <a:rPr kumimoji="1" lang="ja-JP" altLang="en-US" dirty="0" smtClean="0">
                <a:latin typeface="メイリオ"/>
                <a:ea typeface="メイリオ"/>
              </a:rPr>
              <a:t>実践している工夫を</a:t>
            </a:r>
            <a:r>
              <a:rPr kumimoji="1" lang="ja-JP" altLang="en-US" dirty="0" smtClean="0">
                <a:latin typeface="メイリオ"/>
                <a:ea typeface="メイリオ"/>
              </a:rPr>
              <a:t>シート</a:t>
            </a:r>
            <a:r>
              <a:rPr kumimoji="1" lang="ja-JP" altLang="en-US" dirty="0" smtClean="0">
                <a:latin typeface="メイリオ"/>
                <a:ea typeface="メイリオ"/>
              </a:rPr>
              <a:t>に書いてもらいます。</a:t>
            </a:r>
            <a:endParaRPr kumimoji="1" lang="ja-JP" altLang="en-US" dirty="0">
              <a:latin typeface="メイリオ"/>
              <a:ea typeface="メイリオ"/>
            </a:endParaRPr>
          </a:p>
        </p:txBody>
      </p:sp>
      <p:sp>
        <p:nvSpPr>
          <p:cNvPr id="1153" name="スライド番号プレースホルダー 3"/>
          <p:cNvSpPr>
            <a:spLocks noGrp="1"/>
          </p:cNvSpPr>
          <p:nvPr>
            <p:ph type="sldNum" sz="quarter" idx="10"/>
          </p:nvPr>
        </p:nvSpPr>
        <p:spPr/>
        <p:txBody>
          <a:bodyPr/>
          <a:lstStyle/>
          <a:p>
            <a:fld id="{BA259D76-8707-4409-A23D-145C269AB973}" type="slidenum">
              <a:rPr kumimoji="1" lang="ja-JP" altLang="en-US" smtClean="0"/>
              <a:t>3</a:t>
            </a:fld>
            <a:endParaRPr kumimoji="1" lang="ja-JP" altLang="en-US"/>
          </a:p>
        </p:txBody>
      </p:sp>
    </p:spTree>
    <p:extLst>
      <p:ext uri="{BB962C8B-B14F-4D97-AF65-F5344CB8AC3E}">
        <p14:creationId xmlns:p14="http://schemas.microsoft.com/office/powerpoint/2010/main" val="3025505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5" name="スライド イメージ プレースホルダー 1"/>
          <p:cNvSpPr>
            <a:spLocks noGrp="1" noRot="1" noChangeAspect="1"/>
          </p:cNvSpPr>
          <p:nvPr>
            <p:ph type="sldImg"/>
          </p:nvPr>
        </p:nvSpPr>
        <p:spPr/>
      </p:sp>
      <p:sp>
        <p:nvSpPr>
          <p:cNvPr id="1186" name="ノート プレースホルダー 2"/>
          <p:cNvSpPr>
            <a:spLocks noGrp="1"/>
          </p:cNvSpPr>
          <p:nvPr>
            <p:ph type="body" idx="1"/>
          </p:nvPr>
        </p:nvSpPr>
        <p:spPr/>
        <p:txBody>
          <a:bodyPr/>
          <a:lstStyle/>
          <a:p>
            <a:r>
              <a:rPr kumimoji="1" lang="ja-JP" altLang="en-US" dirty="0" smtClean="0">
                <a:latin typeface="メイリオ"/>
                <a:ea typeface="メイリオ"/>
              </a:rPr>
              <a:t>②の屋台村方式で交流する場面では</a:t>
            </a:r>
            <a:r>
              <a:rPr kumimoji="1" lang="ja-JP" altLang="en-US" dirty="0" smtClean="0">
                <a:latin typeface="メイリオ"/>
                <a:ea typeface="メイリオ"/>
              </a:rPr>
              <a:t>、</a:t>
            </a:r>
            <a:r>
              <a:rPr kumimoji="1" lang="ja-JP" altLang="en-US" dirty="0" smtClean="0">
                <a:latin typeface="メイリオ"/>
                <a:ea typeface="メイリオ"/>
              </a:rPr>
              <a:t>発表者は屋台役として発表し</a:t>
            </a:r>
            <a:r>
              <a:rPr kumimoji="1" lang="ja-JP" altLang="en-US" dirty="0" smtClean="0">
                <a:latin typeface="メイリオ"/>
                <a:ea typeface="メイリオ"/>
              </a:rPr>
              <a:t>、</a:t>
            </a:r>
            <a:r>
              <a:rPr kumimoji="1" lang="ja-JP" altLang="en-US" dirty="0" smtClean="0">
                <a:latin typeface="メイリオ"/>
                <a:ea typeface="メイリオ"/>
              </a:rPr>
              <a:t>他の人はお客さん役として興味のある発表を聞きに行きます。</a:t>
            </a:r>
            <a:endParaRPr kumimoji="1" lang="ja-JP" altLang="en-US" dirty="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本研修では</a:t>
            </a:r>
            <a:r>
              <a:rPr kumimoji="1" lang="ja-JP" altLang="en-US" dirty="0" smtClean="0">
                <a:latin typeface="メイリオ"/>
                <a:ea typeface="メイリオ"/>
              </a:rPr>
              <a:t>、</a:t>
            </a:r>
            <a:r>
              <a:rPr kumimoji="1" lang="ja-JP" altLang="en-US" dirty="0" smtClean="0">
                <a:latin typeface="メイリオ"/>
                <a:ea typeface="メイリオ"/>
              </a:rPr>
              <a:t>参加者を三つの班に分けたいと思います。</a:t>
            </a:r>
            <a:endParaRPr kumimoji="1" lang="ja-JP" altLang="en-US" dirty="0" smtClean="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１回目の交流では</a:t>
            </a:r>
            <a:r>
              <a:rPr kumimoji="1" lang="ja-JP" altLang="en-US" dirty="0" smtClean="0">
                <a:latin typeface="メイリオ"/>
                <a:ea typeface="メイリオ"/>
              </a:rPr>
              <a:t>、</a:t>
            </a:r>
            <a:r>
              <a:rPr kumimoji="1" lang="ja-JP" altLang="en-US" dirty="0" smtClean="0">
                <a:latin typeface="メイリオ"/>
                <a:ea typeface="メイリオ"/>
              </a:rPr>
              <a:t>１班が屋台役</a:t>
            </a:r>
            <a:r>
              <a:rPr kumimoji="1" lang="ja-JP" altLang="en-US" dirty="0" smtClean="0">
                <a:latin typeface="メイリオ"/>
                <a:ea typeface="メイリオ"/>
              </a:rPr>
              <a:t>、</a:t>
            </a:r>
            <a:r>
              <a:rPr kumimoji="1" lang="ja-JP" altLang="en-US" dirty="0" smtClean="0">
                <a:latin typeface="メイリオ"/>
                <a:ea typeface="メイリオ"/>
              </a:rPr>
              <a:t>２班と３班にはお客さん役をお願いします。２回目以降は役割をローテーションします。</a:t>
            </a:r>
            <a:endParaRPr kumimoji="1" lang="ja-JP" altLang="en-US" dirty="0" smtClean="0">
              <a:latin typeface="メイリオ"/>
              <a:ea typeface="メイリオ"/>
            </a:endParaRPr>
          </a:p>
        </p:txBody>
      </p:sp>
      <p:sp>
        <p:nvSpPr>
          <p:cNvPr id="1187" name="スライド番号プレースホルダー 3"/>
          <p:cNvSpPr>
            <a:spLocks noGrp="1"/>
          </p:cNvSpPr>
          <p:nvPr>
            <p:ph type="sldNum" sz="quarter" idx="10"/>
          </p:nvPr>
        </p:nvSpPr>
        <p:spPr/>
        <p:txBody>
          <a:bodyPr/>
          <a:lstStyle/>
          <a:p>
            <a:fld id="{BA259D76-8707-4409-A23D-145C269AB973}" type="slidenum">
              <a:rPr kumimoji="1" lang="ja-JP" altLang="en-US" smtClean="0"/>
              <a:t>4</a:t>
            </a:fld>
            <a:endParaRPr kumimoji="1" lang="ja-JP" altLang="en-US"/>
          </a:p>
        </p:txBody>
      </p:sp>
    </p:spTree>
    <p:extLst>
      <p:ext uri="{BB962C8B-B14F-4D97-AF65-F5344CB8AC3E}">
        <p14:creationId xmlns:p14="http://schemas.microsoft.com/office/powerpoint/2010/main" val="2161176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35" name="スライド イメージ プレースホルダー 1"/>
          <p:cNvSpPr>
            <a:spLocks noGrp="1" noRot="1" noChangeAspect="1"/>
          </p:cNvSpPr>
          <p:nvPr>
            <p:ph type="sldImg"/>
          </p:nvPr>
        </p:nvSpPr>
        <p:spPr/>
      </p:sp>
      <p:sp>
        <p:nvSpPr>
          <p:cNvPr id="1236" name="ノート プレースホルダー 2"/>
          <p:cNvSpPr>
            <a:spLocks noGrp="1"/>
          </p:cNvSpPr>
          <p:nvPr>
            <p:ph type="body" idx="1"/>
          </p:nvPr>
        </p:nvSpPr>
        <p:spPr/>
        <p:txBody>
          <a:bodyPr/>
          <a:lstStyle/>
          <a:p>
            <a:r>
              <a:rPr kumimoji="1" lang="ja-JP" altLang="en-US" dirty="0" smtClean="0">
                <a:latin typeface="メイリオ"/>
                <a:ea typeface="メイリオ"/>
              </a:rPr>
              <a:t>１回当たりの交流時間は６分とします。</a:t>
            </a:r>
            <a:endParaRPr kumimoji="1" lang="ja-JP" altLang="en-US" dirty="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スライドでは</a:t>
            </a:r>
            <a:r>
              <a:rPr kumimoji="1" lang="ja-JP" altLang="en-US" dirty="0" smtClean="0">
                <a:latin typeface="メイリオ"/>
                <a:ea typeface="メイリオ"/>
              </a:rPr>
              <a:t>、</a:t>
            </a:r>
            <a:r>
              <a:rPr kumimoji="1" lang="ja-JP" altLang="en-US" dirty="0" smtClean="0">
                <a:latin typeface="メイリオ"/>
                <a:ea typeface="メイリオ"/>
              </a:rPr>
              <a:t>１班が屋台役で</a:t>
            </a:r>
            <a:r>
              <a:rPr kumimoji="1" lang="ja-JP" altLang="en-US" dirty="0" smtClean="0">
                <a:latin typeface="メイリオ"/>
                <a:ea typeface="メイリオ"/>
              </a:rPr>
              <a:t>、</a:t>
            </a:r>
            <a:r>
              <a:rPr kumimoji="1" lang="ja-JP" altLang="en-US" dirty="0" smtClean="0">
                <a:latin typeface="メイリオ"/>
                <a:ea typeface="メイリオ"/>
              </a:rPr>
              <a:t>２班と３班がお客さん役として興味のある発表を聞いている様子を表しています。</a:t>
            </a:r>
            <a:endParaRPr kumimoji="1" lang="ja-JP" altLang="en-US" dirty="0" smtClean="0">
              <a:latin typeface="メイリオ"/>
              <a:ea typeface="メイリオ"/>
            </a:endParaRPr>
          </a:p>
        </p:txBody>
      </p:sp>
      <p:sp>
        <p:nvSpPr>
          <p:cNvPr id="1237" name="スライド番号プレースホルダー 3"/>
          <p:cNvSpPr>
            <a:spLocks noGrp="1"/>
          </p:cNvSpPr>
          <p:nvPr>
            <p:ph type="sldNum" sz="quarter" idx="10"/>
          </p:nvPr>
        </p:nvSpPr>
        <p:spPr/>
        <p:txBody>
          <a:bodyPr/>
          <a:lstStyle/>
          <a:p>
            <a:fld id="{BA259D76-8707-4409-A23D-145C269AB973}" type="slidenum">
              <a:rPr kumimoji="1" lang="ja-JP" altLang="en-US" smtClean="0"/>
              <a:t>5</a:t>
            </a:fld>
            <a:endParaRPr kumimoji="1" lang="ja-JP" altLang="en-US"/>
          </a:p>
        </p:txBody>
      </p:sp>
    </p:spTree>
    <p:extLst>
      <p:ext uri="{BB962C8B-B14F-4D97-AF65-F5344CB8AC3E}">
        <p14:creationId xmlns:p14="http://schemas.microsoft.com/office/powerpoint/2010/main" val="3829256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6" name="スライド イメージ プレースホルダー 1"/>
          <p:cNvSpPr>
            <a:spLocks noGrp="1" noRot="1" noChangeAspect="1"/>
          </p:cNvSpPr>
          <p:nvPr>
            <p:ph type="sldImg"/>
          </p:nvPr>
        </p:nvSpPr>
        <p:spPr/>
      </p:sp>
      <p:sp>
        <p:nvSpPr>
          <p:cNvPr id="1257" name="ノート プレースホルダー 2"/>
          <p:cNvSpPr>
            <a:spLocks noGrp="1"/>
          </p:cNvSpPr>
          <p:nvPr>
            <p:ph type="body" idx="1"/>
          </p:nvPr>
        </p:nvSpPr>
        <p:spPr/>
        <p:txBody>
          <a:bodyPr/>
          <a:lstStyle/>
          <a:p>
            <a:r>
              <a:rPr kumimoji="1" lang="ja-JP" altLang="en-US" dirty="0" smtClean="0">
                <a:latin typeface="メイリオ"/>
                <a:ea typeface="メイリオ"/>
              </a:rPr>
              <a:t>それでは</a:t>
            </a:r>
            <a:r>
              <a:rPr kumimoji="1" lang="ja-JP" altLang="en-US" dirty="0" smtClean="0">
                <a:latin typeface="メイリオ"/>
                <a:ea typeface="メイリオ"/>
              </a:rPr>
              <a:t>、</a:t>
            </a:r>
            <a:r>
              <a:rPr kumimoji="1" lang="ja-JP" altLang="en-US" dirty="0" smtClean="0">
                <a:latin typeface="メイリオ"/>
                <a:ea typeface="メイリオ"/>
              </a:rPr>
              <a:t>演習に入ります。</a:t>
            </a:r>
            <a:endParaRPr kumimoji="1" lang="ja-JP" altLang="en-US" dirty="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事前に配付した「あきたのそこぢから」の各文字から始まる９項目のうち</a:t>
            </a:r>
            <a:r>
              <a:rPr kumimoji="1" lang="ja-JP" altLang="en-US" dirty="0" smtClean="0">
                <a:latin typeface="メイリオ"/>
                <a:ea typeface="メイリオ"/>
              </a:rPr>
              <a:t>、</a:t>
            </a:r>
            <a:r>
              <a:rPr kumimoji="1" lang="ja-JP" altLang="en-US" dirty="0" smtClean="0">
                <a:latin typeface="メイリオ"/>
                <a:ea typeface="メイリオ"/>
              </a:rPr>
              <a:t>自分では頑張っていると思う項目を二つ選び</a:t>
            </a:r>
            <a:r>
              <a:rPr kumimoji="1" lang="ja-JP" altLang="en-US" dirty="0" smtClean="0">
                <a:latin typeface="メイリオ"/>
                <a:ea typeface="メイリオ"/>
              </a:rPr>
              <a:t>、</a:t>
            </a:r>
            <a:r>
              <a:rPr kumimoji="1" lang="ja-JP" altLang="en-US" dirty="0" smtClean="0">
                <a:latin typeface="メイリオ"/>
                <a:ea typeface="メイリオ"/>
              </a:rPr>
              <a:t>実践している工夫を「</a:t>
            </a:r>
            <a:r>
              <a:rPr kumimoji="1" lang="ja-JP" altLang="en-US" dirty="0" err="1" smtClean="0">
                <a:latin typeface="メイリオ"/>
                <a:ea typeface="メイリオ"/>
              </a:rPr>
              <a:t>あきたの</a:t>
            </a:r>
            <a:r>
              <a:rPr kumimoji="1" lang="ja-JP" altLang="en-US" dirty="0" smtClean="0">
                <a:latin typeface="メイリオ"/>
                <a:ea typeface="メイリオ"/>
              </a:rPr>
              <a:t>そこぢ</a:t>
            </a:r>
            <a:r>
              <a:rPr kumimoji="1" lang="ja-JP" altLang="en-US" dirty="0" smtClean="0">
                <a:latin typeface="メイリオ"/>
                <a:ea typeface="メイリオ"/>
              </a:rPr>
              <a:t>から工夫紹介シート</a:t>
            </a:r>
            <a:r>
              <a:rPr kumimoji="1" lang="ja-JP" altLang="en-US" dirty="0" smtClean="0">
                <a:latin typeface="メイリオ"/>
                <a:ea typeface="メイリオ"/>
              </a:rPr>
              <a:t>」に書いてください。</a:t>
            </a:r>
            <a:endParaRPr kumimoji="1" lang="ja-JP" altLang="en-US" dirty="0" smtClean="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制限時間は６分です。</a:t>
            </a:r>
            <a:endParaRPr kumimoji="1" lang="ja-JP" altLang="en-US" dirty="0" smtClean="0">
              <a:latin typeface="メイリオ"/>
              <a:ea typeface="メイリオ"/>
            </a:endParaRPr>
          </a:p>
        </p:txBody>
      </p:sp>
      <p:sp>
        <p:nvSpPr>
          <p:cNvPr id="1258" name="スライド番号プレースホルダー 3"/>
          <p:cNvSpPr>
            <a:spLocks noGrp="1"/>
          </p:cNvSpPr>
          <p:nvPr>
            <p:ph type="sldNum" sz="quarter" idx="10"/>
          </p:nvPr>
        </p:nvSpPr>
        <p:spPr/>
        <p:txBody>
          <a:bodyPr/>
          <a:lstStyle/>
          <a:p>
            <a:fld id="{BA259D76-8707-4409-A23D-145C269AB973}" type="slidenum">
              <a:rPr kumimoji="1" lang="ja-JP" altLang="en-US" smtClean="0"/>
              <a:t>3</a:t>
            </a:fld>
            <a:endParaRPr kumimoji="1" lang="ja-JP" altLang="en-US"/>
          </a:p>
        </p:txBody>
      </p:sp>
    </p:spTree>
    <p:extLst>
      <p:ext uri="{BB962C8B-B14F-4D97-AF65-F5344CB8AC3E}">
        <p14:creationId xmlns:p14="http://schemas.microsoft.com/office/powerpoint/2010/main" val="3025505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65" name="スライド イメージ プレースホルダー 1"/>
          <p:cNvSpPr>
            <a:spLocks noGrp="1" noRot="1" noChangeAspect="1"/>
          </p:cNvSpPr>
          <p:nvPr>
            <p:ph type="sldImg"/>
          </p:nvPr>
        </p:nvSpPr>
        <p:spPr/>
      </p:sp>
      <p:sp>
        <p:nvSpPr>
          <p:cNvPr id="1266" name="ノート プレースホルダー 2"/>
          <p:cNvSpPr>
            <a:spLocks noGrp="1"/>
          </p:cNvSpPr>
          <p:nvPr>
            <p:ph type="body" idx="1"/>
          </p:nvPr>
        </p:nvSpPr>
        <p:spPr/>
        <p:txBody>
          <a:bodyPr/>
          <a:lstStyle/>
          <a:p>
            <a:r>
              <a:rPr kumimoji="1" lang="ja-JP" altLang="en-US" dirty="0" smtClean="0">
                <a:latin typeface="メイリオ"/>
                <a:ea typeface="メイリオ"/>
              </a:rPr>
              <a:t>続いて交流に入ります。</a:t>
            </a:r>
            <a:endParaRPr kumimoji="1" lang="ja-JP" altLang="en-US" dirty="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交流の際は</a:t>
            </a:r>
            <a:r>
              <a:rPr kumimoji="1" lang="ja-JP" altLang="en-US" dirty="0" smtClean="0">
                <a:latin typeface="メイリオ"/>
                <a:ea typeface="メイリオ"/>
              </a:rPr>
              <a:t>、</a:t>
            </a:r>
            <a:r>
              <a:rPr kumimoji="1" lang="ja-JP" altLang="en-US" dirty="0" smtClean="0">
                <a:latin typeface="メイリオ"/>
                <a:ea typeface="メイリオ"/>
              </a:rPr>
              <a:t>お客さんは屋台を移動しても構わないこと</a:t>
            </a:r>
            <a:r>
              <a:rPr kumimoji="1" lang="ja-JP" altLang="en-US" dirty="0" smtClean="0">
                <a:latin typeface="メイリオ"/>
                <a:ea typeface="メイリオ"/>
              </a:rPr>
              <a:t>、</a:t>
            </a:r>
            <a:r>
              <a:rPr kumimoji="1" lang="ja-JP" altLang="en-US" dirty="0" smtClean="0">
                <a:latin typeface="メイリオ"/>
                <a:ea typeface="メイリオ"/>
              </a:rPr>
              <a:t>お客さんのいない屋台がでないようにすること</a:t>
            </a:r>
            <a:r>
              <a:rPr kumimoji="1" lang="ja-JP" altLang="en-US" dirty="0" smtClean="0">
                <a:latin typeface="メイリオ"/>
                <a:ea typeface="メイリオ"/>
              </a:rPr>
              <a:t>、</a:t>
            </a:r>
            <a:r>
              <a:rPr kumimoji="1" lang="ja-JP" altLang="en-US" dirty="0" smtClean="0">
                <a:latin typeface="メイリオ"/>
                <a:ea typeface="メイリオ"/>
              </a:rPr>
              <a:t>質問してもよいが短めにすること</a:t>
            </a:r>
            <a:r>
              <a:rPr kumimoji="1" lang="ja-JP" altLang="en-US" dirty="0" smtClean="0">
                <a:latin typeface="メイリオ"/>
                <a:ea typeface="メイリオ"/>
              </a:rPr>
              <a:t>、</a:t>
            </a:r>
            <a:r>
              <a:rPr kumimoji="1" lang="ja-JP" altLang="en-US" dirty="0" smtClean="0">
                <a:latin typeface="メイリオ"/>
                <a:ea typeface="メイリオ"/>
              </a:rPr>
              <a:t>の３点に留意してください。</a:t>
            </a:r>
            <a:endParaRPr kumimoji="1" lang="ja-JP" altLang="en-US" dirty="0" smtClean="0">
              <a:latin typeface="メイリオ"/>
              <a:ea typeface="メイリオ"/>
            </a:endParaRPr>
          </a:p>
        </p:txBody>
      </p:sp>
      <p:sp>
        <p:nvSpPr>
          <p:cNvPr id="1267" name="スライド番号プレースホルダー 3"/>
          <p:cNvSpPr>
            <a:spLocks noGrp="1"/>
          </p:cNvSpPr>
          <p:nvPr>
            <p:ph type="sldNum" sz="quarter" idx="10"/>
          </p:nvPr>
        </p:nvSpPr>
        <p:spPr/>
        <p:txBody>
          <a:bodyPr/>
          <a:lstStyle/>
          <a:p>
            <a:fld id="{BA259D76-8707-4409-A23D-145C269AB973}" type="slidenum">
              <a:rPr kumimoji="1" lang="ja-JP" altLang="en-US" smtClean="0"/>
              <a:t>6</a:t>
            </a:fld>
            <a:endParaRPr kumimoji="1" lang="ja-JP" altLang="en-US"/>
          </a:p>
        </p:txBody>
      </p:sp>
    </p:spTree>
    <p:extLst>
      <p:ext uri="{BB962C8B-B14F-4D97-AF65-F5344CB8AC3E}">
        <p14:creationId xmlns:p14="http://schemas.microsoft.com/office/powerpoint/2010/main" val="2961672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99" name="スライド イメージ プレースホルダー 1"/>
          <p:cNvSpPr>
            <a:spLocks noGrp="1" noRot="1" noChangeAspect="1"/>
          </p:cNvSpPr>
          <p:nvPr>
            <p:ph type="sldImg"/>
          </p:nvPr>
        </p:nvSpPr>
        <p:spPr/>
      </p:sp>
      <p:sp>
        <p:nvSpPr>
          <p:cNvPr id="1300" name="ノート プレースホルダー 2"/>
          <p:cNvSpPr>
            <a:spLocks noGrp="1"/>
          </p:cNvSpPr>
          <p:nvPr>
            <p:ph type="body" idx="1"/>
          </p:nvPr>
        </p:nvSpPr>
        <p:spPr/>
        <p:txBody>
          <a:bodyPr/>
          <a:lstStyle/>
          <a:p>
            <a:r>
              <a:rPr kumimoji="1" lang="ja-JP" altLang="en-US" dirty="0" smtClean="0">
                <a:latin typeface="メイリオ"/>
                <a:ea typeface="メイリオ"/>
              </a:rPr>
              <a:t>１班は机上に２枚のシートを並べてください。</a:t>
            </a:r>
            <a:endParaRPr kumimoji="1" lang="ja-JP" altLang="en-US" dirty="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では</a:t>
            </a:r>
            <a:r>
              <a:rPr kumimoji="1" lang="ja-JP" altLang="en-US" dirty="0" smtClean="0">
                <a:latin typeface="メイリオ"/>
                <a:ea typeface="メイリオ"/>
              </a:rPr>
              <a:t>、</a:t>
            </a:r>
            <a:r>
              <a:rPr kumimoji="1" lang="ja-JP" altLang="en-US" dirty="0" smtClean="0">
                <a:latin typeface="メイリオ"/>
                <a:ea typeface="メイリオ"/>
              </a:rPr>
              <a:t>交流を始めます。時間は５分です。</a:t>
            </a:r>
            <a:endParaRPr kumimoji="1" lang="ja-JP" altLang="en-US" dirty="0" smtClean="0">
              <a:latin typeface="メイリオ"/>
              <a:ea typeface="メイリオ"/>
            </a:endParaRPr>
          </a:p>
          <a:p>
            <a:r>
              <a:rPr kumimoji="1" lang="ja-JP" altLang="en-US" dirty="0" smtClean="0">
                <a:latin typeface="メイリオ"/>
                <a:ea typeface="メイリオ"/>
              </a:rPr>
              <a:t>（２班、３班も同様に進める。）</a:t>
            </a:r>
            <a:endParaRPr kumimoji="1" lang="ja-JP" altLang="en-US" dirty="0" smtClean="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【留意点】</a:t>
            </a:r>
            <a:endParaRPr kumimoji="1" lang="ja-JP" altLang="en-US" dirty="0" smtClean="0">
              <a:latin typeface="メイリオ"/>
              <a:ea typeface="メイリオ"/>
            </a:endParaRPr>
          </a:p>
          <a:p>
            <a:r>
              <a:rPr kumimoji="1" lang="ja-JP" altLang="en-US" dirty="0" smtClean="0">
                <a:latin typeface="メイリオ"/>
                <a:ea typeface="メイリオ"/>
              </a:rPr>
              <a:t>　・活発な交流となるよう、お客さん役に質問するよう促す。</a:t>
            </a:r>
            <a:endParaRPr kumimoji="1" lang="ja-JP" altLang="en-US" dirty="0" smtClean="0">
              <a:latin typeface="メイリオ"/>
              <a:ea typeface="メイリオ"/>
            </a:endParaRPr>
          </a:p>
          <a:p>
            <a:r>
              <a:rPr kumimoji="1" lang="ja-JP" altLang="en-US" dirty="0" smtClean="0">
                <a:latin typeface="メイリオ"/>
                <a:ea typeface="メイリオ"/>
              </a:rPr>
              <a:t>　・時間の見通しがもてるよう、残り時間を伝えたり</a:t>
            </a:r>
            <a:r>
              <a:rPr kumimoji="1" lang="ja-JP" altLang="en-US" dirty="0" smtClean="0">
                <a:latin typeface="メイリオ"/>
                <a:ea typeface="メイリオ"/>
              </a:rPr>
              <a:t>、</a:t>
            </a:r>
            <a:r>
              <a:rPr kumimoji="1" lang="ja-JP" altLang="en-US" dirty="0" smtClean="0">
                <a:latin typeface="メイリオ"/>
                <a:ea typeface="メイリオ"/>
              </a:rPr>
              <a:t>タイマーを設置</a:t>
            </a:r>
            <a:endParaRPr kumimoji="1" lang="ja-JP" altLang="en-US" dirty="0" smtClean="0">
              <a:latin typeface="メイリオ"/>
              <a:ea typeface="メイリオ"/>
            </a:endParaRPr>
          </a:p>
          <a:p>
            <a:r>
              <a:rPr kumimoji="1" lang="ja-JP" altLang="en-US" dirty="0" smtClean="0">
                <a:latin typeface="メイリオ"/>
                <a:ea typeface="メイリオ"/>
              </a:rPr>
              <a:t>　　したりする。</a:t>
            </a:r>
            <a:endParaRPr kumimoji="1" lang="ja-JP" altLang="en-US" dirty="0" smtClean="0">
              <a:latin typeface="メイリオ"/>
              <a:ea typeface="メイリオ"/>
            </a:endParaRPr>
          </a:p>
        </p:txBody>
      </p:sp>
      <p:sp>
        <p:nvSpPr>
          <p:cNvPr id="1301" name="スライド番号プレースホルダー 3"/>
          <p:cNvSpPr>
            <a:spLocks noGrp="1"/>
          </p:cNvSpPr>
          <p:nvPr>
            <p:ph type="sldNum" sz="quarter" idx="10"/>
          </p:nvPr>
        </p:nvSpPr>
        <p:spPr/>
        <p:txBody>
          <a:bodyPr/>
          <a:lstStyle/>
          <a:p>
            <a:fld id="{BA259D76-8707-4409-A23D-145C269AB973}" type="slidenum">
              <a:rPr kumimoji="1" lang="ja-JP" altLang="en-US" smtClean="0"/>
              <a:t>7</a:t>
            </a:fld>
            <a:endParaRPr kumimoji="1" lang="ja-JP" altLang="en-US"/>
          </a:p>
        </p:txBody>
      </p:sp>
    </p:spTree>
    <p:extLst>
      <p:ext uri="{BB962C8B-B14F-4D97-AF65-F5344CB8AC3E}">
        <p14:creationId xmlns:p14="http://schemas.microsoft.com/office/powerpoint/2010/main" val="858010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07" name="スライド イメージ プレースホルダー 1"/>
          <p:cNvSpPr>
            <a:spLocks noGrp="1" noRot="1" noChangeAspect="1"/>
          </p:cNvSpPr>
          <p:nvPr>
            <p:ph type="sldImg"/>
          </p:nvPr>
        </p:nvSpPr>
        <p:spPr/>
      </p:sp>
      <p:sp>
        <p:nvSpPr>
          <p:cNvPr id="1308" name="ノート プレースホルダー 2"/>
          <p:cNvSpPr>
            <a:spLocks noGrp="1"/>
          </p:cNvSpPr>
          <p:nvPr>
            <p:ph type="body" idx="1"/>
          </p:nvPr>
        </p:nvSpPr>
        <p:spPr/>
        <p:txBody>
          <a:bodyPr/>
          <a:lstStyle/>
          <a:p>
            <a:r>
              <a:rPr kumimoji="1" lang="ja-JP" altLang="en-US" dirty="0" smtClean="0">
                <a:latin typeface="メイリオ"/>
                <a:ea typeface="メイリオ"/>
              </a:rPr>
              <a:t>本日の研修はいかがでしたか。早速</a:t>
            </a:r>
            <a:r>
              <a:rPr kumimoji="1" lang="ja-JP" altLang="en-US" dirty="0" smtClean="0">
                <a:latin typeface="メイリオ"/>
                <a:ea typeface="メイリオ"/>
              </a:rPr>
              <a:t>、</a:t>
            </a:r>
            <a:r>
              <a:rPr kumimoji="1" lang="ja-JP" altLang="en-US" dirty="0" smtClean="0">
                <a:latin typeface="メイリオ"/>
                <a:ea typeface="メイリオ"/>
              </a:rPr>
              <a:t>取り入れてみたい工夫は見付かりましたか？</a:t>
            </a:r>
            <a:endParaRPr kumimoji="1" lang="en-US" altLang="ja-JP" dirty="0" smtClean="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〇〇先生（習得期の教員）から、感想をお願いします。</a:t>
            </a:r>
            <a:endParaRPr kumimoji="1" lang="ja-JP" altLang="en-US" dirty="0" smtClean="0">
              <a:latin typeface="メイリオ"/>
              <a:ea typeface="メイリオ"/>
            </a:endParaRPr>
          </a:p>
          <a:p>
            <a:endParaRPr kumimoji="1" lang="en-US" altLang="ja-JP" dirty="0" smtClean="0">
              <a:latin typeface="メイリオ"/>
              <a:ea typeface="メイリオ"/>
            </a:endParaRPr>
          </a:p>
          <a:p>
            <a:endParaRPr kumimoji="1" lang="ja-JP" altLang="en-US" dirty="0">
              <a:latin typeface="メイリオ"/>
              <a:ea typeface="メイリオ"/>
            </a:endParaRPr>
          </a:p>
        </p:txBody>
      </p:sp>
      <p:sp>
        <p:nvSpPr>
          <p:cNvPr id="1309" name="スライド番号プレースホルダー 3"/>
          <p:cNvSpPr>
            <a:spLocks noGrp="1"/>
          </p:cNvSpPr>
          <p:nvPr>
            <p:ph type="sldNum" sz="quarter" idx="10"/>
          </p:nvPr>
        </p:nvSpPr>
        <p:spPr/>
        <p:txBody>
          <a:bodyPr/>
          <a:lstStyle/>
          <a:p>
            <a:fld id="{BA259D76-8707-4409-A23D-145C269AB973}" type="slidenum">
              <a:rPr kumimoji="1" lang="ja-JP" altLang="en-US" smtClean="0"/>
              <a:t>8</a:t>
            </a:fld>
            <a:endParaRPr kumimoji="1" lang="ja-JP" altLang="en-US"/>
          </a:p>
        </p:txBody>
      </p:sp>
    </p:spTree>
    <p:extLst>
      <p:ext uri="{BB962C8B-B14F-4D97-AF65-F5344CB8AC3E}">
        <p14:creationId xmlns:p14="http://schemas.microsoft.com/office/powerpoint/2010/main" val="363516954"/>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31"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1032"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1033" name="日付プレースホルダー 3"/>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34" name="フッター プレースホルダー 4"/>
          <p:cNvSpPr>
            <a:spLocks noGrp="1"/>
          </p:cNvSpPr>
          <p:nvPr>
            <p:ph type="ftr" sz="quarter" idx="11"/>
          </p:nvPr>
        </p:nvSpPr>
        <p:spPr/>
        <p:txBody>
          <a:bodyPr/>
          <a:lstStyle/>
          <a:p>
            <a:endParaRPr kumimoji="1" lang="ja-JP" altLang="en-US"/>
          </a:p>
        </p:txBody>
      </p:sp>
      <p:sp>
        <p:nvSpPr>
          <p:cNvPr id="1035" name="スライド番号プレースホルダー 5"/>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751263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8"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89"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90" name="日付プレースホルダー 3"/>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91" name="フッター プレースホルダー 4"/>
          <p:cNvSpPr>
            <a:spLocks noGrp="1"/>
          </p:cNvSpPr>
          <p:nvPr>
            <p:ph type="ftr" sz="quarter" idx="11"/>
          </p:nvPr>
        </p:nvSpPr>
        <p:spPr/>
        <p:txBody>
          <a:bodyPr/>
          <a:lstStyle/>
          <a:p>
            <a:endParaRPr kumimoji="1" lang="ja-JP" altLang="en-US"/>
          </a:p>
        </p:txBody>
      </p:sp>
      <p:sp>
        <p:nvSpPr>
          <p:cNvPr id="1092" name="スライド番号プレースホルダー 5"/>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2388123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4"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1095"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96" name="日付プレースホルダー 3"/>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97" name="フッター プレースホルダー 4"/>
          <p:cNvSpPr>
            <a:spLocks noGrp="1"/>
          </p:cNvSpPr>
          <p:nvPr>
            <p:ph type="ftr" sz="quarter" idx="11"/>
          </p:nvPr>
        </p:nvSpPr>
        <p:spPr/>
        <p:txBody>
          <a:bodyPr/>
          <a:lstStyle/>
          <a:p>
            <a:endParaRPr kumimoji="1" lang="ja-JP" altLang="en-US"/>
          </a:p>
        </p:txBody>
      </p:sp>
      <p:sp>
        <p:nvSpPr>
          <p:cNvPr id="1098" name="スライド番号プレースホルダー 5"/>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3315843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7"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38"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39" name="日付プレースホルダー 3"/>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40" name="フッター プレースホルダー 4"/>
          <p:cNvSpPr>
            <a:spLocks noGrp="1"/>
          </p:cNvSpPr>
          <p:nvPr>
            <p:ph type="ftr" sz="quarter" idx="11"/>
          </p:nvPr>
        </p:nvSpPr>
        <p:spPr/>
        <p:txBody>
          <a:bodyPr/>
          <a:lstStyle/>
          <a:p>
            <a:endParaRPr kumimoji="1" lang="ja-JP" altLang="en-US"/>
          </a:p>
        </p:txBody>
      </p:sp>
      <p:sp>
        <p:nvSpPr>
          <p:cNvPr id="1041" name="スライド番号プレースホルダー 5"/>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2767867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3"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1044"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1045" name="日付プレースホルダー 3"/>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46" name="フッター プレースホルダー 4"/>
          <p:cNvSpPr>
            <a:spLocks noGrp="1"/>
          </p:cNvSpPr>
          <p:nvPr>
            <p:ph type="ftr" sz="quarter" idx="11"/>
          </p:nvPr>
        </p:nvSpPr>
        <p:spPr/>
        <p:txBody>
          <a:bodyPr/>
          <a:lstStyle/>
          <a:p>
            <a:endParaRPr kumimoji="1" lang="ja-JP" altLang="en-US"/>
          </a:p>
        </p:txBody>
      </p:sp>
      <p:sp>
        <p:nvSpPr>
          <p:cNvPr id="1047" name="スライド番号プレースホルダー 5"/>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1821899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9"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50"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51"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52" name="日付プレースホルダー 4"/>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53" name="フッター プレースホルダー 5"/>
          <p:cNvSpPr>
            <a:spLocks noGrp="1"/>
          </p:cNvSpPr>
          <p:nvPr>
            <p:ph type="ftr" sz="quarter" idx="11"/>
          </p:nvPr>
        </p:nvSpPr>
        <p:spPr/>
        <p:txBody>
          <a:bodyPr/>
          <a:lstStyle/>
          <a:p>
            <a:endParaRPr kumimoji="1" lang="ja-JP" altLang="en-US"/>
          </a:p>
        </p:txBody>
      </p:sp>
      <p:sp>
        <p:nvSpPr>
          <p:cNvPr id="1054" name="スライド番号プレースホルダー 6"/>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4760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6"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1057"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58"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59"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60"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61" name="日付プレースホルダー 6"/>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62" name="フッター プレースホルダー 7"/>
          <p:cNvSpPr>
            <a:spLocks noGrp="1"/>
          </p:cNvSpPr>
          <p:nvPr>
            <p:ph type="ftr" sz="quarter" idx="11"/>
          </p:nvPr>
        </p:nvSpPr>
        <p:spPr/>
        <p:txBody>
          <a:bodyPr/>
          <a:lstStyle/>
          <a:p>
            <a:endParaRPr kumimoji="1" lang="ja-JP" altLang="en-US"/>
          </a:p>
        </p:txBody>
      </p:sp>
      <p:sp>
        <p:nvSpPr>
          <p:cNvPr id="1063" name="スライド番号プレースホルダー 8"/>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3836144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5"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66" name="日付プレースホルダー 2"/>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67" name="フッター プレースホルダー 3"/>
          <p:cNvSpPr>
            <a:spLocks noGrp="1"/>
          </p:cNvSpPr>
          <p:nvPr>
            <p:ph type="ftr" sz="quarter" idx="11"/>
          </p:nvPr>
        </p:nvSpPr>
        <p:spPr/>
        <p:txBody>
          <a:bodyPr/>
          <a:lstStyle/>
          <a:p>
            <a:endParaRPr kumimoji="1" lang="ja-JP" altLang="en-US"/>
          </a:p>
        </p:txBody>
      </p:sp>
      <p:sp>
        <p:nvSpPr>
          <p:cNvPr id="1068" name="スライド番号プレースホルダー 4"/>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1706829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70" name="日付プレースホルダー 1"/>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71" name="フッター プレースホルダー 2"/>
          <p:cNvSpPr>
            <a:spLocks noGrp="1"/>
          </p:cNvSpPr>
          <p:nvPr>
            <p:ph type="ftr" sz="quarter" idx="11"/>
          </p:nvPr>
        </p:nvSpPr>
        <p:spPr/>
        <p:txBody>
          <a:bodyPr/>
          <a:lstStyle/>
          <a:p>
            <a:endParaRPr kumimoji="1" lang="ja-JP" altLang="en-US"/>
          </a:p>
        </p:txBody>
      </p:sp>
      <p:sp>
        <p:nvSpPr>
          <p:cNvPr id="1072" name="スライド番号プレースホルダー 3"/>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3494342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4"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1075"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76"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77" name="日付プレースホルダー 4"/>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78" name="フッター プレースホルダー 5"/>
          <p:cNvSpPr>
            <a:spLocks noGrp="1"/>
          </p:cNvSpPr>
          <p:nvPr>
            <p:ph type="ftr" sz="quarter" idx="11"/>
          </p:nvPr>
        </p:nvSpPr>
        <p:spPr/>
        <p:txBody>
          <a:bodyPr/>
          <a:lstStyle/>
          <a:p>
            <a:endParaRPr kumimoji="1" lang="ja-JP" altLang="en-US"/>
          </a:p>
        </p:txBody>
      </p:sp>
      <p:sp>
        <p:nvSpPr>
          <p:cNvPr id="1079" name="スライド番号プレースホルダー 6"/>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2401741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81"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1082"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1083"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84" name="日付プレースホルダー 4"/>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85" name="フッター プレースホルダー 5"/>
          <p:cNvSpPr>
            <a:spLocks noGrp="1"/>
          </p:cNvSpPr>
          <p:nvPr>
            <p:ph type="ftr" sz="quarter" idx="11"/>
          </p:nvPr>
        </p:nvSpPr>
        <p:spPr/>
        <p:txBody>
          <a:bodyPr/>
          <a:lstStyle/>
          <a:p>
            <a:endParaRPr kumimoji="1" lang="ja-JP" altLang="en-US"/>
          </a:p>
        </p:txBody>
      </p:sp>
      <p:sp>
        <p:nvSpPr>
          <p:cNvPr id="1086" name="スライド番号プレースホルダー 6"/>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4172425105"/>
      </p:ext>
    </p:extLst>
  </p:cSld>
  <p:clrMapOvr>
    <a:masterClrMapping/>
  </p:clrMapOvr>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1026"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27"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098A6A-0324-49EB-9584-F596992095AC}" type="datetimeFigureOut">
              <a:rPr kumimoji="1" lang="ja-JP" altLang="en-US" smtClean="0"/>
              <a:t>2021/9/16</a:t>
            </a:fld>
            <a:endParaRPr kumimoji="1" lang="ja-JP" altLang="en-US"/>
          </a:p>
        </p:txBody>
      </p:sp>
      <p:sp>
        <p:nvSpPr>
          <p:cNvPr id="1028"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1029"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40418153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image" Target="../media/image1.emf" /><Relationship Id="rId2" Type="http://schemas.openxmlformats.org/officeDocument/2006/relationships/image" Target="../media/image2.emf" /><Relationship Id="rId3" Type="http://schemas.openxmlformats.org/officeDocument/2006/relationships/slideLayout" Target="../slideLayouts/slideLayout1.xml" /><Relationship Id="rId4"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image" Target="../media/image4.png" /><Relationship Id="rId2" Type="http://schemas.openxmlformats.org/officeDocument/2006/relationships/image" Target="../media/image3.png" /><Relationship Id="rId3" Type="http://schemas.openxmlformats.org/officeDocument/2006/relationships/image" Target="../media/image5.png" /><Relationship Id="rId4" Type="http://schemas.openxmlformats.org/officeDocument/2006/relationships/image" Target="../media/image6.png" /><Relationship Id="rId5" Type="http://schemas.openxmlformats.org/officeDocument/2006/relationships/image" Target="../media/image7.png" /><Relationship Id="rId6" Type="http://schemas.openxmlformats.org/officeDocument/2006/relationships/image" Target="../media/image8.png" /><Relationship Id="rId7" Type="http://schemas.openxmlformats.org/officeDocument/2006/relationships/slideLayout" Target="../slideLayouts/slideLayout7.xml" /><Relationship Id="rId8" Type="http://schemas.openxmlformats.org/officeDocument/2006/relationships/notesSlide" Target="../notesSlides/notesSlide10.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image" Target="../media/image3.png" /><Relationship Id="rId2" Type="http://schemas.openxmlformats.org/officeDocument/2006/relationships/image" Target="../media/image4.png" /><Relationship Id="rId3" Type="http://schemas.openxmlformats.org/officeDocument/2006/relationships/slideLayout" Target="../slideLayouts/slideLayout7.xml" /><Relationship Id="rId4"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image" Target="../media/image3.png" /><Relationship Id="rId2" Type="http://schemas.openxmlformats.org/officeDocument/2006/relationships/image" Target="../media/image4.png" /><Relationship Id="rId3" Type="http://schemas.openxmlformats.org/officeDocument/2006/relationships/slideLayout" Target="../slideLayouts/slideLayout7.xml" /><Relationship Id="rId4"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2" name="正方形/長方形 4"/>
          <p:cNvSpPr/>
          <p:nvPr/>
        </p:nvSpPr>
        <p:spPr>
          <a:xfrm>
            <a:off x="117074" y="986901"/>
            <a:ext cx="9026926" cy="1938099"/>
          </a:xfrm>
          <a:prstGeom prst="rect">
            <a:avLst/>
          </a:prstGeom>
        </p:spPr>
        <p:txBody>
          <a:bodyPr wrap="square">
            <a:spAutoFit/>
          </a:bodyPr>
          <a:lstStyle/>
          <a:p>
            <a:r>
              <a:rPr lang="ja-JP" altLang="en-US" sz="4000" dirty="0"/>
              <a:t>主体的・対話的で深い学びや</a:t>
            </a:r>
            <a:endParaRPr lang="en-US" altLang="ja-JP" sz="4000" dirty="0" smtClean="0"/>
          </a:p>
          <a:p>
            <a:r>
              <a:rPr lang="ja-JP" altLang="en-US" sz="4000" dirty="0"/>
              <a:t>秋田の探究型授業を</a:t>
            </a:r>
            <a:r>
              <a:rPr lang="ja-JP" altLang="en-US" sz="4000" dirty="0" smtClean="0"/>
              <a:t>実践する</a:t>
            </a:r>
            <a:r>
              <a:rPr lang="ja-JP" altLang="en-US" sz="4000" dirty="0"/>
              <a:t>ために</a:t>
            </a:r>
            <a:endParaRPr lang="ja-JP" altLang="en-US" sz="4000" dirty="0"/>
          </a:p>
          <a:p>
            <a:r>
              <a:rPr lang="ja-JP" altLang="en-US" sz="4000" dirty="0" smtClean="0"/>
              <a:t>必要と</a:t>
            </a:r>
            <a:r>
              <a:rPr lang="ja-JP" altLang="en-US" sz="4000" dirty="0"/>
              <a:t>なる基本的</a:t>
            </a:r>
            <a:r>
              <a:rPr lang="ja-JP" altLang="en-US" sz="4000" dirty="0" smtClean="0"/>
              <a:t>な</a:t>
            </a:r>
            <a:r>
              <a:rPr lang="ja-JP" altLang="en-US" sz="4000" dirty="0" smtClean="0"/>
              <a:t>教科</a:t>
            </a:r>
            <a:r>
              <a:rPr lang="ja-JP" altLang="en-US" sz="4000" dirty="0"/>
              <a:t>等指導力を</a:t>
            </a:r>
            <a:r>
              <a:rPr lang="ja-JP" altLang="en-US" sz="4000" dirty="0" smtClean="0"/>
              <a:t>養う。</a:t>
            </a:r>
            <a:endParaRPr lang="ja-JP" altLang="en-US" sz="5400" dirty="0"/>
          </a:p>
        </p:txBody>
      </p:sp>
      <p:pic>
        <p:nvPicPr>
          <p:cNvPr id="1113" name="Picture 2"/>
          <p:cNvPicPr>
            <a:picLocks noChangeAspect="1" noChangeArrowheads="1"/>
          </p:cNvPicPr>
          <p:nvPr/>
        </p:nvPicPr>
        <p:blipFill>
          <a:blip r:embed="rId1"/>
          <a:stretch>
            <a:fillRect/>
          </a:stretch>
        </p:blipFill>
        <p:spPr>
          <a:xfrm flipH="1">
            <a:off x="1763654" y="4575725"/>
            <a:ext cx="571985" cy="1127959"/>
          </a:xfrm>
          <a:prstGeom prst="rect">
            <a:avLst/>
          </a:prstGeom>
          <a:noFill/>
          <a:ln>
            <a:noFill/>
          </a:ln>
          <a:effectLst/>
        </p:spPr>
      </p:pic>
      <p:pic>
        <p:nvPicPr>
          <p:cNvPr id="1114" name="Picture 3"/>
          <p:cNvPicPr>
            <a:picLocks noChangeAspect="1" noChangeArrowheads="1"/>
          </p:cNvPicPr>
          <p:nvPr/>
        </p:nvPicPr>
        <p:blipFill>
          <a:blip r:embed="rId2"/>
          <a:stretch>
            <a:fillRect/>
          </a:stretch>
        </p:blipFill>
        <p:spPr>
          <a:xfrm>
            <a:off x="3252395" y="4569130"/>
            <a:ext cx="587641" cy="1134554"/>
          </a:xfrm>
          <a:prstGeom prst="rect">
            <a:avLst/>
          </a:prstGeom>
          <a:noFill/>
          <a:ln>
            <a:noFill/>
          </a:ln>
          <a:effectLst/>
        </p:spPr>
      </p:pic>
      <p:sp>
        <p:nvSpPr>
          <p:cNvPr id="1115" name="角丸四角形吹き出し 8"/>
          <p:cNvSpPr/>
          <p:nvPr/>
        </p:nvSpPr>
        <p:spPr>
          <a:xfrm>
            <a:off x="611527" y="3429000"/>
            <a:ext cx="2059892" cy="747162"/>
          </a:xfrm>
          <a:prstGeom prst="wedgeRoundRectCallout">
            <a:avLst>
              <a:gd name="adj1" fmla="val 19522"/>
              <a:gd name="adj2" fmla="val 81925"/>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私はこのような</a:t>
            </a:r>
            <a:endParaRPr kumimoji="1" lang="en-US" altLang="ja-JP" dirty="0" smtClean="0">
              <a:solidFill>
                <a:schemeClr val="tx1"/>
              </a:solidFill>
            </a:endParaRPr>
          </a:p>
          <a:p>
            <a:r>
              <a:rPr kumimoji="1" lang="ja-JP" altLang="en-US" dirty="0" smtClean="0">
                <a:solidFill>
                  <a:schemeClr val="tx1"/>
                </a:solidFill>
              </a:rPr>
              <a:t>工夫をしています。</a:t>
            </a:r>
            <a:endParaRPr kumimoji="1" lang="ja-JP" altLang="en-US" dirty="0">
              <a:solidFill>
                <a:schemeClr val="tx1"/>
              </a:solidFill>
            </a:endParaRPr>
          </a:p>
        </p:txBody>
      </p:sp>
      <p:sp>
        <p:nvSpPr>
          <p:cNvPr id="1116" name="角丸四角形吹き出し 9"/>
          <p:cNvSpPr/>
          <p:nvPr/>
        </p:nvSpPr>
        <p:spPr>
          <a:xfrm>
            <a:off x="2915784" y="3429000"/>
            <a:ext cx="1944216" cy="747162"/>
          </a:xfrm>
          <a:prstGeom prst="wedgeRoundRectCallout">
            <a:avLst>
              <a:gd name="adj1" fmla="val -18691"/>
              <a:gd name="adj2" fmla="val 87024"/>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なるほど</a:t>
            </a:r>
            <a:r>
              <a:rPr kumimoji="1" lang="ja-JP" altLang="en-US" dirty="0" smtClean="0">
                <a:solidFill>
                  <a:schemeClr val="tx1"/>
                </a:solidFill>
              </a:rPr>
              <a:t>、</a:t>
            </a:r>
            <a:endParaRPr kumimoji="1" lang="en-US" altLang="ja-JP" dirty="0" smtClean="0">
              <a:solidFill>
                <a:schemeClr val="tx1"/>
              </a:solidFill>
            </a:endParaRPr>
          </a:p>
          <a:p>
            <a:r>
              <a:rPr kumimoji="1" lang="ja-JP" altLang="en-US" dirty="0" smtClean="0">
                <a:solidFill>
                  <a:schemeClr val="tx1"/>
                </a:solidFill>
              </a:rPr>
              <a:t>参考になります。</a:t>
            </a:r>
            <a:endParaRPr kumimoji="1" lang="ja-JP" altLang="en-US" dirty="0">
              <a:solidFill>
                <a:schemeClr val="tx1"/>
              </a:solidFill>
            </a:endParaRPr>
          </a:p>
        </p:txBody>
      </p:sp>
      <p:sp>
        <p:nvSpPr>
          <p:cNvPr id="1117" name="テキスト ボックス 10"/>
          <p:cNvSpPr txBox="1"/>
          <p:nvPr/>
        </p:nvSpPr>
        <p:spPr>
          <a:xfrm>
            <a:off x="5150482" y="3858069"/>
            <a:ext cx="3816424" cy="1569660"/>
          </a:xfrm>
          <a:prstGeom prst="rect">
            <a:avLst/>
          </a:prstGeom>
          <a:noFill/>
        </p:spPr>
        <p:txBody>
          <a:bodyPr wrap="square" rtlCol="0">
            <a:spAutoFit/>
          </a:bodyPr>
          <a:lstStyle/>
          <a:p>
            <a:pPr algn="ctr"/>
            <a:r>
              <a:rPr kumimoji="1" lang="ja-JP" altLang="en-US" sz="3200" dirty="0" smtClean="0">
                <a:solidFill>
                  <a:srgbClr val="FF0000"/>
                </a:solidFill>
              </a:rPr>
              <a:t>自分の工夫</a:t>
            </a:r>
            <a:endParaRPr kumimoji="1" lang="en-US" altLang="ja-JP" sz="3200" dirty="0" smtClean="0">
              <a:solidFill>
                <a:srgbClr val="FF0000"/>
              </a:solidFill>
            </a:endParaRPr>
          </a:p>
          <a:p>
            <a:pPr algn="ctr"/>
            <a:endParaRPr lang="en-US" altLang="ja-JP" sz="3200" dirty="0">
              <a:solidFill>
                <a:srgbClr val="FF0000"/>
              </a:solidFill>
            </a:endParaRPr>
          </a:p>
          <a:p>
            <a:pPr algn="ctr"/>
            <a:r>
              <a:rPr kumimoji="1" lang="ja-JP" altLang="en-US" sz="3200" dirty="0" smtClean="0">
                <a:solidFill>
                  <a:srgbClr val="FF0000"/>
                </a:solidFill>
              </a:rPr>
              <a:t>他者にとってはヒント</a:t>
            </a:r>
            <a:endParaRPr kumimoji="1" lang="ja-JP" altLang="en-US" sz="3200" dirty="0">
              <a:solidFill>
                <a:srgbClr val="FF0000"/>
              </a:solidFill>
            </a:endParaRPr>
          </a:p>
        </p:txBody>
      </p:sp>
      <p:sp>
        <p:nvSpPr>
          <p:cNvPr id="1118" name="下矢印 11"/>
          <p:cNvSpPr/>
          <p:nvPr/>
        </p:nvSpPr>
        <p:spPr>
          <a:xfrm>
            <a:off x="6909842" y="4471666"/>
            <a:ext cx="254446" cy="3424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9" name="正方形/長方形 200"/>
          <p:cNvSpPr/>
          <p:nvPr/>
        </p:nvSpPr>
        <p:spPr>
          <a:xfrm>
            <a:off x="323528" y="168811"/>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20" name="四角形: 角を丸くする 239"/>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Meiryo UI" panose="020B0604030504040204" pitchFamily="50" charset="-128"/>
                <a:ea typeface="Meiryo UI" panose="020B0604030504040204" pitchFamily="50" charset="-128"/>
              </a:rPr>
              <a:t>1</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84337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11" name="テキスト ボックス 3"/>
          <p:cNvSpPr txBox="1"/>
          <p:nvPr/>
        </p:nvSpPr>
        <p:spPr>
          <a:xfrm>
            <a:off x="3057797" y="389354"/>
            <a:ext cx="5304003" cy="522327"/>
          </a:xfrm>
          <a:prstGeom prst="rect">
            <a:avLst/>
          </a:prstGeom>
          <a:noFill/>
        </p:spPr>
        <p:txBody>
          <a:bodyPr wrap="square" rtlCol="0">
            <a:spAutoFit/>
          </a:bodyPr>
          <a:lstStyle/>
          <a:p>
            <a:r>
              <a:rPr kumimoji="1" lang="ja-JP" altLang="en-US" sz="2800" dirty="0" smtClean="0"/>
              <a:t>協働的な取組につなげるために</a:t>
            </a:r>
            <a:endParaRPr kumimoji="1" lang="ja-JP" altLang="en-US" sz="3600" dirty="0"/>
          </a:p>
        </p:txBody>
      </p:sp>
      <p:sp>
        <p:nvSpPr>
          <p:cNvPr id="1312" name="正方形/長方形 234"/>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313" name="四角形: 角を丸くする 247"/>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pSp>
        <p:nvGrpSpPr>
          <p:cNvPr id="1314" name="グループ化 205"/>
          <p:cNvGrpSpPr/>
          <p:nvPr/>
        </p:nvGrpSpPr>
        <p:grpSpPr>
          <a:xfrm>
            <a:off x="3591422" y="1305919"/>
            <a:ext cx="1484578" cy="1907081"/>
            <a:chOff x="2915816" y="3356992"/>
            <a:chExt cx="2249978" cy="3187469"/>
          </a:xfrm>
        </p:grpSpPr>
        <p:pic>
          <p:nvPicPr>
            <p:cNvPr id="1315" name="Picture 3"/>
            <p:cNvPicPr>
              <a:picLocks noChangeAspect="1" noChangeArrowheads="1"/>
            </p:cNvPicPr>
            <p:nvPr/>
          </p:nvPicPr>
          <p:blipFill>
            <a:blip r:embed="rId1"/>
            <a:stretch>
              <a:fillRect/>
            </a:stretch>
          </p:blipFill>
          <p:spPr>
            <a:xfrm>
              <a:off x="2915816" y="3356992"/>
              <a:ext cx="2249978" cy="3187469"/>
            </a:xfrm>
            <a:prstGeom prst="rect">
              <a:avLst/>
            </a:prstGeom>
            <a:noFill/>
            <a:ln w="9525">
              <a:solidFill>
                <a:schemeClr val="tx1"/>
              </a:solidFill>
              <a:miter lim="800000"/>
              <a:headEnd/>
              <a:tailEnd/>
            </a:ln>
          </p:spPr>
        </p:pic>
        <p:sp>
          <p:nvSpPr>
            <p:cNvPr id="1316" name="テキスト ボックス 20"/>
            <p:cNvSpPr txBox="1"/>
            <p:nvPr/>
          </p:nvSpPr>
          <p:spPr>
            <a:xfrm>
              <a:off x="2935834" y="4149080"/>
              <a:ext cx="2068214" cy="718685"/>
            </a:xfrm>
            <a:prstGeom prst="rect">
              <a:avLst/>
            </a:prstGeom>
            <a:noFill/>
          </p:spPr>
          <p:txBody>
            <a:bodyPr wrap="square" rtlCol="0">
              <a:spAutoFit/>
            </a:bodyPr>
            <a:lstStyle/>
            <a:p>
              <a:r>
                <a:rPr kumimoji="1" lang="ja-JP" altLang="en-US" sz="1100" dirty="0" smtClean="0"/>
                <a:t>・授業前に自分の</a:t>
              </a:r>
              <a:endParaRPr kumimoji="1" lang="en-US" altLang="ja-JP" sz="1100" dirty="0" smtClean="0"/>
            </a:p>
            <a:p>
              <a:r>
                <a:rPr lang="ja-JP" altLang="en-US" sz="1100" dirty="0"/>
                <a:t>　</a:t>
              </a:r>
              <a:r>
                <a:rPr lang="ja-JP" altLang="en-US" sz="1100" dirty="0" smtClean="0"/>
                <a:t>顔</a:t>
              </a:r>
              <a:r>
                <a:rPr kumimoji="1" lang="ja-JP" altLang="en-US" sz="1100" dirty="0" smtClean="0"/>
                <a:t>を鏡で確認</a:t>
              </a:r>
              <a:endParaRPr kumimoji="1" lang="ja-JP" altLang="en-US" dirty="0"/>
            </a:p>
          </p:txBody>
        </p:sp>
        <p:sp>
          <p:nvSpPr>
            <p:cNvPr id="1317" name="テキスト ボックス 21"/>
            <p:cNvSpPr txBox="1"/>
            <p:nvPr/>
          </p:nvSpPr>
          <p:spPr>
            <a:xfrm>
              <a:off x="2935834" y="5352249"/>
              <a:ext cx="2068214" cy="718685"/>
            </a:xfrm>
            <a:prstGeom prst="rect">
              <a:avLst/>
            </a:prstGeom>
            <a:noFill/>
          </p:spPr>
          <p:txBody>
            <a:bodyPr wrap="square" rtlCol="0">
              <a:spAutoFit/>
            </a:bodyPr>
            <a:lstStyle/>
            <a:p>
              <a:r>
                <a:rPr kumimoji="1" lang="ja-JP" altLang="en-US" sz="1100" dirty="0" smtClean="0"/>
                <a:t>・子どものよい点</a:t>
              </a:r>
              <a:endParaRPr kumimoji="1" lang="ja-JP" altLang="en-US" sz="1600" dirty="0"/>
            </a:p>
            <a:p>
              <a:r>
                <a:rPr kumimoji="1" lang="ja-JP" altLang="en-US" sz="1100" dirty="0" smtClean="0"/>
                <a:t>　</a:t>
              </a:r>
              <a:r>
                <a:rPr kumimoji="1" lang="ja-JP" altLang="en-US" sz="1100" dirty="0" smtClean="0"/>
                <a:t>を</a:t>
              </a:r>
              <a:r>
                <a:rPr lang="ja-JP" altLang="en-US" sz="1100" dirty="0" smtClean="0"/>
                <a:t>思い返す</a:t>
              </a:r>
              <a:endParaRPr kumimoji="1" lang="ja-JP" altLang="en-US" sz="1200" dirty="0" smtClean="0"/>
            </a:p>
          </p:txBody>
        </p:sp>
      </p:grpSp>
      <p:grpSp>
        <p:nvGrpSpPr>
          <p:cNvPr id="1318" name="グループ化 209"/>
          <p:cNvGrpSpPr/>
          <p:nvPr/>
        </p:nvGrpSpPr>
        <p:grpSpPr>
          <a:xfrm>
            <a:off x="558768" y="4172047"/>
            <a:ext cx="1599567" cy="2181211"/>
            <a:chOff x="2915816" y="3356992"/>
            <a:chExt cx="2249978" cy="3187469"/>
          </a:xfrm>
        </p:grpSpPr>
      </p:grpSp>
      <p:grpSp>
        <p:nvGrpSpPr>
          <p:cNvPr id="1319" name="グループ化 213"/>
          <p:cNvGrpSpPr/>
          <p:nvPr/>
        </p:nvGrpSpPr>
        <p:grpSpPr>
          <a:xfrm>
            <a:off x="5144736" y="1305919"/>
            <a:ext cx="1587264" cy="1907081"/>
            <a:chOff x="3779912" y="1159007"/>
            <a:chExt cx="2261730" cy="3225214"/>
          </a:xfrm>
        </p:grpSpPr>
        <p:pic>
          <p:nvPicPr>
            <p:cNvPr id="1320" name="Picture 2"/>
            <p:cNvPicPr>
              <a:picLocks noChangeAspect="1" noChangeArrowheads="1"/>
            </p:cNvPicPr>
            <p:nvPr/>
          </p:nvPicPr>
          <p:blipFill>
            <a:blip r:embed="rId2"/>
            <a:stretch>
              <a:fillRect/>
            </a:stretch>
          </p:blipFill>
          <p:spPr>
            <a:xfrm>
              <a:off x="3779912" y="1159007"/>
              <a:ext cx="2261730" cy="3225214"/>
            </a:xfrm>
            <a:prstGeom prst="rect">
              <a:avLst/>
            </a:prstGeom>
            <a:noFill/>
            <a:ln w="9525">
              <a:solidFill>
                <a:schemeClr val="tx1"/>
              </a:solidFill>
              <a:miter lim="800000"/>
              <a:headEnd/>
              <a:tailEnd/>
            </a:ln>
          </p:spPr>
        </p:pic>
        <p:sp>
          <p:nvSpPr>
            <p:cNvPr id="1321" name="テキスト ボックス 15"/>
            <p:cNvSpPr txBox="1"/>
            <p:nvPr/>
          </p:nvSpPr>
          <p:spPr>
            <a:xfrm>
              <a:off x="3876670" y="1681993"/>
              <a:ext cx="2164972" cy="440918"/>
            </a:xfrm>
            <a:prstGeom prst="rect">
              <a:avLst/>
            </a:prstGeom>
            <a:noFill/>
          </p:spPr>
          <p:txBody>
            <a:bodyPr wrap="square" rtlCol="0">
              <a:spAutoFit/>
            </a:bodyPr>
            <a:lstStyle/>
            <a:p>
              <a:r>
                <a:rPr kumimoji="1" lang="ja-JP" altLang="en-US" sz="1100" dirty="0" smtClean="0"/>
                <a:t>・色の使い方を統一</a:t>
              </a:r>
              <a:endParaRPr kumimoji="1" lang="ja-JP" altLang="en-US" dirty="0"/>
            </a:p>
          </p:txBody>
        </p:sp>
        <p:sp>
          <p:nvSpPr>
            <p:cNvPr id="1322" name="テキスト ボックス 16"/>
            <p:cNvSpPr txBox="1"/>
            <p:nvPr/>
          </p:nvSpPr>
          <p:spPr>
            <a:xfrm>
              <a:off x="3876670" y="2533285"/>
              <a:ext cx="2068214" cy="440918"/>
            </a:xfrm>
            <a:prstGeom prst="rect">
              <a:avLst/>
            </a:prstGeom>
            <a:noFill/>
          </p:spPr>
          <p:txBody>
            <a:bodyPr wrap="square" rtlCol="0">
              <a:spAutoFit/>
            </a:bodyPr>
            <a:lstStyle/>
            <a:p>
              <a:r>
                <a:rPr kumimoji="1" lang="ja-JP" altLang="en-US" sz="1100" dirty="0" smtClean="0"/>
                <a:t>・書く時間の確保</a:t>
              </a:r>
              <a:endParaRPr kumimoji="1" lang="en-US" altLang="ja-JP" dirty="0" smtClean="0"/>
            </a:p>
          </p:txBody>
        </p:sp>
        <p:sp>
          <p:nvSpPr>
            <p:cNvPr id="1323" name="テキスト ボックス 17"/>
            <p:cNvSpPr txBox="1"/>
            <p:nvPr/>
          </p:nvSpPr>
          <p:spPr>
            <a:xfrm>
              <a:off x="3779912" y="3520783"/>
              <a:ext cx="2164972" cy="727196"/>
            </a:xfrm>
            <a:prstGeom prst="rect">
              <a:avLst/>
            </a:prstGeom>
            <a:noFill/>
          </p:spPr>
          <p:txBody>
            <a:bodyPr wrap="square" rtlCol="0">
              <a:spAutoFit/>
            </a:bodyPr>
            <a:lstStyle/>
            <a:p>
              <a:r>
                <a:rPr kumimoji="1" lang="ja-JP" altLang="en-US" sz="1100" dirty="0" smtClean="0"/>
                <a:t>・単元終了時に全員</a:t>
              </a:r>
              <a:endParaRPr kumimoji="1" lang="en-US" altLang="ja-JP" sz="1100" dirty="0" smtClean="0"/>
            </a:p>
            <a:p>
              <a:r>
                <a:rPr lang="ja-JP" altLang="en-US" sz="1100" dirty="0"/>
                <a:t>　</a:t>
              </a:r>
              <a:r>
                <a:rPr kumimoji="1" lang="ja-JP" altLang="en-US" sz="1100" dirty="0" smtClean="0"/>
                <a:t>から回収して点検</a:t>
              </a:r>
              <a:endParaRPr kumimoji="1" lang="ja-JP" altLang="en-US" dirty="0"/>
            </a:p>
          </p:txBody>
        </p:sp>
      </p:grpSp>
      <p:grpSp>
        <p:nvGrpSpPr>
          <p:cNvPr id="1324" name="グループ 278"/>
          <p:cNvGrpSpPr/>
          <p:nvPr/>
        </p:nvGrpSpPr>
        <p:grpSpPr>
          <a:xfrm>
            <a:off x="6804000" y="1305919"/>
            <a:ext cx="1546780" cy="1907081"/>
            <a:chOff x="6765157" y="1233919"/>
            <a:chExt cx="1546780" cy="1907081"/>
          </a:xfrm>
        </p:grpSpPr>
        <p:grpSp>
          <p:nvGrpSpPr>
            <p:cNvPr id="1325" name="グループ化 200"/>
            <p:cNvGrpSpPr/>
            <p:nvPr/>
          </p:nvGrpSpPr>
          <p:grpSpPr>
            <a:xfrm>
              <a:off x="6765157" y="1233919"/>
              <a:ext cx="1546780" cy="1907081"/>
              <a:chOff x="3779912" y="1159007"/>
              <a:chExt cx="2270133" cy="3225214"/>
            </a:xfrm>
          </p:grpSpPr>
          <p:pic>
            <p:nvPicPr>
              <p:cNvPr id="1326" name="Picture 2"/>
              <p:cNvPicPr>
                <a:picLocks noChangeAspect="1" noChangeArrowheads="1"/>
              </p:cNvPicPr>
              <p:nvPr/>
            </p:nvPicPr>
            <p:blipFill>
              <a:blip r:embed="rId2"/>
              <a:stretch>
                <a:fillRect/>
              </a:stretch>
            </p:blipFill>
            <p:spPr>
              <a:xfrm>
                <a:off x="3779912" y="1159007"/>
                <a:ext cx="2261730" cy="3225214"/>
              </a:xfrm>
              <a:prstGeom prst="rect">
                <a:avLst/>
              </a:prstGeom>
              <a:noFill/>
              <a:ln w="9525">
                <a:solidFill>
                  <a:schemeClr val="tx1"/>
                </a:solidFill>
                <a:miter lim="800000"/>
                <a:headEnd/>
                <a:tailEnd/>
              </a:ln>
            </p:spPr>
          </p:pic>
          <p:sp>
            <p:nvSpPr>
              <p:cNvPr id="1327" name="テキスト ボックス 15"/>
              <p:cNvSpPr txBox="1"/>
              <p:nvPr/>
            </p:nvSpPr>
            <p:spPr>
              <a:xfrm>
                <a:off x="3885073" y="1697998"/>
                <a:ext cx="2164972" cy="623096"/>
              </a:xfrm>
              <a:prstGeom prst="rect">
                <a:avLst/>
              </a:prstGeom>
              <a:noFill/>
            </p:spPr>
            <p:txBody>
              <a:bodyPr wrap="square" rtlCol="0">
                <a:spAutoFit/>
              </a:bodyPr>
              <a:lstStyle/>
              <a:p>
                <a:r>
                  <a:rPr kumimoji="1" lang="ja-JP" altLang="en-US" dirty="0"/>
                  <a:t>・・・・・・</a:t>
                </a:r>
                <a:endParaRPr kumimoji="1" lang="ja-JP" altLang="en-US" dirty="0"/>
              </a:p>
            </p:txBody>
          </p:sp>
        </p:grpSp>
        <p:sp>
          <p:nvSpPr>
            <p:cNvPr id="1328" name="テキスト ボックス 220"/>
            <p:cNvSpPr txBox="1"/>
            <p:nvPr/>
          </p:nvSpPr>
          <p:spPr>
            <a:xfrm>
              <a:off x="6894965" y="2336750"/>
              <a:ext cx="1274352" cy="645438"/>
            </a:xfrm>
            <a:prstGeom prst="rect">
              <a:avLst/>
            </a:prstGeom>
            <a:noFill/>
          </p:spPr>
          <p:txBody>
            <a:bodyPr wrap="square" rtlCol="0">
              <a:spAutoFit/>
            </a:bodyPr>
            <a:lstStyle/>
            <a:p>
              <a:r>
                <a:rPr kumimoji="1" lang="ja-JP" altLang="en-US" dirty="0"/>
                <a:t>・・・・・・・・・・・</a:t>
              </a:r>
              <a:r>
                <a:rPr kumimoji="1" lang="ja-JP" altLang="en-US" dirty="0"/>
                <a:t>・・・・</a:t>
              </a:r>
              <a:endParaRPr kumimoji="1" lang="ja-JP" altLang="en-US" dirty="0"/>
            </a:p>
          </p:txBody>
        </p:sp>
        <p:sp>
          <p:nvSpPr>
            <p:cNvPr id="1329" name="テキスト ボックス 221"/>
            <p:cNvSpPr txBox="1"/>
            <p:nvPr/>
          </p:nvSpPr>
          <p:spPr>
            <a:xfrm>
              <a:off x="6836567" y="1819268"/>
              <a:ext cx="1110193" cy="645438"/>
            </a:xfrm>
            <a:prstGeom prst="rect">
              <a:avLst/>
            </a:prstGeom>
            <a:noFill/>
          </p:spPr>
          <p:txBody>
            <a:bodyPr wrap="square" rtlCol="0">
              <a:spAutoFit/>
            </a:bodyPr>
            <a:lstStyle/>
            <a:p>
              <a:r>
                <a:rPr kumimoji="1" lang="ja-JP" altLang="en-US" dirty="0"/>
                <a:t>・・・・・・・・・・・</a:t>
              </a:r>
              <a:endParaRPr kumimoji="1" lang="ja-JP" altLang="en-US" dirty="0"/>
            </a:p>
          </p:txBody>
        </p:sp>
      </p:grpSp>
      <p:sp>
        <p:nvSpPr>
          <p:cNvPr id="1330" name="テキスト ボックス 266"/>
          <p:cNvSpPr txBox="1"/>
          <p:nvPr/>
        </p:nvSpPr>
        <p:spPr>
          <a:xfrm>
            <a:off x="117327" y="3878458"/>
            <a:ext cx="4762717" cy="2430542"/>
          </a:xfrm>
          <a:prstGeom prst="rect">
            <a:avLst/>
          </a:prstGeom>
          <a:noFill/>
        </p:spPr>
        <p:txBody>
          <a:bodyPr wrap="square" rtlCol="0">
            <a:spAutoFit/>
          </a:bodyPr>
          <a:lstStyle/>
          <a:p>
            <a:r>
              <a:rPr kumimoji="1" lang="ja-JP" altLang="en-US" sz="2800" b="1" dirty="0" smtClean="0">
                <a:latin typeface="ＭＳ ゴシック"/>
                <a:ea typeface="ＭＳ ゴシック"/>
              </a:rPr>
              <a:t>◇工夫アイディア集</a:t>
            </a:r>
            <a:endParaRPr kumimoji="1" lang="ja-JP" altLang="en-US" sz="2800" b="1" dirty="0" smtClean="0">
              <a:latin typeface="ＭＳ ゴシック"/>
              <a:ea typeface="ＭＳ ゴシック"/>
            </a:endParaRPr>
          </a:p>
          <a:p>
            <a:r>
              <a:rPr kumimoji="1" lang="ja-JP" altLang="en-US" sz="2800" b="1" dirty="0" smtClean="0">
                <a:latin typeface="ＭＳ ゴシック"/>
                <a:ea typeface="ＭＳ ゴシック"/>
              </a:rPr>
              <a:t>　</a:t>
            </a:r>
            <a:r>
              <a:rPr kumimoji="1" lang="ja-JP" altLang="en-US" sz="2800" b="1" dirty="0" smtClean="0">
                <a:latin typeface="ＭＳ ゴシック"/>
                <a:ea typeface="ＭＳ ゴシック"/>
              </a:rPr>
              <a:t>とし</a:t>
            </a:r>
            <a:r>
              <a:rPr kumimoji="1" lang="ja-JP" altLang="en-US" sz="2800" b="1" dirty="0" smtClean="0">
                <a:latin typeface="ＭＳ ゴシック"/>
                <a:ea typeface="ＭＳ ゴシック"/>
              </a:rPr>
              <a:t>て蓄積する。</a:t>
            </a:r>
            <a:endParaRPr kumimoji="1" lang="ja-JP" altLang="en-US" sz="2800" b="1" dirty="0" smtClean="0">
              <a:latin typeface="ＭＳ ゴシック"/>
              <a:ea typeface="ＭＳ ゴシック"/>
            </a:endParaRPr>
          </a:p>
          <a:p>
            <a:r>
              <a:rPr kumimoji="1" lang="ja-JP" altLang="en-US" sz="2400" dirty="0" smtClean="0">
                <a:latin typeface="ＭＳ ゴシック"/>
                <a:ea typeface="ＭＳ ゴシック"/>
              </a:rPr>
              <a:t> ・実践後に感想を記入</a:t>
            </a:r>
            <a:endParaRPr kumimoji="1" lang="ja-JP" altLang="en-US" sz="2400" dirty="0" smtClean="0">
              <a:latin typeface="ＭＳ ゴシック"/>
              <a:ea typeface="ＭＳ ゴシック"/>
            </a:endParaRPr>
          </a:p>
          <a:p>
            <a:r>
              <a:rPr kumimoji="1" lang="ja-JP" altLang="en-US" sz="2400" dirty="0" smtClean="0">
                <a:latin typeface="ＭＳ ゴシック"/>
                <a:ea typeface="ＭＳ ゴシック"/>
              </a:rPr>
              <a:t> ・新たな工夫紹介シートを追加</a:t>
            </a:r>
            <a:endParaRPr kumimoji="1" lang="ja-JP" altLang="en-US" sz="2400" dirty="0" smtClean="0">
              <a:latin typeface="ＭＳ ゴシック"/>
              <a:ea typeface="ＭＳ ゴシック"/>
            </a:endParaRPr>
          </a:p>
          <a:p>
            <a:r>
              <a:rPr kumimoji="1" lang="ja-JP" altLang="en-US" sz="2400" dirty="0" smtClean="0">
                <a:latin typeface="ＭＳ ゴシック"/>
                <a:ea typeface="ＭＳ ゴシック"/>
              </a:rPr>
              <a:t> ・ファイルまたは</a:t>
            </a:r>
            <a:r>
              <a:rPr kumimoji="1" lang="ja-JP" altLang="en-US" sz="2400" dirty="0" smtClean="0">
                <a:latin typeface="ＭＳ ゴシック"/>
                <a:ea typeface="ＭＳ ゴシック"/>
              </a:rPr>
              <a:t>電子データ</a:t>
            </a:r>
            <a:endParaRPr kumimoji="1" lang="ja-JP" altLang="en-US" sz="2400" dirty="0" smtClean="0">
              <a:latin typeface="ＭＳ ゴシック"/>
              <a:ea typeface="ＭＳ ゴシック"/>
            </a:endParaRPr>
          </a:p>
          <a:p>
            <a:r>
              <a:rPr kumimoji="1" lang="ja-JP" altLang="en-US" sz="2400" dirty="0" smtClean="0">
                <a:latin typeface="ＭＳ ゴシック"/>
                <a:ea typeface="ＭＳ ゴシック"/>
              </a:rPr>
              <a:t> 　にして</a:t>
            </a:r>
            <a:r>
              <a:rPr kumimoji="1" lang="ja-JP" altLang="en-US" sz="2400" dirty="0" smtClean="0">
                <a:latin typeface="ＭＳ ゴシック"/>
                <a:ea typeface="ＭＳ ゴシック"/>
              </a:rPr>
              <a:t>保存</a:t>
            </a:r>
            <a:endParaRPr kumimoji="1" lang="ja-JP" altLang="en-US" sz="2400" dirty="0" smtClean="0">
              <a:latin typeface="ＭＳ ゴシック"/>
              <a:ea typeface="ＭＳ ゴシック"/>
            </a:endParaRPr>
          </a:p>
        </p:txBody>
      </p:sp>
      <p:pic>
        <p:nvPicPr>
          <p:cNvPr id="1331" name="図 267"/>
          <p:cNvPicPr>
            <a:picLocks noChangeAspect="1"/>
          </p:cNvPicPr>
          <p:nvPr/>
        </p:nvPicPr>
        <p:blipFill>
          <a:blip r:embed="rId3"/>
          <a:stretch>
            <a:fillRect/>
          </a:stretch>
        </p:blipFill>
        <p:spPr>
          <a:xfrm>
            <a:off x="7088583" y="5237599"/>
            <a:ext cx="1875417" cy="1647401"/>
          </a:xfrm>
          <a:prstGeom prst="rect">
            <a:avLst/>
          </a:prstGeom>
        </p:spPr>
      </p:pic>
      <p:pic>
        <p:nvPicPr>
          <p:cNvPr id="1332" name="図 268"/>
          <p:cNvPicPr>
            <a:picLocks noChangeAspect="1"/>
          </p:cNvPicPr>
          <p:nvPr/>
        </p:nvPicPr>
        <p:blipFill>
          <a:blip r:embed="rId4"/>
          <a:stretch>
            <a:fillRect/>
          </a:stretch>
        </p:blipFill>
        <p:spPr>
          <a:xfrm>
            <a:off x="7236000" y="3768271"/>
            <a:ext cx="1388729" cy="1388729"/>
          </a:xfrm>
          <a:prstGeom prst="rect">
            <a:avLst/>
          </a:prstGeom>
        </p:spPr>
      </p:pic>
      <p:sp>
        <p:nvSpPr>
          <p:cNvPr id="1333" name="テキスト ボックス 270"/>
          <p:cNvSpPr txBox="1"/>
          <p:nvPr/>
        </p:nvSpPr>
        <p:spPr>
          <a:xfrm>
            <a:off x="119889" y="1269000"/>
            <a:ext cx="3297960" cy="953214"/>
          </a:xfrm>
          <a:prstGeom prst="rect">
            <a:avLst/>
          </a:prstGeom>
          <a:noFill/>
        </p:spPr>
        <p:txBody>
          <a:bodyPr wrap="square" rtlCol="0">
            <a:spAutoFit/>
          </a:bodyPr>
          <a:lstStyle/>
          <a:p>
            <a:r>
              <a:rPr kumimoji="1" lang="ja-JP" altLang="en-US" sz="2800" b="1" dirty="0" smtClean="0">
                <a:latin typeface="ＭＳ ゴシック"/>
                <a:ea typeface="ＭＳ ゴシック"/>
              </a:rPr>
              <a:t>◇シートを</a:t>
            </a:r>
            <a:r>
              <a:rPr kumimoji="1" lang="ja-JP" altLang="en-US" sz="2800" b="1" dirty="0" smtClean="0">
                <a:latin typeface="ＭＳ ゴシック"/>
                <a:ea typeface="ＭＳ ゴシック"/>
              </a:rPr>
              <a:t>職員室</a:t>
            </a:r>
            <a:endParaRPr kumimoji="1" lang="ja-JP" altLang="en-US" sz="2800" b="1" dirty="0" smtClean="0">
              <a:latin typeface="ＭＳ ゴシック"/>
              <a:ea typeface="ＭＳ ゴシック"/>
            </a:endParaRPr>
          </a:p>
          <a:p>
            <a:r>
              <a:rPr kumimoji="1" lang="ja-JP" altLang="en-US" sz="2800" b="1" dirty="0" smtClean="0">
                <a:latin typeface="ＭＳ ゴシック"/>
                <a:ea typeface="ＭＳ ゴシック"/>
              </a:rPr>
              <a:t>　</a:t>
            </a:r>
            <a:r>
              <a:rPr kumimoji="1" lang="ja-JP" altLang="en-US" sz="2800" b="1" dirty="0" smtClean="0">
                <a:latin typeface="ＭＳ ゴシック"/>
                <a:ea typeface="ＭＳ ゴシック"/>
              </a:rPr>
              <a:t>に掲示</a:t>
            </a:r>
            <a:r>
              <a:rPr kumimoji="1" lang="ja-JP" altLang="en-US" sz="2800" b="1" dirty="0" smtClean="0">
                <a:latin typeface="ＭＳ ゴシック"/>
                <a:ea typeface="ＭＳ ゴシック"/>
              </a:rPr>
              <a:t>す</a:t>
            </a:r>
            <a:r>
              <a:rPr kumimoji="1" lang="ja-JP" altLang="en-US" sz="2800" b="1" dirty="0" smtClean="0">
                <a:latin typeface="ＭＳ ゴシック"/>
                <a:ea typeface="ＭＳ ゴシック"/>
              </a:rPr>
              <a:t>る。</a:t>
            </a:r>
            <a:endParaRPr kumimoji="1" lang="ja-JP" altLang="en-US" sz="2800" b="1" dirty="0" smtClean="0">
              <a:latin typeface="ＭＳ ゴシック"/>
              <a:ea typeface="ＭＳ ゴシック"/>
            </a:endParaRPr>
          </a:p>
        </p:txBody>
      </p:sp>
      <p:grpSp>
        <p:nvGrpSpPr>
          <p:cNvPr id="1334" name="グループ 213"/>
          <p:cNvGrpSpPr/>
          <p:nvPr/>
        </p:nvGrpSpPr>
        <p:grpSpPr>
          <a:xfrm>
            <a:off x="4874435" y="3928448"/>
            <a:ext cx="2214148" cy="2524552"/>
            <a:chOff x="4683125" y="3928448"/>
            <a:chExt cx="2214148" cy="2524552"/>
          </a:xfrm>
        </p:grpSpPr>
        <p:sp>
          <p:nvSpPr>
            <p:cNvPr id="1335" name="図形 269"/>
            <p:cNvSpPr/>
            <p:nvPr/>
          </p:nvSpPr>
          <p:spPr>
            <a:xfrm>
              <a:off x="4683125" y="3928448"/>
              <a:ext cx="2214148" cy="2524552"/>
            </a:xfrm>
            <a:prstGeom prst="roundRect">
              <a:avLst/>
            </a:prstGeom>
            <a:noFill/>
            <a:ln w="25400" cap="flat" cmpd="sng" algn="ctr">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pic>
          <p:nvPicPr>
            <p:cNvPr id="1336" name="図 271"/>
            <p:cNvPicPr>
              <a:picLocks noChangeAspect="1"/>
            </p:cNvPicPr>
            <p:nvPr/>
          </p:nvPicPr>
          <p:blipFill>
            <a:blip r:embed="rId5"/>
            <a:stretch>
              <a:fillRect/>
            </a:stretch>
          </p:blipFill>
          <p:spPr>
            <a:xfrm>
              <a:off x="5471817" y="4725000"/>
              <a:ext cx="1188633" cy="1510086"/>
            </a:xfrm>
            <a:prstGeom prst="rect">
              <a:avLst/>
            </a:prstGeom>
          </p:spPr>
        </p:pic>
        <p:pic>
          <p:nvPicPr>
            <p:cNvPr id="1337" name="Picture 275"/>
            <p:cNvPicPr>
              <a:picLocks noChangeAspect="1" noChangeArrowheads="1"/>
            </p:cNvPicPr>
            <p:nvPr/>
          </p:nvPicPr>
          <p:blipFill>
            <a:blip r:embed="rId2"/>
            <a:stretch>
              <a:fillRect/>
            </a:stretch>
          </p:blipFill>
          <p:spPr>
            <a:xfrm>
              <a:off x="5315965" y="4653000"/>
              <a:ext cx="1168710" cy="1409409"/>
            </a:xfrm>
            <a:prstGeom prst="rect">
              <a:avLst/>
            </a:prstGeom>
            <a:noFill/>
            <a:ln w="9525">
              <a:solidFill>
                <a:schemeClr val="tx1"/>
              </a:solidFill>
              <a:miter lim="800000"/>
              <a:headEnd/>
              <a:tailEnd/>
            </a:ln>
          </p:spPr>
        </p:pic>
        <p:pic>
          <p:nvPicPr>
            <p:cNvPr id="1338" name="Picture 276"/>
            <p:cNvPicPr>
              <a:picLocks noChangeAspect="1" noChangeArrowheads="1"/>
            </p:cNvPicPr>
            <p:nvPr/>
          </p:nvPicPr>
          <p:blipFill>
            <a:blip r:embed="rId2"/>
            <a:stretch>
              <a:fillRect/>
            </a:stretch>
          </p:blipFill>
          <p:spPr>
            <a:xfrm>
              <a:off x="5148000" y="4466429"/>
              <a:ext cx="1168710" cy="1410571"/>
            </a:xfrm>
            <a:prstGeom prst="rect">
              <a:avLst/>
            </a:prstGeom>
            <a:noFill/>
            <a:ln w="9525">
              <a:solidFill>
                <a:schemeClr val="tx1"/>
              </a:solidFill>
              <a:miter lim="800000"/>
              <a:headEnd/>
              <a:tailEnd/>
            </a:ln>
          </p:spPr>
        </p:pic>
        <p:pic>
          <p:nvPicPr>
            <p:cNvPr id="1339" name="図 274"/>
            <p:cNvPicPr>
              <a:picLocks noChangeAspect="1"/>
            </p:cNvPicPr>
            <p:nvPr/>
          </p:nvPicPr>
          <p:blipFill>
            <a:blip r:embed="rId6"/>
            <a:stretch>
              <a:fillRect/>
            </a:stretch>
          </p:blipFill>
          <p:spPr>
            <a:xfrm>
              <a:off x="4869855" y="4214325"/>
              <a:ext cx="1285299" cy="1542359"/>
            </a:xfrm>
            <a:prstGeom prst="rect">
              <a:avLst/>
            </a:prstGeom>
          </p:spPr>
        </p:pic>
      </p:grpSp>
    </p:spTree>
    <p:extLst>
      <p:ext uri="{BB962C8B-B14F-4D97-AF65-F5344CB8AC3E}">
        <p14:creationId xmlns:p14="http://schemas.microsoft.com/office/powerpoint/2010/main" val="2062664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6" name="テキスト ボックス 14"/>
          <p:cNvSpPr txBox="1"/>
          <p:nvPr/>
        </p:nvSpPr>
        <p:spPr>
          <a:xfrm>
            <a:off x="103505" y="1557000"/>
            <a:ext cx="8957666" cy="3415427"/>
          </a:xfrm>
          <a:prstGeom prst="rect">
            <a:avLst/>
          </a:prstGeom>
          <a:noFill/>
        </p:spPr>
        <p:txBody>
          <a:bodyPr wrap="square" rtlCol="0">
            <a:spAutoFit/>
          </a:bodyPr>
          <a:lstStyle/>
          <a:p>
            <a:r>
              <a:rPr kumimoji="1" lang="ja-JP" altLang="en-US" sz="3600" dirty="0" smtClean="0"/>
              <a:t>①　「あきたのそこぢから」の各項目について</a:t>
            </a:r>
            <a:endParaRPr kumimoji="1" lang="en-US" altLang="ja-JP" sz="3600" dirty="0" smtClean="0"/>
          </a:p>
          <a:p>
            <a:r>
              <a:rPr kumimoji="1" lang="ja-JP" altLang="en-US" sz="3600" dirty="0" smtClean="0"/>
              <a:t>　 自分の工夫をチェック</a:t>
            </a:r>
            <a:endParaRPr kumimoji="1" lang="en-US" altLang="ja-JP" sz="3600" dirty="0" smtClean="0"/>
          </a:p>
          <a:p>
            <a:endParaRPr lang="en-US" altLang="ja-JP" sz="3600" dirty="0" smtClean="0"/>
          </a:p>
          <a:p>
            <a:r>
              <a:rPr lang="ja-JP" altLang="en-US" sz="3600" dirty="0" smtClean="0"/>
              <a:t>②　屋台村方式で</a:t>
            </a:r>
            <a:r>
              <a:rPr lang="ja-JP" altLang="en-US" sz="3600" dirty="0" smtClean="0"/>
              <a:t>、</a:t>
            </a:r>
            <a:r>
              <a:rPr lang="ja-JP" altLang="en-US" sz="3600" dirty="0" smtClean="0"/>
              <a:t>各自の工夫について交流</a:t>
            </a:r>
            <a:endParaRPr lang="en-US" altLang="ja-JP" sz="3600" dirty="0" smtClean="0"/>
          </a:p>
          <a:p>
            <a:endParaRPr kumimoji="1" lang="en-US" altLang="ja-JP" sz="3600" dirty="0" smtClean="0"/>
          </a:p>
          <a:p>
            <a:r>
              <a:rPr kumimoji="1" lang="ja-JP" altLang="en-US" sz="3600" dirty="0" smtClean="0"/>
              <a:t>③　研修の振り返り</a:t>
            </a:r>
            <a:endParaRPr kumimoji="1" lang="ja-JP" altLang="en-US" sz="3600" dirty="0"/>
          </a:p>
        </p:txBody>
      </p:sp>
      <p:sp>
        <p:nvSpPr>
          <p:cNvPr id="1127" name="正方形/長方形 201"/>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28" name="四角形: 角を丸くする 240"/>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２</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68202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4" name="テキスト ボックス 3"/>
          <p:cNvSpPr txBox="1"/>
          <p:nvPr/>
        </p:nvSpPr>
        <p:spPr>
          <a:xfrm>
            <a:off x="48994" y="1036548"/>
            <a:ext cx="9036496" cy="1753433"/>
          </a:xfrm>
          <a:prstGeom prst="rect">
            <a:avLst/>
          </a:prstGeom>
          <a:noFill/>
        </p:spPr>
        <p:txBody>
          <a:bodyPr wrap="square" rtlCol="0">
            <a:spAutoFit/>
          </a:bodyPr>
          <a:lstStyle/>
          <a:p>
            <a:r>
              <a:rPr kumimoji="1" lang="ja-JP" altLang="en-US" sz="3600" dirty="0" smtClean="0"/>
              <a:t>①　自分の工夫をチェック</a:t>
            </a:r>
            <a:endParaRPr kumimoji="1" lang="en-US" altLang="ja-JP" sz="3600" dirty="0" smtClean="0"/>
          </a:p>
          <a:p>
            <a:r>
              <a:rPr kumimoji="1" lang="ja-JP" altLang="en-US" sz="3600" dirty="0" smtClean="0"/>
              <a:t>　</a:t>
            </a:r>
            <a:r>
              <a:rPr kumimoji="1" lang="ja-JP" altLang="en-US" sz="3600" dirty="0" smtClean="0"/>
              <a:t>　</a:t>
            </a:r>
            <a:r>
              <a:rPr kumimoji="1" lang="ja-JP" altLang="en-US" sz="3600" dirty="0" smtClean="0"/>
              <a:t>「あきたのそこぢから」の９項目から</a:t>
            </a:r>
            <a:r>
              <a:rPr kumimoji="1" lang="ja-JP" altLang="en-US" sz="3600" dirty="0" smtClean="0"/>
              <a:t>、</a:t>
            </a:r>
            <a:r>
              <a:rPr kumimoji="1" lang="ja-JP" altLang="en-US" sz="3600" dirty="0" smtClean="0"/>
              <a:t>二</a:t>
            </a:r>
            <a:r>
              <a:rPr kumimoji="1" lang="ja-JP" altLang="en-US" sz="3600" dirty="0" smtClean="0"/>
              <a:t>つ　　</a:t>
            </a:r>
            <a:endParaRPr kumimoji="1" lang="en-US" altLang="ja-JP" sz="3600" dirty="0" smtClean="0"/>
          </a:p>
          <a:p>
            <a:r>
              <a:rPr kumimoji="1" lang="ja-JP" altLang="en-US" sz="3600" dirty="0" smtClean="0"/>
              <a:t>　</a:t>
            </a:r>
            <a:r>
              <a:rPr kumimoji="1" lang="ja-JP" altLang="en-US" sz="3600" dirty="0" smtClean="0"/>
              <a:t>選び</a:t>
            </a:r>
            <a:r>
              <a:rPr kumimoji="1" lang="ja-JP" altLang="en-US" sz="3600" dirty="0" smtClean="0"/>
              <a:t>、</a:t>
            </a:r>
            <a:r>
              <a:rPr kumimoji="1" lang="ja-JP" altLang="en-US" sz="3600" dirty="0" smtClean="0"/>
              <a:t>実践している工夫をシートに記述する。</a:t>
            </a:r>
            <a:endParaRPr kumimoji="1" lang="ja-JP" altLang="en-US" sz="3600" dirty="0"/>
          </a:p>
        </p:txBody>
      </p:sp>
      <p:grpSp>
        <p:nvGrpSpPr>
          <p:cNvPr id="1135" name="グループ化 13"/>
          <p:cNvGrpSpPr/>
          <p:nvPr/>
        </p:nvGrpSpPr>
        <p:grpSpPr>
          <a:xfrm>
            <a:off x="5940152" y="3343979"/>
            <a:ext cx="2261730" cy="3225214"/>
            <a:chOff x="3779912" y="1159007"/>
            <a:chExt cx="2261730" cy="3225214"/>
          </a:xfrm>
        </p:grpSpPr>
        <p:pic>
          <p:nvPicPr>
            <p:cNvPr id="1136" name="Picture 2"/>
            <p:cNvPicPr>
              <a:picLocks noChangeAspect="1" noChangeArrowheads="1"/>
            </p:cNvPicPr>
            <p:nvPr/>
          </p:nvPicPr>
          <p:blipFill>
            <a:blip r:embed="rId1"/>
            <a:stretch>
              <a:fillRect/>
            </a:stretch>
          </p:blipFill>
          <p:spPr>
            <a:xfrm>
              <a:off x="3779912" y="1159007"/>
              <a:ext cx="2261730" cy="3225214"/>
            </a:xfrm>
            <a:prstGeom prst="rect">
              <a:avLst/>
            </a:prstGeom>
            <a:noFill/>
            <a:ln w="9525">
              <a:solidFill>
                <a:schemeClr val="tx1"/>
              </a:solidFill>
              <a:miter lim="800000"/>
              <a:headEnd/>
              <a:tailEnd/>
            </a:ln>
          </p:spPr>
        </p:pic>
        <p:sp>
          <p:nvSpPr>
            <p:cNvPr id="1137" name="テキスト ボックス 15"/>
            <p:cNvSpPr txBox="1"/>
            <p:nvPr/>
          </p:nvSpPr>
          <p:spPr>
            <a:xfrm>
              <a:off x="3876670" y="1681993"/>
              <a:ext cx="2164972" cy="369332"/>
            </a:xfrm>
            <a:prstGeom prst="rect">
              <a:avLst/>
            </a:prstGeom>
            <a:noFill/>
          </p:spPr>
          <p:txBody>
            <a:bodyPr wrap="square" rtlCol="0">
              <a:spAutoFit/>
            </a:bodyPr>
            <a:lstStyle/>
            <a:p>
              <a:r>
                <a:rPr kumimoji="1" lang="ja-JP" altLang="en-US" dirty="0" smtClean="0"/>
                <a:t>・色の使い方を統一</a:t>
              </a:r>
              <a:endParaRPr kumimoji="1" lang="ja-JP" altLang="en-US" dirty="0"/>
            </a:p>
          </p:txBody>
        </p:sp>
        <p:sp>
          <p:nvSpPr>
            <p:cNvPr id="1138" name="テキスト ボックス 16"/>
            <p:cNvSpPr txBox="1"/>
            <p:nvPr/>
          </p:nvSpPr>
          <p:spPr>
            <a:xfrm>
              <a:off x="3876670" y="2533285"/>
              <a:ext cx="2068214" cy="369332"/>
            </a:xfrm>
            <a:prstGeom prst="rect">
              <a:avLst/>
            </a:prstGeom>
            <a:noFill/>
          </p:spPr>
          <p:txBody>
            <a:bodyPr wrap="square" rtlCol="0">
              <a:spAutoFit/>
            </a:bodyPr>
            <a:lstStyle/>
            <a:p>
              <a:r>
                <a:rPr kumimoji="1" lang="ja-JP" altLang="en-US" dirty="0" smtClean="0"/>
                <a:t>・書く時間の確保</a:t>
              </a:r>
              <a:endParaRPr kumimoji="1" lang="en-US" altLang="ja-JP" dirty="0" smtClean="0"/>
            </a:p>
          </p:txBody>
        </p:sp>
        <p:sp>
          <p:nvSpPr>
            <p:cNvPr id="1139" name="テキスト ボックス 17"/>
            <p:cNvSpPr txBox="1"/>
            <p:nvPr/>
          </p:nvSpPr>
          <p:spPr>
            <a:xfrm>
              <a:off x="3779912" y="3520783"/>
              <a:ext cx="2164972" cy="646331"/>
            </a:xfrm>
            <a:prstGeom prst="rect">
              <a:avLst/>
            </a:prstGeom>
            <a:noFill/>
          </p:spPr>
          <p:txBody>
            <a:bodyPr wrap="square" rtlCol="0">
              <a:spAutoFit/>
            </a:bodyPr>
            <a:lstStyle/>
            <a:p>
              <a:r>
                <a:rPr kumimoji="1" lang="ja-JP" altLang="en-US" dirty="0" smtClean="0"/>
                <a:t>・単元終了時に全員</a:t>
              </a:r>
              <a:endParaRPr kumimoji="1" lang="en-US" altLang="ja-JP" dirty="0" smtClean="0"/>
            </a:p>
            <a:p>
              <a:r>
                <a:rPr lang="ja-JP" altLang="en-US" dirty="0"/>
                <a:t>　</a:t>
              </a:r>
              <a:r>
                <a:rPr kumimoji="1" lang="ja-JP" altLang="en-US" dirty="0" smtClean="0"/>
                <a:t>から回収して点検</a:t>
              </a:r>
              <a:endParaRPr kumimoji="1" lang="ja-JP" altLang="en-US" dirty="0"/>
            </a:p>
          </p:txBody>
        </p:sp>
      </p:grpSp>
      <p:grpSp>
        <p:nvGrpSpPr>
          <p:cNvPr id="1140" name="グループ化 18"/>
          <p:cNvGrpSpPr/>
          <p:nvPr/>
        </p:nvGrpSpPr>
        <p:grpSpPr>
          <a:xfrm>
            <a:off x="4865153" y="3018640"/>
            <a:ext cx="2385970" cy="3358728"/>
            <a:chOff x="2915816" y="3356992"/>
            <a:chExt cx="2249978" cy="3187469"/>
          </a:xfrm>
        </p:grpSpPr>
        <p:pic>
          <p:nvPicPr>
            <p:cNvPr id="1141" name="Picture 3"/>
            <p:cNvPicPr>
              <a:picLocks noChangeAspect="1" noChangeArrowheads="1"/>
            </p:cNvPicPr>
            <p:nvPr/>
          </p:nvPicPr>
          <p:blipFill>
            <a:blip r:embed="rId2"/>
            <a:stretch>
              <a:fillRect/>
            </a:stretch>
          </p:blipFill>
          <p:spPr>
            <a:xfrm>
              <a:off x="2915816" y="3356992"/>
              <a:ext cx="2249978" cy="3187469"/>
            </a:xfrm>
            <a:prstGeom prst="rect">
              <a:avLst/>
            </a:prstGeom>
            <a:noFill/>
            <a:ln w="9525">
              <a:solidFill>
                <a:schemeClr val="tx1"/>
              </a:solidFill>
              <a:miter lim="800000"/>
              <a:headEnd/>
              <a:tailEnd/>
            </a:ln>
          </p:spPr>
        </p:pic>
        <p:sp>
          <p:nvSpPr>
            <p:cNvPr id="1142" name="テキスト ボックス 20"/>
            <p:cNvSpPr txBox="1"/>
            <p:nvPr/>
          </p:nvSpPr>
          <p:spPr>
            <a:xfrm>
              <a:off x="2935834" y="4149080"/>
              <a:ext cx="2068214" cy="646331"/>
            </a:xfrm>
            <a:prstGeom prst="rect">
              <a:avLst/>
            </a:prstGeom>
            <a:noFill/>
          </p:spPr>
          <p:txBody>
            <a:bodyPr wrap="square" rtlCol="0">
              <a:spAutoFit/>
            </a:bodyPr>
            <a:lstStyle/>
            <a:p>
              <a:r>
                <a:rPr kumimoji="1" lang="ja-JP" altLang="en-US" dirty="0" smtClean="0"/>
                <a:t>・授業前に自分の</a:t>
              </a:r>
              <a:endParaRPr kumimoji="1" lang="en-US" altLang="ja-JP" dirty="0" smtClean="0"/>
            </a:p>
            <a:p>
              <a:r>
                <a:rPr lang="ja-JP" altLang="en-US" dirty="0"/>
                <a:t>　</a:t>
              </a:r>
              <a:r>
                <a:rPr lang="ja-JP" altLang="en-US" dirty="0" smtClean="0"/>
                <a:t>顔</a:t>
              </a:r>
              <a:r>
                <a:rPr kumimoji="1" lang="ja-JP" altLang="en-US" dirty="0" smtClean="0"/>
                <a:t>を鏡で確認</a:t>
              </a:r>
              <a:endParaRPr kumimoji="1" lang="ja-JP" altLang="en-US" dirty="0"/>
            </a:p>
          </p:txBody>
        </p:sp>
        <p:sp>
          <p:nvSpPr>
            <p:cNvPr id="1143" name="テキスト ボックス 21"/>
            <p:cNvSpPr txBox="1"/>
            <p:nvPr/>
          </p:nvSpPr>
          <p:spPr>
            <a:xfrm>
              <a:off x="2935834" y="5016691"/>
              <a:ext cx="2068214" cy="646331"/>
            </a:xfrm>
            <a:prstGeom prst="rect">
              <a:avLst/>
            </a:prstGeom>
            <a:noFill/>
          </p:spPr>
          <p:txBody>
            <a:bodyPr wrap="square" rtlCol="0">
              <a:spAutoFit/>
            </a:bodyPr>
            <a:lstStyle/>
            <a:p>
              <a:r>
                <a:rPr kumimoji="1" lang="ja-JP" altLang="en-US" dirty="0" smtClean="0"/>
                <a:t>・子どものよい点を　</a:t>
              </a:r>
              <a:endParaRPr kumimoji="1" lang="en-US" altLang="ja-JP" dirty="0" smtClean="0"/>
            </a:p>
            <a:p>
              <a:r>
                <a:rPr lang="ja-JP" altLang="en-US" dirty="0"/>
                <a:t>　</a:t>
              </a:r>
              <a:r>
                <a:rPr lang="ja-JP" altLang="en-US" dirty="0" smtClean="0"/>
                <a:t>思い返す</a:t>
              </a:r>
              <a:endParaRPr kumimoji="1" lang="ja-JP" altLang="en-US" dirty="0"/>
            </a:p>
          </p:txBody>
        </p:sp>
      </p:grpSp>
      <p:sp>
        <p:nvSpPr>
          <p:cNvPr id="1144" name="角丸四角形吹き出し 22"/>
          <p:cNvSpPr/>
          <p:nvPr/>
        </p:nvSpPr>
        <p:spPr>
          <a:xfrm>
            <a:off x="796364" y="3726076"/>
            <a:ext cx="3528392" cy="747162"/>
          </a:xfrm>
          <a:prstGeom prst="wedgeRoundRectCallout">
            <a:avLst>
              <a:gd name="adj1" fmla="val 62325"/>
              <a:gd name="adj2" fmla="val 36031"/>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chemeClr val="tx1"/>
                </a:solidFill>
              </a:rPr>
              <a:t>黒のサインペンを用いて</a:t>
            </a:r>
            <a:endParaRPr kumimoji="1" lang="en-US" altLang="ja-JP" sz="2400" dirty="0" smtClean="0">
              <a:solidFill>
                <a:schemeClr val="tx1"/>
              </a:solidFill>
            </a:endParaRPr>
          </a:p>
        </p:txBody>
      </p:sp>
      <p:sp>
        <p:nvSpPr>
          <p:cNvPr id="1145" name="角丸四角形吹き出し 23"/>
          <p:cNvSpPr/>
          <p:nvPr/>
        </p:nvSpPr>
        <p:spPr>
          <a:xfrm>
            <a:off x="1619672" y="4771920"/>
            <a:ext cx="2708904" cy="747162"/>
          </a:xfrm>
          <a:prstGeom prst="wedgeRoundRectCallout">
            <a:avLst>
              <a:gd name="adj1" fmla="val 64435"/>
              <a:gd name="adj2" fmla="val 2328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大きな字で簡潔に</a:t>
            </a:r>
            <a:endParaRPr kumimoji="1" lang="en-US" altLang="ja-JP" sz="2400" dirty="0" smtClean="0">
              <a:solidFill>
                <a:schemeClr val="tx1"/>
              </a:solidFill>
            </a:endParaRPr>
          </a:p>
        </p:txBody>
      </p:sp>
      <p:sp>
        <p:nvSpPr>
          <p:cNvPr id="1146" name="角丸四角形吹き出し 24"/>
          <p:cNvSpPr/>
          <p:nvPr/>
        </p:nvSpPr>
        <p:spPr>
          <a:xfrm>
            <a:off x="2560560" y="5758410"/>
            <a:ext cx="1788604" cy="747162"/>
          </a:xfrm>
          <a:prstGeom prst="wedgeRoundRectCallout">
            <a:avLst>
              <a:gd name="adj1" fmla="val 67635"/>
              <a:gd name="adj2" fmla="val -4300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箇条書きで</a:t>
            </a:r>
            <a:endParaRPr kumimoji="1" lang="en-US" altLang="ja-JP" sz="2400" dirty="0" smtClean="0">
              <a:solidFill>
                <a:schemeClr val="tx1"/>
              </a:solidFill>
            </a:endParaRPr>
          </a:p>
        </p:txBody>
      </p:sp>
      <p:sp>
        <p:nvSpPr>
          <p:cNvPr id="1147" name="テキスト ボックス 6"/>
          <p:cNvSpPr txBox="1"/>
          <p:nvPr/>
        </p:nvSpPr>
        <p:spPr>
          <a:xfrm>
            <a:off x="4282615" y="2901390"/>
            <a:ext cx="569252" cy="369332"/>
          </a:xfrm>
          <a:prstGeom prst="rect">
            <a:avLst/>
          </a:prstGeom>
          <a:noFill/>
        </p:spPr>
        <p:txBody>
          <a:bodyPr wrap="square" rtlCol="0">
            <a:spAutoFit/>
          </a:bodyPr>
          <a:lstStyle/>
          <a:p>
            <a:r>
              <a:rPr kumimoji="1" lang="ja-JP" altLang="en-US" dirty="0" smtClean="0"/>
              <a:t>例）</a:t>
            </a:r>
            <a:endParaRPr kumimoji="1" lang="ja-JP" altLang="en-US" dirty="0"/>
          </a:p>
        </p:txBody>
      </p:sp>
      <p:sp>
        <p:nvSpPr>
          <p:cNvPr id="1148" name="正方形/長方形 202"/>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49" name="四角形: 角を丸くする 241"/>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３</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17223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graphicFrame>
        <p:nvGraphicFramePr>
          <p:cNvPr id="1155" name="表 29"/>
          <p:cNvGraphicFramePr>
            <a:graphicFrameLocks noGrp="1"/>
          </p:cNvGraphicFramePr>
          <p:nvPr>
            <p:extLst>
              <p:ext uri="{D42A27DB-BD31-4B8C-83A1-F6EECF244321}">
                <p14:modId xmlns:p14="http://schemas.microsoft.com/office/powerpoint/2010/main" val="2539296758"/>
              </p:ext>
            </p:extLst>
          </p:nvPr>
        </p:nvGraphicFramePr>
        <p:xfrm>
          <a:off x="439080" y="3069000"/>
          <a:ext cx="8335044" cy="3528393"/>
        </p:xfrm>
        <a:graphic>
          <a:graphicData uri="http://schemas.openxmlformats.org/drawingml/2006/table">
            <a:tbl>
              <a:tblPr firstRow="1" bandRow="1">
                <a:tableStyleId>{5C22544A-7EE6-4342-B048-85BDC9FD1C3A}</a:tableStyleId>
              </a:tblPr>
              <a:tblGrid>
                <a:gridCol w="1199468"/>
                <a:gridCol w="2332303"/>
                <a:gridCol w="2499017"/>
                <a:gridCol w="2304256"/>
              </a:tblGrid>
              <a:tr h="1584177">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r>
                        <a:rPr kumimoji="1" lang="ja-JP" altLang="en-US" sz="2800" dirty="0" smtClean="0"/>
                        <a:t>１回目</a:t>
                      </a:r>
                      <a:endParaRPr kumimoji="1" lang="ja-JP" alt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屋台</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r>
                        <a:rPr kumimoji="1" lang="ja-JP" altLang="en-US" sz="2800" dirty="0" smtClean="0"/>
                        <a:t>２回目</a:t>
                      </a:r>
                      <a:endParaRPr kumimoji="1" lang="ja-JP" alt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3600" dirty="0" smtClean="0"/>
                        <a:t>屋台</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r>
                        <a:rPr kumimoji="1" lang="ja-JP" altLang="en-US" sz="2800" dirty="0" smtClean="0"/>
                        <a:t>３回目</a:t>
                      </a:r>
                      <a:endParaRPr kumimoji="1" lang="ja-JP" alt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3600" dirty="0" smtClean="0"/>
                        <a:t>屋台</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pSp>
        <p:nvGrpSpPr>
          <p:cNvPr id="1156" name="グループ化 30"/>
          <p:cNvGrpSpPr/>
          <p:nvPr/>
        </p:nvGrpSpPr>
        <p:grpSpPr>
          <a:xfrm>
            <a:off x="1968759" y="3499678"/>
            <a:ext cx="473295" cy="1094521"/>
            <a:chOff x="827584" y="4038467"/>
            <a:chExt cx="473295" cy="1306154"/>
          </a:xfrm>
        </p:grpSpPr>
        <p:sp>
          <p:nvSpPr>
            <p:cNvPr id="1157" name="円/楕円 4"/>
            <p:cNvSpPr/>
            <p:nvPr/>
          </p:nvSpPr>
          <p:spPr>
            <a:xfrm>
              <a:off x="827584" y="4038467"/>
              <a:ext cx="473295" cy="473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8" name="角丸四角形 5"/>
            <p:cNvSpPr/>
            <p:nvPr/>
          </p:nvSpPr>
          <p:spPr>
            <a:xfrm>
              <a:off x="827584" y="4511762"/>
              <a:ext cx="473295" cy="8328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159" name="グループ化 31"/>
          <p:cNvGrpSpPr/>
          <p:nvPr/>
        </p:nvGrpSpPr>
        <p:grpSpPr>
          <a:xfrm>
            <a:off x="2975471" y="3499678"/>
            <a:ext cx="473295" cy="1094521"/>
            <a:chOff x="1475983" y="4038466"/>
            <a:chExt cx="473295" cy="1306154"/>
          </a:xfrm>
        </p:grpSpPr>
        <p:sp>
          <p:nvSpPr>
            <p:cNvPr id="1160" name="円/楕円 6"/>
            <p:cNvSpPr/>
            <p:nvPr/>
          </p:nvSpPr>
          <p:spPr>
            <a:xfrm>
              <a:off x="1475983" y="4038466"/>
              <a:ext cx="473295" cy="473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1" name="角丸四角形 7"/>
            <p:cNvSpPr/>
            <p:nvPr/>
          </p:nvSpPr>
          <p:spPr>
            <a:xfrm>
              <a:off x="1475983" y="4511761"/>
              <a:ext cx="473295" cy="8328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162" name="グループ化 33"/>
          <p:cNvGrpSpPr/>
          <p:nvPr/>
        </p:nvGrpSpPr>
        <p:grpSpPr>
          <a:xfrm>
            <a:off x="4458744" y="3499678"/>
            <a:ext cx="473295" cy="1094521"/>
            <a:chOff x="3629999" y="3995772"/>
            <a:chExt cx="473295" cy="1306154"/>
          </a:xfrm>
        </p:grpSpPr>
        <p:sp>
          <p:nvSpPr>
            <p:cNvPr id="1163" name="円/楕円 10"/>
            <p:cNvSpPr/>
            <p:nvPr/>
          </p:nvSpPr>
          <p:spPr>
            <a:xfrm>
              <a:off x="3629999" y="3995772"/>
              <a:ext cx="473295" cy="47329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4" name="角丸四角形 11"/>
            <p:cNvSpPr/>
            <p:nvPr/>
          </p:nvSpPr>
          <p:spPr>
            <a:xfrm>
              <a:off x="3629999" y="4469067"/>
              <a:ext cx="473295" cy="832859"/>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165" name="グループ化 34"/>
          <p:cNvGrpSpPr/>
          <p:nvPr/>
        </p:nvGrpSpPr>
        <p:grpSpPr>
          <a:xfrm>
            <a:off x="5343791" y="3499678"/>
            <a:ext cx="473295" cy="1094521"/>
            <a:chOff x="4278398" y="3995771"/>
            <a:chExt cx="473295" cy="1306154"/>
          </a:xfrm>
        </p:grpSpPr>
        <p:sp>
          <p:nvSpPr>
            <p:cNvPr id="1166" name="円/楕円 12"/>
            <p:cNvSpPr/>
            <p:nvPr/>
          </p:nvSpPr>
          <p:spPr>
            <a:xfrm>
              <a:off x="4278398" y="3995771"/>
              <a:ext cx="473295" cy="47329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7" name="角丸四角形 13"/>
            <p:cNvSpPr/>
            <p:nvPr/>
          </p:nvSpPr>
          <p:spPr>
            <a:xfrm>
              <a:off x="4278398" y="4469066"/>
              <a:ext cx="473295" cy="832859"/>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168" name="グループ化 36"/>
          <p:cNvGrpSpPr/>
          <p:nvPr/>
        </p:nvGrpSpPr>
        <p:grpSpPr>
          <a:xfrm>
            <a:off x="6690992" y="3499678"/>
            <a:ext cx="473295" cy="1094521"/>
            <a:chOff x="6454345" y="3990663"/>
            <a:chExt cx="473295" cy="1306154"/>
          </a:xfrm>
        </p:grpSpPr>
        <p:sp>
          <p:nvSpPr>
            <p:cNvPr id="1169" name="円/楕円 16"/>
            <p:cNvSpPr/>
            <p:nvPr/>
          </p:nvSpPr>
          <p:spPr>
            <a:xfrm>
              <a:off x="6454345" y="3990663"/>
              <a:ext cx="473295" cy="47329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0" name="角丸四角形 17"/>
            <p:cNvSpPr/>
            <p:nvPr/>
          </p:nvSpPr>
          <p:spPr>
            <a:xfrm>
              <a:off x="6454345" y="4463958"/>
              <a:ext cx="473295" cy="83285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171" name="グループ化 37"/>
          <p:cNvGrpSpPr/>
          <p:nvPr/>
        </p:nvGrpSpPr>
        <p:grpSpPr>
          <a:xfrm>
            <a:off x="7339391" y="3499677"/>
            <a:ext cx="473295" cy="1094521"/>
            <a:chOff x="7102744" y="3990662"/>
            <a:chExt cx="473295" cy="1306154"/>
          </a:xfrm>
        </p:grpSpPr>
        <p:sp>
          <p:nvSpPr>
            <p:cNvPr id="1172" name="円/楕円 18"/>
            <p:cNvSpPr/>
            <p:nvPr/>
          </p:nvSpPr>
          <p:spPr>
            <a:xfrm>
              <a:off x="7102744" y="3990662"/>
              <a:ext cx="473295" cy="47329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3" name="角丸四角形 19"/>
            <p:cNvSpPr/>
            <p:nvPr/>
          </p:nvSpPr>
          <p:spPr>
            <a:xfrm>
              <a:off x="7102744" y="4463957"/>
              <a:ext cx="473295" cy="83285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174" name="グループ化 38"/>
          <p:cNvGrpSpPr/>
          <p:nvPr/>
        </p:nvGrpSpPr>
        <p:grpSpPr>
          <a:xfrm>
            <a:off x="8007760" y="3499678"/>
            <a:ext cx="473295" cy="1094521"/>
            <a:chOff x="7771113" y="3990663"/>
            <a:chExt cx="473295" cy="1306154"/>
          </a:xfrm>
        </p:grpSpPr>
        <p:sp>
          <p:nvSpPr>
            <p:cNvPr id="1175" name="円/楕円 20"/>
            <p:cNvSpPr/>
            <p:nvPr/>
          </p:nvSpPr>
          <p:spPr>
            <a:xfrm>
              <a:off x="7771113" y="3990663"/>
              <a:ext cx="473295" cy="47329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6" name="角丸四角形 21"/>
            <p:cNvSpPr/>
            <p:nvPr/>
          </p:nvSpPr>
          <p:spPr>
            <a:xfrm>
              <a:off x="7771113" y="4463958"/>
              <a:ext cx="473295" cy="83285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sp>
        <p:nvSpPr>
          <p:cNvPr id="1177" name="テキスト ボックス 25"/>
          <p:cNvSpPr txBox="1"/>
          <p:nvPr/>
        </p:nvSpPr>
        <p:spPr>
          <a:xfrm>
            <a:off x="2442054" y="3069000"/>
            <a:ext cx="648399" cy="369332"/>
          </a:xfrm>
          <a:prstGeom prst="rect">
            <a:avLst/>
          </a:prstGeom>
          <a:noFill/>
        </p:spPr>
        <p:txBody>
          <a:bodyPr wrap="square" rtlCol="0">
            <a:spAutoFit/>
          </a:bodyPr>
          <a:lstStyle/>
          <a:p>
            <a:r>
              <a:rPr kumimoji="1" lang="ja-JP" altLang="en-US" dirty="0" smtClean="0"/>
              <a:t>１班</a:t>
            </a:r>
            <a:endParaRPr kumimoji="1" lang="ja-JP" altLang="en-US" dirty="0"/>
          </a:p>
        </p:txBody>
      </p:sp>
      <p:sp>
        <p:nvSpPr>
          <p:cNvPr id="1178" name="テキスト ボックス 26"/>
          <p:cNvSpPr txBox="1"/>
          <p:nvPr/>
        </p:nvSpPr>
        <p:spPr>
          <a:xfrm>
            <a:off x="4932039" y="3085844"/>
            <a:ext cx="648399" cy="369332"/>
          </a:xfrm>
          <a:prstGeom prst="rect">
            <a:avLst/>
          </a:prstGeom>
          <a:noFill/>
        </p:spPr>
        <p:txBody>
          <a:bodyPr wrap="square" rtlCol="0">
            <a:spAutoFit/>
          </a:bodyPr>
          <a:lstStyle/>
          <a:p>
            <a:r>
              <a:rPr lang="ja-JP" altLang="en-US" dirty="0"/>
              <a:t>２</a:t>
            </a:r>
            <a:r>
              <a:rPr kumimoji="1" lang="ja-JP" altLang="en-US" dirty="0" smtClean="0"/>
              <a:t>班</a:t>
            </a:r>
            <a:endParaRPr kumimoji="1" lang="ja-JP" altLang="en-US" dirty="0"/>
          </a:p>
        </p:txBody>
      </p:sp>
      <p:sp>
        <p:nvSpPr>
          <p:cNvPr id="1179" name="テキスト ボックス 27"/>
          <p:cNvSpPr txBox="1"/>
          <p:nvPr/>
        </p:nvSpPr>
        <p:spPr>
          <a:xfrm>
            <a:off x="7328927" y="3083753"/>
            <a:ext cx="648399" cy="369332"/>
          </a:xfrm>
          <a:prstGeom prst="rect">
            <a:avLst/>
          </a:prstGeom>
          <a:noFill/>
        </p:spPr>
        <p:txBody>
          <a:bodyPr wrap="square" rtlCol="0">
            <a:spAutoFit/>
          </a:bodyPr>
          <a:lstStyle/>
          <a:p>
            <a:r>
              <a:rPr lang="ja-JP" altLang="en-US" dirty="0"/>
              <a:t>３</a:t>
            </a:r>
            <a:r>
              <a:rPr kumimoji="1" lang="ja-JP" altLang="en-US" dirty="0" smtClean="0"/>
              <a:t>班</a:t>
            </a:r>
            <a:endParaRPr kumimoji="1" lang="ja-JP" altLang="en-US" dirty="0"/>
          </a:p>
        </p:txBody>
      </p:sp>
      <p:sp>
        <p:nvSpPr>
          <p:cNvPr id="1180" name="テキスト ボックス 28"/>
          <p:cNvSpPr txBox="1"/>
          <p:nvPr/>
        </p:nvSpPr>
        <p:spPr>
          <a:xfrm>
            <a:off x="313188" y="1197000"/>
            <a:ext cx="8460940" cy="1753433"/>
          </a:xfrm>
          <a:prstGeom prst="rect">
            <a:avLst/>
          </a:prstGeom>
          <a:noFill/>
        </p:spPr>
        <p:txBody>
          <a:bodyPr wrap="square" rtlCol="0">
            <a:spAutoFit/>
          </a:bodyPr>
          <a:lstStyle/>
          <a:p>
            <a:r>
              <a:rPr kumimoji="1" lang="ja-JP" altLang="en-US" sz="3600" dirty="0" smtClean="0"/>
              <a:t>②　屋台村方式で交流</a:t>
            </a:r>
            <a:endParaRPr kumimoji="1" lang="ja-JP" altLang="en-US" sz="3600" dirty="0"/>
          </a:p>
          <a:p>
            <a:r>
              <a:rPr kumimoji="1" lang="ja-JP" altLang="en-US" sz="3600" dirty="0" smtClean="0"/>
              <a:t>　 </a:t>
            </a:r>
            <a:r>
              <a:rPr kumimoji="1" lang="ja-JP" altLang="en-US" sz="3600" dirty="0" smtClean="0"/>
              <a:t>発表者が屋台役として発表し</a:t>
            </a:r>
            <a:r>
              <a:rPr kumimoji="1" lang="ja-JP" altLang="en-US" sz="3600" dirty="0" smtClean="0"/>
              <a:t>、</a:t>
            </a:r>
            <a:r>
              <a:rPr kumimoji="1" lang="ja-JP" altLang="en-US" sz="3600" dirty="0" smtClean="0"/>
              <a:t>その他の　　</a:t>
            </a:r>
            <a:endParaRPr kumimoji="1" lang="ja-JP" altLang="en-US" sz="3600" dirty="0" smtClean="0"/>
          </a:p>
          <a:p>
            <a:r>
              <a:rPr kumimoji="1" lang="ja-JP" altLang="en-US" sz="3600" dirty="0" smtClean="0"/>
              <a:t>　</a:t>
            </a:r>
            <a:r>
              <a:rPr kumimoji="1" lang="ja-JP" altLang="en-US" sz="3600" dirty="0" smtClean="0"/>
              <a:t>人はお客さん役として</a:t>
            </a:r>
            <a:r>
              <a:rPr kumimoji="1" lang="ja-JP" altLang="en-US" sz="3600" dirty="0" smtClean="0"/>
              <a:t>、</a:t>
            </a:r>
            <a:r>
              <a:rPr kumimoji="1" lang="ja-JP" altLang="en-US" sz="3600" dirty="0" smtClean="0"/>
              <a:t>発表を聞く。</a:t>
            </a:r>
            <a:endParaRPr kumimoji="1" lang="ja-JP" altLang="en-US" sz="3600" dirty="0" smtClean="0"/>
          </a:p>
        </p:txBody>
      </p:sp>
      <p:sp>
        <p:nvSpPr>
          <p:cNvPr id="1181" name="正方形/長方形 203"/>
          <p:cNvSpPr/>
          <p:nvPr/>
        </p:nvSpPr>
        <p:spPr>
          <a:xfrm>
            <a:off x="147697"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82" name="正方形/長方形 204"/>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83" name="四角形: 角を丸くする 24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４</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46558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9" name="テキスト ボックス 67"/>
          <p:cNvSpPr txBox="1"/>
          <p:nvPr/>
        </p:nvSpPr>
        <p:spPr>
          <a:xfrm>
            <a:off x="447216" y="1119943"/>
            <a:ext cx="8696786" cy="583883"/>
          </a:xfrm>
          <a:prstGeom prst="rect">
            <a:avLst/>
          </a:prstGeom>
          <a:noFill/>
        </p:spPr>
        <p:txBody>
          <a:bodyPr wrap="square" rtlCol="0">
            <a:spAutoFit/>
          </a:bodyPr>
          <a:lstStyle/>
          <a:p>
            <a:r>
              <a:rPr kumimoji="1" lang="ja-JP" altLang="en-US" sz="3200" dirty="0" smtClean="0"/>
              <a:t>役割を交代しながら</a:t>
            </a:r>
            <a:r>
              <a:rPr kumimoji="1" lang="ja-JP" altLang="en-US" sz="3200" dirty="0" smtClean="0"/>
              <a:t>、</a:t>
            </a:r>
            <a:r>
              <a:rPr kumimoji="1" lang="ja-JP" altLang="en-US" sz="3200" dirty="0" smtClean="0"/>
              <a:t>５分の交流を３回繰り返す。</a:t>
            </a:r>
            <a:endParaRPr kumimoji="1" lang="ja-JP" altLang="en-US" sz="3200" dirty="0"/>
          </a:p>
        </p:txBody>
      </p:sp>
      <p:grpSp>
        <p:nvGrpSpPr>
          <p:cNvPr id="1190" name="グループ化 69"/>
          <p:cNvGrpSpPr/>
          <p:nvPr/>
        </p:nvGrpSpPr>
        <p:grpSpPr>
          <a:xfrm>
            <a:off x="2086057" y="2030508"/>
            <a:ext cx="473295" cy="1094521"/>
            <a:chOff x="827584" y="4038467"/>
            <a:chExt cx="473295" cy="1306154"/>
          </a:xfrm>
        </p:grpSpPr>
        <p:sp>
          <p:nvSpPr>
            <p:cNvPr id="1191" name="円/楕円 70"/>
            <p:cNvSpPr/>
            <p:nvPr/>
          </p:nvSpPr>
          <p:spPr>
            <a:xfrm>
              <a:off x="827584" y="4038467"/>
              <a:ext cx="473295" cy="473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2" name="角丸四角形 71"/>
            <p:cNvSpPr/>
            <p:nvPr/>
          </p:nvSpPr>
          <p:spPr>
            <a:xfrm>
              <a:off x="827584" y="4511762"/>
              <a:ext cx="473295" cy="8328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193" name="グループ化 72"/>
          <p:cNvGrpSpPr/>
          <p:nvPr/>
        </p:nvGrpSpPr>
        <p:grpSpPr>
          <a:xfrm>
            <a:off x="6998396" y="2003279"/>
            <a:ext cx="473295" cy="1094521"/>
            <a:chOff x="1475983" y="4038466"/>
            <a:chExt cx="473295" cy="1306154"/>
          </a:xfrm>
        </p:grpSpPr>
        <p:sp>
          <p:nvSpPr>
            <p:cNvPr id="1194" name="円/楕円 73"/>
            <p:cNvSpPr/>
            <p:nvPr/>
          </p:nvSpPr>
          <p:spPr>
            <a:xfrm>
              <a:off x="1475983" y="4038466"/>
              <a:ext cx="473295" cy="473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5" name="角丸四角形 74"/>
            <p:cNvSpPr/>
            <p:nvPr/>
          </p:nvSpPr>
          <p:spPr>
            <a:xfrm>
              <a:off x="1475983" y="4511761"/>
              <a:ext cx="473295" cy="8328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sp>
        <p:nvSpPr>
          <p:cNvPr id="1196" name="テキスト ボックス 78"/>
          <p:cNvSpPr txBox="1"/>
          <p:nvPr/>
        </p:nvSpPr>
        <p:spPr>
          <a:xfrm>
            <a:off x="2858906" y="2399887"/>
            <a:ext cx="771684" cy="368439"/>
          </a:xfrm>
          <a:prstGeom prst="rect">
            <a:avLst/>
          </a:prstGeom>
          <a:noFill/>
        </p:spPr>
        <p:txBody>
          <a:bodyPr wrap="square" rtlCol="0">
            <a:spAutoFit/>
          </a:bodyPr>
          <a:lstStyle/>
          <a:p>
            <a:r>
              <a:rPr kumimoji="1" lang="ja-JP" altLang="en-US" dirty="0" smtClean="0"/>
              <a:t>１班</a:t>
            </a:r>
            <a:endParaRPr kumimoji="1" lang="ja-JP" altLang="en-US" dirty="0"/>
          </a:p>
        </p:txBody>
      </p:sp>
      <p:sp>
        <p:nvSpPr>
          <p:cNvPr id="1197" name="テキスト ボックス 79"/>
          <p:cNvSpPr txBox="1"/>
          <p:nvPr/>
        </p:nvSpPr>
        <p:spPr>
          <a:xfrm>
            <a:off x="7911680" y="2302357"/>
            <a:ext cx="916368" cy="368439"/>
          </a:xfrm>
          <a:prstGeom prst="rect">
            <a:avLst/>
          </a:prstGeom>
          <a:noFill/>
        </p:spPr>
        <p:txBody>
          <a:bodyPr wrap="square" rtlCol="0">
            <a:spAutoFit/>
          </a:bodyPr>
          <a:lstStyle/>
          <a:p>
            <a:r>
              <a:rPr kumimoji="1" lang="ja-JP" altLang="en-US" dirty="0" smtClean="0"/>
              <a:t>１班</a:t>
            </a:r>
            <a:endParaRPr kumimoji="1" lang="ja-JP" altLang="en-US" dirty="0"/>
          </a:p>
        </p:txBody>
      </p:sp>
      <p:sp>
        <p:nvSpPr>
          <p:cNvPr id="1198" name="角丸四角形吹き出し 81"/>
          <p:cNvSpPr/>
          <p:nvPr/>
        </p:nvSpPr>
        <p:spPr>
          <a:xfrm>
            <a:off x="5277952" y="2165861"/>
            <a:ext cx="1331822" cy="931939"/>
          </a:xfrm>
          <a:prstGeom prst="wedgeRoundRectCallout">
            <a:avLst>
              <a:gd name="adj1" fmla="val 67439"/>
              <a:gd name="adj2" fmla="val -30421"/>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以上のように工夫しています。</a:t>
            </a:r>
            <a:endParaRPr kumimoji="1" lang="ja-JP" altLang="en-US" dirty="0">
              <a:solidFill>
                <a:schemeClr val="tx1"/>
              </a:solidFill>
            </a:endParaRPr>
          </a:p>
        </p:txBody>
      </p:sp>
      <p:sp>
        <p:nvSpPr>
          <p:cNvPr id="1199" name="角丸四角形吹き出し 83"/>
          <p:cNvSpPr/>
          <p:nvPr/>
        </p:nvSpPr>
        <p:spPr>
          <a:xfrm>
            <a:off x="366759" y="2118137"/>
            <a:ext cx="1331821" cy="931939"/>
          </a:xfrm>
          <a:prstGeom prst="wedgeRoundRectCallout">
            <a:avLst>
              <a:gd name="adj1" fmla="val 66009"/>
              <a:gd name="adj2" fmla="val -30421"/>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私は「そ」</a:t>
            </a:r>
            <a:r>
              <a:rPr kumimoji="1" lang="ja-JP" altLang="en-US" dirty="0" smtClean="0">
                <a:solidFill>
                  <a:schemeClr val="tx1"/>
                </a:solidFill>
              </a:rPr>
              <a:t>、</a:t>
            </a:r>
            <a:r>
              <a:rPr kumimoji="1" lang="ja-JP" altLang="en-US" dirty="0" smtClean="0">
                <a:solidFill>
                  <a:schemeClr val="tx1"/>
                </a:solidFill>
              </a:rPr>
              <a:t>「ぢ」です。</a:t>
            </a:r>
            <a:endParaRPr kumimoji="1" lang="ja-JP" altLang="en-US" dirty="0">
              <a:solidFill>
                <a:schemeClr val="tx1"/>
              </a:solidFill>
            </a:endParaRPr>
          </a:p>
        </p:txBody>
      </p:sp>
      <p:grpSp>
        <p:nvGrpSpPr>
          <p:cNvPr id="1200" name="グループ化 84"/>
          <p:cNvGrpSpPr/>
          <p:nvPr/>
        </p:nvGrpSpPr>
        <p:grpSpPr>
          <a:xfrm>
            <a:off x="1533840" y="3332533"/>
            <a:ext cx="579596" cy="793626"/>
            <a:chOff x="611560" y="4149080"/>
            <a:chExt cx="655136" cy="973632"/>
          </a:xfrm>
        </p:grpSpPr>
        <p:sp>
          <p:nvSpPr>
            <p:cNvPr id="1201" name="正方形/長方形 85"/>
            <p:cNvSpPr/>
            <p:nvPr/>
          </p:nvSpPr>
          <p:spPr>
            <a:xfrm>
              <a:off x="611560" y="4149080"/>
              <a:ext cx="655136" cy="9736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2" name="正方形/長方形 86"/>
            <p:cNvSpPr/>
            <p:nvPr/>
          </p:nvSpPr>
          <p:spPr>
            <a:xfrm>
              <a:off x="687100" y="4221088"/>
              <a:ext cx="504056" cy="14401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03" name="グループ化 87"/>
          <p:cNvGrpSpPr/>
          <p:nvPr/>
        </p:nvGrpSpPr>
        <p:grpSpPr>
          <a:xfrm>
            <a:off x="2336404" y="3317053"/>
            <a:ext cx="579596" cy="793626"/>
            <a:chOff x="611560" y="4149080"/>
            <a:chExt cx="655136" cy="973632"/>
          </a:xfrm>
        </p:grpSpPr>
        <p:sp>
          <p:nvSpPr>
            <p:cNvPr id="1204" name="正方形/長方形 88"/>
            <p:cNvSpPr/>
            <p:nvPr/>
          </p:nvSpPr>
          <p:spPr>
            <a:xfrm>
              <a:off x="611560" y="4149080"/>
              <a:ext cx="655136" cy="9736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5" name="正方形/長方形 89"/>
            <p:cNvSpPr/>
            <p:nvPr/>
          </p:nvSpPr>
          <p:spPr>
            <a:xfrm>
              <a:off x="687100" y="4221088"/>
              <a:ext cx="504056" cy="14401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06" name="グループ化 93"/>
          <p:cNvGrpSpPr/>
          <p:nvPr/>
        </p:nvGrpSpPr>
        <p:grpSpPr>
          <a:xfrm>
            <a:off x="6555670" y="3273838"/>
            <a:ext cx="579596" cy="793626"/>
            <a:chOff x="611560" y="4149080"/>
            <a:chExt cx="655136" cy="973632"/>
          </a:xfrm>
        </p:grpSpPr>
        <p:sp>
          <p:nvSpPr>
            <p:cNvPr id="1207" name="正方形/長方形 94"/>
            <p:cNvSpPr/>
            <p:nvPr/>
          </p:nvSpPr>
          <p:spPr>
            <a:xfrm>
              <a:off x="611560" y="4149080"/>
              <a:ext cx="655136" cy="9736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8" name="正方形/長方形 95"/>
            <p:cNvSpPr/>
            <p:nvPr/>
          </p:nvSpPr>
          <p:spPr>
            <a:xfrm>
              <a:off x="687100" y="4221088"/>
              <a:ext cx="504056" cy="14401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09" name="グループ化 96"/>
          <p:cNvGrpSpPr/>
          <p:nvPr/>
        </p:nvGrpSpPr>
        <p:grpSpPr>
          <a:xfrm>
            <a:off x="7376404" y="3258358"/>
            <a:ext cx="579596" cy="793626"/>
            <a:chOff x="611560" y="4149080"/>
            <a:chExt cx="655136" cy="973632"/>
          </a:xfrm>
        </p:grpSpPr>
        <p:sp>
          <p:nvSpPr>
            <p:cNvPr id="1210" name="正方形/長方形 97"/>
            <p:cNvSpPr/>
            <p:nvPr/>
          </p:nvSpPr>
          <p:spPr>
            <a:xfrm>
              <a:off x="611560" y="4149080"/>
              <a:ext cx="655136" cy="9736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1" name="正方形/長方形 98"/>
            <p:cNvSpPr/>
            <p:nvPr/>
          </p:nvSpPr>
          <p:spPr>
            <a:xfrm>
              <a:off x="687100" y="4221088"/>
              <a:ext cx="504056" cy="14401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12" name="グループ化 111"/>
          <p:cNvGrpSpPr/>
          <p:nvPr/>
        </p:nvGrpSpPr>
        <p:grpSpPr>
          <a:xfrm>
            <a:off x="1115616" y="4373778"/>
            <a:ext cx="473295" cy="1094521"/>
            <a:chOff x="3629999" y="3995772"/>
            <a:chExt cx="473295" cy="1306154"/>
          </a:xfrm>
        </p:grpSpPr>
        <p:sp>
          <p:nvSpPr>
            <p:cNvPr id="1213" name="円/楕円 112"/>
            <p:cNvSpPr/>
            <p:nvPr/>
          </p:nvSpPr>
          <p:spPr>
            <a:xfrm>
              <a:off x="3629999" y="3995772"/>
              <a:ext cx="473295" cy="47329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4" name="角丸四角形 113"/>
            <p:cNvSpPr/>
            <p:nvPr/>
          </p:nvSpPr>
          <p:spPr>
            <a:xfrm>
              <a:off x="3629999" y="4469067"/>
              <a:ext cx="473295" cy="832859"/>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215" name="グループ化 117"/>
          <p:cNvGrpSpPr/>
          <p:nvPr/>
        </p:nvGrpSpPr>
        <p:grpSpPr>
          <a:xfrm>
            <a:off x="7640559" y="4366930"/>
            <a:ext cx="473295" cy="1094521"/>
            <a:chOff x="4946767" y="3995772"/>
            <a:chExt cx="473295" cy="1306154"/>
          </a:xfrm>
        </p:grpSpPr>
        <p:sp>
          <p:nvSpPr>
            <p:cNvPr id="1216" name="円/楕円 118"/>
            <p:cNvSpPr/>
            <p:nvPr/>
          </p:nvSpPr>
          <p:spPr>
            <a:xfrm>
              <a:off x="4946767" y="3995772"/>
              <a:ext cx="473295" cy="47329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7" name="角丸四角形 119"/>
            <p:cNvSpPr/>
            <p:nvPr/>
          </p:nvSpPr>
          <p:spPr>
            <a:xfrm>
              <a:off x="4946767" y="4469067"/>
              <a:ext cx="473295" cy="832859"/>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218" name="グループ化 120"/>
          <p:cNvGrpSpPr/>
          <p:nvPr/>
        </p:nvGrpSpPr>
        <p:grpSpPr>
          <a:xfrm>
            <a:off x="1849409" y="4366930"/>
            <a:ext cx="473295" cy="1094521"/>
            <a:chOff x="6454345" y="3990663"/>
            <a:chExt cx="473295" cy="1306154"/>
          </a:xfrm>
        </p:grpSpPr>
        <p:sp>
          <p:nvSpPr>
            <p:cNvPr id="1219" name="円/楕円 121"/>
            <p:cNvSpPr/>
            <p:nvPr/>
          </p:nvSpPr>
          <p:spPr>
            <a:xfrm>
              <a:off x="6454345" y="3990663"/>
              <a:ext cx="473295" cy="47329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0" name="角丸四角形 122"/>
            <p:cNvSpPr/>
            <p:nvPr/>
          </p:nvSpPr>
          <p:spPr>
            <a:xfrm>
              <a:off x="6454345" y="4463958"/>
              <a:ext cx="473295" cy="83285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221" name="グループ化 123"/>
          <p:cNvGrpSpPr/>
          <p:nvPr/>
        </p:nvGrpSpPr>
        <p:grpSpPr>
          <a:xfrm>
            <a:off x="6717786" y="4366930"/>
            <a:ext cx="473295" cy="1094521"/>
            <a:chOff x="7102744" y="3990662"/>
            <a:chExt cx="473295" cy="1306154"/>
          </a:xfrm>
        </p:grpSpPr>
        <p:sp>
          <p:nvSpPr>
            <p:cNvPr id="1222" name="円/楕円 124"/>
            <p:cNvSpPr/>
            <p:nvPr/>
          </p:nvSpPr>
          <p:spPr>
            <a:xfrm>
              <a:off x="7102744" y="3990662"/>
              <a:ext cx="473295" cy="47329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3" name="角丸四角形 125"/>
            <p:cNvSpPr/>
            <p:nvPr/>
          </p:nvSpPr>
          <p:spPr>
            <a:xfrm>
              <a:off x="7102744" y="4463957"/>
              <a:ext cx="473295" cy="83285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224" name="グループ化 126"/>
          <p:cNvGrpSpPr/>
          <p:nvPr/>
        </p:nvGrpSpPr>
        <p:grpSpPr>
          <a:xfrm>
            <a:off x="2771800" y="4373778"/>
            <a:ext cx="473295" cy="1094521"/>
            <a:chOff x="7771113" y="3990663"/>
            <a:chExt cx="473295" cy="1306154"/>
          </a:xfrm>
        </p:grpSpPr>
        <p:sp>
          <p:nvSpPr>
            <p:cNvPr id="1225" name="円/楕円 127"/>
            <p:cNvSpPr/>
            <p:nvPr/>
          </p:nvSpPr>
          <p:spPr>
            <a:xfrm>
              <a:off x="7771113" y="3990663"/>
              <a:ext cx="473295" cy="47329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6" name="角丸四角形 128"/>
            <p:cNvSpPr/>
            <p:nvPr/>
          </p:nvSpPr>
          <p:spPr>
            <a:xfrm>
              <a:off x="7771113" y="4463958"/>
              <a:ext cx="473295" cy="83285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sp>
        <p:nvSpPr>
          <p:cNvPr id="1227" name="角丸四角形吹き出し 129"/>
          <p:cNvSpPr/>
          <p:nvPr/>
        </p:nvSpPr>
        <p:spPr>
          <a:xfrm>
            <a:off x="223813" y="5813222"/>
            <a:ext cx="1617712" cy="735995"/>
          </a:xfrm>
          <a:prstGeom prst="wedgeRoundRectCallout">
            <a:avLst>
              <a:gd name="adj1" fmla="val 21075"/>
              <a:gd name="adj2" fmla="val -79599"/>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「そ」について</a:t>
            </a:r>
            <a:endParaRPr kumimoji="1" lang="en-US" altLang="ja-JP" dirty="0" smtClean="0">
              <a:solidFill>
                <a:schemeClr val="tx1"/>
              </a:solidFill>
            </a:endParaRPr>
          </a:p>
          <a:p>
            <a:r>
              <a:rPr kumimoji="1" lang="ja-JP" altLang="en-US" dirty="0" smtClean="0">
                <a:solidFill>
                  <a:schemeClr val="tx1"/>
                </a:solidFill>
              </a:rPr>
              <a:t>知りたい。</a:t>
            </a:r>
            <a:endParaRPr kumimoji="1" lang="ja-JP" altLang="en-US" dirty="0">
              <a:solidFill>
                <a:schemeClr val="tx1"/>
              </a:solidFill>
            </a:endParaRPr>
          </a:p>
        </p:txBody>
      </p:sp>
      <p:sp>
        <p:nvSpPr>
          <p:cNvPr id="1228" name="角丸四角形吹き出し 130"/>
          <p:cNvSpPr/>
          <p:nvPr/>
        </p:nvSpPr>
        <p:spPr>
          <a:xfrm>
            <a:off x="1976971" y="6040060"/>
            <a:ext cx="881935" cy="509156"/>
          </a:xfrm>
          <a:prstGeom prst="wedgeRoundRectCallout">
            <a:avLst>
              <a:gd name="adj1" fmla="val -31163"/>
              <a:gd name="adj2" fmla="val -105251"/>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私も。</a:t>
            </a:r>
            <a:endParaRPr kumimoji="1" lang="ja-JP" altLang="en-US" dirty="0">
              <a:solidFill>
                <a:schemeClr val="tx1"/>
              </a:solidFill>
            </a:endParaRPr>
          </a:p>
        </p:txBody>
      </p:sp>
      <p:sp>
        <p:nvSpPr>
          <p:cNvPr id="1229" name="角丸四角形吹き出し 131"/>
          <p:cNvSpPr/>
          <p:nvPr/>
        </p:nvSpPr>
        <p:spPr>
          <a:xfrm>
            <a:off x="7415035" y="5813221"/>
            <a:ext cx="1413013" cy="735995"/>
          </a:xfrm>
          <a:prstGeom prst="wedgeRoundRectCallout">
            <a:avLst>
              <a:gd name="adj1" fmla="val 3873"/>
              <a:gd name="adj2" fmla="val -77011"/>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それはよい方法だ。</a:t>
            </a:r>
            <a:endParaRPr kumimoji="1" lang="ja-JP" altLang="en-US" dirty="0">
              <a:solidFill>
                <a:schemeClr val="tx1"/>
              </a:solidFill>
            </a:endParaRPr>
          </a:p>
        </p:txBody>
      </p:sp>
      <p:sp>
        <p:nvSpPr>
          <p:cNvPr id="1230" name="角丸四角形吹き出し 132"/>
          <p:cNvSpPr/>
          <p:nvPr/>
        </p:nvSpPr>
        <p:spPr>
          <a:xfrm>
            <a:off x="3059831" y="5813222"/>
            <a:ext cx="1547845" cy="735995"/>
          </a:xfrm>
          <a:prstGeom prst="wedgeRoundRectCallout">
            <a:avLst>
              <a:gd name="adj1" fmla="val -32073"/>
              <a:gd name="adj2" fmla="val -83700"/>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ノート点検はいつします？</a:t>
            </a:r>
            <a:endParaRPr kumimoji="1" lang="ja-JP" altLang="en-US" dirty="0">
              <a:solidFill>
                <a:schemeClr val="tx1"/>
              </a:solidFill>
            </a:endParaRPr>
          </a:p>
        </p:txBody>
      </p:sp>
      <p:sp>
        <p:nvSpPr>
          <p:cNvPr id="1231" name="角丸四角形吹き出し 133"/>
          <p:cNvSpPr/>
          <p:nvPr/>
        </p:nvSpPr>
        <p:spPr>
          <a:xfrm>
            <a:off x="5328155" y="5813221"/>
            <a:ext cx="1547845" cy="735995"/>
          </a:xfrm>
          <a:prstGeom prst="wedgeRoundRectCallout">
            <a:avLst>
              <a:gd name="adj1" fmla="val 40585"/>
              <a:gd name="adj2" fmla="val -82177"/>
              <a:gd name="adj3" fmla="val 1666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そう</a:t>
            </a:r>
            <a:r>
              <a:rPr kumimoji="1" lang="ja-JP" altLang="en-US" dirty="0" smtClean="0">
                <a:solidFill>
                  <a:schemeClr val="tx1"/>
                </a:solidFill>
              </a:rPr>
              <a:t>、</a:t>
            </a:r>
            <a:r>
              <a:rPr kumimoji="1" lang="ja-JP" altLang="en-US" dirty="0" smtClean="0">
                <a:solidFill>
                  <a:schemeClr val="tx1"/>
                </a:solidFill>
              </a:rPr>
              <a:t>時間がなくて・・・</a:t>
            </a:r>
            <a:endParaRPr kumimoji="1" lang="ja-JP" altLang="en-US" dirty="0">
              <a:solidFill>
                <a:schemeClr val="tx1"/>
              </a:solidFill>
            </a:endParaRPr>
          </a:p>
        </p:txBody>
      </p:sp>
      <p:sp>
        <p:nvSpPr>
          <p:cNvPr id="1232" name="正方形/長方形 209"/>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33" name="四角形: 角を丸くする 243"/>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５</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388215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39" name="テキスト ボックス 3"/>
          <p:cNvSpPr txBox="1"/>
          <p:nvPr/>
        </p:nvSpPr>
        <p:spPr>
          <a:xfrm>
            <a:off x="48994" y="1036548"/>
            <a:ext cx="9036496" cy="1753433"/>
          </a:xfrm>
          <a:prstGeom prst="rect">
            <a:avLst/>
          </a:prstGeom>
          <a:noFill/>
        </p:spPr>
        <p:txBody>
          <a:bodyPr wrap="square" rtlCol="0">
            <a:spAutoFit/>
          </a:bodyPr>
          <a:lstStyle/>
          <a:p>
            <a:r>
              <a:rPr kumimoji="1" lang="ja-JP" altLang="en-US" sz="3600" dirty="0" smtClean="0"/>
              <a:t>①　自分の工夫をチェック</a:t>
            </a:r>
            <a:endParaRPr kumimoji="1" lang="en-US" altLang="ja-JP" sz="3600" dirty="0" smtClean="0"/>
          </a:p>
          <a:p>
            <a:r>
              <a:rPr kumimoji="1" lang="ja-JP" altLang="en-US" sz="3600" dirty="0" smtClean="0"/>
              <a:t>　</a:t>
            </a:r>
            <a:r>
              <a:rPr kumimoji="1" lang="ja-JP" altLang="en-US" sz="3600" dirty="0" smtClean="0"/>
              <a:t>　</a:t>
            </a:r>
            <a:r>
              <a:rPr kumimoji="1" lang="ja-JP" altLang="en-US" sz="3600" dirty="0" smtClean="0"/>
              <a:t>「あきたのそこぢから」の９項目から</a:t>
            </a:r>
            <a:r>
              <a:rPr kumimoji="1" lang="ja-JP" altLang="en-US" sz="3600" dirty="0" smtClean="0"/>
              <a:t>、</a:t>
            </a:r>
            <a:r>
              <a:rPr kumimoji="1" lang="ja-JP" altLang="en-US" sz="3600" dirty="0" smtClean="0"/>
              <a:t>二</a:t>
            </a:r>
            <a:r>
              <a:rPr kumimoji="1" lang="ja-JP" altLang="en-US" sz="3600" dirty="0" smtClean="0"/>
              <a:t>つ　　</a:t>
            </a:r>
            <a:endParaRPr kumimoji="1" lang="en-US" altLang="ja-JP" sz="3600" dirty="0" smtClean="0"/>
          </a:p>
          <a:p>
            <a:r>
              <a:rPr kumimoji="1" lang="ja-JP" altLang="en-US" sz="3600" dirty="0" smtClean="0"/>
              <a:t>　</a:t>
            </a:r>
            <a:r>
              <a:rPr kumimoji="1" lang="ja-JP" altLang="en-US" sz="3600" dirty="0" smtClean="0"/>
              <a:t>選び</a:t>
            </a:r>
            <a:r>
              <a:rPr kumimoji="1" lang="ja-JP" altLang="en-US" sz="3600" dirty="0" smtClean="0"/>
              <a:t>、</a:t>
            </a:r>
            <a:r>
              <a:rPr kumimoji="1" lang="ja-JP" altLang="en-US" sz="3600" dirty="0" smtClean="0"/>
              <a:t>実践している工夫をシートに記述する。</a:t>
            </a:r>
            <a:endParaRPr kumimoji="1" lang="ja-JP" altLang="en-US" sz="3600" dirty="0"/>
          </a:p>
        </p:txBody>
      </p:sp>
      <p:grpSp>
        <p:nvGrpSpPr>
          <p:cNvPr id="1240" name="グループ化 13"/>
          <p:cNvGrpSpPr/>
          <p:nvPr/>
        </p:nvGrpSpPr>
        <p:grpSpPr>
          <a:xfrm>
            <a:off x="5940152" y="3343979"/>
            <a:ext cx="2261730" cy="3225214"/>
            <a:chOff x="3779912" y="1159007"/>
            <a:chExt cx="2261730" cy="3225214"/>
          </a:xfrm>
        </p:grpSpPr>
        <p:pic>
          <p:nvPicPr>
            <p:cNvPr id="1241" name="Picture 2"/>
            <p:cNvPicPr>
              <a:picLocks noChangeAspect="1" noChangeArrowheads="1"/>
            </p:cNvPicPr>
            <p:nvPr/>
          </p:nvPicPr>
          <p:blipFill>
            <a:blip r:embed="rId1"/>
            <a:stretch>
              <a:fillRect/>
            </a:stretch>
          </p:blipFill>
          <p:spPr>
            <a:xfrm>
              <a:off x="3779912" y="1159007"/>
              <a:ext cx="2261730" cy="3225214"/>
            </a:xfrm>
            <a:prstGeom prst="rect">
              <a:avLst/>
            </a:prstGeom>
            <a:noFill/>
            <a:ln w="9525">
              <a:solidFill>
                <a:schemeClr val="tx1"/>
              </a:solidFill>
              <a:miter lim="800000"/>
              <a:headEnd/>
              <a:tailEnd/>
            </a:ln>
          </p:spPr>
        </p:pic>
        <p:sp>
          <p:nvSpPr>
            <p:cNvPr id="1242" name="テキスト ボックス 15"/>
            <p:cNvSpPr txBox="1"/>
            <p:nvPr/>
          </p:nvSpPr>
          <p:spPr>
            <a:xfrm>
              <a:off x="3876670" y="1681993"/>
              <a:ext cx="2164972" cy="369332"/>
            </a:xfrm>
            <a:prstGeom prst="rect">
              <a:avLst/>
            </a:prstGeom>
            <a:noFill/>
          </p:spPr>
          <p:txBody>
            <a:bodyPr wrap="square" rtlCol="0">
              <a:spAutoFit/>
            </a:bodyPr>
            <a:lstStyle/>
            <a:p>
              <a:r>
                <a:rPr kumimoji="1" lang="ja-JP" altLang="en-US" dirty="0" smtClean="0"/>
                <a:t>・色の使い方を統一</a:t>
              </a:r>
              <a:endParaRPr kumimoji="1" lang="ja-JP" altLang="en-US" dirty="0"/>
            </a:p>
          </p:txBody>
        </p:sp>
        <p:sp>
          <p:nvSpPr>
            <p:cNvPr id="1243" name="テキスト ボックス 16"/>
            <p:cNvSpPr txBox="1"/>
            <p:nvPr/>
          </p:nvSpPr>
          <p:spPr>
            <a:xfrm>
              <a:off x="3876670" y="2533285"/>
              <a:ext cx="2068214" cy="369332"/>
            </a:xfrm>
            <a:prstGeom prst="rect">
              <a:avLst/>
            </a:prstGeom>
            <a:noFill/>
          </p:spPr>
          <p:txBody>
            <a:bodyPr wrap="square" rtlCol="0">
              <a:spAutoFit/>
            </a:bodyPr>
            <a:lstStyle/>
            <a:p>
              <a:r>
                <a:rPr kumimoji="1" lang="ja-JP" altLang="en-US" dirty="0" smtClean="0"/>
                <a:t>・書く時間の確保</a:t>
              </a:r>
              <a:endParaRPr kumimoji="1" lang="en-US" altLang="ja-JP" dirty="0" smtClean="0"/>
            </a:p>
          </p:txBody>
        </p:sp>
        <p:sp>
          <p:nvSpPr>
            <p:cNvPr id="1244" name="テキスト ボックス 17"/>
            <p:cNvSpPr txBox="1"/>
            <p:nvPr/>
          </p:nvSpPr>
          <p:spPr>
            <a:xfrm>
              <a:off x="3779912" y="3520783"/>
              <a:ext cx="2164972" cy="646331"/>
            </a:xfrm>
            <a:prstGeom prst="rect">
              <a:avLst/>
            </a:prstGeom>
            <a:noFill/>
          </p:spPr>
          <p:txBody>
            <a:bodyPr wrap="square" rtlCol="0">
              <a:spAutoFit/>
            </a:bodyPr>
            <a:lstStyle/>
            <a:p>
              <a:r>
                <a:rPr kumimoji="1" lang="ja-JP" altLang="en-US" dirty="0" smtClean="0"/>
                <a:t>・単元終了時に全員</a:t>
              </a:r>
              <a:endParaRPr kumimoji="1" lang="en-US" altLang="ja-JP" dirty="0" smtClean="0"/>
            </a:p>
            <a:p>
              <a:r>
                <a:rPr lang="ja-JP" altLang="en-US" dirty="0"/>
                <a:t>　</a:t>
              </a:r>
              <a:r>
                <a:rPr kumimoji="1" lang="ja-JP" altLang="en-US" dirty="0" smtClean="0"/>
                <a:t>から回収して点検</a:t>
              </a:r>
              <a:endParaRPr kumimoji="1" lang="ja-JP" altLang="en-US" dirty="0"/>
            </a:p>
          </p:txBody>
        </p:sp>
      </p:grpSp>
      <p:grpSp>
        <p:nvGrpSpPr>
          <p:cNvPr id="1245" name="グループ化 18"/>
          <p:cNvGrpSpPr/>
          <p:nvPr/>
        </p:nvGrpSpPr>
        <p:grpSpPr>
          <a:xfrm>
            <a:off x="4865153" y="3018640"/>
            <a:ext cx="2385970" cy="3358728"/>
            <a:chOff x="2915816" y="3356992"/>
            <a:chExt cx="2249978" cy="3187469"/>
          </a:xfrm>
        </p:grpSpPr>
        <p:pic>
          <p:nvPicPr>
            <p:cNvPr id="1246" name="Picture 3"/>
            <p:cNvPicPr>
              <a:picLocks noChangeAspect="1" noChangeArrowheads="1"/>
            </p:cNvPicPr>
            <p:nvPr/>
          </p:nvPicPr>
          <p:blipFill>
            <a:blip r:embed="rId2"/>
            <a:stretch>
              <a:fillRect/>
            </a:stretch>
          </p:blipFill>
          <p:spPr>
            <a:xfrm>
              <a:off x="2915816" y="3356992"/>
              <a:ext cx="2249978" cy="3187469"/>
            </a:xfrm>
            <a:prstGeom prst="rect">
              <a:avLst/>
            </a:prstGeom>
            <a:noFill/>
            <a:ln w="9525">
              <a:solidFill>
                <a:schemeClr val="tx1"/>
              </a:solidFill>
              <a:miter lim="800000"/>
              <a:headEnd/>
              <a:tailEnd/>
            </a:ln>
          </p:spPr>
        </p:pic>
        <p:sp>
          <p:nvSpPr>
            <p:cNvPr id="1247" name="テキスト ボックス 20"/>
            <p:cNvSpPr txBox="1"/>
            <p:nvPr/>
          </p:nvSpPr>
          <p:spPr>
            <a:xfrm>
              <a:off x="2935834" y="4149080"/>
              <a:ext cx="2068214" cy="646331"/>
            </a:xfrm>
            <a:prstGeom prst="rect">
              <a:avLst/>
            </a:prstGeom>
            <a:noFill/>
          </p:spPr>
          <p:txBody>
            <a:bodyPr wrap="square" rtlCol="0">
              <a:spAutoFit/>
            </a:bodyPr>
            <a:lstStyle/>
            <a:p>
              <a:r>
                <a:rPr kumimoji="1" lang="ja-JP" altLang="en-US" dirty="0" smtClean="0"/>
                <a:t>・授業前に自分の</a:t>
              </a:r>
              <a:endParaRPr kumimoji="1" lang="en-US" altLang="ja-JP" dirty="0" smtClean="0"/>
            </a:p>
            <a:p>
              <a:r>
                <a:rPr lang="ja-JP" altLang="en-US" dirty="0"/>
                <a:t>　</a:t>
              </a:r>
              <a:r>
                <a:rPr lang="ja-JP" altLang="en-US" dirty="0" smtClean="0"/>
                <a:t>顔</a:t>
              </a:r>
              <a:r>
                <a:rPr kumimoji="1" lang="ja-JP" altLang="en-US" dirty="0" smtClean="0"/>
                <a:t>を鏡で確認</a:t>
              </a:r>
              <a:endParaRPr kumimoji="1" lang="ja-JP" altLang="en-US" dirty="0"/>
            </a:p>
          </p:txBody>
        </p:sp>
        <p:sp>
          <p:nvSpPr>
            <p:cNvPr id="1248" name="テキスト ボックス 21"/>
            <p:cNvSpPr txBox="1"/>
            <p:nvPr/>
          </p:nvSpPr>
          <p:spPr>
            <a:xfrm>
              <a:off x="2935834" y="5016691"/>
              <a:ext cx="2068214" cy="646331"/>
            </a:xfrm>
            <a:prstGeom prst="rect">
              <a:avLst/>
            </a:prstGeom>
            <a:noFill/>
          </p:spPr>
          <p:txBody>
            <a:bodyPr wrap="square" rtlCol="0">
              <a:spAutoFit/>
            </a:bodyPr>
            <a:lstStyle/>
            <a:p>
              <a:r>
                <a:rPr kumimoji="1" lang="ja-JP" altLang="en-US" dirty="0" smtClean="0"/>
                <a:t>・子どものよい点を　</a:t>
              </a:r>
              <a:endParaRPr kumimoji="1" lang="en-US" altLang="ja-JP" dirty="0" smtClean="0"/>
            </a:p>
            <a:p>
              <a:r>
                <a:rPr lang="ja-JP" altLang="en-US" dirty="0"/>
                <a:t>　</a:t>
              </a:r>
              <a:r>
                <a:rPr lang="ja-JP" altLang="en-US" dirty="0" smtClean="0"/>
                <a:t>思い返す</a:t>
              </a:r>
              <a:endParaRPr kumimoji="1" lang="ja-JP" altLang="en-US" dirty="0"/>
            </a:p>
          </p:txBody>
        </p:sp>
      </p:grpSp>
      <p:sp>
        <p:nvSpPr>
          <p:cNvPr id="1249" name="角丸四角形吹き出し 22"/>
          <p:cNvSpPr/>
          <p:nvPr/>
        </p:nvSpPr>
        <p:spPr>
          <a:xfrm>
            <a:off x="796364" y="3726076"/>
            <a:ext cx="3528392" cy="747162"/>
          </a:xfrm>
          <a:prstGeom prst="wedgeRoundRectCallout">
            <a:avLst>
              <a:gd name="adj1" fmla="val 62325"/>
              <a:gd name="adj2" fmla="val 36031"/>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chemeClr val="tx1"/>
                </a:solidFill>
              </a:rPr>
              <a:t>黒のサインペンを用いて</a:t>
            </a:r>
            <a:endParaRPr kumimoji="1" lang="en-US" altLang="ja-JP" sz="2400" dirty="0" smtClean="0">
              <a:solidFill>
                <a:schemeClr val="tx1"/>
              </a:solidFill>
            </a:endParaRPr>
          </a:p>
        </p:txBody>
      </p:sp>
      <p:sp>
        <p:nvSpPr>
          <p:cNvPr id="1250" name="角丸四角形吹き出し 23"/>
          <p:cNvSpPr/>
          <p:nvPr/>
        </p:nvSpPr>
        <p:spPr>
          <a:xfrm>
            <a:off x="1619672" y="4771920"/>
            <a:ext cx="2708904" cy="747162"/>
          </a:xfrm>
          <a:prstGeom prst="wedgeRoundRectCallout">
            <a:avLst>
              <a:gd name="adj1" fmla="val 64435"/>
              <a:gd name="adj2" fmla="val 2328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大きな字で簡潔に</a:t>
            </a:r>
            <a:endParaRPr kumimoji="1" lang="en-US" altLang="ja-JP" sz="2400" dirty="0" smtClean="0">
              <a:solidFill>
                <a:schemeClr val="tx1"/>
              </a:solidFill>
            </a:endParaRPr>
          </a:p>
        </p:txBody>
      </p:sp>
      <p:sp>
        <p:nvSpPr>
          <p:cNvPr id="1251" name="角丸四角形吹き出し 24"/>
          <p:cNvSpPr/>
          <p:nvPr/>
        </p:nvSpPr>
        <p:spPr>
          <a:xfrm>
            <a:off x="2560560" y="5758410"/>
            <a:ext cx="1788604" cy="747162"/>
          </a:xfrm>
          <a:prstGeom prst="wedgeRoundRectCallout">
            <a:avLst>
              <a:gd name="adj1" fmla="val 67635"/>
              <a:gd name="adj2" fmla="val -4300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箇条書きで</a:t>
            </a:r>
            <a:endParaRPr kumimoji="1" lang="en-US" altLang="ja-JP" sz="2400" dirty="0" smtClean="0">
              <a:solidFill>
                <a:schemeClr val="tx1"/>
              </a:solidFill>
            </a:endParaRPr>
          </a:p>
        </p:txBody>
      </p:sp>
      <p:sp>
        <p:nvSpPr>
          <p:cNvPr id="1252" name="テキスト ボックス 6"/>
          <p:cNvSpPr txBox="1"/>
          <p:nvPr/>
        </p:nvSpPr>
        <p:spPr>
          <a:xfrm>
            <a:off x="4282615" y="2901390"/>
            <a:ext cx="569252" cy="369332"/>
          </a:xfrm>
          <a:prstGeom prst="rect">
            <a:avLst/>
          </a:prstGeom>
          <a:noFill/>
        </p:spPr>
        <p:txBody>
          <a:bodyPr wrap="square" rtlCol="0">
            <a:spAutoFit/>
          </a:bodyPr>
          <a:lstStyle/>
          <a:p>
            <a:r>
              <a:rPr kumimoji="1" lang="ja-JP" altLang="en-US" dirty="0" smtClean="0"/>
              <a:t>例）</a:t>
            </a:r>
            <a:endParaRPr kumimoji="1" lang="ja-JP" altLang="en-US" dirty="0"/>
          </a:p>
        </p:txBody>
      </p:sp>
      <p:sp>
        <p:nvSpPr>
          <p:cNvPr id="1253" name="正方形/長方形 231"/>
          <p:cNvSpPr/>
          <p:nvPr/>
        </p:nvSpPr>
        <p:spPr>
          <a:xfrm>
            <a:off x="117061" y="299832"/>
            <a:ext cx="1358579" cy="608872"/>
          </a:xfrm>
          <a:prstGeom prst="rect">
            <a:avLst/>
          </a:prstGeom>
          <a:solidFill>
            <a:srgbClr val="5B9BD5">
              <a:lumMod val="75000"/>
            </a:srgbClr>
          </a:solidFill>
          <a:ln w="12700" cap="flat" cmpd="sng" algn="ctr">
            <a:solidFill>
              <a:srgbClr val="1F75B6"/>
            </a:solidFill>
            <a:prstDash val="solid"/>
            <a:miter lim="800000"/>
          </a:ln>
        </p:spPr>
        <p:txBody>
          <a:bodyPr tIns="180000" rtlCol="0" anchor="ctr"/>
          <a:lstStyle>
            <a:defPPr>
              <a:defRPr lang="ja-JP">
                <a:solidFill>
                  <a:sysClr val="window" lastClr="FFFFFF"/>
                </a:solidFill>
                <a:latin typeface="Calibri"/>
                <a:ea typeface="ＭＳ Ｐゴシック"/>
              </a:defRPr>
            </a:defPPr>
            <a:lvl1pPr marL="0" algn="l" defTabSz="914400" rtl="0" eaLnBrk="1" latinLnBrk="0" hangingPunct="1">
              <a:defRPr kumimoji="1" sz="1800" kern="1200">
                <a:solidFill>
                  <a:sysClr val="windowText" lastClr="000000"/>
                </a:solidFill>
                <a:latin typeface="Calibri"/>
                <a:ea typeface="ＭＳ Ｐゴシック"/>
                <a:cs typeface="+mn-cs"/>
              </a:defRPr>
            </a:lvl1pPr>
            <a:lvl2pPr marL="457200" algn="l" defTabSz="914400" rtl="0" eaLnBrk="1" latinLnBrk="0" hangingPunct="1">
              <a:defRPr kumimoji="1" sz="1800" kern="1200">
                <a:solidFill>
                  <a:sysClr val="windowText" lastClr="000000"/>
                </a:solidFill>
                <a:latin typeface="Calibri"/>
                <a:ea typeface="ＭＳ Ｐゴシック"/>
                <a:cs typeface="+mn-cs"/>
              </a:defRPr>
            </a:lvl2pPr>
            <a:lvl3pPr marL="914400" algn="l" defTabSz="914400" rtl="0" eaLnBrk="1" latinLnBrk="0" hangingPunct="1">
              <a:defRPr kumimoji="1" sz="1800" kern="1200">
                <a:solidFill>
                  <a:sysClr val="windowText" lastClr="000000"/>
                </a:solidFill>
                <a:latin typeface="Calibri"/>
                <a:ea typeface="ＭＳ Ｐゴシック"/>
                <a:cs typeface="+mn-cs"/>
              </a:defRPr>
            </a:lvl3pPr>
            <a:lvl4pPr marL="1371600" algn="l" defTabSz="914400" rtl="0" eaLnBrk="1" latinLnBrk="0" hangingPunct="1">
              <a:defRPr kumimoji="1" sz="1800" kern="1200">
                <a:solidFill>
                  <a:sysClr val="windowText" lastClr="000000"/>
                </a:solidFill>
                <a:latin typeface="Calibri"/>
                <a:ea typeface="ＭＳ Ｐゴシック"/>
                <a:cs typeface="+mn-cs"/>
              </a:defRPr>
            </a:lvl4pPr>
            <a:lvl5pPr marL="1828800" algn="l" defTabSz="914400" rtl="0" eaLnBrk="1" latinLnBrk="0" hangingPunct="1">
              <a:defRPr kumimoji="1" sz="1800" kern="1200">
                <a:solidFill>
                  <a:sysClr val="windowText" lastClr="000000"/>
                </a:solidFill>
                <a:latin typeface="Calibri"/>
                <a:ea typeface="ＭＳ Ｐゴシック"/>
                <a:cs typeface="+mn-cs"/>
              </a:defRPr>
            </a:lvl5pPr>
            <a:lvl6pPr marL="2286000" algn="l" defTabSz="914400" rtl="0" eaLnBrk="1" latinLnBrk="0" hangingPunct="1">
              <a:defRPr kumimoji="1" sz="1800" kern="1200">
                <a:solidFill>
                  <a:sysClr val="windowText" lastClr="000000"/>
                </a:solidFill>
                <a:latin typeface="Calibri"/>
                <a:ea typeface="ＭＳ Ｐゴシック"/>
                <a:cs typeface="+mn-cs"/>
              </a:defRPr>
            </a:lvl6pPr>
            <a:lvl7pPr marL="2743200" algn="l" defTabSz="914400" rtl="0" eaLnBrk="1" latinLnBrk="0" hangingPunct="1">
              <a:defRPr kumimoji="1" sz="1800" kern="1200">
                <a:solidFill>
                  <a:sysClr val="windowText" lastClr="000000"/>
                </a:solidFill>
                <a:latin typeface="Calibri"/>
                <a:ea typeface="ＭＳ Ｐゴシック"/>
                <a:cs typeface="+mn-cs"/>
              </a:defRPr>
            </a:lvl7pPr>
            <a:lvl8pPr marL="3200400" algn="l" defTabSz="914400" rtl="0" eaLnBrk="1" latinLnBrk="0" hangingPunct="1">
              <a:defRPr kumimoji="1" sz="1800" kern="1200">
                <a:solidFill>
                  <a:sysClr val="windowText" lastClr="000000"/>
                </a:solidFill>
                <a:latin typeface="Calibri"/>
                <a:ea typeface="ＭＳ Ｐゴシック"/>
                <a:cs typeface="+mn-cs"/>
              </a:defRPr>
            </a:lvl8pPr>
            <a:lvl9pPr marL="3657600" algn="l" defTabSz="914400" rtl="0" eaLnBrk="1" latinLnBrk="0" hangingPunct="1">
              <a:defRPr kumimoji="1" sz="1800" kern="1200">
                <a:solidFill>
                  <a:sysClr val="windowText" lastClr="000000"/>
                </a:solidFill>
                <a:latin typeface="Calibri"/>
                <a:ea typeface="ＭＳ Ｐゴシック"/>
                <a:cs typeface="+mn-cs"/>
              </a:defRPr>
            </a:lvl9pPr>
          </a:lstStyle>
          <a:p>
            <a:pPr algn="ctr"/>
            <a:r>
              <a:rPr lang="ja-JP" altLang="en-US" sz="3600" dirty="0" smtClean="0">
                <a:solidFill>
                  <a:sysClr val="window" lastClr="FFFFFF"/>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54" name="四角形: 角を丸くする 244"/>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６</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17223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60" name="テキスト ボックス 3"/>
          <p:cNvSpPr txBox="1"/>
          <p:nvPr/>
        </p:nvSpPr>
        <p:spPr>
          <a:xfrm>
            <a:off x="1303374" y="972017"/>
            <a:ext cx="6609262" cy="583883"/>
          </a:xfrm>
          <a:prstGeom prst="rect">
            <a:avLst/>
          </a:prstGeom>
          <a:noFill/>
          <a:ln w="19050">
            <a:solidFill>
              <a:srgbClr val="FF0000"/>
            </a:solidFill>
          </a:ln>
        </p:spPr>
        <p:txBody>
          <a:bodyPr wrap="square" rtlCol="0">
            <a:spAutoFit/>
          </a:bodyPr>
          <a:lstStyle/>
          <a:p>
            <a:r>
              <a:rPr kumimoji="1" lang="ja-JP" altLang="en-US" sz="3200" dirty="0" smtClean="0"/>
              <a:t>交流の際、次の点に留意しましょう。</a:t>
            </a:r>
            <a:endParaRPr kumimoji="1" lang="ja-JP" altLang="en-US" sz="3200" dirty="0"/>
          </a:p>
        </p:txBody>
      </p:sp>
      <p:sp>
        <p:nvSpPr>
          <p:cNvPr id="1261" name="テキスト ボックス 4"/>
          <p:cNvSpPr txBox="1"/>
          <p:nvPr/>
        </p:nvSpPr>
        <p:spPr>
          <a:xfrm>
            <a:off x="539552" y="1916832"/>
            <a:ext cx="8136904" cy="4523423"/>
          </a:xfrm>
          <a:prstGeom prst="rect">
            <a:avLst/>
          </a:prstGeom>
          <a:noFill/>
        </p:spPr>
        <p:txBody>
          <a:bodyPr wrap="square" rtlCol="0">
            <a:spAutoFit/>
          </a:bodyPr>
          <a:lstStyle/>
          <a:p>
            <a:r>
              <a:rPr kumimoji="1" lang="ja-JP" altLang="en-US" sz="3200" dirty="0" smtClean="0"/>
              <a:t>〇時間内であれば</a:t>
            </a:r>
            <a:r>
              <a:rPr kumimoji="1" lang="ja-JP" altLang="en-US" sz="3200" dirty="0" smtClean="0"/>
              <a:t>、</a:t>
            </a:r>
            <a:r>
              <a:rPr kumimoji="1" lang="ja-JP" altLang="en-US" sz="3200" dirty="0" smtClean="0"/>
              <a:t>お客さんは屋台を移動し</a:t>
            </a:r>
            <a:endParaRPr kumimoji="1" lang="en-US" altLang="ja-JP" sz="3200" dirty="0" smtClean="0"/>
          </a:p>
          <a:p>
            <a:r>
              <a:rPr lang="ja-JP" altLang="en-US" sz="3200" dirty="0"/>
              <a:t>　 </a:t>
            </a:r>
            <a:r>
              <a:rPr kumimoji="1" lang="ja-JP" altLang="en-US" sz="3200" dirty="0" err="1" smtClean="0"/>
              <a:t>ても</a:t>
            </a:r>
            <a:r>
              <a:rPr kumimoji="1" lang="ja-JP" altLang="en-US" sz="3200" dirty="0" smtClean="0"/>
              <a:t>構いません。</a:t>
            </a:r>
            <a:endParaRPr kumimoji="1" lang="en-US" altLang="ja-JP" sz="3200" dirty="0" smtClean="0"/>
          </a:p>
          <a:p>
            <a:endParaRPr lang="en-US" altLang="ja-JP" sz="3200" dirty="0" smtClean="0"/>
          </a:p>
          <a:p>
            <a:r>
              <a:rPr lang="ja-JP" altLang="en-US" sz="3200" dirty="0" smtClean="0"/>
              <a:t>〇お客</a:t>
            </a:r>
            <a:r>
              <a:rPr lang="ja-JP" altLang="en-US" sz="3200" dirty="0"/>
              <a:t>さん</a:t>
            </a:r>
            <a:r>
              <a:rPr lang="ja-JP" altLang="en-US" sz="3200" dirty="0" smtClean="0"/>
              <a:t>のいない屋台がでないようにしま</a:t>
            </a:r>
            <a:endParaRPr lang="en-US" altLang="ja-JP" sz="3200" dirty="0" smtClean="0"/>
          </a:p>
          <a:p>
            <a:r>
              <a:rPr lang="ja-JP" altLang="en-US" sz="3200" dirty="0"/>
              <a:t>　 </a:t>
            </a:r>
            <a:r>
              <a:rPr lang="ja-JP" altLang="en-US" sz="3200" dirty="0" smtClean="0"/>
              <a:t>しょう。</a:t>
            </a:r>
            <a:endParaRPr lang="en-US" altLang="ja-JP" sz="3200" dirty="0" smtClean="0"/>
          </a:p>
          <a:p>
            <a:endParaRPr kumimoji="1" lang="en-US" altLang="ja-JP" sz="3200" dirty="0" smtClean="0"/>
          </a:p>
          <a:p>
            <a:r>
              <a:rPr kumimoji="1" lang="ja-JP" altLang="en-US" sz="3200" dirty="0" smtClean="0"/>
              <a:t>〇屋台の発表についてお客さんは質問しても</a:t>
            </a:r>
            <a:endParaRPr kumimoji="1" lang="en-US" altLang="ja-JP" sz="3200" dirty="0" smtClean="0"/>
          </a:p>
          <a:p>
            <a:r>
              <a:rPr lang="ja-JP" altLang="en-US" sz="3200" dirty="0"/>
              <a:t>　 </a:t>
            </a:r>
            <a:r>
              <a:rPr kumimoji="1" lang="ja-JP" altLang="en-US" sz="3200" dirty="0" smtClean="0"/>
              <a:t>構いませんが</a:t>
            </a:r>
            <a:r>
              <a:rPr kumimoji="1" lang="ja-JP" altLang="en-US" sz="3200" dirty="0" smtClean="0"/>
              <a:t>、</a:t>
            </a:r>
            <a:r>
              <a:rPr kumimoji="1" lang="ja-JP" altLang="en-US" sz="3200" dirty="0" smtClean="0"/>
              <a:t>次のお客さんが待っているか</a:t>
            </a:r>
            <a:endParaRPr kumimoji="1" lang="en-US" altLang="ja-JP" sz="3200" dirty="0" smtClean="0"/>
          </a:p>
          <a:p>
            <a:r>
              <a:rPr lang="ja-JP" altLang="en-US" sz="3200" dirty="0"/>
              <a:t>　 </a:t>
            </a:r>
            <a:r>
              <a:rPr kumimoji="1" lang="ja-JP" altLang="en-US" sz="3200" dirty="0" smtClean="0"/>
              <a:t>もしれないので</a:t>
            </a:r>
            <a:r>
              <a:rPr kumimoji="1" lang="ja-JP" altLang="en-US" sz="3200" dirty="0" smtClean="0"/>
              <a:t>、</a:t>
            </a:r>
            <a:r>
              <a:rPr kumimoji="1" lang="ja-JP" altLang="en-US" sz="3200" dirty="0" smtClean="0"/>
              <a:t>短めにしましょう。</a:t>
            </a:r>
            <a:endParaRPr kumimoji="1" lang="ja-JP" altLang="en-US" sz="3200" dirty="0"/>
          </a:p>
        </p:txBody>
      </p:sp>
      <p:sp>
        <p:nvSpPr>
          <p:cNvPr id="1262" name="正方形/長方形 232"/>
          <p:cNvSpPr/>
          <p:nvPr/>
        </p:nvSpPr>
        <p:spPr>
          <a:xfrm>
            <a:off x="117061" y="299832"/>
            <a:ext cx="1358579" cy="608872"/>
          </a:xfrm>
          <a:prstGeom prst="rect">
            <a:avLst/>
          </a:prstGeom>
          <a:solidFill>
            <a:srgbClr val="5B9BD5">
              <a:lumMod val="75000"/>
            </a:srgbClr>
          </a:solidFill>
          <a:ln w="12700" cap="flat" cmpd="sng" algn="ctr">
            <a:solidFill>
              <a:srgbClr val="1F75B6"/>
            </a:solidFill>
            <a:prstDash val="solid"/>
            <a:miter lim="800000"/>
          </a:ln>
        </p:spPr>
        <p:txBody>
          <a:bodyPr tIns="180000" rtlCol="0" anchor="ctr"/>
          <a:lstStyle>
            <a:defPPr>
              <a:defRPr lang="ja-JP">
                <a:solidFill>
                  <a:sysClr val="window" lastClr="FFFFFF"/>
                </a:solidFill>
                <a:latin typeface="Calibri"/>
                <a:ea typeface="ＭＳ Ｐゴシック"/>
              </a:defRPr>
            </a:defPPr>
            <a:lvl1pPr marL="0" algn="l" defTabSz="914400" rtl="0" eaLnBrk="1" latinLnBrk="0" hangingPunct="1">
              <a:defRPr kumimoji="1" sz="1800" kern="1200">
                <a:solidFill>
                  <a:sysClr val="windowText" lastClr="000000"/>
                </a:solidFill>
                <a:latin typeface="Calibri"/>
                <a:ea typeface="ＭＳ Ｐゴシック"/>
                <a:cs typeface="+mn-cs"/>
              </a:defRPr>
            </a:lvl1pPr>
            <a:lvl2pPr marL="457200" algn="l" defTabSz="914400" rtl="0" eaLnBrk="1" latinLnBrk="0" hangingPunct="1">
              <a:defRPr kumimoji="1" sz="1800" kern="1200">
                <a:solidFill>
                  <a:sysClr val="windowText" lastClr="000000"/>
                </a:solidFill>
                <a:latin typeface="Calibri"/>
                <a:ea typeface="ＭＳ Ｐゴシック"/>
                <a:cs typeface="+mn-cs"/>
              </a:defRPr>
            </a:lvl2pPr>
            <a:lvl3pPr marL="914400" algn="l" defTabSz="914400" rtl="0" eaLnBrk="1" latinLnBrk="0" hangingPunct="1">
              <a:defRPr kumimoji="1" sz="1800" kern="1200">
                <a:solidFill>
                  <a:sysClr val="windowText" lastClr="000000"/>
                </a:solidFill>
                <a:latin typeface="Calibri"/>
                <a:ea typeface="ＭＳ Ｐゴシック"/>
                <a:cs typeface="+mn-cs"/>
              </a:defRPr>
            </a:lvl3pPr>
            <a:lvl4pPr marL="1371600" algn="l" defTabSz="914400" rtl="0" eaLnBrk="1" latinLnBrk="0" hangingPunct="1">
              <a:defRPr kumimoji="1" sz="1800" kern="1200">
                <a:solidFill>
                  <a:sysClr val="windowText" lastClr="000000"/>
                </a:solidFill>
                <a:latin typeface="Calibri"/>
                <a:ea typeface="ＭＳ Ｐゴシック"/>
                <a:cs typeface="+mn-cs"/>
              </a:defRPr>
            </a:lvl4pPr>
            <a:lvl5pPr marL="1828800" algn="l" defTabSz="914400" rtl="0" eaLnBrk="1" latinLnBrk="0" hangingPunct="1">
              <a:defRPr kumimoji="1" sz="1800" kern="1200">
                <a:solidFill>
                  <a:sysClr val="windowText" lastClr="000000"/>
                </a:solidFill>
                <a:latin typeface="Calibri"/>
                <a:ea typeface="ＭＳ Ｐゴシック"/>
                <a:cs typeface="+mn-cs"/>
              </a:defRPr>
            </a:lvl5pPr>
            <a:lvl6pPr marL="2286000" algn="l" defTabSz="914400" rtl="0" eaLnBrk="1" latinLnBrk="0" hangingPunct="1">
              <a:defRPr kumimoji="1" sz="1800" kern="1200">
                <a:solidFill>
                  <a:sysClr val="windowText" lastClr="000000"/>
                </a:solidFill>
                <a:latin typeface="Calibri"/>
                <a:ea typeface="ＭＳ Ｐゴシック"/>
                <a:cs typeface="+mn-cs"/>
              </a:defRPr>
            </a:lvl6pPr>
            <a:lvl7pPr marL="2743200" algn="l" defTabSz="914400" rtl="0" eaLnBrk="1" latinLnBrk="0" hangingPunct="1">
              <a:defRPr kumimoji="1" sz="1800" kern="1200">
                <a:solidFill>
                  <a:sysClr val="windowText" lastClr="000000"/>
                </a:solidFill>
                <a:latin typeface="Calibri"/>
                <a:ea typeface="ＭＳ Ｐゴシック"/>
                <a:cs typeface="+mn-cs"/>
              </a:defRPr>
            </a:lvl7pPr>
            <a:lvl8pPr marL="3200400" algn="l" defTabSz="914400" rtl="0" eaLnBrk="1" latinLnBrk="0" hangingPunct="1">
              <a:defRPr kumimoji="1" sz="1800" kern="1200">
                <a:solidFill>
                  <a:sysClr val="windowText" lastClr="000000"/>
                </a:solidFill>
                <a:latin typeface="Calibri"/>
                <a:ea typeface="ＭＳ Ｐゴシック"/>
                <a:cs typeface="+mn-cs"/>
              </a:defRPr>
            </a:lvl8pPr>
            <a:lvl9pPr marL="3657600" algn="l" defTabSz="914400" rtl="0" eaLnBrk="1" latinLnBrk="0" hangingPunct="1">
              <a:defRPr kumimoji="1" sz="1800" kern="1200">
                <a:solidFill>
                  <a:sysClr val="windowText" lastClr="000000"/>
                </a:solidFill>
                <a:latin typeface="Calibri"/>
                <a:ea typeface="ＭＳ Ｐゴシック"/>
                <a:cs typeface="+mn-cs"/>
              </a:defRPr>
            </a:lvl9pPr>
          </a:lstStyle>
          <a:p>
            <a:pPr algn="ctr"/>
            <a:r>
              <a:rPr lang="ja-JP" altLang="en-US" sz="3600" dirty="0" smtClean="0">
                <a:solidFill>
                  <a:sysClr val="window" lastClr="FFFFFF"/>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63" name="四角形: 角を丸くする 245"/>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７</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951089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69" name="テキスト ボックス 3"/>
          <p:cNvSpPr txBox="1"/>
          <p:nvPr/>
        </p:nvSpPr>
        <p:spPr>
          <a:xfrm>
            <a:off x="107504" y="908720"/>
            <a:ext cx="9036496" cy="1199436"/>
          </a:xfrm>
          <a:prstGeom prst="rect">
            <a:avLst/>
          </a:prstGeom>
          <a:noFill/>
        </p:spPr>
        <p:txBody>
          <a:bodyPr wrap="square" rtlCol="0">
            <a:spAutoFit/>
          </a:bodyPr>
          <a:lstStyle/>
          <a:p>
            <a:r>
              <a:rPr lang="ja-JP" altLang="en-US" sz="3600" dirty="0"/>
              <a:t>②</a:t>
            </a:r>
            <a:r>
              <a:rPr kumimoji="1" lang="ja-JP" altLang="en-US" sz="3600" dirty="0" smtClean="0"/>
              <a:t>　屋台村方式で各自の工夫について交流</a:t>
            </a:r>
            <a:endParaRPr kumimoji="1" lang="en-US" altLang="ja-JP" sz="3600" dirty="0" smtClean="0"/>
          </a:p>
          <a:p>
            <a:r>
              <a:rPr lang="ja-JP" altLang="en-US" sz="3600" dirty="0"/>
              <a:t>　</a:t>
            </a:r>
            <a:r>
              <a:rPr lang="ja-JP" altLang="en-US" sz="3600" dirty="0" smtClean="0"/>
              <a:t> </a:t>
            </a:r>
            <a:r>
              <a:rPr kumimoji="1" lang="ja-JP" altLang="en-US" sz="3600" dirty="0" smtClean="0"/>
              <a:t>しましょう。　（５分</a:t>
            </a:r>
            <a:r>
              <a:rPr kumimoji="1" lang="en-US" altLang="ja-JP" sz="3600" dirty="0" smtClean="0"/>
              <a:t>×</a:t>
            </a:r>
            <a:r>
              <a:rPr kumimoji="1" lang="ja-JP" altLang="en-US" sz="3600" dirty="0" smtClean="0"/>
              <a:t>３ローテーション）</a:t>
            </a:r>
            <a:r>
              <a:rPr lang="ja-JP" altLang="en-US" sz="3600" dirty="0"/>
              <a:t>　</a:t>
            </a:r>
            <a:endParaRPr kumimoji="1" lang="ja-JP" altLang="en-US" sz="3600" dirty="0"/>
          </a:p>
        </p:txBody>
      </p:sp>
      <p:graphicFrame>
        <p:nvGraphicFramePr>
          <p:cNvPr id="1270" name="表 4"/>
          <p:cNvGraphicFramePr>
            <a:graphicFrameLocks noGrp="1"/>
          </p:cNvGraphicFramePr>
          <p:nvPr>
            <p:extLst>
              <p:ext uri="{D42A27DB-BD31-4B8C-83A1-F6EECF244321}">
                <p14:modId xmlns:p14="http://schemas.microsoft.com/office/powerpoint/2010/main" val="412539660"/>
              </p:ext>
            </p:extLst>
          </p:nvPr>
        </p:nvGraphicFramePr>
        <p:xfrm>
          <a:off x="439080" y="2636912"/>
          <a:ext cx="8335044" cy="3528393"/>
        </p:xfrm>
        <a:graphic>
          <a:graphicData uri="http://schemas.openxmlformats.org/drawingml/2006/table">
            <a:tbl>
              <a:tblPr firstRow="1" bandRow="1">
                <a:tableStyleId>{5C22544A-7EE6-4342-B048-85BDC9FD1C3A}</a:tableStyleId>
              </a:tblPr>
              <a:tblGrid>
                <a:gridCol w="1199468"/>
                <a:gridCol w="2332303"/>
                <a:gridCol w="2499017"/>
                <a:gridCol w="2304256"/>
              </a:tblGrid>
              <a:tr h="1584177">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r>
                        <a:rPr kumimoji="1" lang="ja-JP" altLang="en-US" sz="2800" dirty="0" smtClean="0"/>
                        <a:t>１回目</a:t>
                      </a:r>
                      <a:endParaRPr kumimoji="1" lang="ja-JP" alt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屋台</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r>
                        <a:rPr kumimoji="1" lang="ja-JP" altLang="en-US" sz="2800" dirty="0" smtClean="0"/>
                        <a:t>２回目</a:t>
                      </a:r>
                      <a:endParaRPr kumimoji="1" lang="ja-JP" alt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3600" dirty="0" smtClean="0"/>
                        <a:t>屋台</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8072">
                <a:tc>
                  <a:txBody>
                    <a:bodyPr/>
                    <a:lstStyle/>
                    <a:p>
                      <a:r>
                        <a:rPr kumimoji="1" lang="ja-JP" altLang="en-US" sz="2800" dirty="0" smtClean="0"/>
                        <a:t>３回目</a:t>
                      </a:r>
                      <a:endParaRPr kumimoji="1" lang="ja-JP" alt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3600" dirty="0" smtClean="0"/>
                        <a:t>お客さん</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3600" dirty="0" smtClean="0"/>
                        <a:t>屋台</a:t>
                      </a:r>
                      <a:endParaRPr kumimoji="1" lang="ja-JP" altLang="en-US" sz="3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pSp>
        <p:nvGrpSpPr>
          <p:cNvPr id="1271" name="グループ化 5"/>
          <p:cNvGrpSpPr/>
          <p:nvPr/>
        </p:nvGrpSpPr>
        <p:grpSpPr>
          <a:xfrm>
            <a:off x="1968759" y="3067222"/>
            <a:ext cx="473295" cy="1094521"/>
            <a:chOff x="827584" y="4038467"/>
            <a:chExt cx="473295" cy="1306154"/>
          </a:xfrm>
        </p:grpSpPr>
        <p:sp>
          <p:nvSpPr>
            <p:cNvPr id="1272" name="円/楕円 6"/>
            <p:cNvSpPr/>
            <p:nvPr/>
          </p:nvSpPr>
          <p:spPr>
            <a:xfrm>
              <a:off x="827584" y="4038467"/>
              <a:ext cx="473295" cy="473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3" name="角丸四角形 7"/>
            <p:cNvSpPr/>
            <p:nvPr/>
          </p:nvSpPr>
          <p:spPr>
            <a:xfrm>
              <a:off x="827584" y="4511762"/>
              <a:ext cx="473295" cy="8328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274" name="グループ化 8"/>
          <p:cNvGrpSpPr/>
          <p:nvPr/>
        </p:nvGrpSpPr>
        <p:grpSpPr>
          <a:xfrm>
            <a:off x="2975471" y="3067221"/>
            <a:ext cx="473295" cy="1094521"/>
            <a:chOff x="1475983" y="4038466"/>
            <a:chExt cx="473295" cy="1306154"/>
          </a:xfrm>
        </p:grpSpPr>
        <p:sp>
          <p:nvSpPr>
            <p:cNvPr id="1275" name="円/楕円 9"/>
            <p:cNvSpPr/>
            <p:nvPr/>
          </p:nvSpPr>
          <p:spPr>
            <a:xfrm>
              <a:off x="1475983" y="4038466"/>
              <a:ext cx="473295" cy="473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6" name="角丸四角形 10"/>
            <p:cNvSpPr/>
            <p:nvPr/>
          </p:nvSpPr>
          <p:spPr>
            <a:xfrm>
              <a:off x="1475983" y="4511761"/>
              <a:ext cx="473295" cy="8328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277" name="グループ化 11"/>
          <p:cNvGrpSpPr/>
          <p:nvPr/>
        </p:nvGrpSpPr>
        <p:grpSpPr>
          <a:xfrm>
            <a:off x="3170545" y="3067222"/>
            <a:ext cx="473295" cy="1094521"/>
            <a:chOff x="2144352" y="4038467"/>
            <a:chExt cx="473295" cy="1306154"/>
          </a:xfrm>
        </p:grpSpPr>
      </p:grpSp>
      <p:grpSp>
        <p:nvGrpSpPr>
          <p:cNvPr id="1278" name="グループ化 14"/>
          <p:cNvGrpSpPr/>
          <p:nvPr/>
        </p:nvGrpSpPr>
        <p:grpSpPr>
          <a:xfrm>
            <a:off x="4458705" y="3067221"/>
            <a:ext cx="473295" cy="1094521"/>
            <a:chOff x="3629999" y="3995772"/>
            <a:chExt cx="473295" cy="1306154"/>
          </a:xfrm>
        </p:grpSpPr>
        <p:sp>
          <p:nvSpPr>
            <p:cNvPr id="1279" name="円/楕円 15"/>
            <p:cNvSpPr/>
            <p:nvPr/>
          </p:nvSpPr>
          <p:spPr>
            <a:xfrm>
              <a:off x="3629999" y="3995772"/>
              <a:ext cx="473295" cy="47329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0" name="角丸四角形 16"/>
            <p:cNvSpPr/>
            <p:nvPr/>
          </p:nvSpPr>
          <p:spPr>
            <a:xfrm>
              <a:off x="3629999" y="4469067"/>
              <a:ext cx="473295" cy="832859"/>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281" name="グループ化 17"/>
          <p:cNvGrpSpPr/>
          <p:nvPr/>
        </p:nvGrpSpPr>
        <p:grpSpPr>
          <a:xfrm>
            <a:off x="5436000" y="3067220"/>
            <a:ext cx="473295" cy="1094521"/>
            <a:chOff x="4278398" y="3995771"/>
            <a:chExt cx="473295" cy="1306154"/>
          </a:xfrm>
        </p:grpSpPr>
        <p:sp>
          <p:nvSpPr>
            <p:cNvPr id="1282" name="円/楕円 18"/>
            <p:cNvSpPr/>
            <p:nvPr/>
          </p:nvSpPr>
          <p:spPr>
            <a:xfrm>
              <a:off x="4278398" y="3995771"/>
              <a:ext cx="473295" cy="47329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3" name="角丸四角形 19"/>
            <p:cNvSpPr/>
            <p:nvPr/>
          </p:nvSpPr>
          <p:spPr>
            <a:xfrm>
              <a:off x="4278398" y="4469066"/>
              <a:ext cx="473295" cy="832859"/>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284" name="グループ化 23"/>
          <p:cNvGrpSpPr/>
          <p:nvPr/>
        </p:nvGrpSpPr>
        <p:grpSpPr>
          <a:xfrm>
            <a:off x="6690992" y="3067222"/>
            <a:ext cx="473295" cy="1094521"/>
            <a:chOff x="6454345" y="3990663"/>
            <a:chExt cx="473295" cy="1306154"/>
          </a:xfrm>
        </p:grpSpPr>
        <p:sp>
          <p:nvSpPr>
            <p:cNvPr id="1285" name="円/楕円 24"/>
            <p:cNvSpPr/>
            <p:nvPr/>
          </p:nvSpPr>
          <p:spPr>
            <a:xfrm>
              <a:off x="6454345" y="3990663"/>
              <a:ext cx="473295" cy="47329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6" name="角丸四角形 25"/>
            <p:cNvSpPr/>
            <p:nvPr/>
          </p:nvSpPr>
          <p:spPr>
            <a:xfrm>
              <a:off x="6454345" y="4463958"/>
              <a:ext cx="473295" cy="83285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287" name="グループ化 26"/>
          <p:cNvGrpSpPr/>
          <p:nvPr/>
        </p:nvGrpSpPr>
        <p:grpSpPr>
          <a:xfrm>
            <a:off x="7339391" y="3067221"/>
            <a:ext cx="473295" cy="1094521"/>
            <a:chOff x="7102744" y="3990662"/>
            <a:chExt cx="473295" cy="1306154"/>
          </a:xfrm>
        </p:grpSpPr>
        <p:sp>
          <p:nvSpPr>
            <p:cNvPr id="1288" name="円/楕円 27"/>
            <p:cNvSpPr/>
            <p:nvPr/>
          </p:nvSpPr>
          <p:spPr>
            <a:xfrm>
              <a:off x="7102744" y="3990662"/>
              <a:ext cx="473295" cy="47329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9" name="角丸四角形 28"/>
            <p:cNvSpPr/>
            <p:nvPr/>
          </p:nvSpPr>
          <p:spPr>
            <a:xfrm>
              <a:off x="7102744" y="4463957"/>
              <a:ext cx="473295" cy="83285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grpSp>
        <p:nvGrpSpPr>
          <p:cNvPr id="1290" name="グループ化 29"/>
          <p:cNvGrpSpPr/>
          <p:nvPr/>
        </p:nvGrpSpPr>
        <p:grpSpPr>
          <a:xfrm>
            <a:off x="8007760" y="3067222"/>
            <a:ext cx="473295" cy="1094521"/>
            <a:chOff x="7771113" y="3990663"/>
            <a:chExt cx="473295" cy="1306154"/>
          </a:xfrm>
        </p:grpSpPr>
        <p:sp>
          <p:nvSpPr>
            <p:cNvPr id="1291" name="円/楕円 30"/>
            <p:cNvSpPr/>
            <p:nvPr/>
          </p:nvSpPr>
          <p:spPr>
            <a:xfrm>
              <a:off x="7771113" y="3990663"/>
              <a:ext cx="473295" cy="47329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2" name="角丸四角形 31"/>
            <p:cNvSpPr/>
            <p:nvPr/>
          </p:nvSpPr>
          <p:spPr>
            <a:xfrm>
              <a:off x="7771113" y="4463958"/>
              <a:ext cx="473295" cy="83285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b="1" dirty="0" smtClean="0"/>
            </a:p>
          </p:txBody>
        </p:sp>
      </p:grpSp>
      <p:sp>
        <p:nvSpPr>
          <p:cNvPr id="1293" name="テキスト ボックス 32"/>
          <p:cNvSpPr txBox="1"/>
          <p:nvPr/>
        </p:nvSpPr>
        <p:spPr>
          <a:xfrm>
            <a:off x="2442054" y="2636913"/>
            <a:ext cx="648399" cy="369332"/>
          </a:xfrm>
          <a:prstGeom prst="rect">
            <a:avLst/>
          </a:prstGeom>
          <a:noFill/>
        </p:spPr>
        <p:txBody>
          <a:bodyPr wrap="square" rtlCol="0">
            <a:spAutoFit/>
          </a:bodyPr>
          <a:lstStyle/>
          <a:p>
            <a:r>
              <a:rPr kumimoji="1" lang="ja-JP" altLang="en-US" dirty="0" smtClean="0"/>
              <a:t>１班</a:t>
            </a:r>
            <a:endParaRPr kumimoji="1" lang="ja-JP" altLang="en-US" dirty="0"/>
          </a:p>
        </p:txBody>
      </p:sp>
      <p:sp>
        <p:nvSpPr>
          <p:cNvPr id="1294" name="テキスト ボックス 33"/>
          <p:cNvSpPr txBox="1"/>
          <p:nvPr/>
        </p:nvSpPr>
        <p:spPr>
          <a:xfrm>
            <a:off x="4932039" y="2653757"/>
            <a:ext cx="648399" cy="369332"/>
          </a:xfrm>
          <a:prstGeom prst="rect">
            <a:avLst/>
          </a:prstGeom>
          <a:noFill/>
        </p:spPr>
        <p:txBody>
          <a:bodyPr wrap="square" rtlCol="0">
            <a:spAutoFit/>
          </a:bodyPr>
          <a:lstStyle/>
          <a:p>
            <a:r>
              <a:rPr lang="ja-JP" altLang="en-US" dirty="0"/>
              <a:t>２</a:t>
            </a:r>
            <a:r>
              <a:rPr kumimoji="1" lang="ja-JP" altLang="en-US" dirty="0" smtClean="0"/>
              <a:t>班</a:t>
            </a:r>
            <a:endParaRPr kumimoji="1" lang="ja-JP" altLang="en-US" dirty="0"/>
          </a:p>
        </p:txBody>
      </p:sp>
      <p:sp>
        <p:nvSpPr>
          <p:cNvPr id="1295" name="テキスト ボックス 34"/>
          <p:cNvSpPr txBox="1"/>
          <p:nvPr/>
        </p:nvSpPr>
        <p:spPr>
          <a:xfrm>
            <a:off x="7328927" y="2651666"/>
            <a:ext cx="648399" cy="369332"/>
          </a:xfrm>
          <a:prstGeom prst="rect">
            <a:avLst/>
          </a:prstGeom>
          <a:noFill/>
        </p:spPr>
        <p:txBody>
          <a:bodyPr wrap="square" rtlCol="0">
            <a:spAutoFit/>
          </a:bodyPr>
          <a:lstStyle/>
          <a:p>
            <a:r>
              <a:rPr lang="ja-JP" altLang="en-US" dirty="0"/>
              <a:t>３</a:t>
            </a:r>
            <a:r>
              <a:rPr kumimoji="1" lang="ja-JP" altLang="en-US" dirty="0" smtClean="0"/>
              <a:t>班</a:t>
            </a:r>
            <a:endParaRPr kumimoji="1" lang="ja-JP" altLang="en-US" dirty="0"/>
          </a:p>
        </p:txBody>
      </p:sp>
      <p:sp>
        <p:nvSpPr>
          <p:cNvPr id="1296" name="正方形/長方形 233"/>
          <p:cNvSpPr/>
          <p:nvPr/>
        </p:nvSpPr>
        <p:spPr>
          <a:xfrm>
            <a:off x="117061" y="299832"/>
            <a:ext cx="1358579" cy="608872"/>
          </a:xfrm>
          <a:prstGeom prst="rect">
            <a:avLst/>
          </a:prstGeom>
          <a:solidFill>
            <a:srgbClr val="5B9BD5">
              <a:lumMod val="75000"/>
            </a:srgbClr>
          </a:solidFill>
          <a:ln w="12700" cap="flat" cmpd="sng" algn="ctr">
            <a:solidFill>
              <a:srgbClr val="1F75B6"/>
            </a:solidFill>
            <a:prstDash val="solid"/>
            <a:miter lim="800000"/>
          </a:ln>
        </p:spPr>
        <p:txBody>
          <a:bodyPr tIns="180000" rtlCol="0" anchor="ctr"/>
          <a:lstStyle>
            <a:defPPr>
              <a:defRPr lang="ja-JP">
                <a:solidFill>
                  <a:sysClr val="window" lastClr="FFFFFF"/>
                </a:solidFill>
                <a:latin typeface="Calibri"/>
                <a:ea typeface="ＭＳ Ｐゴシック"/>
              </a:defRPr>
            </a:defPPr>
            <a:lvl1pPr marL="0" algn="l" defTabSz="914400" rtl="0" eaLnBrk="1" latinLnBrk="0" hangingPunct="1">
              <a:defRPr kumimoji="1" sz="1800" kern="1200">
                <a:solidFill>
                  <a:sysClr val="windowText" lastClr="000000"/>
                </a:solidFill>
                <a:latin typeface="Calibri"/>
                <a:ea typeface="ＭＳ Ｐゴシック"/>
                <a:cs typeface="+mn-cs"/>
              </a:defRPr>
            </a:lvl1pPr>
            <a:lvl2pPr marL="457200" algn="l" defTabSz="914400" rtl="0" eaLnBrk="1" latinLnBrk="0" hangingPunct="1">
              <a:defRPr kumimoji="1" sz="1800" kern="1200">
                <a:solidFill>
                  <a:sysClr val="windowText" lastClr="000000"/>
                </a:solidFill>
                <a:latin typeface="Calibri"/>
                <a:ea typeface="ＭＳ Ｐゴシック"/>
                <a:cs typeface="+mn-cs"/>
              </a:defRPr>
            </a:lvl2pPr>
            <a:lvl3pPr marL="914400" algn="l" defTabSz="914400" rtl="0" eaLnBrk="1" latinLnBrk="0" hangingPunct="1">
              <a:defRPr kumimoji="1" sz="1800" kern="1200">
                <a:solidFill>
                  <a:sysClr val="windowText" lastClr="000000"/>
                </a:solidFill>
                <a:latin typeface="Calibri"/>
                <a:ea typeface="ＭＳ Ｐゴシック"/>
                <a:cs typeface="+mn-cs"/>
              </a:defRPr>
            </a:lvl3pPr>
            <a:lvl4pPr marL="1371600" algn="l" defTabSz="914400" rtl="0" eaLnBrk="1" latinLnBrk="0" hangingPunct="1">
              <a:defRPr kumimoji="1" sz="1800" kern="1200">
                <a:solidFill>
                  <a:sysClr val="windowText" lastClr="000000"/>
                </a:solidFill>
                <a:latin typeface="Calibri"/>
                <a:ea typeface="ＭＳ Ｐゴシック"/>
                <a:cs typeface="+mn-cs"/>
              </a:defRPr>
            </a:lvl4pPr>
            <a:lvl5pPr marL="1828800" algn="l" defTabSz="914400" rtl="0" eaLnBrk="1" latinLnBrk="0" hangingPunct="1">
              <a:defRPr kumimoji="1" sz="1800" kern="1200">
                <a:solidFill>
                  <a:sysClr val="windowText" lastClr="000000"/>
                </a:solidFill>
                <a:latin typeface="Calibri"/>
                <a:ea typeface="ＭＳ Ｐゴシック"/>
                <a:cs typeface="+mn-cs"/>
              </a:defRPr>
            </a:lvl5pPr>
            <a:lvl6pPr marL="2286000" algn="l" defTabSz="914400" rtl="0" eaLnBrk="1" latinLnBrk="0" hangingPunct="1">
              <a:defRPr kumimoji="1" sz="1800" kern="1200">
                <a:solidFill>
                  <a:sysClr val="windowText" lastClr="000000"/>
                </a:solidFill>
                <a:latin typeface="Calibri"/>
                <a:ea typeface="ＭＳ Ｐゴシック"/>
                <a:cs typeface="+mn-cs"/>
              </a:defRPr>
            </a:lvl6pPr>
            <a:lvl7pPr marL="2743200" algn="l" defTabSz="914400" rtl="0" eaLnBrk="1" latinLnBrk="0" hangingPunct="1">
              <a:defRPr kumimoji="1" sz="1800" kern="1200">
                <a:solidFill>
                  <a:sysClr val="windowText" lastClr="000000"/>
                </a:solidFill>
                <a:latin typeface="Calibri"/>
                <a:ea typeface="ＭＳ Ｐゴシック"/>
                <a:cs typeface="+mn-cs"/>
              </a:defRPr>
            </a:lvl7pPr>
            <a:lvl8pPr marL="3200400" algn="l" defTabSz="914400" rtl="0" eaLnBrk="1" latinLnBrk="0" hangingPunct="1">
              <a:defRPr kumimoji="1" sz="1800" kern="1200">
                <a:solidFill>
                  <a:sysClr val="windowText" lastClr="000000"/>
                </a:solidFill>
                <a:latin typeface="Calibri"/>
                <a:ea typeface="ＭＳ Ｐゴシック"/>
                <a:cs typeface="+mn-cs"/>
              </a:defRPr>
            </a:lvl8pPr>
            <a:lvl9pPr marL="3657600" algn="l" defTabSz="914400" rtl="0" eaLnBrk="1" latinLnBrk="0" hangingPunct="1">
              <a:defRPr kumimoji="1" sz="1800" kern="1200">
                <a:solidFill>
                  <a:sysClr val="windowText" lastClr="000000"/>
                </a:solidFill>
                <a:latin typeface="Calibri"/>
                <a:ea typeface="ＭＳ Ｐゴシック"/>
                <a:cs typeface="+mn-cs"/>
              </a:defRPr>
            </a:lvl9pPr>
          </a:lstStyle>
          <a:p>
            <a:pPr algn="ctr"/>
            <a:r>
              <a:rPr lang="ja-JP" altLang="en-US" sz="3600" dirty="0" smtClean="0">
                <a:solidFill>
                  <a:sysClr val="window" lastClr="FFFFFF"/>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97" name="四角形: 角を丸くする 24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８</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72405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03" name="テキスト ボックス 3"/>
          <p:cNvSpPr txBox="1"/>
          <p:nvPr/>
        </p:nvSpPr>
        <p:spPr>
          <a:xfrm>
            <a:off x="323528" y="1696740"/>
            <a:ext cx="8604956" cy="2861429"/>
          </a:xfrm>
          <a:prstGeom prst="rect">
            <a:avLst/>
          </a:prstGeom>
          <a:noFill/>
        </p:spPr>
        <p:txBody>
          <a:bodyPr wrap="square" rtlCol="0">
            <a:spAutoFit/>
          </a:bodyPr>
          <a:lstStyle/>
          <a:p>
            <a:r>
              <a:rPr kumimoji="1" lang="ja-JP" altLang="en-US" sz="3600" dirty="0" smtClean="0"/>
              <a:t>③　研修の振り返り</a:t>
            </a:r>
            <a:endParaRPr kumimoji="1" lang="en-US" altLang="ja-JP" sz="3600" dirty="0" smtClean="0"/>
          </a:p>
          <a:p>
            <a:endParaRPr kumimoji="1" lang="en-US" altLang="ja-JP" sz="3600" dirty="0" smtClean="0"/>
          </a:p>
          <a:p>
            <a:endParaRPr lang="en-US" altLang="ja-JP" sz="3600" dirty="0"/>
          </a:p>
          <a:p>
            <a:r>
              <a:rPr kumimoji="1" lang="ja-JP" altLang="en-US" sz="3600" dirty="0" smtClean="0"/>
              <a:t>教職キャリアに関係なく</a:t>
            </a:r>
            <a:r>
              <a:rPr kumimoji="1" lang="ja-JP" altLang="en-US" sz="3600" dirty="0" smtClean="0"/>
              <a:t>、</a:t>
            </a:r>
            <a:r>
              <a:rPr kumimoji="1" lang="ja-JP" altLang="en-US" sz="3600" dirty="0" smtClean="0"/>
              <a:t>同僚から学ぼうとする姿勢は今後も大切にしたいものですね。</a:t>
            </a:r>
            <a:endParaRPr kumimoji="1" lang="ja-JP" altLang="en-US" sz="3600" dirty="0"/>
          </a:p>
        </p:txBody>
      </p:sp>
      <p:sp>
        <p:nvSpPr>
          <p:cNvPr id="1305" name="四角形: 角を丸くする 247"/>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９</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344" name="正方形/長方形 214"/>
          <p:cNvSpPr/>
          <p:nvPr/>
        </p:nvSpPr>
        <p:spPr>
          <a:xfrm>
            <a:off x="117061" y="299832"/>
            <a:ext cx="1358579" cy="608872"/>
          </a:xfrm>
          <a:prstGeom prst="rect">
            <a:avLst/>
          </a:prstGeom>
          <a:solidFill>
            <a:srgbClr val="5B9BD5">
              <a:lumMod val="75000"/>
            </a:srgbClr>
          </a:solidFill>
          <a:ln w="12700" cap="flat" cmpd="sng" algn="ctr">
            <a:solidFill>
              <a:srgbClr val="1F75B6"/>
            </a:solidFill>
            <a:prstDash val="solid"/>
            <a:miter lim="800000"/>
          </a:ln>
        </p:spPr>
        <p:txBody>
          <a:bodyPr tIns="180000" rtlCol="0" anchor="ctr"/>
          <a:lstStyle>
            <a:defPPr>
              <a:defRPr lang="ja-JP">
                <a:solidFill>
                  <a:sysClr val="window" lastClr="FFFFFF"/>
                </a:solidFill>
                <a:latin typeface="Calibri"/>
                <a:ea typeface="ＭＳ Ｐゴシック"/>
              </a:defRPr>
            </a:defPPr>
            <a:lvl1pPr marL="0" algn="l" defTabSz="914400" rtl="0" eaLnBrk="1" latinLnBrk="0" hangingPunct="1">
              <a:defRPr kumimoji="1" sz="1800" kern="1200">
                <a:solidFill>
                  <a:sysClr val="windowText" lastClr="000000"/>
                </a:solidFill>
                <a:latin typeface="Calibri"/>
                <a:ea typeface="ＭＳ Ｐゴシック"/>
                <a:cs typeface="+mn-cs"/>
              </a:defRPr>
            </a:lvl1pPr>
            <a:lvl2pPr marL="457200" algn="l" defTabSz="914400" rtl="0" eaLnBrk="1" latinLnBrk="0" hangingPunct="1">
              <a:defRPr kumimoji="1" sz="1800" kern="1200">
                <a:solidFill>
                  <a:sysClr val="windowText" lastClr="000000"/>
                </a:solidFill>
                <a:latin typeface="Calibri"/>
                <a:ea typeface="ＭＳ Ｐゴシック"/>
                <a:cs typeface="+mn-cs"/>
              </a:defRPr>
            </a:lvl2pPr>
            <a:lvl3pPr marL="914400" algn="l" defTabSz="914400" rtl="0" eaLnBrk="1" latinLnBrk="0" hangingPunct="1">
              <a:defRPr kumimoji="1" sz="1800" kern="1200">
                <a:solidFill>
                  <a:sysClr val="windowText" lastClr="000000"/>
                </a:solidFill>
                <a:latin typeface="Calibri"/>
                <a:ea typeface="ＭＳ Ｐゴシック"/>
                <a:cs typeface="+mn-cs"/>
              </a:defRPr>
            </a:lvl3pPr>
            <a:lvl4pPr marL="1371600" algn="l" defTabSz="914400" rtl="0" eaLnBrk="1" latinLnBrk="0" hangingPunct="1">
              <a:defRPr kumimoji="1" sz="1800" kern="1200">
                <a:solidFill>
                  <a:sysClr val="windowText" lastClr="000000"/>
                </a:solidFill>
                <a:latin typeface="Calibri"/>
                <a:ea typeface="ＭＳ Ｐゴシック"/>
                <a:cs typeface="+mn-cs"/>
              </a:defRPr>
            </a:lvl4pPr>
            <a:lvl5pPr marL="1828800" algn="l" defTabSz="914400" rtl="0" eaLnBrk="1" latinLnBrk="0" hangingPunct="1">
              <a:defRPr kumimoji="1" sz="1800" kern="1200">
                <a:solidFill>
                  <a:sysClr val="windowText" lastClr="000000"/>
                </a:solidFill>
                <a:latin typeface="Calibri"/>
                <a:ea typeface="ＭＳ Ｐゴシック"/>
                <a:cs typeface="+mn-cs"/>
              </a:defRPr>
            </a:lvl5pPr>
            <a:lvl6pPr marL="2286000" algn="l" defTabSz="914400" rtl="0" eaLnBrk="1" latinLnBrk="0" hangingPunct="1">
              <a:defRPr kumimoji="1" sz="1800" kern="1200">
                <a:solidFill>
                  <a:sysClr val="windowText" lastClr="000000"/>
                </a:solidFill>
                <a:latin typeface="Calibri"/>
                <a:ea typeface="ＭＳ Ｐゴシック"/>
                <a:cs typeface="+mn-cs"/>
              </a:defRPr>
            </a:lvl6pPr>
            <a:lvl7pPr marL="2743200" algn="l" defTabSz="914400" rtl="0" eaLnBrk="1" latinLnBrk="0" hangingPunct="1">
              <a:defRPr kumimoji="1" sz="1800" kern="1200">
                <a:solidFill>
                  <a:sysClr val="windowText" lastClr="000000"/>
                </a:solidFill>
                <a:latin typeface="Calibri"/>
                <a:ea typeface="ＭＳ Ｐゴシック"/>
                <a:cs typeface="+mn-cs"/>
              </a:defRPr>
            </a:lvl7pPr>
            <a:lvl8pPr marL="3200400" algn="l" defTabSz="914400" rtl="0" eaLnBrk="1" latinLnBrk="0" hangingPunct="1">
              <a:defRPr kumimoji="1" sz="1800" kern="1200">
                <a:solidFill>
                  <a:sysClr val="windowText" lastClr="000000"/>
                </a:solidFill>
                <a:latin typeface="Calibri"/>
                <a:ea typeface="ＭＳ Ｐゴシック"/>
                <a:cs typeface="+mn-cs"/>
              </a:defRPr>
            </a:lvl8pPr>
            <a:lvl9pPr marL="3657600" algn="l" defTabSz="914400" rtl="0" eaLnBrk="1" latinLnBrk="0" hangingPunct="1">
              <a:defRPr kumimoji="1" sz="1800" kern="1200">
                <a:solidFill>
                  <a:sysClr val="windowText" lastClr="000000"/>
                </a:solidFill>
                <a:latin typeface="Calibri"/>
                <a:ea typeface="ＭＳ Ｐゴシック"/>
                <a:cs typeface="+mn-cs"/>
              </a:defRPr>
            </a:lvl9pPr>
          </a:lstStyle>
          <a:p>
            <a:pPr algn="ctr"/>
            <a:r>
              <a:rPr lang="ja-JP" altLang="en-US" sz="3600" dirty="0" smtClean="0">
                <a:solidFill>
                  <a:sysClr val="window" lastClr="FFFFFF"/>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06266475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267</TotalTime>
  <Words>788</Words>
  <Application>JUST Focus</Application>
  <Paragraphs>132</Paragraph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4.1.7</AppVersion>
  <PresentationFormat>ユーザー設定</PresentationFormat>
  <Slides>10</Slides>
  <Notes>10</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プレゼンテーション</dc:title>
  <dc:creator>kodamakazuhiko</dc:creator>
  <cp:lastModifiedBy>小松　永稔</cp:lastModifiedBy>
  <dcterms:created xsi:type="dcterms:W3CDTF">2021-09-15T04:25:50Z</dcterms:created>
  <dcterms:modified xsi:type="dcterms:W3CDTF">2022-03-09T07:00:56Z</dcterms:modified>
  <cp:revision>37</cp:revision>
</cp:coreProperties>
</file>

<file path=docProps/custom.xml><?xml version="1.0" encoding="utf-8"?>
<Properties xmlns:vt="http://schemas.openxmlformats.org/officeDocument/2006/docPropsVTypes" xmlns="http://schemas.openxmlformats.org/officeDocument/2006/custom-properties"/>
</file>