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6" r:id="rId2"/>
  </p:sldMasterIdLst>
  <p:notesMasterIdLst>
    <p:notesMasterId r:id="rId3"/>
  </p:notesMasterIdLst>
  <p:handoutMasterIdLst>
    <p:handoutMasterId r:id="rId4"/>
  </p:handoutMasterIdLst>
  <p:sldIdLst>
    <p:sldId id="2346" r:id="rId5"/>
    <p:sldId id="2364" r:id="rId6"/>
    <p:sldId id="2347" r:id="rId7"/>
    <p:sldId id="2368" r:id="rId8"/>
    <p:sldId id="2369" r:id="rId9"/>
    <p:sldId id="2370" r:id="rId10"/>
    <p:sldId id="2348" r:id="rId11"/>
    <p:sldId id="2351" r:id="rId12"/>
    <p:sldId id="2363" r:id="rId13"/>
    <p:sldId id="2353" r:id="rId14"/>
    <p:sldId id="2367" r:id="rId15"/>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AD14320-1879-49EB-B90F-A86D04D21FF2}">
          <p14:sldIdLst>
            <p14:sldId id="2346"/>
            <p14:sldId id="2364"/>
            <p14:sldId id="2347"/>
            <p14:sldId id="2368"/>
            <p14:sldId id="2369"/>
            <p14:sldId id="2370"/>
            <p14:sldId id="2348"/>
            <p14:sldId id="2351"/>
            <p14:sldId id="2363"/>
            <p14:sldId id="2353"/>
            <p14:sldId id="2367"/>
          </p14:sldIdLst>
        </p14:section>
      </p14:sectionLst>
    </p:ext>
    <p:ext uri="{EFAFB233-063F-42B5-8137-9DF3F51BA10A}">
      <p15:sldGuideLst xmlns:p15="http://schemas.microsoft.com/office/powerpoint/2012/main">
        <p15:guide id="1" orient="horz" pos="2115"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75B6"/>
    <a:srgbClr val="1F4E79"/>
    <a:srgbClr val="C6D9F1"/>
    <a:srgbClr val="CCFFCC"/>
    <a:srgbClr val="404040"/>
    <a:srgbClr val="FFFFFF"/>
    <a:srgbClr val="FF6F05"/>
    <a:srgbClr val="66FFCC"/>
    <a:srgbClr val="33CC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淡色スタイル 1 - アクセント 5">
    <a:wholeTbl>
      <a:tcTxStyle>
        <a:fontRef idx="minor">
          <a:srgbClr val="00000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淡色スタイル 1 - アクセント 6">
    <a:wholeTbl>
      <a:tcTxStyle>
        <a:fontRef idx="minor">
          <a:srgbClr val="00000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スタイルなし、表のグリッド線なし">
    <a:wholeTbl>
      <a:tcTxStyle>
        <a:fontRef idx="minor">
          <a:srgbClr val="00000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淡色スタイル 2 - アクセント 3">
    <a:wholeTbl>
      <a:tcTxStyle>
        <a:fontRef idx="minor">
          <a:srgbClr val="00000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rgbClr val="000000"/>
        </a:fontRef>
        <a:schemeClr val="bg1"/>
      </a:tcTxStyle>
      <a:tcStyle>
        <a:tcBdr/>
        <a:fillRef idx="1">
          <a:schemeClr val="accent3"/>
        </a:fillRef>
      </a:tcStyle>
    </a:firstRow>
  </a:tblStyle>
  <a:tblStyle styleId="{912C8C85-51F0-491E-9774-3900AFEF0FD7}" styleName="淡色スタイル 2 - アクセント 6">
    <a:wholeTbl>
      <a:tcTxStyle>
        <a:fontRef idx="minor">
          <a:srgbClr val="00000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rgbClr val="00000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restored">
    <p:restoredLeft sz="25478"/>
    <p:restoredTop sz="66898"/>
  </p:normalViewPr>
  <p:slideViewPr>
    <p:cSldViewPr>
      <p:cViewPr varScale="1">
        <p:scale>
          <a:sx n="68" d="100"/>
          <a:sy n="68" d="100"/>
        </p:scale>
        <p:origin x="-72" y="-222"/>
      </p:cViewPr>
      <p:guideLst>
        <p:guide orient="horz" pos="2115"/>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1092"/>
    </p:cViewPr>
  </p:sorterViewPr>
  <p:notesViewPr>
    <p:cSldViewPr>
      <p:cViewPr varScale="0">
        <p:scale>
          <a:sx n="120" d="100"/>
          <a:sy n="120" d="100"/>
        </p:scale>
        <p:origin x="-72" y="360"/>
      </p:cViewPr>
      <p:guideLst/>
    </p:cSldViewPr>
  </p:notesViewPr>
  <p:gridSpacing cx="72008" cy="72008"/>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notesMaster" Target="notesMasters/notesMaster1.xml" /><Relationship Id="rId4" Type="http://schemas.openxmlformats.org/officeDocument/2006/relationships/handoutMaster" Target="handoutMasters/handout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slide" Target="slides/slide11.xml" /><Relationship Id="rId16" Type="http://schemas.openxmlformats.org/officeDocument/2006/relationships/presProps" Target="presProps.xml" /><Relationship Id="rId17" Type="http://schemas.openxmlformats.org/officeDocument/2006/relationships/viewProps" Target="viewProps.xml" /><Relationship Id="rId18" Type="http://schemas.openxmlformats.org/officeDocument/2006/relationships/tableStyles" Target="tableStyles.xml" /></Relationships>
</file>

<file path=ppt/handoutMasters/_rels/handoutMaster1.xml.rels><?xml version="1.0" encoding="UTF-8"?><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5" name="スライド番号プレースホルダー 9"/>
          <p:cNvSpPr>
            <a:spLocks noGrp="1"/>
          </p:cNvSpPr>
          <p:nvPr>
            <p:ph type="sldNum" sz="quarter" idx="3"/>
          </p:nvPr>
        </p:nvSpPr>
        <p:spPr>
          <a:xfrm>
            <a:off x="3850530" y="9428220"/>
            <a:ext cx="2946058" cy="498418"/>
          </a:xfrm>
          <a:prstGeom prst="rect">
            <a:avLst/>
          </a:prstGeom>
        </p:spPr>
        <p:txBody>
          <a:bodyPr vert="horz" lIns="91440" tIns="45720" rIns="91440" bIns="45720" rtlCol="0" anchor="b"/>
          <a:lstStyle>
            <a:lvl1pPr algn="r">
              <a:defRPr sz="1200"/>
            </a:lvl1pPr>
          </a:lstStyle>
          <a:p>
            <a:fld id="{DC9CDF62-C304-4029-815B-D1808BC558F9}" type="slidenum">
              <a:rPr kumimoji="1" lang="ja-JP" altLang="en-US" smtClean="0"/>
              <a:t>‹#›</a:t>
            </a:fld>
            <a:endParaRPr kumimoji="1" lang="ja-JP" altLang="en-US"/>
          </a:p>
        </p:txBody>
      </p:sp>
    </p:spTree>
    <p:extLst>
      <p:ext uri="{BB962C8B-B14F-4D97-AF65-F5344CB8AC3E}">
        <p14:creationId xmlns:p14="http://schemas.microsoft.com/office/powerpoint/2010/main" val="387574003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98" name="ヘッダー プレースホルダー 1"/>
          <p:cNvSpPr>
            <a:spLocks noGrp="1"/>
          </p:cNvSpPr>
          <p:nvPr>
            <p:ph type="hdr" sz="quarter"/>
          </p:nvPr>
        </p:nvSpPr>
        <p:spPr>
          <a:xfrm>
            <a:off x="8" y="3"/>
            <a:ext cx="2945659" cy="498055"/>
          </a:xfrm>
          <a:prstGeom prst="rect">
            <a:avLst/>
          </a:prstGeom>
        </p:spPr>
        <p:txBody>
          <a:bodyPr vert="horz" lIns="91368" tIns="45680" rIns="91368" bIns="45680" rtlCol="0"/>
          <a:lstStyle>
            <a:lvl1pPr algn="l">
              <a:defRPr sz="1200"/>
            </a:lvl1pPr>
          </a:lstStyle>
          <a:p>
            <a:endParaRPr kumimoji="1" lang="ja-JP" altLang="en-US"/>
          </a:p>
        </p:txBody>
      </p:sp>
      <p:sp>
        <p:nvSpPr>
          <p:cNvPr id="1099" name="日付プレースホルダー 2"/>
          <p:cNvSpPr>
            <a:spLocks noGrp="1"/>
          </p:cNvSpPr>
          <p:nvPr>
            <p:ph type="dt" idx="1"/>
          </p:nvPr>
        </p:nvSpPr>
        <p:spPr>
          <a:xfrm>
            <a:off x="3850444" y="3"/>
            <a:ext cx="2945659" cy="498055"/>
          </a:xfrm>
          <a:prstGeom prst="rect">
            <a:avLst/>
          </a:prstGeom>
        </p:spPr>
        <p:txBody>
          <a:bodyPr vert="horz" lIns="91368" tIns="45680" rIns="91368" bIns="45680" rtlCol="0"/>
          <a:lstStyle>
            <a:lvl1pPr algn="r">
              <a:defRPr sz="1200"/>
            </a:lvl1pPr>
          </a:lstStyle>
          <a:p>
            <a:fld id="{FC74053A-97E4-4212-AE2F-39683A01FC04}" type="datetime3">
              <a:rPr kumimoji="1" lang="ja-JP" altLang="en-US" smtClean="0"/>
              <a:t>令和3年1月28日</a:t>
            </a:fld>
            <a:endParaRPr kumimoji="1" lang="ja-JP" altLang="en-US"/>
          </a:p>
        </p:txBody>
      </p:sp>
      <p:sp>
        <p:nvSpPr>
          <p:cNvPr id="1100" name="スライド イメージ プレースホルダー 3"/>
          <p:cNvSpPr>
            <a:spLocks noGrp="1" noRot="1" noChangeAspect="1"/>
          </p:cNvSpPr>
          <p:nvPr>
            <p:ph type="sldImg" idx="2"/>
          </p:nvPr>
        </p:nvSpPr>
        <p:spPr>
          <a:xfrm>
            <a:off x="1167546" y="1242568"/>
            <a:ext cx="4462583" cy="3347516"/>
          </a:xfrm>
          <a:prstGeom prst="rect">
            <a:avLst/>
          </a:prstGeom>
          <a:noFill/>
          <a:ln w="12700">
            <a:solidFill>
              <a:prstClr val="black"/>
            </a:solidFill>
          </a:ln>
        </p:spPr>
        <p:txBody>
          <a:bodyPr vert="horz" lIns="91368" tIns="45680" rIns="91368" bIns="45680" rtlCol="0" anchor="ctr"/>
          <a:lstStyle/>
          <a:p>
            <a:endParaRPr lang="ja-JP" altLang="en-US"/>
          </a:p>
        </p:txBody>
      </p:sp>
      <p:sp>
        <p:nvSpPr>
          <p:cNvPr id="1101" name="ノート プレースホルダー 4"/>
          <p:cNvSpPr>
            <a:spLocks noGrp="1"/>
          </p:cNvSpPr>
          <p:nvPr>
            <p:ph type="body" sz="quarter" idx="3"/>
          </p:nvPr>
        </p:nvSpPr>
        <p:spPr>
          <a:xfrm>
            <a:off x="679768" y="4777205"/>
            <a:ext cx="5438140" cy="3908614"/>
          </a:xfrm>
          <a:prstGeom prst="rect">
            <a:avLst/>
          </a:prstGeom>
        </p:spPr>
        <p:txBody>
          <a:bodyPr vert="horz" lIns="91368" tIns="45680" rIns="91368" bIns="4568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02" name="フッター プレースホルダー 5"/>
          <p:cNvSpPr>
            <a:spLocks noGrp="1"/>
          </p:cNvSpPr>
          <p:nvPr>
            <p:ph type="ftr" sz="quarter" idx="4"/>
          </p:nvPr>
        </p:nvSpPr>
        <p:spPr>
          <a:xfrm>
            <a:off x="8" y="9428584"/>
            <a:ext cx="2945659" cy="498055"/>
          </a:xfrm>
          <a:prstGeom prst="rect">
            <a:avLst/>
          </a:prstGeom>
        </p:spPr>
        <p:txBody>
          <a:bodyPr vert="horz" lIns="91368" tIns="45680" rIns="91368" bIns="45680" rtlCol="0" anchor="b"/>
          <a:lstStyle>
            <a:lvl1pPr algn="l">
              <a:defRPr sz="1200"/>
            </a:lvl1pPr>
          </a:lstStyle>
          <a:p>
            <a:endParaRPr kumimoji="1" lang="ja-JP" altLang="en-US"/>
          </a:p>
        </p:txBody>
      </p:sp>
      <p:sp>
        <p:nvSpPr>
          <p:cNvPr id="1103" name="スライド番号プレースホルダー 6"/>
          <p:cNvSpPr>
            <a:spLocks noGrp="1"/>
          </p:cNvSpPr>
          <p:nvPr>
            <p:ph type="sldNum" sz="quarter" idx="5"/>
          </p:nvPr>
        </p:nvSpPr>
        <p:spPr>
          <a:xfrm>
            <a:off x="3850444" y="9428584"/>
            <a:ext cx="2945659" cy="498055"/>
          </a:xfrm>
          <a:prstGeom prst="rect">
            <a:avLst/>
          </a:prstGeom>
        </p:spPr>
        <p:txBody>
          <a:bodyPr vert="horz" lIns="91368" tIns="45680" rIns="91368" bIns="45680" rtlCol="0" anchor="b"/>
          <a:lstStyle>
            <a:lvl1pPr algn="r">
              <a:defRPr sz="1200"/>
            </a:lvl1pPr>
          </a:lstStyle>
          <a:p>
            <a:fld id="{8E486F06-0E1D-437B-9F42-3F927AC94EA6}" type="slidenum">
              <a:rPr kumimoji="1" lang="ja-JP" altLang="en-US" smtClean="0"/>
              <a:t>‹#›</a:t>
            </a:fld>
            <a:endParaRPr kumimoji="1" lang="ja-JP" altLang="en-US"/>
          </a:p>
        </p:txBody>
      </p:sp>
    </p:spTree>
    <p:extLst>
      <p:ext uri="{BB962C8B-B14F-4D97-AF65-F5344CB8AC3E}">
        <p14:creationId xmlns:p14="http://schemas.microsoft.com/office/powerpoint/2010/main" val="329785689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10.xml.rels><?xml version="1.0" encoding="UTF-8"?><Relationships xmlns="http://schemas.openxmlformats.org/package/2006/relationships"><Relationship Id="rId1" Type="http://schemas.openxmlformats.org/officeDocument/2006/relationships/slide" Target="../slides/slide10.xml" /><Relationship Id="rId2" Type="http://schemas.openxmlformats.org/officeDocument/2006/relationships/notesMaster" Target="../notesMasters/notesMaster1.xml" /></Relationships>
</file>

<file path=ppt/notesSlides/_rels/notesSlide11.xml.rels><?xml version="1.0" encoding="UTF-8"?><Relationships xmlns="http://schemas.openxmlformats.org/package/2006/relationships"><Relationship Id="rId1" Type="http://schemas.openxmlformats.org/officeDocument/2006/relationships/slide" Target="../slides/slide11.xml" /><Relationship Id="rId2" Type="http://schemas.openxmlformats.org/officeDocument/2006/relationships/notesMaster" Target="../notesMasters/notesMaster1.xml" /></Relationships>
</file>

<file path=ppt/notesSlides/_rels/notesSlide2.xml.rels><?xml version="1.0" encoding="UTF-8"?><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xml version="1.0" encoding="UTF-8"?><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xml version="1.0" encoding="UTF-8"?><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xml version="1.0" encoding="UTF-8"?><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xml version="1.0" encoding="UTF-8"?><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xml version="1.0" encoding="UTF-8"?><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_rels/notesSlide8.xml.rels><?xml version="1.0" encoding="UTF-8"?><Relationships xmlns="http://schemas.openxmlformats.org/package/2006/relationships"><Relationship Id="rId1" Type="http://schemas.openxmlformats.org/officeDocument/2006/relationships/slide" Target="../slides/slide8.xml" /><Relationship Id="rId2" Type="http://schemas.openxmlformats.org/officeDocument/2006/relationships/notesMaster" Target="../notesMasters/notesMaster1.xml" /></Relationships>
</file>

<file path=ppt/notesSlides/_rels/notesSlide9.xml.rels><?xml version="1.0" encoding="UTF-8"?><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1" name="スライド イメージ プレースホルダー 1"/>
          <p:cNvSpPr>
            <a:spLocks noGrp="1" noRot="1" noChangeAspect="1"/>
          </p:cNvSpPr>
          <p:nvPr>
            <p:ph type="sldImg"/>
          </p:nvPr>
        </p:nvSpPr>
        <p:spPr/>
      </p:sp>
      <p:sp>
        <p:nvSpPr>
          <p:cNvPr id="1112" name="ノート プレースホルダー 2"/>
          <p:cNvSpPr>
            <a:spLocks noGrp="1"/>
          </p:cNvSpPr>
          <p:nvPr>
            <p:ph type="body" idx="1"/>
          </p:nvPr>
        </p:nvSpPr>
        <p:spPr/>
        <p:txBody>
          <a:bodyPr/>
          <a:lstStyle/>
          <a:p>
            <a:r>
              <a:rPr lang="ja-JP" altLang="en-US">
                <a:latin typeface="メイリオ"/>
                <a:ea typeface="メイリオ"/>
              </a:rPr>
              <a:t>今日の研修の目的は</a:t>
            </a:r>
            <a:r>
              <a:rPr lang="ja-JP" altLang="en-US">
                <a:latin typeface="メイリオ"/>
                <a:ea typeface="メイリオ"/>
              </a:rPr>
              <a:t>、「『</a:t>
            </a:r>
            <a:r>
              <a:rPr lang="ja-JP" altLang="en-US">
                <a:latin typeface="メイリオ"/>
                <a:ea typeface="メイリオ"/>
              </a:rPr>
              <a:t>チーム学校』の一員として組織的・協働的に職務を遂行するために必要な基礎的な素養を養う」です。</a:t>
            </a:r>
            <a:endParaRPr kumimoji="1" lang="ja-JP" altLang="en-US" b="0" dirty="0">
              <a:latin typeface="メイリオ"/>
              <a:ea typeface="メイリオ"/>
            </a:endParaRPr>
          </a:p>
        </p:txBody>
      </p:sp>
      <p:sp>
        <p:nvSpPr>
          <p:cNvPr id="1113" name="スライド番号プレースホルダー 3"/>
          <p:cNvSpPr>
            <a:spLocks noGrp="1"/>
          </p:cNvSpPr>
          <p:nvPr>
            <p:ph type="sldNum" sz="quarter" idx="10"/>
          </p:nvPr>
        </p:nvSpPr>
        <p:spPr/>
        <p:txBody>
          <a:bodyPr/>
          <a:lstStyle/>
          <a:p>
            <a:fld id="{C3B61F05-140B-4037-8034-928B5A1CE5B3}" type="slidenum">
              <a:rPr kumimoji="1" lang="ja-JP" altLang="en-US" smtClean="0"/>
              <a:t>1</a:t>
            </a:fld>
            <a:endParaRPr kumimoji="1" lang="ja-JP" altLang="en-US"/>
          </a:p>
        </p:txBody>
      </p:sp>
    </p:spTree>
    <p:extLst>
      <p:ext uri="{BB962C8B-B14F-4D97-AF65-F5344CB8AC3E}">
        <p14:creationId xmlns:p14="http://schemas.microsoft.com/office/powerpoint/2010/main" val="2974041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08" name="スライド イメージ プレースホルダー 1"/>
          <p:cNvSpPr>
            <a:spLocks noGrp="1" noRot="1" noChangeAspect="1"/>
          </p:cNvSpPr>
          <p:nvPr>
            <p:ph type="sldImg"/>
          </p:nvPr>
        </p:nvSpPr>
        <p:spPr/>
      </p:sp>
      <p:sp>
        <p:nvSpPr>
          <p:cNvPr id="1209" name="ノート プレースホルダー 2"/>
          <p:cNvSpPr>
            <a:spLocks noGrp="1"/>
          </p:cNvSpPr>
          <p:nvPr>
            <p:ph type="body" idx="1"/>
          </p:nvPr>
        </p:nvSpPr>
        <p:spPr/>
        <p:txBody>
          <a:bodyPr/>
          <a:lstStyle/>
          <a:p>
            <a:r>
              <a:rPr lang="ja-JP" altLang="en-US">
                <a:latin typeface="メイリオ"/>
                <a:ea typeface="メイリオ"/>
              </a:rPr>
              <a:t>それでは</a:t>
            </a:r>
            <a:r>
              <a:rPr lang="ja-JP" altLang="en-US">
                <a:latin typeface="メイリオ"/>
                <a:ea typeface="メイリオ"/>
              </a:rPr>
              <a:t>、「</a:t>
            </a:r>
            <a:r>
              <a:rPr lang="ja-JP" altLang="en-US">
                <a:latin typeface="メイリオ"/>
                <a:ea typeface="メイリオ"/>
              </a:rPr>
              <a:t>指示を受けるとき」の場合をや</a:t>
            </a:r>
            <a:r>
              <a:rPr lang="ja-JP" altLang="en-US">
                <a:latin typeface="メイリオ"/>
                <a:ea typeface="メイリオ"/>
              </a:rPr>
              <a:t>ってみます。○○先生（参加者）</a:t>
            </a:r>
            <a:r>
              <a:rPr lang="ja-JP" altLang="en-US">
                <a:latin typeface="メイリオ"/>
                <a:ea typeface="メイリオ"/>
              </a:rPr>
              <a:t>、</a:t>
            </a:r>
            <a:r>
              <a:rPr lang="ja-JP" altLang="en-US">
                <a:latin typeface="メイリオ"/>
                <a:ea typeface="メイリオ"/>
              </a:rPr>
              <a:t>例文を読んでください。</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（書き終えたら）メモを見せ合い</a:t>
            </a:r>
            <a:r>
              <a:rPr lang="ja-JP" altLang="en-US">
                <a:latin typeface="メイリオ"/>
                <a:ea typeface="メイリオ"/>
              </a:rPr>
              <a:t>、</a:t>
            </a:r>
            <a:r>
              <a:rPr lang="ja-JP" altLang="en-US">
                <a:latin typeface="メイリオ"/>
                <a:ea typeface="メイリオ"/>
              </a:rPr>
              <a:t>今回の演習で気を付けている点や工夫している点を紹介しましょう。</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その際、アンダーラインやマーカーするなどして</a:t>
            </a:r>
            <a:r>
              <a:rPr lang="ja-JP" altLang="en-US">
                <a:latin typeface="メイリオ"/>
                <a:ea typeface="メイリオ"/>
              </a:rPr>
              <a:t>、</a:t>
            </a:r>
            <a:r>
              <a:rPr lang="ja-JP" altLang="en-US">
                <a:latin typeface="メイリオ"/>
                <a:ea typeface="メイリオ"/>
              </a:rPr>
              <a:t>ポイントを目立たせるのもよいと思います。</a:t>
            </a: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メイリオ"/>
                <a:ea typeface="メイリオ"/>
              </a:rPr>
              <a:t>（「話の内容をまとめるとき」の場合も同様に進める）</a:t>
            </a:r>
            <a:endParaRPr kumimoji="1" lang="ja-JP" altLang="en-US" b="0" dirty="0">
              <a:latin typeface="メイリオ"/>
              <a:ea typeface="メイリオ"/>
            </a:endParaRPr>
          </a:p>
        </p:txBody>
      </p:sp>
      <p:sp>
        <p:nvSpPr>
          <p:cNvPr id="1210" name="スライド番号プレースホルダー 3"/>
          <p:cNvSpPr>
            <a:spLocks noGrp="1"/>
          </p:cNvSpPr>
          <p:nvPr>
            <p:ph type="sldNum" sz="quarter" idx="10"/>
          </p:nvPr>
        </p:nvSpPr>
        <p:spPr/>
        <p:txBody>
          <a:bodyPr/>
          <a:lstStyle/>
          <a:p>
            <a:fld id="{C3B61F05-140B-4037-8034-928B5A1CE5B3}" type="slidenum">
              <a:rPr kumimoji="1" lang="ja-JP" altLang="en-US" smtClean="0"/>
              <a:t>6</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19" name="スライド イメージ プレースホルダー 1"/>
          <p:cNvSpPr>
            <a:spLocks noGrp="1" noRot="1" noChangeAspect="1"/>
          </p:cNvSpPr>
          <p:nvPr>
            <p:ph type="sldImg"/>
          </p:nvPr>
        </p:nvSpPr>
        <p:spPr/>
      </p:sp>
      <p:sp>
        <p:nvSpPr>
          <p:cNvPr id="1220" name="ノート プレースホルダー 2"/>
          <p:cNvSpPr>
            <a:spLocks noGrp="1"/>
          </p:cNvSpPr>
          <p:nvPr>
            <p:ph type="body" idx="1"/>
          </p:nvPr>
        </p:nvSpPr>
        <p:spPr/>
        <p:txBody>
          <a:bodyPr/>
          <a:lstStyle/>
          <a:p>
            <a:r>
              <a:rPr lang="ja-JP" altLang="en-US">
                <a:latin typeface="メイリオ"/>
                <a:ea typeface="メイリオ"/>
              </a:rPr>
              <a:t>最後に○○先生（習得期の教員）から今日の研修を通して気が付いたことやこれから気を付けていきたいことなど感想をお願いします。</a:t>
            </a:r>
            <a:endParaRPr lang="ja-JP" altLang="en-US">
              <a:latin typeface="メイリオ"/>
              <a:ea typeface="メイリオ"/>
            </a:endParaRPr>
          </a:p>
          <a:p>
            <a:r>
              <a:rPr lang="ja-JP" altLang="en-US">
                <a:latin typeface="メイリオ"/>
                <a:ea typeface="メイリオ"/>
              </a:rPr>
              <a:t>　</a:t>
            </a:r>
            <a:endParaRPr lang="ja-JP" altLang="en-US">
              <a:latin typeface="メイリオ"/>
              <a:ea typeface="メイリオ"/>
            </a:endParaRPr>
          </a:p>
          <a:p>
            <a:r>
              <a:rPr lang="ja-JP" altLang="en-US">
                <a:latin typeface="メイリオ"/>
                <a:ea typeface="メイリオ"/>
              </a:rPr>
              <a:t>それでは、研修は以上です。ご協力ありがとうございました。</a:t>
            </a:r>
            <a:endParaRPr lang="ja-JP" altLang="en-US">
              <a:latin typeface="メイリオ"/>
              <a:ea typeface="メイリオ"/>
            </a:endParaRPr>
          </a:p>
          <a:p>
            <a:endParaRPr kumimoji="1" lang="ja-JP" altLang="en-US" b="0" dirty="0">
              <a:latin typeface="メイリオ"/>
              <a:ea typeface="メイリオ"/>
            </a:endParaRPr>
          </a:p>
        </p:txBody>
      </p:sp>
      <p:sp>
        <p:nvSpPr>
          <p:cNvPr id="1221" name="スライド番号プレースホルダー 3"/>
          <p:cNvSpPr>
            <a:spLocks noGrp="1"/>
          </p:cNvSpPr>
          <p:nvPr>
            <p:ph type="sldNum" sz="quarter" idx="10"/>
          </p:nvPr>
        </p:nvSpPr>
        <p:spPr/>
        <p:txBody>
          <a:bodyPr/>
          <a:lstStyle/>
          <a:p>
            <a:fld id="{C3B61F05-140B-4037-8034-928B5A1CE5B3}" type="slidenum">
              <a:rPr kumimoji="1" lang="ja-JP" altLang="en-US" smtClean="0"/>
              <a:t>11</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9" name="スライド イメージ プレースホルダー 1"/>
          <p:cNvSpPr>
            <a:spLocks noGrp="1" noRot="1" noChangeAspect="1"/>
          </p:cNvSpPr>
          <p:nvPr>
            <p:ph type="sldImg"/>
          </p:nvPr>
        </p:nvSpPr>
        <p:spPr/>
      </p:sp>
      <p:sp>
        <p:nvSpPr>
          <p:cNvPr id="1120" name="ノート プレースホルダー 2"/>
          <p:cNvSpPr>
            <a:spLocks noGrp="1"/>
          </p:cNvSpPr>
          <p:nvPr>
            <p:ph type="body" idx="1"/>
          </p:nvPr>
        </p:nvSpPr>
        <p:spPr/>
        <p:txBody>
          <a:bodyPr/>
          <a:lstStyle/>
          <a:p>
            <a:r>
              <a:rPr lang="ja-JP" altLang="en-US">
                <a:latin typeface="メイリオ"/>
                <a:ea typeface="メイリオ"/>
              </a:rPr>
              <a:t>今回のテーマは</a:t>
            </a:r>
            <a:r>
              <a:rPr lang="ja-JP" altLang="en-US">
                <a:latin typeface="メイリオ"/>
                <a:ea typeface="メイリオ"/>
              </a:rPr>
              <a:t>、</a:t>
            </a:r>
            <a:r>
              <a:rPr lang="ja-JP" altLang="en-US">
                <a:latin typeface="メイリオ"/>
                <a:ea typeface="メイリオ"/>
              </a:rPr>
              <a:t>「教職員間の円滑なコミュニケーションのために気を付けること」です。</a:t>
            </a:r>
            <a:endParaRPr kumimoji="1" lang="ja-JP" altLang="en-US" dirty="0">
              <a:latin typeface="メイリオ"/>
              <a:ea typeface="メイリオ"/>
            </a:endParaRPr>
          </a:p>
        </p:txBody>
      </p:sp>
      <p:sp>
        <p:nvSpPr>
          <p:cNvPr id="1121"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7" name="スライド イメージ プレースホルダー 1"/>
          <p:cNvSpPr>
            <a:spLocks noGrp="1" noRot="1" noChangeAspect="1"/>
          </p:cNvSpPr>
          <p:nvPr>
            <p:ph type="sldImg"/>
          </p:nvPr>
        </p:nvSpPr>
        <p:spPr/>
      </p:sp>
      <p:sp>
        <p:nvSpPr>
          <p:cNvPr id="1128" name="ノート プレースホルダー 2"/>
          <p:cNvSpPr>
            <a:spLocks noGrp="1"/>
          </p:cNvSpPr>
          <p:nvPr>
            <p:ph type="body" idx="1"/>
          </p:nvPr>
        </p:nvSpPr>
        <p:spPr/>
        <p:txBody>
          <a:bodyPr/>
          <a:lstStyle/>
          <a:p>
            <a:r>
              <a:rPr lang="ja-JP" altLang="en-US">
                <a:latin typeface="メイリオ"/>
                <a:ea typeface="メイリオ"/>
              </a:rPr>
              <a:t>研修の内容を確認します。最初に話を聞く姿勢についてポイントを確認します。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次にメモを取るよさについて共有し、実際にメモを取る演習をします。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最後に振り返りをします。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教職員として、チーム○○学校の一員として、仕事をする上で必要となる基本的な素養について、確認しながらよりよい実践につながるように研修しましょう。</a:t>
            </a:r>
            <a:endParaRPr kumimoji="1" lang="ja-JP" altLang="en-US" dirty="0">
              <a:latin typeface="メイリオ"/>
              <a:ea typeface="メイリオ"/>
            </a:endParaRPr>
          </a:p>
        </p:txBody>
      </p:sp>
      <p:sp>
        <p:nvSpPr>
          <p:cNvPr id="1129"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6" name="スライド イメージ プレースホルダー 1"/>
          <p:cNvSpPr>
            <a:spLocks noGrp="1" noRot="1" noChangeAspect="1"/>
          </p:cNvSpPr>
          <p:nvPr>
            <p:ph type="sldImg"/>
          </p:nvPr>
        </p:nvSpPr>
        <p:spPr/>
      </p:sp>
      <p:sp>
        <p:nvSpPr>
          <p:cNvPr id="1137" name="ノート プレースホルダー 2"/>
          <p:cNvSpPr>
            <a:spLocks noGrp="1"/>
          </p:cNvSpPr>
          <p:nvPr>
            <p:ph type="body" idx="1"/>
          </p:nvPr>
        </p:nvSpPr>
        <p:spPr/>
        <p:txBody>
          <a:bodyPr/>
          <a:lstStyle/>
          <a:p>
            <a:r>
              <a:rPr lang="ja-JP" altLang="en-US">
                <a:latin typeface="メイリオ"/>
                <a:ea typeface="メイリオ"/>
              </a:rPr>
              <a:t>最初は</a:t>
            </a:r>
            <a:r>
              <a:rPr lang="ja-JP" altLang="en-US">
                <a:latin typeface="メイリオ"/>
                <a:ea typeface="メイリオ"/>
              </a:rPr>
              <a:t>、</a:t>
            </a:r>
            <a:r>
              <a:rPr lang="ja-JP" altLang="en-US">
                <a:latin typeface="メイリオ"/>
                <a:ea typeface="メイリオ"/>
              </a:rPr>
              <a:t>話を聞くときの姿勢についてです。講義や講演を聞くときのポイントについて</a:t>
            </a:r>
            <a:r>
              <a:rPr lang="ja-JP" altLang="en-US">
                <a:latin typeface="メイリオ"/>
                <a:ea typeface="メイリオ"/>
              </a:rPr>
              <a:t>、</a:t>
            </a:r>
            <a:r>
              <a:rPr lang="ja-JP" altLang="en-US">
                <a:latin typeface="メイリオ"/>
                <a:ea typeface="メイリオ"/>
              </a:rPr>
              <a:t>研修資料を基に共通理解を図りましょう。</a:t>
            </a:r>
            <a:endParaRPr kumimoji="1" lang="ja-JP" altLang="en-US" dirty="0">
              <a:latin typeface="メイリオ"/>
              <a:ea typeface="メイリオ"/>
            </a:endParaRPr>
          </a:p>
          <a:p>
            <a:endParaRPr lang="ja-JP" altLang="en-US">
              <a:latin typeface="メイリオ"/>
              <a:ea typeface="メイリオ"/>
            </a:endParaRPr>
          </a:p>
          <a:p>
            <a:r>
              <a:rPr lang="ja-JP" altLang="en-US">
                <a:latin typeface="メイリオ"/>
                <a:ea typeface="メイリオ"/>
              </a:rPr>
              <a:t>教員としての不易の資質能力として</a:t>
            </a:r>
            <a:r>
              <a:rPr lang="ja-JP" altLang="en-US">
                <a:latin typeface="メイリオ"/>
                <a:ea typeface="メイリオ"/>
              </a:rPr>
              <a:t>、</a:t>
            </a:r>
            <a:r>
              <a:rPr lang="ja-JP" altLang="en-US">
                <a:latin typeface="メイリオ"/>
                <a:ea typeface="メイリオ"/>
              </a:rPr>
              <a:t>礼儀作法をはじめ対人関係能力</a:t>
            </a:r>
            <a:r>
              <a:rPr lang="ja-JP" altLang="en-US">
                <a:latin typeface="メイリオ"/>
                <a:ea typeface="メイリオ"/>
              </a:rPr>
              <a:t>、</a:t>
            </a:r>
            <a:r>
              <a:rPr lang="ja-JP" altLang="en-US">
                <a:latin typeface="メイリオ"/>
                <a:ea typeface="メイリオ"/>
              </a:rPr>
              <a:t>コミュニケーション能力が挙げられています(研修の手引)。</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また</a:t>
            </a:r>
            <a:r>
              <a:rPr lang="ja-JP" altLang="en-US">
                <a:latin typeface="メイリオ"/>
                <a:ea typeface="メイリオ"/>
              </a:rPr>
              <a:t>、</a:t>
            </a:r>
            <a:r>
              <a:rPr lang="ja-JP" altLang="en-US">
                <a:latin typeface="メイリオ"/>
                <a:ea typeface="メイリオ"/>
              </a:rPr>
              <a:t>円滑なコミュニケーションのために</a:t>
            </a:r>
            <a:r>
              <a:rPr lang="ja-JP" altLang="en-US">
                <a:latin typeface="メイリオ"/>
                <a:ea typeface="メイリオ"/>
              </a:rPr>
              <a:t>、</a:t>
            </a:r>
            <a:r>
              <a:rPr lang="ja-JP" altLang="en-US">
                <a:latin typeface="メイリオ"/>
                <a:ea typeface="メイリオ"/>
              </a:rPr>
              <a:t>指示や命令の受け方や素直な態度で注意を聞くことなど立ち振る舞いや表情</a:t>
            </a:r>
            <a:r>
              <a:rPr lang="ja-JP" altLang="en-US">
                <a:latin typeface="メイリオ"/>
                <a:ea typeface="メイリオ"/>
              </a:rPr>
              <a:t>、</a:t>
            </a:r>
            <a:r>
              <a:rPr lang="ja-JP" altLang="en-US">
                <a:latin typeface="メイリオ"/>
                <a:ea typeface="メイリオ"/>
              </a:rPr>
              <a:t>姿勢などにも気を付けていかなければなりません(研修の手引)。</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これは</a:t>
            </a:r>
            <a:r>
              <a:rPr lang="ja-JP" altLang="en-US">
                <a:latin typeface="メイリオ"/>
                <a:ea typeface="メイリオ"/>
              </a:rPr>
              <a:t>、</a:t>
            </a:r>
            <a:r>
              <a:rPr lang="ja-JP" altLang="en-US">
                <a:latin typeface="メイリオ"/>
                <a:ea typeface="メイリオ"/>
              </a:rPr>
              <a:t>話を聞く姿勢についても当てはまります。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話を聞くときは</a:t>
            </a:r>
            <a:r>
              <a:rPr lang="ja-JP" altLang="en-US">
                <a:latin typeface="メイリオ"/>
                <a:ea typeface="メイリオ"/>
              </a:rPr>
              <a:t>、</a:t>
            </a:r>
            <a:r>
              <a:rPr lang="ja-JP" altLang="en-US">
                <a:latin typeface="メイリオ"/>
                <a:ea typeface="メイリオ"/>
              </a:rPr>
              <a:t>相手の話に耳を貸すだけでなく</a:t>
            </a:r>
            <a:r>
              <a:rPr lang="ja-JP" altLang="en-US">
                <a:latin typeface="メイリオ"/>
                <a:ea typeface="メイリオ"/>
              </a:rPr>
              <a:t>、</a:t>
            </a:r>
            <a:r>
              <a:rPr lang="ja-JP" altLang="en-US">
                <a:latin typeface="メイリオ"/>
                <a:ea typeface="メイリオ"/>
              </a:rPr>
              <a:t>相手の話している内容を理解し</a:t>
            </a:r>
            <a:r>
              <a:rPr lang="ja-JP" altLang="en-US">
                <a:latin typeface="メイリオ"/>
                <a:ea typeface="メイリオ"/>
              </a:rPr>
              <a:t>、</a:t>
            </a:r>
            <a:r>
              <a:rPr lang="ja-JP" altLang="en-US">
                <a:latin typeface="メイリオ"/>
                <a:ea typeface="メイリオ"/>
              </a:rPr>
              <a:t>理解していることを相手に態度で示すことも大切です。</a:t>
            </a:r>
            <a:endParaRPr lang="ja-JP" altLang="en-US">
              <a:latin typeface="メイリオ"/>
              <a:ea typeface="メイリオ"/>
            </a:endParaRPr>
          </a:p>
        </p:txBody>
      </p:sp>
      <p:sp>
        <p:nvSpPr>
          <p:cNvPr id="1138" name="スライド番号プレースホルダー 3"/>
          <p:cNvSpPr>
            <a:spLocks noGrp="1"/>
          </p:cNvSpPr>
          <p:nvPr>
            <p:ph type="sldNum" sz="quarter" idx="10"/>
          </p:nvPr>
        </p:nvSpPr>
        <p:spPr/>
        <p:txBody>
          <a:bodyPr/>
          <a:lstStyle/>
          <a:p>
            <a:fld id="{C3B61F05-140B-4037-8034-928B5A1CE5B3}" type="slidenum">
              <a:rPr kumimoji="1" lang="ja-JP" altLang="en-US" smtClean="0"/>
              <a:t>4</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5" name="スライド イメージ プレースホルダー 1"/>
          <p:cNvSpPr>
            <a:spLocks noGrp="1" noRot="1" noChangeAspect="1"/>
          </p:cNvSpPr>
          <p:nvPr>
            <p:ph type="sldImg"/>
          </p:nvPr>
        </p:nvSpPr>
        <p:spPr/>
      </p:sp>
      <p:sp>
        <p:nvSpPr>
          <p:cNvPr id="1146" name="ノート プレースホルダー 2"/>
          <p:cNvSpPr>
            <a:spLocks noGrp="1"/>
          </p:cNvSpPr>
          <p:nvPr>
            <p:ph type="body" idx="1"/>
          </p:nvPr>
        </p:nvSpPr>
        <p:spPr/>
        <p:txBody>
          <a:bodyPr/>
          <a:lstStyle/>
          <a:p>
            <a:r>
              <a:rPr lang="ja-JP" altLang="en-US">
                <a:latin typeface="メイリオ"/>
                <a:ea typeface="メイリオ"/>
              </a:rPr>
              <a:t>それでは演習に入ります。話を聞く姿勢について</a:t>
            </a:r>
            <a:r>
              <a:rPr lang="ja-JP" altLang="en-US">
                <a:latin typeface="メイリオ"/>
                <a:ea typeface="メイリオ"/>
              </a:rPr>
              <a:t>、</a:t>
            </a:r>
            <a:r>
              <a:rPr lang="ja-JP" altLang="en-US">
                <a:latin typeface="メイリオ"/>
                <a:ea typeface="メイリオ"/>
              </a:rPr>
              <a:t>そのとおりだと思ったら「○」</a:t>
            </a:r>
            <a:r>
              <a:rPr lang="ja-JP" altLang="en-US">
                <a:latin typeface="メイリオ"/>
                <a:ea typeface="メイリオ"/>
              </a:rPr>
              <a:t>、</a:t>
            </a:r>
            <a:r>
              <a:rPr lang="ja-JP" altLang="en-US">
                <a:latin typeface="メイリオ"/>
                <a:ea typeface="メイリオ"/>
              </a:rPr>
              <a:t>ふさわしくないと思ったら「×」を括弧の中に記入してみましょう。</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(互いに答えを紹介するなどして</a:t>
            </a:r>
            <a:r>
              <a:rPr lang="ja-JP" altLang="en-US">
                <a:latin typeface="メイリオ"/>
                <a:ea typeface="メイリオ"/>
              </a:rPr>
              <a:t>、</a:t>
            </a:r>
            <a:r>
              <a:rPr lang="ja-JP" altLang="en-US">
                <a:latin typeface="メイリオ"/>
                <a:ea typeface="メイリオ"/>
              </a:rPr>
              <a:t>どれもふさわしくないことを共有する。)</a:t>
            </a:r>
            <a:endParaRPr lang="ja-JP" altLang="en-US">
              <a:latin typeface="メイリオ"/>
              <a:ea typeface="メイリオ"/>
            </a:endParaRPr>
          </a:p>
          <a:p>
            <a:endParaRPr lang="ja-JP" altLang="en-US">
              <a:latin typeface="メイリオ"/>
              <a:ea typeface="メイリオ"/>
            </a:endParaRPr>
          </a:p>
        </p:txBody>
      </p:sp>
      <p:sp>
        <p:nvSpPr>
          <p:cNvPr id="1147" name="スライド番号プレースホルダー 3"/>
          <p:cNvSpPr>
            <a:spLocks noGrp="1"/>
          </p:cNvSpPr>
          <p:nvPr>
            <p:ph type="sldNum" sz="quarter" idx="10"/>
          </p:nvPr>
        </p:nvSpPr>
        <p:spPr/>
        <p:txBody>
          <a:bodyPr/>
          <a:lstStyle/>
          <a:p>
            <a:fld id="{C3B61F05-140B-4037-8034-928B5A1CE5B3}" type="slidenum">
              <a:rPr kumimoji="1" lang="ja-JP" altLang="en-US" smtClean="0"/>
              <a:t>5</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56" name="スライド イメージ プレースホルダー 1"/>
          <p:cNvSpPr>
            <a:spLocks noGrp="1" noRot="1" noChangeAspect="1"/>
          </p:cNvSpPr>
          <p:nvPr>
            <p:ph type="sldImg"/>
          </p:nvPr>
        </p:nvSpPr>
        <p:spPr/>
      </p:sp>
      <p:sp>
        <p:nvSpPr>
          <p:cNvPr id="1157" name="ノート プレースホルダー 2"/>
          <p:cNvSpPr>
            <a:spLocks noGrp="1"/>
          </p:cNvSpPr>
          <p:nvPr>
            <p:ph type="body" idx="1"/>
          </p:nvPr>
        </p:nvSpPr>
        <p:spPr/>
        <p:txBody>
          <a:bodyPr/>
          <a:lstStyle/>
          <a:p>
            <a:r>
              <a:rPr lang="ja-JP" altLang="en-US">
                <a:latin typeface="メイリオ"/>
                <a:ea typeface="メイリオ"/>
              </a:rPr>
              <a:t>講義や講演を聞くときのポイントを三つ挙げました。一つ目は「興味をもつ」です。興味がある・なしではなく</a:t>
            </a:r>
            <a:r>
              <a:rPr lang="ja-JP" altLang="en-US">
                <a:latin typeface="メイリオ"/>
                <a:ea typeface="メイリオ"/>
              </a:rPr>
              <a:t>、</a:t>
            </a:r>
            <a:r>
              <a:rPr lang="ja-JP" altLang="en-US">
                <a:latin typeface="メイリオ"/>
                <a:ea typeface="メイリオ"/>
              </a:rPr>
              <a:t>どんな内容なのか期待を込めて臨みましょう。</a:t>
            </a:r>
            <a:endParaRPr kumimoji="1" lang="ja-JP" altLang="en-US" dirty="0">
              <a:latin typeface="メイリオ"/>
              <a:ea typeface="メイリオ"/>
            </a:endParaRPr>
          </a:p>
          <a:p>
            <a:endParaRPr lang="ja-JP" altLang="en-US">
              <a:latin typeface="メイリオ"/>
              <a:ea typeface="メイリオ"/>
            </a:endParaRPr>
          </a:p>
          <a:p>
            <a:r>
              <a:rPr lang="ja-JP" altLang="en-US">
                <a:latin typeface="メイリオ"/>
                <a:ea typeface="メイリオ"/>
              </a:rPr>
              <a:t>二つ目は</a:t>
            </a:r>
            <a:r>
              <a:rPr lang="ja-JP" altLang="en-US">
                <a:latin typeface="メイリオ"/>
                <a:ea typeface="メイリオ"/>
              </a:rPr>
              <a:t>、</a:t>
            </a:r>
            <a:r>
              <a:rPr lang="ja-JP" altLang="en-US">
                <a:latin typeface="メイリオ"/>
                <a:ea typeface="メイリオ"/>
              </a:rPr>
              <a:t>「能動的に(要点を)メモを取る」です。話の中には大切なことがあります。要点をまとめながら聞くことで、より理解が深まると思います。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三つ目は「疑問に思ったことや質問を考える」です。質問を考えるためには</a:t>
            </a:r>
            <a:r>
              <a:rPr lang="ja-JP" altLang="en-US">
                <a:latin typeface="メイリオ"/>
                <a:ea typeface="メイリオ"/>
              </a:rPr>
              <a:t>、</a:t>
            </a:r>
            <a:r>
              <a:rPr lang="ja-JP" altLang="en-US">
                <a:latin typeface="メイリオ"/>
                <a:ea typeface="メイリオ"/>
              </a:rPr>
              <a:t>内容を押さえる必要があるので</a:t>
            </a:r>
            <a:r>
              <a:rPr lang="ja-JP" altLang="en-US">
                <a:latin typeface="メイリオ"/>
                <a:ea typeface="メイリオ"/>
              </a:rPr>
              <a:t>、</a:t>
            </a:r>
            <a:r>
              <a:rPr lang="ja-JP" altLang="en-US">
                <a:latin typeface="メイリオ"/>
                <a:ea typeface="メイリオ"/>
              </a:rPr>
              <a:t>集中して聞くことになるでしょう。</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他にもあるでしょうか。(全員に確認して</a:t>
            </a:r>
            <a:r>
              <a:rPr lang="ja-JP" altLang="en-US">
                <a:latin typeface="メイリオ"/>
                <a:ea typeface="メイリオ"/>
              </a:rPr>
              <a:t>、</a:t>
            </a:r>
            <a:r>
              <a:rPr lang="ja-JP" altLang="en-US">
                <a:latin typeface="メイリオ"/>
                <a:ea typeface="メイリオ"/>
              </a:rPr>
              <a:t>出た意見を共有する。無理に出す必要はない。)</a:t>
            </a:r>
            <a:endParaRPr lang="ja-JP" altLang="en-US">
              <a:latin typeface="メイリオ"/>
              <a:ea typeface="メイリオ"/>
            </a:endParaRPr>
          </a:p>
        </p:txBody>
      </p:sp>
      <p:sp>
        <p:nvSpPr>
          <p:cNvPr id="1158"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67" name="スライド イメージ プレースホルダー 1"/>
          <p:cNvSpPr>
            <a:spLocks noGrp="1" noRot="1" noChangeAspect="1"/>
          </p:cNvSpPr>
          <p:nvPr>
            <p:ph type="sldImg"/>
          </p:nvPr>
        </p:nvSpPr>
        <p:spPr/>
      </p:sp>
      <p:sp>
        <p:nvSpPr>
          <p:cNvPr id="1168" name="ノート プレースホルダー 2"/>
          <p:cNvSpPr>
            <a:spLocks noGrp="1"/>
          </p:cNvSpPr>
          <p:nvPr>
            <p:ph type="body" idx="1"/>
          </p:nvPr>
        </p:nvSpPr>
        <p:spPr/>
        <p:txBody>
          <a:bodyPr/>
          <a:lstStyle/>
          <a:p>
            <a:r>
              <a:rPr lang="ja-JP" altLang="en-US">
                <a:latin typeface="メイリオ"/>
                <a:ea typeface="メイリオ"/>
              </a:rPr>
              <a:t>次に、メモを取るよさについてです。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メモは情報を記録するだけでなく</a:t>
            </a:r>
            <a:r>
              <a:rPr lang="ja-JP" altLang="en-US">
                <a:latin typeface="メイリオ"/>
                <a:ea typeface="メイリオ"/>
              </a:rPr>
              <a:t>、</a:t>
            </a:r>
            <a:r>
              <a:rPr lang="ja-JP" altLang="en-US">
                <a:latin typeface="メイリオ"/>
                <a:ea typeface="メイリオ"/>
              </a:rPr>
              <a:t>情報をまとめたり</a:t>
            </a:r>
            <a:r>
              <a:rPr lang="ja-JP" altLang="en-US">
                <a:latin typeface="メイリオ"/>
                <a:ea typeface="メイリオ"/>
              </a:rPr>
              <a:t>、</a:t>
            </a:r>
            <a:r>
              <a:rPr lang="ja-JP" altLang="en-US">
                <a:latin typeface="メイリオ"/>
                <a:ea typeface="メイリオ"/>
              </a:rPr>
              <a:t>一瞬のひらめきを逃さず書き留めたりすることができます。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また</a:t>
            </a:r>
            <a:r>
              <a:rPr lang="ja-JP" altLang="en-US">
                <a:latin typeface="メイリオ"/>
                <a:ea typeface="メイリオ"/>
              </a:rPr>
              <a:t>、</a:t>
            </a:r>
            <a:r>
              <a:rPr lang="ja-JP" altLang="en-US">
                <a:latin typeface="メイリオ"/>
                <a:ea typeface="メイリオ"/>
              </a:rPr>
              <a:t>新しいアイディアが生まれやすくなるという効果もあります。</a:t>
            </a:r>
            <a:endParaRPr kumimoji="1" lang="ja-JP" altLang="en-US" dirty="0">
              <a:latin typeface="メイリオ"/>
              <a:ea typeface="メイリオ"/>
            </a:endParaRPr>
          </a:p>
          <a:p>
            <a:endParaRPr lang="ja-JP" altLang="en-US">
              <a:latin typeface="メイリオ"/>
              <a:ea typeface="メイリオ"/>
            </a:endParaRPr>
          </a:p>
          <a:p>
            <a:r>
              <a:rPr lang="ja-JP" altLang="en-US">
                <a:latin typeface="メイリオ"/>
                <a:ea typeface="メイリオ"/>
              </a:rPr>
              <a:t>記憶力がよいからメモはいらないという人でも</a:t>
            </a:r>
            <a:r>
              <a:rPr lang="ja-JP" altLang="en-US">
                <a:latin typeface="メイリオ"/>
                <a:ea typeface="メイリオ"/>
              </a:rPr>
              <a:t>、</a:t>
            </a:r>
            <a:r>
              <a:rPr lang="ja-JP" altLang="en-US">
                <a:latin typeface="メイリオ"/>
                <a:ea typeface="メイリオ"/>
              </a:rPr>
              <a:t>メモは記憶するためではなく記録するためだと考えると便利な道具だと言えるでしょう。</a:t>
            </a:r>
            <a:endParaRPr lang="ja-JP" altLang="en-US">
              <a:latin typeface="メイリオ"/>
              <a:ea typeface="メイリオ"/>
            </a:endParaRPr>
          </a:p>
        </p:txBody>
      </p:sp>
      <p:sp>
        <p:nvSpPr>
          <p:cNvPr id="1169"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78" name="スライド イメージ プレースホルダー 1"/>
          <p:cNvSpPr>
            <a:spLocks noGrp="1" noRot="1" noChangeAspect="1"/>
          </p:cNvSpPr>
          <p:nvPr>
            <p:ph type="sldImg"/>
          </p:nvPr>
        </p:nvSpPr>
        <p:spPr/>
      </p:sp>
      <p:sp>
        <p:nvSpPr>
          <p:cNvPr id="1179" name="ノート プレースホルダー 2"/>
          <p:cNvSpPr>
            <a:spLocks noGrp="1"/>
          </p:cNvSpPr>
          <p:nvPr>
            <p:ph type="body" idx="1"/>
          </p:nvPr>
        </p:nvSpPr>
        <p:spPr/>
        <p:txBody>
          <a:bodyPr/>
          <a:lstStyle/>
          <a:p>
            <a:r>
              <a:rPr lang="ja-JP" altLang="en-US">
                <a:latin typeface="メイリオ"/>
                <a:ea typeface="メイリオ"/>
              </a:rPr>
              <a:t>次は</a:t>
            </a:r>
            <a:r>
              <a:rPr lang="ja-JP" altLang="en-US">
                <a:latin typeface="メイリオ"/>
                <a:ea typeface="メイリオ"/>
              </a:rPr>
              <a:t>、</a:t>
            </a:r>
            <a:r>
              <a:rPr lang="ja-JP" altLang="en-US">
                <a:latin typeface="メイリオ"/>
                <a:ea typeface="メイリオ"/>
              </a:rPr>
              <a:t>メモの取り方について考えていきましょう。</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研修資料に沿って</a:t>
            </a:r>
            <a:r>
              <a:rPr lang="ja-JP" altLang="en-US">
                <a:latin typeface="メイリオ"/>
                <a:ea typeface="メイリオ"/>
              </a:rPr>
              <a:t>、</a:t>
            </a:r>
            <a:r>
              <a:rPr lang="ja-JP" altLang="en-US">
                <a:latin typeface="メイリオ"/>
                <a:ea typeface="メイリオ"/>
              </a:rPr>
              <a:t>「指示を受けるときのメモの取り方」「話の内容をまとめるときのメモの取り方」について</a:t>
            </a:r>
            <a:r>
              <a:rPr lang="ja-JP" altLang="en-US">
                <a:latin typeface="メイリオ"/>
                <a:ea typeface="メイリオ"/>
              </a:rPr>
              <a:t>、</a:t>
            </a:r>
            <a:r>
              <a:rPr lang="ja-JP" altLang="en-US">
                <a:latin typeface="メイリオ"/>
                <a:ea typeface="メイリオ"/>
              </a:rPr>
              <a:t>工夫している点などについて共有します。</a:t>
            </a:r>
            <a:endParaRPr kumimoji="1" lang="ja-JP" altLang="en-US" b="0" dirty="0">
              <a:latin typeface="メイリオ"/>
              <a:ea typeface="メイリオ"/>
            </a:endParaRPr>
          </a:p>
        </p:txBody>
      </p:sp>
      <p:sp>
        <p:nvSpPr>
          <p:cNvPr id="1180"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9" name="スライド イメージ プレースホルダー 1"/>
          <p:cNvSpPr>
            <a:spLocks noGrp="1" noRot="1" noChangeAspect="1"/>
          </p:cNvSpPr>
          <p:nvPr>
            <p:ph type="sldImg"/>
          </p:nvPr>
        </p:nvSpPr>
        <p:spPr/>
      </p:sp>
      <p:sp>
        <p:nvSpPr>
          <p:cNvPr id="1190" name="ノート プレースホルダー 2"/>
          <p:cNvSpPr>
            <a:spLocks noGrp="1"/>
          </p:cNvSpPr>
          <p:nvPr>
            <p:ph type="body" idx="1"/>
          </p:nvPr>
        </p:nvSpPr>
        <p:spPr/>
        <p:txBody>
          <a:bodyPr/>
          <a:lstStyle/>
          <a:p>
            <a:r>
              <a:rPr lang="ja-JP" altLang="en-US">
                <a:latin typeface="メイリオ"/>
                <a:ea typeface="メイリオ"/>
              </a:rPr>
              <a:t>机上にそれぞれが書いたメモを出し合い</a:t>
            </a:r>
            <a:r>
              <a:rPr lang="ja-JP" altLang="en-US">
                <a:latin typeface="メイリオ"/>
                <a:ea typeface="メイリオ"/>
              </a:rPr>
              <a:t>、</a:t>
            </a:r>
            <a:r>
              <a:rPr lang="ja-JP" altLang="en-US">
                <a:latin typeface="メイリオ"/>
                <a:ea typeface="メイリオ"/>
              </a:rPr>
              <a:t>可視化します。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メモを見比べて</a:t>
            </a:r>
            <a:r>
              <a:rPr lang="ja-JP" altLang="en-US">
                <a:latin typeface="メイリオ"/>
                <a:ea typeface="メイリオ"/>
              </a:rPr>
              <a:t>、</a:t>
            </a:r>
            <a:r>
              <a:rPr lang="ja-JP" altLang="en-US">
                <a:latin typeface="メイリオ"/>
                <a:ea typeface="メイリオ"/>
              </a:rPr>
              <a:t>メモの内容や書き方など参考になることを共有します。</a:t>
            </a: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latin typeface="メイリオ"/>
              <a:ea typeface="メイリオ"/>
            </a:endParaRPr>
          </a:p>
        </p:txBody>
      </p:sp>
      <p:sp>
        <p:nvSpPr>
          <p:cNvPr id="1191" name="スライド番号プレースホルダー 3"/>
          <p:cNvSpPr>
            <a:spLocks noGrp="1"/>
          </p:cNvSpPr>
          <p:nvPr>
            <p:ph type="sldNum" sz="quarter" idx="10"/>
          </p:nvPr>
        </p:nvSpPr>
        <p:spPr/>
        <p:txBody>
          <a:bodyPr/>
          <a:lstStyle/>
          <a:p>
            <a:fld id="{C3B61F05-140B-4037-8034-928B5A1CE5B3}" type="slidenum">
              <a:rPr kumimoji="1" lang="ja-JP" altLang="en-US" smtClean="0"/>
              <a:t>3</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29"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1030"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1031" name="日付プレースホルダー 3"/>
          <p:cNvSpPr>
            <a:spLocks noGrp="1"/>
          </p:cNvSpPr>
          <p:nvPr>
            <p:ph type="dt" sz="half" idx="10"/>
          </p:nvPr>
        </p:nvSpPr>
        <p:spPr>
          <a:xfrm>
            <a:off x="628650" y="6356351"/>
            <a:ext cx="2057400" cy="365125"/>
          </a:xfrm>
          <a:prstGeom prst="rect">
            <a:avLst/>
          </a:prstGeom>
        </p:spPr>
        <p:txBody>
          <a:bodyPr/>
          <a:lstStyle/>
          <a:p>
            <a:fld id="{516234CE-563E-4A85-A109-D7A691125F11}" type="datetime1">
              <a:rPr lang="en-US" altLang="ja-JP" smtClean="0">
                <a:solidFill>
                  <a:prstClr val="black">
                    <a:tint val="75000"/>
                  </a:prstClr>
                </a:solidFill>
              </a:rPr>
              <a:t>1/28/2021</a:t>
            </a:fld>
            <a:endParaRPr lang="en-US" dirty="0">
              <a:solidFill>
                <a:prstClr val="black">
                  <a:tint val="75000"/>
                </a:prstClr>
              </a:solidFill>
            </a:endParaRPr>
          </a:p>
        </p:txBody>
      </p:sp>
      <p:sp>
        <p:nvSpPr>
          <p:cNvPr id="1032"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3" name="スライド番号プレースホルダー 5"/>
          <p:cNvSpPr>
            <a:spLocks noGrp="1"/>
          </p:cNvSpPr>
          <p:nvPr>
            <p:ph type="sldNum" sz="quarter" idx="12"/>
          </p:nvPr>
        </p:nvSpPr>
        <p:spPr>
          <a:xfrm>
            <a:off x="7086600" y="6589713"/>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667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086" name="タイトル 1"/>
          <p:cNvSpPr>
            <a:spLocks noGrp="1"/>
          </p:cNvSpPr>
          <p:nvPr>
            <p:ph type="title"/>
          </p:nvPr>
        </p:nvSpPr>
        <p:spPr/>
        <p:txBody>
          <a:bodyPr/>
          <a:lstStyle/>
          <a:p>
            <a:r>
              <a:rPr kumimoji="1" lang="ja-JP" altLang="en-US"/>
              <a:t>マスター タイトルの書式設定</a:t>
            </a:r>
          </a:p>
        </p:txBody>
      </p:sp>
      <p:sp>
        <p:nvSpPr>
          <p:cNvPr id="1087"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88" name="日付プレースホルダー 3"/>
          <p:cNvSpPr>
            <a:spLocks noGrp="1"/>
          </p:cNvSpPr>
          <p:nvPr>
            <p:ph type="dt" sz="half" idx="10"/>
          </p:nvPr>
        </p:nvSpPr>
        <p:spPr>
          <a:xfrm>
            <a:off x="628650" y="6356351"/>
            <a:ext cx="2057400" cy="365125"/>
          </a:xfrm>
          <a:prstGeom prst="rect">
            <a:avLst/>
          </a:prstGeom>
        </p:spPr>
        <p:txBody>
          <a:bodyPr/>
          <a:lstStyle/>
          <a:p>
            <a:fld id="{3DCCDE36-3811-40D2-BFF7-F44D4C696048}" type="datetime1">
              <a:rPr lang="en-US" altLang="ja-JP" smtClean="0">
                <a:solidFill>
                  <a:prstClr val="black">
                    <a:tint val="75000"/>
                  </a:prstClr>
                </a:solidFill>
              </a:rPr>
              <a:t>1/28/2021</a:t>
            </a:fld>
            <a:endParaRPr lang="en-US" dirty="0">
              <a:solidFill>
                <a:prstClr val="black">
                  <a:tint val="75000"/>
                </a:prstClr>
              </a:solidFill>
            </a:endParaRPr>
          </a:p>
        </p:txBody>
      </p:sp>
      <p:sp>
        <p:nvSpPr>
          <p:cNvPr id="1089"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0" name="スライド番号プレースホルダー 5"/>
          <p:cNvSpPr>
            <a:spLocks noGrp="1"/>
          </p:cNvSpPr>
          <p:nvPr>
            <p:ph type="sldNum" sz="quarter" idx="12"/>
          </p:nvPr>
        </p:nvSpPr>
        <p:spPr>
          <a:xfrm>
            <a:off x="7086600" y="65706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89333C77-0158-454C-844F-B7AB9BD7DAD4}" type="slidenum">
              <a:rPr lang="en-US" smtClean="0"/>
              <a:pPr/>
              <a:t>‹#›</a:t>
            </a:fld>
            <a:endParaRPr lang="en-US" dirty="0"/>
          </a:p>
        </p:txBody>
      </p:sp>
    </p:spTree>
    <p:extLst>
      <p:ext uri="{BB962C8B-B14F-4D97-AF65-F5344CB8AC3E}">
        <p14:creationId xmlns:p14="http://schemas.microsoft.com/office/powerpoint/2010/main" val="423255808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109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4" name="日付プレースホルダー 3"/>
          <p:cNvSpPr>
            <a:spLocks noGrp="1"/>
          </p:cNvSpPr>
          <p:nvPr>
            <p:ph type="dt" sz="half" idx="10"/>
          </p:nvPr>
        </p:nvSpPr>
        <p:spPr>
          <a:xfrm>
            <a:off x="628650" y="6356351"/>
            <a:ext cx="2057400" cy="365125"/>
          </a:xfrm>
          <a:prstGeom prst="rect">
            <a:avLst/>
          </a:prstGeom>
        </p:spPr>
        <p:txBody>
          <a:bodyPr/>
          <a:lstStyle/>
          <a:p>
            <a:fld id="{7B79E665-DBA1-4F08-BFC6-3A377D595900}" type="datetime1">
              <a:rPr lang="en-US" altLang="ja-JP" smtClean="0">
                <a:solidFill>
                  <a:prstClr val="black">
                    <a:tint val="75000"/>
                  </a:prstClr>
                </a:solidFill>
              </a:rPr>
              <a:t>1/28/2021</a:t>
            </a:fld>
            <a:endParaRPr lang="en-US" dirty="0">
              <a:solidFill>
                <a:prstClr val="black">
                  <a:tint val="75000"/>
                </a:prstClr>
              </a:solidFill>
            </a:endParaRPr>
          </a:p>
        </p:txBody>
      </p:sp>
      <p:sp>
        <p:nvSpPr>
          <p:cNvPr id="1095"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6" name="スライド番号プレースホルダー 5"/>
          <p:cNvSpPr>
            <a:spLocks noGrp="1"/>
          </p:cNvSpPr>
          <p:nvPr>
            <p:ph type="sldNum" sz="quarter" idx="12"/>
          </p:nvPr>
        </p:nvSpPr>
        <p:spPr>
          <a:xfrm>
            <a:off x="7086600" y="65579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117291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5" name="タイトル 1"/>
          <p:cNvSpPr>
            <a:spLocks noGrp="1"/>
          </p:cNvSpPr>
          <p:nvPr>
            <p:ph type="title"/>
          </p:nvPr>
        </p:nvSpPr>
        <p:spPr/>
        <p:txBody>
          <a:bodyPr/>
          <a:lstStyle/>
          <a:p>
            <a:r>
              <a:rPr kumimoji="1" lang="ja-JP" altLang="en-US"/>
              <a:t>マスター タイトルの書式設定</a:t>
            </a:r>
          </a:p>
        </p:txBody>
      </p:sp>
      <p:sp>
        <p:nvSpPr>
          <p:cNvPr id="1036"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37" name="日付プレースホルダー 3"/>
          <p:cNvSpPr>
            <a:spLocks noGrp="1"/>
          </p:cNvSpPr>
          <p:nvPr>
            <p:ph type="dt" sz="half" idx="10"/>
          </p:nvPr>
        </p:nvSpPr>
        <p:spPr>
          <a:xfrm>
            <a:off x="628650" y="6356351"/>
            <a:ext cx="2057400" cy="365125"/>
          </a:xfrm>
          <a:prstGeom prst="rect">
            <a:avLst/>
          </a:prstGeom>
        </p:spPr>
        <p:txBody>
          <a:bodyPr/>
          <a:lstStyle/>
          <a:p>
            <a:fld id="{E7C311B1-9F11-400C-BF44-7099E2CE54EB}" type="datetime1">
              <a:rPr lang="en-US" altLang="ja-JP" smtClean="0">
                <a:solidFill>
                  <a:prstClr val="black">
                    <a:tint val="75000"/>
                  </a:prstClr>
                </a:solidFill>
              </a:rPr>
              <a:t>1/28/2021</a:t>
            </a:fld>
            <a:endParaRPr lang="en-US" dirty="0">
              <a:solidFill>
                <a:prstClr val="black">
                  <a:tint val="75000"/>
                </a:prstClr>
              </a:solidFill>
            </a:endParaRPr>
          </a:p>
        </p:txBody>
      </p:sp>
      <p:sp>
        <p:nvSpPr>
          <p:cNvPr id="1038"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9" name="スライド番号プレースホルダー 5"/>
          <p:cNvSpPr>
            <a:spLocks noGrp="1"/>
          </p:cNvSpPr>
          <p:nvPr>
            <p:ph type="sldNum" sz="quarter" idx="12"/>
          </p:nvPr>
        </p:nvSpPr>
        <p:spPr>
          <a:xfrm>
            <a:off x="7086600" y="6589713"/>
            <a:ext cx="2057400" cy="365125"/>
          </a:xfrm>
        </p:spPr>
        <p:txBody>
          <a:bodyPr/>
          <a:lstStyle>
            <a:lvl1pPr>
              <a:defRPr sz="14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3975592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1"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1042"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1043" name="日付プレースホルダー 3"/>
          <p:cNvSpPr>
            <a:spLocks noGrp="1"/>
          </p:cNvSpPr>
          <p:nvPr>
            <p:ph type="dt" sz="half" idx="10"/>
          </p:nvPr>
        </p:nvSpPr>
        <p:spPr>
          <a:xfrm>
            <a:off x="628650" y="6356351"/>
            <a:ext cx="2057400" cy="365125"/>
          </a:xfrm>
          <a:prstGeom prst="rect">
            <a:avLst/>
          </a:prstGeom>
        </p:spPr>
        <p:txBody>
          <a:bodyPr/>
          <a:lstStyle/>
          <a:p>
            <a:fld id="{119CE1EC-D265-4887-AD35-0085500759F1}" type="datetime1">
              <a:rPr lang="en-US" altLang="ja-JP" smtClean="0">
                <a:solidFill>
                  <a:prstClr val="black">
                    <a:tint val="75000"/>
                  </a:prstClr>
                </a:solidFill>
              </a:rPr>
              <a:t>1/28/2021</a:t>
            </a:fld>
            <a:endParaRPr lang="en-US" dirty="0">
              <a:solidFill>
                <a:prstClr val="black">
                  <a:tint val="75000"/>
                </a:prstClr>
              </a:solidFill>
            </a:endParaRPr>
          </a:p>
        </p:txBody>
      </p:sp>
      <p:sp>
        <p:nvSpPr>
          <p:cNvPr id="1044"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45" name="スライド番号プレースホルダー 5"/>
          <p:cNvSpPr>
            <a:spLocks noGrp="1"/>
          </p:cNvSpPr>
          <p:nvPr>
            <p:ph type="sldNum" sz="quarter" idx="12"/>
          </p:nvPr>
        </p:nvSpPr>
        <p:spPr>
          <a:xfrm>
            <a:off x="7004050" y="65976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03011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7" name="タイトル 1"/>
          <p:cNvSpPr>
            <a:spLocks noGrp="1"/>
          </p:cNvSpPr>
          <p:nvPr>
            <p:ph type="title"/>
          </p:nvPr>
        </p:nvSpPr>
        <p:spPr/>
        <p:txBody>
          <a:bodyPr/>
          <a:lstStyle/>
          <a:p>
            <a:r>
              <a:rPr kumimoji="1" lang="ja-JP" altLang="en-US"/>
              <a:t>マスター タイトルの書式設定</a:t>
            </a:r>
          </a:p>
        </p:txBody>
      </p:sp>
      <p:sp>
        <p:nvSpPr>
          <p:cNvPr id="1048"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49"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0" name="日付プレースホルダー 4"/>
          <p:cNvSpPr>
            <a:spLocks noGrp="1"/>
          </p:cNvSpPr>
          <p:nvPr>
            <p:ph type="dt" sz="half" idx="10"/>
          </p:nvPr>
        </p:nvSpPr>
        <p:spPr>
          <a:xfrm>
            <a:off x="628650" y="6356351"/>
            <a:ext cx="2057400" cy="365125"/>
          </a:xfrm>
          <a:prstGeom prst="rect">
            <a:avLst/>
          </a:prstGeom>
        </p:spPr>
        <p:txBody>
          <a:bodyPr/>
          <a:lstStyle/>
          <a:p>
            <a:fld id="{C01B6CB8-1371-4AD8-8201-600043761079}" type="datetime1">
              <a:rPr lang="en-US" altLang="ja-JP" smtClean="0">
                <a:solidFill>
                  <a:prstClr val="black">
                    <a:tint val="75000"/>
                  </a:prstClr>
                </a:solidFill>
              </a:rPr>
              <a:t>1/28/2021</a:t>
            </a:fld>
            <a:endParaRPr lang="en-US" dirty="0">
              <a:solidFill>
                <a:prstClr val="black">
                  <a:tint val="75000"/>
                </a:prstClr>
              </a:solidFill>
            </a:endParaRPr>
          </a:p>
        </p:txBody>
      </p:sp>
      <p:sp>
        <p:nvSpPr>
          <p:cNvPr id="1051"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52" name="スライド番号プレースホルダー 6"/>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6FF9F0C5-380F-41C2-899A-BAC0F0927E16}" type="slidenum">
              <a:rPr lang="en-US" smtClean="0"/>
              <a:pPr/>
              <a:t>‹#›</a:t>
            </a:fld>
            <a:endParaRPr lang="en-US" dirty="0"/>
          </a:p>
        </p:txBody>
      </p:sp>
    </p:spTree>
    <p:extLst>
      <p:ext uri="{BB962C8B-B14F-4D97-AF65-F5344CB8AC3E}">
        <p14:creationId xmlns:p14="http://schemas.microsoft.com/office/powerpoint/2010/main" val="207099867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4"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1055"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6"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7"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8"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9" name="日付プレースホルダー 6"/>
          <p:cNvSpPr>
            <a:spLocks noGrp="1"/>
          </p:cNvSpPr>
          <p:nvPr>
            <p:ph type="dt" sz="half" idx="10"/>
          </p:nvPr>
        </p:nvSpPr>
        <p:spPr>
          <a:xfrm>
            <a:off x="628650" y="6356351"/>
            <a:ext cx="2057400" cy="365125"/>
          </a:xfrm>
          <a:prstGeom prst="rect">
            <a:avLst/>
          </a:prstGeom>
        </p:spPr>
        <p:txBody>
          <a:bodyPr/>
          <a:lstStyle/>
          <a:p>
            <a:fld id="{AF514FC5-B5B5-4A7D-BF03-BC4F8B86018F}" type="datetime1">
              <a:rPr lang="en-US" altLang="ja-JP" smtClean="0">
                <a:solidFill>
                  <a:prstClr val="black">
                    <a:tint val="75000"/>
                  </a:prstClr>
                </a:solidFill>
              </a:rPr>
              <a:t>1/28/2021</a:t>
            </a:fld>
            <a:endParaRPr lang="en-US" dirty="0">
              <a:solidFill>
                <a:prstClr val="black">
                  <a:tint val="75000"/>
                </a:prstClr>
              </a:solidFill>
            </a:endParaRPr>
          </a:p>
        </p:txBody>
      </p:sp>
      <p:sp>
        <p:nvSpPr>
          <p:cNvPr id="1060" name="フッター プレースホルダー 7"/>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1" name="スライド番号プレースホルダー 8"/>
          <p:cNvSpPr>
            <a:spLocks noGrp="1"/>
          </p:cNvSpPr>
          <p:nvPr>
            <p:ph type="sldNum" sz="quarter" idx="12"/>
          </p:nvPr>
        </p:nvSpPr>
        <p:spPr>
          <a:xfrm>
            <a:off x="7004050" y="6584951"/>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276747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3" name="タイトル 1"/>
          <p:cNvSpPr>
            <a:spLocks noGrp="1"/>
          </p:cNvSpPr>
          <p:nvPr>
            <p:ph type="title"/>
          </p:nvPr>
        </p:nvSpPr>
        <p:spPr/>
        <p:txBody>
          <a:bodyPr/>
          <a:lstStyle/>
          <a:p>
            <a:r>
              <a:rPr kumimoji="1" lang="ja-JP" altLang="en-US"/>
              <a:t>マスター タイトルの書式設定</a:t>
            </a:r>
          </a:p>
        </p:txBody>
      </p:sp>
      <p:sp>
        <p:nvSpPr>
          <p:cNvPr id="1064" name="日付プレースホルダー 2"/>
          <p:cNvSpPr>
            <a:spLocks noGrp="1"/>
          </p:cNvSpPr>
          <p:nvPr>
            <p:ph type="dt" sz="half" idx="10"/>
          </p:nvPr>
        </p:nvSpPr>
        <p:spPr>
          <a:xfrm>
            <a:off x="628650" y="6356351"/>
            <a:ext cx="2057400" cy="365125"/>
          </a:xfrm>
          <a:prstGeom prst="rect">
            <a:avLst/>
          </a:prstGeom>
        </p:spPr>
        <p:txBody>
          <a:bodyPr/>
          <a:lstStyle/>
          <a:p>
            <a:fld id="{A3B16169-9283-4522-B558-85CBE7EC51A4}" type="datetime1">
              <a:rPr lang="en-US" altLang="ja-JP" smtClean="0">
                <a:solidFill>
                  <a:prstClr val="black">
                    <a:tint val="75000"/>
                  </a:prstClr>
                </a:solidFill>
              </a:rPr>
              <a:t>1/28/2021</a:t>
            </a:fld>
            <a:endParaRPr lang="en-US" dirty="0">
              <a:solidFill>
                <a:prstClr val="black">
                  <a:tint val="75000"/>
                </a:prstClr>
              </a:solidFill>
            </a:endParaRPr>
          </a:p>
        </p:txBody>
      </p:sp>
      <p:sp>
        <p:nvSpPr>
          <p:cNvPr id="1065" name="フッター プレースホルダー 3"/>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6" name="スライド番号プレースホルダー 4"/>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688812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68" name="日付プレースホルダー 1"/>
          <p:cNvSpPr>
            <a:spLocks noGrp="1"/>
          </p:cNvSpPr>
          <p:nvPr>
            <p:ph type="dt" sz="half" idx="10"/>
          </p:nvPr>
        </p:nvSpPr>
        <p:spPr>
          <a:xfrm>
            <a:off x="628650" y="6356351"/>
            <a:ext cx="2057400" cy="365125"/>
          </a:xfrm>
          <a:prstGeom prst="rect">
            <a:avLst/>
          </a:prstGeom>
        </p:spPr>
        <p:txBody>
          <a:bodyPr/>
          <a:lstStyle/>
          <a:p>
            <a:fld id="{F2B6D3E1-F28B-44B3-8D8C-E6CCAA0DE757}" type="datetime1">
              <a:rPr lang="en-US" altLang="ja-JP" smtClean="0">
                <a:solidFill>
                  <a:prstClr val="black">
                    <a:tint val="75000"/>
                  </a:prstClr>
                </a:solidFill>
              </a:rPr>
              <a:t>1/28/2021</a:t>
            </a:fld>
            <a:endParaRPr lang="en-US" dirty="0">
              <a:solidFill>
                <a:prstClr val="black">
                  <a:tint val="75000"/>
                </a:prstClr>
              </a:solidFill>
            </a:endParaRPr>
          </a:p>
        </p:txBody>
      </p:sp>
      <p:sp>
        <p:nvSpPr>
          <p:cNvPr id="1069" name="フッター プレースホルダー 2"/>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0" name="スライド番号プレースホルダー 3"/>
          <p:cNvSpPr>
            <a:spLocks noGrp="1"/>
          </p:cNvSpPr>
          <p:nvPr>
            <p:ph type="sldNum" sz="quarter" idx="12"/>
          </p:nvPr>
        </p:nvSpPr>
        <p:spPr>
          <a:xfrm>
            <a:off x="7086600" y="6573837"/>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59930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07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7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7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75" name="日付プレースホルダー 4"/>
          <p:cNvSpPr>
            <a:spLocks noGrp="1"/>
          </p:cNvSpPr>
          <p:nvPr>
            <p:ph type="dt" sz="half" idx="10"/>
          </p:nvPr>
        </p:nvSpPr>
        <p:spPr>
          <a:xfrm>
            <a:off x="628650" y="6356351"/>
            <a:ext cx="2057400" cy="365125"/>
          </a:xfrm>
          <a:prstGeom prst="rect">
            <a:avLst/>
          </a:prstGeom>
        </p:spPr>
        <p:txBody>
          <a:bodyPr/>
          <a:lstStyle/>
          <a:p>
            <a:fld id="{D02D9D5D-824C-4057-A3F7-392015F0752A}" type="datetime1">
              <a:rPr lang="en-US" altLang="ja-JP" smtClean="0">
                <a:solidFill>
                  <a:prstClr val="black">
                    <a:tint val="75000"/>
                  </a:prstClr>
                </a:solidFill>
              </a:rPr>
              <a:t>1/28/2021</a:t>
            </a:fld>
            <a:endParaRPr lang="en-US" dirty="0">
              <a:solidFill>
                <a:prstClr val="black">
                  <a:tint val="75000"/>
                </a:prstClr>
              </a:solidFill>
            </a:endParaRPr>
          </a:p>
        </p:txBody>
      </p:sp>
      <p:sp>
        <p:nvSpPr>
          <p:cNvPr id="1076"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7" name="スライド番号プレースホルダー 6"/>
          <p:cNvSpPr>
            <a:spLocks noGrp="1"/>
          </p:cNvSpPr>
          <p:nvPr>
            <p:ph type="sldNum" sz="quarter" idx="12"/>
          </p:nvPr>
        </p:nvSpPr>
        <p:spPr>
          <a:xfrm>
            <a:off x="7086600" y="65833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326603575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79"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80"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1081"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82" name="日付プレースホルダー 4"/>
          <p:cNvSpPr>
            <a:spLocks noGrp="1"/>
          </p:cNvSpPr>
          <p:nvPr>
            <p:ph type="dt" sz="half" idx="10"/>
          </p:nvPr>
        </p:nvSpPr>
        <p:spPr>
          <a:xfrm>
            <a:off x="628650" y="6356351"/>
            <a:ext cx="2057400" cy="365125"/>
          </a:xfrm>
          <a:prstGeom prst="rect">
            <a:avLst/>
          </a:prstGeom>
        </p:spPr>
        <p:txBody>
          <a:bodyPr/>
          <a:lstStyle/>
          <a:p>
            <a:fld id="{B125AC09-455B-42C0-9CE4-A08C5D859FA0}" type="datetime1">
              <a:rPr lang="en-US" altLang="ja-JP" smtClean="0">
                <a:solidFill>
                  <a:prstClr val="black">
                    <a:tint val="75000"/>
                  </a:prstClr>
                </a:solidFill>
              </a:rPr>
              <a:t>1/28/2021</a:t>
            </a:fld>
            <a:endParaRPr lang="en-US" dirty="0">
              <a:solidFill>
                <a:prstClr val="black">
                  <a:tint val="75000"/>
                </a:prstClr>
              </a:solidFill>
            </a:endParaRPr>
          </a:p>
        </p:txBody>
      </p:sp>
      <p:sp>
        <p:nvSpPr>
          <p:cNvPr id="1083"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84" name="スライド番号プレースホルダー 6"/>
          <p:cNvSpPr>
            <a:spLocks noGrp="1"/>
          </p:cNvSpPr>
          <p:nvPr>
            <p:ph type="sldNum" sz="quarter" idx="12"/>
          </p:nvPr>
        </p:nvSpPr>
        <p:spPr>
          <a:xfrm>
            <a:off x="7086600" y="6562726"/>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72118698"/>
      </p:ext>
    </p:extLst>
  </p:cSld>
  <p:clrMapOvr>
    <a:masterClrMapping/>
  </p:clrMapOvr>
  <p:timing>
    <p:tnLst>
      <p:par>
        <p:cTn id="1" dur="indefinite" restart="never" nodeType="tmRoot"/>
      </p:par>
    </p:tnLst>
  </p:timing>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26"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27" name="スライド番号プレースホルダー 5"/>
          <p:cNvSpPr>
            <a:spLocks noGrp="1"/>
          </p:cNvSpPr>
          <p:nvPr>
            <p:ph type="sldNum" sz="quarter" idx="4"/>
          </p:nvPr>
        </p:nvSpPr>
        <p:spPr>
          <a:xfrm>
            <a:off x="7004050" y="6508751"/>
            <a:ext cx="2057400" cy="365125"/>
          </a:xfrm>
          <a:prstGeom prst="rect">
            <a:avLst/>
          </a:prstGeom>
        </p:spPr>
        <p:txBody>
          <a:bodyPr vert="horz" lIns="91440" tIns="45720" rIns="91440" bIns="45720" rtlCol="0" anchor="ctr"/>
          <a:lstStyle>
            <a:lvl1pPr algn="r">
              <a:defRPr sz="1400" b="1">
                <a:solidFill>
                  <a:schemeClr val="tx1"/>
                </a:solidFill>
              </a:defRPr>
            </a:lvl1pPr>
          </a:lstStyle>
          <a:p>
            <a:pPr defTabSz="342900"/>
            <a:fld id="{D57F1E4F-1CFF-5643-939E-217C01CDF565}" type="slidenum">
              <a:rPr kumimoji="0" lang="en-US" smtClean="0"/>
              <a:pPr defTabSz="342900"/>
              <a:t>‹#›</a:t>
            </a:fld>
            <a:endParaRPr kumimoji="0" lang="en-US" dirty="0"/>
          </a:p>
        </p:txBody>
      </p:sp>
    </p:spTree>
    <p:extLst>
      <p:ext uri="{BB962C8B-B14F-4D97-AF65-F5344CB8AC3E}">
        <p14:creationId xmlns:p14="http://schemas.microsoft.com/office/powerpoint/2010/main" val="1974558470"/>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iming>
    <p:tnLst>
      <p:par>
        <p:cTn id="1" dur="indefinite" restart="never" nodeType="tmRoot"/>
      </p:par>
    </p:tnLst>
  </p:timing>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0.xml" /></Relationships>
</file>

<file path=ppt/slides/_rels/slide1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1.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3.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4.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5.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6.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7.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8.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07" name="テキスト ボックス 7"/>
          <p:cNvSpPr txBox="1"/>
          <p:nvPr/>
        </p:nvSpPr>
        <p:spPr>
          <a:xfrm>
            <a:off x="550242" y="1768748"/>
            <a:ext cx="8032283" cy="2584430"/>
          </a:xfrm>
          <a:prstGeom prst="rect">
            <a:avLst/>
          </a:prstGeom>
          <a:noFill/>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「チーム学校」の一員として組織的・協働的に職務を遂行するために必要な基礎的な素養を養う。</a:t>
            </a:r>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08" name="正方形/長方形 3"/>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目的</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09" name="四角形: 角を丸くする 120"/>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１</a:t>
            </a:r>
          </a:p>
        </p:txBody>
      </p:sp>
    </p:spTree>
    <p:extLst>
      <p:ext uri="{BB962C8B-B14F-4D97-AF65-F5344CB8AC3E}">
        <p14:creationId xmlns:p14="http://schemas.microsoft.com/office/powerpoint/2010/main" val="39742634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3" name="テキスト ボックス 6"/>
          <p:cNvSpPr txBox="1"/>
          <p:nvPr/>
        </p:nvSpPr>
        <p:spPr>
          <a:xfrm>
            <a:off x="1066020" y="1189117"/>
            <a:ext cx="7003516" cy="1076325"/>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気を付けている点や工夫している点を紹介しましょう</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4" name="メモ 105"/>
          <p:cNvSpPr/>
          <p:nvPr/>
        </p:nvSpPr>
        <p:spPr>
          <a:xfrm rot="5400000">
            <a:off x="1068110" y="2909100"/>
            <a:ext cx="1719082" cy="1318882"/>
          </a:xfrm>
          <a:prstGeom prst="foldedCorner">
            <a:avLst/>
          </a:prstGeom>
          <a:solidFill>
            <a:schemeClr val="bg1"/>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5" name="正方形/長方形 104"/>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
        <p:nvSpPr>
          <p:cNvPr id="1196" name="四角形: 角を丸くする 12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10</a:t>
            </a:r>
          </a:p>
        </p:txBody>
      </p:sp>
      <p:sp>
        <p:nvSpPr>
          <p:cNvPr id="1197" name="メモ 234"/>
          <p:cNvSpPr/>
          <p:nvPr/>
        </p:nvSpPr>
        <p:spPr>
          <a:xfrm rot="5400000">
            <a:off x="2424017" y="5069100"/>
            <a:ext cx="1719082" cy="1318882"/>
          </a:xfrm>
          <a:prstGeom prst="foldedCorner">
            <a:avLst/>
          </a:prstGeom>
          <a:solidFill>
            <a:schemeClr val="bg1"/>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8" name="メモ 235"/>
          <p:cNvSpPr/>
          <p:nvPr/>
        </p:nvSpPr>
        <p:spPr>
          <a:xfrm rot="5400000">
            <a:off x="6147744" y="2912040"/>
            <a:ext cx="1719082" cy="1318882"/>
          </a:xfrm>
          <a:prstGeom prst="foldedCorner">
            <a:avLst/>
          </a:prstGeom>
          <a:solidFill>
            <a:schemeClr val="bg1"/>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9" name="メモ 236"/>
          <p:cNvSpPr/>
          <p:nvPr/>
        </p:nvSpPr>
        <p:spPr>
          <a:xfrm rot="5400000">
            <a:off x="3702688" y="2912041"/>
            <a:ext cx="1719082" cy="1318882"/>
          </a:xfrm>
          <a:prstGeom prst="foldedCorner">
            <a:avLst/>
          </a:prstGeom>
          <a:solidFill>
            <a:schemeClr val="bg1"/>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0" name="メモ 237"/>
          <p:cNvSpPr/>
          <p:nvPr/>
        </p:nvSpPr>
        <p:spPr>
          <a:xfrm rot="5400000">
            <a:off x="4923464" y="5067966"/>
            <a:ext cx="1719082" cy="1318882"/>
          </a:xfrm>
          <a:prstGeom prst="foldedCorner">
            <a:avLst/>
          </a:prstGeom>
          <a:solidFill>
            <a:schemeClr val="bg1"/>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1" name="直線 238"/>
          <p:cNvSpPr/>
          <p:nvPr/>
        </p:nvSpPr>
        <p:spPr>
          <a:xfrm>
            <a:off x="1638710" y="3267177"/>
            <a:ext cx="704040" cy="0"/>
          </a:xfrm>
          <a:prstGeom prst="line">
            <a:avLst/>
          </a:prstGeom>
          <a:ln w="1270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
        <p:nvSpPr>
          <p:cNvPr id="1202" name="直線 239"/>
          <p:cNvSpPr/>
          <p:nvPr/>
        </p:nvSpPr>
        <p:spPr>
          <a:xfrm>
            <a:off x="1755110" y="3860577"/>
            <a:ext cx="704040" cy="0"/>
          </a:xfrm>
          <a:prstGeom prst="line">
            <a:avLst/>
          </a:prstGeom>
          <a:ln w="1270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
        <p:nvSpPr>
          <p:cNvPr id="1203" name="直線 240"/>
          <p:cNvSpPr/>
          <p:nvPr/>
        </p:nvSpPr>
        <p:spPr>
          <a:xfrm>
            <a:off x="4208207" y="3532238"/>
            <a:ext cx="704040" cy="0"/>
          </a:xfrm>
          <a:prstGeom prst="line">
            <a:avLst/>
          </a:prstGeom>
          <a:ln w="1270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
        <p:nvSpPr>
          <p:cNvPr id="1204" name="直線 241"/>
          <p:cNvSpPr/>
          <p:nvPr/>
        </p:nvSpPr>
        <p:spPr>
          <a:xfrm>
            <a:off x="6531897" y="3100848"/>
            <a:ext cx="704040" cy="0"/>
          </a:xfrm>
          <a:prstGeom prst="line">
            <a:avLst/>
          </a:prstGeom>
          <a:ln w="1270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
        <p:nvSpPr>
          <p:cNvPr id="1205" name="直線 242"/>
          <p:cNvSpPr/>
          <p:nvPr/>
        </p:nvSpPr>
        <p:spPr>
          <a:xfrm>
            <a:off x="2905023" y="5578167"/>
            <a:ext cx="704040" cy="0"/>
          </a:xfrm>
          <a:prstGeom prst="line">
            <a:avLst/>
          </a:prstGeom>
          <a:ln w="1270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
        <p:nvSpPr>
          <p:cNvPr id="1206" name="直線 243"/>
          <p:cNvSpPr/>
          <p:nvPr/>
        </p:nvSpPr>
        <p:spPr>
          <a:xfrm>
            <a:off x="5496232" y="6120990"/>
            <a:ext cx="704040" cy="0"/>
          </a:xfrm>
          <a:prstGeom prst="line">
            <a:avLst/>
          </a:prstGeom>
          <a:ln w="1270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Tree>
    <p:extLst>
      <p:ext uri="{BB962C8B-B14F-4D97-AF65-F5344CB8AC3E}">
        <p14:creationId xmlns:p14="http://schemas.microsoft.com/office/powerpoint/2010/main" val="1113573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12" name="テキスト ボックス 79"/>
          <p:cNvSpPr txBox="1"/>
          <p:nvPr/>
        </p:nvSpPr>
        <p:spPr>
          <a:xfrm>
            <a:off x="2224106" y="3425898"/>
            <a:ext cx="3576897"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・気付いたこと</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3" name="テキスト ボックス 96"/>
          <p:cNvSpPr txBox="1"/>
          <p:nvPr/>
        </p:nvSpPr>
        <p:spPr>
          <a:xfrm>
            <a:off x="2216023" y="4437000"/>
            <a:ext cx="5880197"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・気を付けていきたいこと　等</a:t>
            </a:r>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4" name="四角形: 角を丸くする 129"/>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11</a:t>
            </a:r>
          </a:p>
        </p:txBody>
      </p:sp>
      <p:sp>
        <p:nvSpPr>
          <p:cNvPr id="1215" name="テキスト 138"/>
          <p:cNvSpPr txBox="1"/>
          <p:nvPr/>
        </p:nvSpPr>
        <p:spPr>
          <a:xfrm>
            <a:off x="1763883" y="1341000"/>
            <a:ext cx="4459754" cy="645438"/>
          </a:xfrm>
          <a:prstGeom prst="rect">
            <a:avLst/>
          </a:prstGeom>
        </p:spPr>
        <p:txBody>
          <a:bodyPr wrap="square">
            <a:spAutoFit/>
          </a:bodyPr>
          <a:p>
            <a:pPr>
              <a:defRPr lang="ja-JP" altLang="en-US"/>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③　研修の振り返り</a:t>
            </a:r>
            <a:endParaRPr lang="ja-JP" altLang="en-US"/>
          </a:p>
        </p:txBody>
      </p:sp>
      <p:sp>
        <p:nvSpPr>
          <p:cNvPr id="1216" name="テキスト ボックス 144"/>
          <p:cNvSpPr txBox="1"/>
          <p:nvPr/>
        </p:nvSpPr>
        <p:spPr>
          <a:xfrm>
            <a:off x="2224106" y="2424751"/>
            <a:ext cx="4702622"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・参考にしたいこと</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7" name="正方形/長方形 95"/>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Tree>
    <p:extLst>
      <p:ext uri="{BB962C8B-B14F-4D97-AF65-F5344CB8AC3E}">
        <p14:creationId xmlns:p14="http://schemas.microsoft.com/office/powerpoint/2010/main" val="2690345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5" name="正方形/長方形 91"/>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今回のテーマ</a:t>
            </a:r>
          </a:p>
        </p:txBody>
      </p:sp>
      <p:sp>
        <p:nvSpPr>
          <p:cNvPr id="1116" name="四角形: 角を丸くする 121"/>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２</a:t>
            </a:r>
            <a:endParaRPr>
              <a:solidFill>
                <a:schemeClr val="tx1"/>
              </a:solidFill>
            </a:endParaRPr>
          </a:p>
        </p:txBody>
      </p:sp>
      <p:sp>
        <p:nvSpPr>
          <p:cNvPr id="1117" name="テキスト ボックス 132"/>
          <p:cNvSpPr txBox="1"/>
          <p:nvPr/>
        </p:nvSpPr>
        <p:spPr>
          <a:xfrm>
            <a:off x="1116000" y="1768748"/>
            <a:ext cx="7134077" cy="1753433"/>
          </a:xfrm>
          <a:prstGeom prst="rect">
            <a:avLst/>
          </a:prstGeom>
          <a:noFill/>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教職員間の円滑なコミュニケーションのために</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気を付けること</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90345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3" name="正方形/長方形 91"/>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研修の内容</a:t>
            </a:r>
          </a:p>
        </p:txBody>
      </p:sp>
      <p:sp>
        <p:nvSpPr>
          <p:cNvPr id="1124" name="テキスト ボックス 99"/>
          <p:cNvSpPr txBox="1"/>
          <p:nvPr/>
        </p:nvSpPr>
        <p:spPr>
          <a:xfrm>
            <a:off x="1065607" y="1768748"/>
            <a:ext cx="7286814" cy="2584430"/>
          </a:xfrm>
          <a:prstGeom prst="rect">
            <a:avLst/>
          </a:prstGeom>
          <a:noFill/>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①　話を聞く姿勢について</a:t>
            </a:r>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②　メモを取るよさについて</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③　研修の振り返り</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25" name="四角形: 角を丸くする 121"/>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３</a:t>
            </a:r>
            <a:endParaRPr>
              <a:solidFill>
                <a:schemeClr val="tx1"/>
              </a:solidFill>
            </a:endParaRPr>
          </a:p>
        </p:txBody>
      </p:sp>
    </p:spTree>
    <p:extLst>
      <p:ext uri="{BB962C8B-B14F-4D97-AF65-F5344CB8AC3E}">
        <p14:creationId xmlns:p14="http://schemas.microsoft.com/office/powerpoint/2010/main" val="2690345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1" name="テキスト ボックス 102"/>
          <p:cNvSpPr txBox="1"/>
          <p:nvPr/>
        </p:nvSpPr>
        <p:spPr>
          <a:xfrm>
            <a:off x="1908000" y="3285000"/>
            <a:ext cx="6059536" cy="1384102"/>
          </a:xfrm>
          <a:prstGeom prst="rect">
            <a:avLst/>
          </a:prstGeom>
          <a:noFill/>
        </p:spPr>
        <p:txBody>
          <a:bodyPr wrap="square" rtlCol="0">
            <a:spAutoFit/>
          </a:bodyPr>
          <a:lstStyle/>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・話を聞く姿勢と</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講義や講演を聞く　</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　ときのポイント</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32" name="正方形/長方形 10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33" name="四角形: 角を丸くする 122"/>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４</a:t>
            </a:r>
          </a:p>
        </p:txBody>
      </p:sp>
      <p:sp>
        <p:nvSpPr>
          <p:cNvPr id="1134" name="テキスト ボックス 138"/>
          <p:cNvSpPr txBox="1"/>
          <p:nvPr/>
        </p:nvSpPr>
        <p:spPr>
          <a:xfrm>
            <a:off x="1668044" y="1768748"/>
            <a:ext cx="5775345" cy="922437"/>
          </a:xfrm>
          <a:prstGeom prst="rect">
            <a:avLst/>
          </a:prstGeom>
          <a:noFill/>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①　話を聞く姿勢について</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90345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0" name="テキスト ボックス 102"/>
          <p:cNvSpPr txBox="1"/>
          <p:nvPr/>
        </p:nvSpPr>
        <p:spPr>
          <a:xfrm>
            <a:off x="292968" y="1989000"/>
            <a:ext cx="8548346" cy="4523423"/>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１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内容を理解していることを伝えるため</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できるだけた</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くさん</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相槌を打つ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２　話の途中でも</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気になったことはすぐ質問する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2400"/>
          </a:p>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３　話を理解したら</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話の途中でもすぐに行動に移る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2400"/>
          </a:p>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４　相槌を打つときは</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相手に分かるように体も一緒に</a:t>
            </a:r>
            <a:endParaRPr lang="ja-JP" altLang="en-US" sz="2400"/>
          </a:p>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揺らす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５　話す相手に対して体を斜めにしたり</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背もたれに背中を</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つけたりして</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リラックスして</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話を聞く </a:t>
            </a: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42" name="四角形: 角を丸くする 122"/>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５</a:t>
            </a:r>
          </a:p>
        </p:txBody>
      </p:sp>
      <p:sp>
        <p:nvSpPr>
          <p:cNvPr id="1143" name="正方形/長方形 104"/>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
        <p:nvSpPr>
          <p:cNvPr id="1222" name="テキスト ボックス 95"/>
          <p:cNvSpPr txBox="1"/>
          <p:nvPr/>
        </p:nvSpPr>
        <p:spPr>
          <a:xfrm>
            <a:off x="1679469" y="1066563"/>
            <a:ext cx="5775345" cy="922437"/>
          </a:xfrm>
          <a:prstGeom prst="rect">
            <a:avLst/>
          </a:prstGeom>
          <a:noFill/>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①　話を聞く姿勢について</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90345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9" name="テキスト ボックス 102"/>
          <p:cNvSpPr txBox="1"/>
          <p:nvPr/>
        </p:nvSpPr>
        <p:spPr>
          <a:xfrm>
            <a:off x="1753758" y="1917000"/>
            <a:ext cx="5621093" cy="737771"/>
          </a:xfrm>
          <a:prstGeom prst="rect">
            <a:avLst/>
          </a:prstGeom>
          <a:noFill/>
        </p:spPr>
        <p:txBody>
          <a:bodyPr wrap="square" rtlCol="0">
            <a:spAutoFit/>
          </a:bodyPr>
          <a:lstStyle/>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講義や講演を聞くときのポイント</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0" name="正方形/長方形 10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52" name="四角形: 角を丸くする 122"/>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６</a:t>
            </a:r>
          </a:p>
        </p:txBody>
      </p:sp>
      <p:sp>
        <p:nvSpPr>
          <p:cNvPr id="1153" name="テキスト ボックス 115"/>
          <p:cNvSpPr txBox="1"/>
          <p:nvPr/>
        </p:nvSpPr>
        <p:spPr>
          <a:xfrm>
            <a:off x="2028298" y="2781000"/>
            <a:ext cx="5073944" cy="2861429"/>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・興味をもつ</a:t>
            </a:r>
            <a:endParaRPr lang="ja-JP" altLang="en-US"/>
          </a:p>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・能動的に(要点を)メモを取る</a:t>
            </a:r>
            <a:endParaRPr lang="ja-JP" altLang="en-US"/>
          </a:p>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・疑問に思ったことや質問を考える</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4" name="テキスト ボックス 116"/>
          <p:cNvSpPr txBox="1"/>
          <p:nvPr/>
        </p:nvSpPr>
        <p:spPr>
          <a:xfrm>
            <a:off x="2975696" y="5787229"/>
            <a:ext cx="3170062" cy="737771"/>
          </a:xfrm>
          <a:prstGeom prst="rect">
            <a:avLst/>
          </a:prstGeom>
          <a:noFill/>
        </p:spPr>
        <p:txBody>
          <a:bodyPr wrap="square" rtlCol="0">
            <a:spAutoFit/>
          </a:bodyPr>
          <a:lstStyle/>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他にもありますか</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3" name="テキスト ボックス 96"/>
          <p:cNvSpPr txBox="1"/>
          <p:nvPr/>
        </p:nvSpPr>
        <p:spPr>
          <a:xfrm>
            <a:off x="1668044" y="994563"/>
            <a:ext cx="5775345" cy="922437"/>
          </a:xfrm>
          <a:prstGeom prst="rect">
            <a:avLst/>
          </a:prstGeom>
          <a:noFill/>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①　話を聞く姿勢について</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90345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60" name="テキスト ボックス 102"/>
          <p:cNvSpPr txBox="1"/>
          <p:nvPr/>
        </p:nvSpPr>
        <p:spPr>
          <a:xfrm>
            <a:off x="1971124" y="1974568"/>
            <a:ext cx="5192876" cy="2030432"/>
          </a:xfrm>
          <a:prstGeom prst="rect">
            <a:avLst/>
          </a:prstGeom>
          <a:noFill/>
        </p:spPr>
        <p:txBody>
          <a:bodyPr wrap="square" rtlCol="0">
            <a:spAutoFit/>
          </a:bodyPr>
          <a:lstStyle/>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・情報を記録する</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・情報をまとめる</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ことができる</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・ひらめきを逃がさない</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1" name="正方形/長方形 10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62" name="テキスト 109"/>
          <p:cNvSpPr txBox="1"/>
          <p:nvPr/>
        </p:nvSpPr>
        <p:spPr>
          <a:xfrm>
            <a:off x="1427111" y="1199562"/>
            <a:ext cx="6282934" cy="645438"/>
          </a:xfrm>
          <a:prstGeom prst="rect">
            <a:avLst/>
          </a:prstGeom>
        </p:spPr>
        <p:txBody>
          <a:bodyPr wrap="square">
            <a:spAutoFit/>
          </a:bodyPr>
          <a:p>
            <a:pPr>
              <a:defRPr lang="ja-JP" altLang="en-US"/>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②　</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メモを取るよさについて</a:t>
            </a:r>
            <a:endParaRPr lang="ja-JP" altLang="en-US"/>
          </a:p>
        </p:txBody>
      </p:sp>
      <p:sp>
        <p:nvSpPr>
          <p:cNvPr id="1163" name="四角形: 角を丸くする 122"/>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7</a:t>
            </a:r>
          </a:p>
        </p:txBody>
      </p:sp>
      <p:sp>
        <p:nvSpPr>
          <p:cNvPr id="1164" name="テキスト ボックス 138"/>
          <p:cNvSpPr txBox="1"/>
          <p:nvPr/>
        </p:nvSpPr>
        <p:spPr>
          <a:xfrm>
            <a:off x="3222926" y="4437000"/>
            <a:ext cx="3152752" cy="737771"/>
          </a:xfrm>
          <a:prstGeom prst="rect">
            <a:avLst/>
          </a:prstGeom>
          <a:noFill/>
        </p:spPr>
        <p:txBody>
          <a:bodyPr wrap="square" rtlCol="0">
            <a:spAutoFit/>
          </a:bodyPr>
          <a:lstStyle/>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新しいアイディア</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5" name="テキスト ボックス 139"/>
          <p:cNvSpPr txBox="1"/>
          <p:nvPr/>
        </p:nvSpPr>
        <p:spPr>
          <a:xfrm>
            <a:off x="3218321" y="5427229"/>
            <a:ext cx="2700513" cy="737771"/>
          </a:xfrm>
          <a:prstGeom prst="rect">
            <a:avLst/>
          </a:prstGeom>
          <a:noFill/>
        </p:spPr>
        <p:txBody>
          <a:bodyPr wrap="square" rtlCol="0">
            <a:spAutoFit/>
          </a:bodyPr>
          <a:lstStyle/>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記憶　→　記録</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903450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71" name="正方形/長方形 10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73" name="テキスト ボックス 115"/>
          <p:cNvSpPr txBox="1"/>
          <p:nvPr/>
        </p:nvSpPr>
        <p:spPr>
          <a:xfrm>
            <a:off x="2066922" y="3940883"/>
            <a:ext cx="4256012"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・指示を受けるとき</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4" name="四角形: 角を丸くする 123"/>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８</a:t>
            </a:r>
          </a:p>
        </p:txBody>
      </p:sp>
      <p:sp>
        <p:nvSpPr>
          <p:cNvPr id="1175" name="テキスト ボックス 223"/>
          <p:cNvSpPr txBox="1"/>
          <p:nvPr/>
        </p:nvSpPr>
        <p:spPr>
          <a:xfrm>
            <a:off x="2066920" y="4869000"/>
            <a:ext cx="5336378"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・話の内容をまとめるとき</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6" name="テキスト 152"/>
          <p:cNvSpPr txBox="1"/>
          <p:nvPr/>
        </p:nvSpPr>
        <p:spPr>
          <a:xfrm>
            <a:off x="3139423" y="2743719"/>
            <a:ext cx="2990994" cy="645438"/>
          </a:xfrm>
          <a:prstGeom prst="rect">
            <a:avLst/>
          </a:prstGeom>
        </p:spPr>
        <p:txBody>
          <a:bodyPr wrap="square">
            <a:spAutoFit/>
          </a:bodyPr>
          <a:p>
            <a:pPr>
              <a:defRPr lang="ja-JP" altLang="en-US"/>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メモの取り方</a:t>
            </a:r>
            <a:endParaRPr lang="ja-JP" altLang="en-US"/>
          </a:p>
        </p:txBody>
      </p:sp>
      <p:sp>
        <p:nvSpPr>
          <p:cNvPr id="1224" name="テキスト 97"/>
          <p:cNvSpPr txBox="1"/>
          <p:nvPr/>
        </p:nvSpPr>
        <p:spPr>
          <a:xfrm>
            <a:off x="1427113" y="1522281"/>
            <a:ext cx="6282934" cy="645438"/>
          </a:xfrm>
          <a:prstGeom prst="rect">
            <a:avLst/>
          </a:prstGeom>
        </p:spPr>
        <p:txBody>
          <a:bodyPr wrap="square">
            <a:spAutoFit/>
          </a:bodyPr>
          <a:p>
            <a:pPr>
              <a:defRPr lang="ja-JP" altLang="en-US"/>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②　</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メモを取るよさについて</a:t>
            </a:r>
            <a:endParaRPr lang="ja-JP" altLang="en-US"/>
          </a:p>
        </p:txBody>
      </p:sp>
    </p:spTree>
    <p:extLst>
      <p:ext uri="{BB962C8B-B14F-4D97-AF65-F5344CB8AC3E}">
        <p14:creationId xmlns:p14="http://schemas.microsoft.com/office/powerpoint/2010/main" val="26903450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2" name="テキスト ボックス 62"/>
          <p:cNvSpPr txBox="1"/>
          <p:nvPr/>
        </p:nvSpPr>
        <p:spPr>
          <a:xfrm>
            <a:off x="2930547" y="5544752"/>
            <a:ext cx="326708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筆記用具は何でもよい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3" name="四角形: 角を丸くする 124"/>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9</a:t>
            </a:r>
          </a:p>
        </p:txBody>
      </p:sp>
      <p:sp>
        <p:nvSpPr>
          <p:cNvPr id="1184" name="正方形/長方形 130"/>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85" name="メモ 252"/>
          <p:cNvSpPr/>
          <p:nvPr/>
        </p:nvSpPr>
        <p:spPr>
          <a:xfrm rot="5400000">
            <a:off x="2703331" y="1989042"/>
            <a:ext cx="3711729" cy="2847644"/>
          </a:xfrm>
          <a:prstGeom prst="foldedCorner">
            <a:avLst/>
          </a:prstGeom>
          <a:solidFill>
            <a:schemeClr val="bg1"/>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6" name="テキスト ボックス 206"/>
          <p:cNvSpPr txBox="1"/>
          <p:nvPr/>
        </p:nvSpPr>
        <p:spPr>
          <a:xfrm>
            <a:off x="4866389" y="4528965"/>
            <a:ext cx="901025" cy="737771"/>
          </a:xfrm>
          <a:prstGeom prst="rect">
            <a:avLst/>
          </a:prstGeom>
          <a:noFill/>
        </p:spPr>
        <p:txBody>
          <a:bodyPr wrap="none" rtlCol="0">
            <a:spAutoFit/>
          </a:bodyPr>
          <a:lstStyle/>
          <a:p>
            <a:pPr>
              <a:lnSpc>
                <a:spcPct val="150000"/>
              </a:lnSpc>
            </a:pP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名前</a:t>
            </a:r>
            <a:endParaRPr kumimoji="1"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7" name="テキスト ボックス 263"/>
          <p:cNvSpPr txBox="1"/>
          <p:nvPr/>
        </p:nvSpPr>
        <p:spPr>
          <a:xfrm>
            <a:off x="3342117" y="1989000"/>
            <a:ext cx="2419905" cy="2030432"/>
          </a:xfrm>
          <a:prstGeom prst="rect">
            <a:avLst/>
          </a:prstGeom>
          <a:noFill/>
        </p:spPr>
        <p:txBody>
          <a:bodyPr wrap="square" rtlCol="0">
            <a:spAutoFit/>
          </a:bodyPr>
          <a:lstStyle/>
          <a:p>
            <a:pPr>
              <a:lnSpc>
                <a:spcPct val="150000"/>
              </a:lnSpc>
            </a:pP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いつもどおりメモを取りましょう</a:t>
            </a:r>
            <a:endParaRPr kumimoji="1"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TotalTime>45270</TotalTime>
  <Words>795</Words>
  <Application>JUST Focus</Application>
  <Paragraphs>95</Paragraph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11</vt:i4>
      </vt:variant>
    </vt:vector>
  </HeadingPairs>
  <TitlesOfParts>
    <vt:vector size="18" baseType="lpstr">
      <vt:lpstr>Meiryo UI</vt:lpstr>
      <vt:lpstr>ＭＳ Ｐゴシック</vt:lpstr>
      <vt:lpstr>メイリオ</vt:lpstr>
      <vt:lpstr>Arial</vt:lpstr>
      <vt:lpstr>Calibri</vt:lpstr>
      <vt:lpstr>Calibri Light</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概念化シート活用例</vt:lpstr>
    </vt:vector>
  </TitlesOfParts>
  <Company>独立行政法人教員研修センター</Company>
  <LinksUpToDate>false</LinksUpToDate>
  <SharedDoc>false</SharedDoc>
  <HyperlinksChanged>false</HyperlinksChanged>
  <AppVersion>4.1.7</AppVersion>
  <PresentationFormat>ユーザー設定</PresentationFormat>
  <Slides>11</Slides>
  <Notes>11</Notes>
  <HiddenSlides>0</HiddenSlides>
  <MMClips>0</MMClip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（１）アクティブ・ラーニングと授業改善の 　　３つの視点</dc:title>
  <dc:creator>稲岡寛</dc:creator>
  <cp:lastModifiedBy>小松　永稔</cp:lastModifiedBy>
  <cp:lastPrinted>2017-09-20T05:37:56Z</cp:lastPrinted>
  <dcterms:created xsi:type="dcterms:W3CDTF">2016-01-13T00:07:13Z</dcterms:created>
  <dcterms:modified xsi:type="dcterms:W3CDTF">2022-03-08T07:38:54Z</dcterms:modified>
  <cp:revision>4177</cp:revision>
</cp:coreProperties>
</file>

<file path=docProps/custom.xml><?xml version="1.0" encoding="utf-8"?>
<Properties xmlns:vt="http://schemas.openxmlformats.org/officeDocument/2006/docPropsVTypes" xmlns="http://schemas.openxmlformats.org/officeDocument/2006/custom-properties"/>
</file>