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Lst>
  <p:notesMasterIdLst>
    <p:notesMasterId r:id="rId3"/>
  </p:notesMasterIdLst>
  <p:handoutMasterIdLst>
    <p:handoutMasterId r:id="rId4"/>
  </p:handoutMasterIdLst>
  <p:sldIdLst>
    <p:sldId id="2315" r:id="rId5"/>
    <p:sldId id="2345" r:id="rId6"/>
    <p:sldId id="2351" r:id="rId7"/>
    <p:sldId id="2346" r:id="rId8"/>
    <p:sldId id="2286" r:id="rId9"/>
    <p:sldId id="2343" r:id="rId10"/>
    <p:sldId id="2344" r:id="rId11"/>
    <p:sldId id="2355" r:id="rId12"/>
    <p:sldId id="2352" r:id="rId13"/>
    <p:sldId id="2354" r:id="rId14"/>
    <p:sldId id="2335" r:id="rId15"/>
    <p:sldId id="2350" r:id="rId16"/>
    <p:sldId id="2342" r:id="rId17"/>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15"/>
            <p14:sldId id="2345"/>
            <p14:sldId id="2351"/>
            <p14:sldId id="2346"/>
            <p14:sldId id="2286"/>
            <p14:sldId id="2343"/>
            <p14:sldId id="2344"/>
            <p14:sldId id="2355"/>
            <p14:sldId id="2352"/>
            <p14:sldId id="2354"/>
            <p14:sldId id="2335"/>
            <p14:sldId id="2350"/>
            <p14:sldId id="2342"/>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27826"/>
    <p:restoredTop sz="66856"/>
  </p:normalViewPr>
  <p:slideViewPr>
    <p:cSldViewPr>
      <p:cViewPr varScale="1">
        <p:scale>
          <a:sx n="64" d="100"/>
          <a:sy n="64" d="100"/>
        </p:scale>
        <p:origin x="-72" y="-306"/>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092"/>
    </p:cViewPr>
  </p:sorterViewPr>
  <p:notesViewPr>
    <p:cSldViewPr>
      <p:cViewPr varScale="0">
        <p:scale>
          <a:sx n="120" d="100"/>
          <a:sy n="120" d="100"/>
        </p:scale>
        <p:origin x="-72" y="360"/>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slide" Target="slides/slide13.xml" /><Relationship Id="rId18" Type="http://schemas.openxmlformats.org/officeDocument/2006/relationships/presProps" Target="presProps.xml" /><Relationship Id="rId19" Type="http://schemas.openxmlformats.org/officeDocument/2006/relationships/viewProps" Target="viewProps.xml" /><Relationship Id="rId20"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令和3年1月28日</a:t>
            </a:fld>
            <a:endParaRPr kumimoji="1" lang="ja-JP" altLang="en-US"/>
          </a:p>
        </p:txBody>
      </p:sp>
      <p:sp>
        <p:nvSpPr>
          <p:cNvPr id="1100"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12.xml.rels><?xml version="1.0" encoding="UTF-8"?><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13.xml.rels><?xml version="1.0" encoding="UTF-8"?><Relationships xmlns="http://schemas.openxmlformats.org/package/2006/relationships"><Relationship Id="rId1" Type="http://schemas.openxmlformats.org/officeDocument/2006/relationships/slide" Target="../slides/slide13.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p:sp>
      <p:sp>
        <p:nvSpPr>
          <p:cNvPr id="1112" name="ノート プレースホルダー 2"/>
          <p:cNvSpPr>
            <a:spLocks noGrp="1"/>
          </p:cNvSpPr>
          <p:nvPr>
            <p:ph type="body" idx="1"/>
          </p:nvPr>
        </p:nvSpPr>
        <p:spPr/>
        <p:txBody>
          <a:bodyPr/>
          <a:lstStyle/>
          <a:p>
            <a:r>
              <a:rPr lang="ja-JP" altLang="en-US">
                <a:latin typeface="メイリオ"/>
                <a:ea typeface="メイリオ"/>
              </a:rPr>
              <a:t>今日の研修の目的は</a:t>
            </a:r>
            <a:r>
              <a:rPr lang="ja-JP" altLang="en-US">
                <a:latin typeface="メイリオ"/>
                <a:ea typeface="メイリオ"/>
              </a:rPr>
              <a:t>、</a:t>
            </a:r>
            <a:r>
              <a:rPr lang="ja-JP" altLang="en-US">
                <a:latin typeface="メイリオ"/>
                <a:ea typeface="メイリオ"/>
              </a:rPr>
              <a:t>「『チーム学校』の一員として組織的・協働的に職務を遂行するために必要な基礎的な素養を養う」です。</a:t>
            </a:r>
            <a:endParaRPr kumimoji="1" lang="ja-JP" altLang="en-US" b="0" dirty="0">
              <a:latin typeface="メイリオ"/>
              <a:ea typeface="メイリオ"/>
            </a:endParaRPr>
          </a:p>
          <a:p>
            <a:endParaRPr kumimoji="1" lang="ja-JP" altLang="en-US" b="0" dirty="0">
              <a:latin typeface="メイリオ"/>
              <a:ea typeface="メイリオ"/>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76" name="スライド イメージ プレースホルダー 1"/>
          <p:cNvSpPr>
            <a:spLocks noGrp="1" noRot="1" noChangeAspect="1"/>
          </p:cNvSpPr>
          <p:nvPr>
            <p:ph type="sldImg"/>
          </p:nvPr>
        </p:nvSpPr>
        <p:spPr/>
      </p:sp>
      <p:sp>
        <p:nvSpPr>
          <p:cNvPr id="1277" name="ノート プレースホルダー 2"/>
          <p:cNvSpPr>
            <a:spLocks noGrp="1"/>
          </p:cNvSpPr>
          <p:nvPr>
            <p:ph type="body" idx="1"/>
          </p:nvPr>
        </p:nvSpPr>
        <p:spPr/>
        <p:txBody>
          <a:bodyPr/>
          <a:lstStyle/>
          <a:p>
            <a:r>
              <a:rPr lang="ja-JP" altLang="en-US">
                <a:latin typeface="メイリオ"/>
                <a:ea typeface="メイリオ"/>
              </a:rPr>
              <a:t>時間になりましたので、○○先生から順番に貼ってください。</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（二人目から）似ている言葉遣いは近くに貼ってください。</a:t>
            </a:r>
            <a:endParaRPr kumimoji="1" lang="ja-JP" altLang="en-US" b="0" dirty="0">
              <a:latin typeface="メイリオ"/>
              <a:ea typeface="メイリオ"/>
            </a:endParaRPr>
          </a:p>
          <a:p>
            <a:r>
              <a:rPr lang="ja-JP" altLang="en-US">
                <a:latin typeface="メイリオ"/>
                <a:ea typeface="メイリオ"/>
              </a:rPr>
              <a:t>そして貼り出された言葉遣いの中から大切だと思うことを確認し、みんなで共有していきましょう。</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（全体で共有後）貼り出された言葉遣いを見て</a:t>
            </a:r>
            <a:r>
              <a:rPr lang="ja-JP" altLang="en-US">
                <a:latin typeface="メイリオ"/>
                <a:ea typeface="メイリオ"/>
              </a:rPr>
              <a:t>、</a:t>
            </a:r>
            <a:r>
              <a:rPr lang="ja-JP" altLang="en-US">
                <a:latin typeface="メイリオ"/>
                <a:ea typeface="メイリオ"/>
              </a:rPr>
              <a:t>日頃から気を付けたいと思ったことや</a:t>
            </a:r>
            <a:r>
              <a:rPr lang="ja-JP" altLang="en-US">
                <a:latin typeface="メイリオ"/>
                <a:ea typeface="メイリオ"/>
              </a:rPr>
              <a:t>、</a:t>
            </a:r>
            <a:r>
              <a:rPr lang="ja-JP" altLang="en-US">
                <a:latin typeface="メイリオ"/>
                <a:ea typeface="メイリオ"/>
              </a:rPr>
              <a:t>新たな気付きはありましたか。</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278"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87" name="スライド イメージ プレースホルダー 1"/>
          <p:cNvSpPr>
            <a:spLocks noGrp="1" noRot="1" noChangeAspect="1"/>
          </p:cNvSpPr>
          <p:nvPr>
            <p:ph type="sldImg"/>
          </p:nvPr>
        </p:nvSpPr>
        <p:spPr/>
      </p:sp>
      <p:sp>
        <p:nvSpPr>
          <p:cNvPr id="1288" name="ノート プレースホルダー 2"/>
          <p:cNvSpPr>
            <a:spLocks noGrp="1"/>
          </p:cNvSpPr>
          <p:nvPr>
            <p:ph type="body" idx="1"/>
          </p:nvPr>
        </p:nvSpPr>
        <p:spPr/>
        <p:txBody>
          <a:bodyPr/>
          <a:lstStyle/>
          <a:p>
            <a:r>
              <a:rPr lang="ja-JP" altLang="en-US">
                <a:latin typeface="メイリオ"/>
                <a:ea typeface="メイリオ"/>
              </a:rPr>
              <a:t>ロールプレイングの前に</a:t>
            </a:r>
            <a:r>
              <a:rPr lang="ja-JP" altLang="en-US">
                <a:latin typeface="メイリオ"/>
                <a:ea typeface="メイリオ"/>
              </a:rPr>
              <a:t>、</a:t>
            </a:r>
            <a:r>
              <a:rPr lang="ja-JP" altLang="en-US">
                <a:latin typeface="メイリオ"/>
                <a:ea typeface="メイリオ"/>
              </a:rPr>
              <a:t>笑顔の練習をします。口角を上げることで</a:t>
            </a:r>
            <a:r>
              <a:rPr lang="ja-JP" altLang="en-US">
                <a:latin typeface="メイリオ"/>
                <a:ea typeface="メイリオ"/>
              </a:rPr>
              <a:t>、</a:t>
            </a:r>
            <a:r>
              <a:rPr lang="ja-JP" altLang="en-US">
                <a:latin typeface="メイリオ"/>
                <a:ea typeface="メイリオ"/>
              </a:rPr>
              <a:t>笑顔になります。</a:t>
            </a:r>
            <a:endParaRPr lang="ja-JP" altLang="en-US">
              <a:latin typeface="メイリオ"/>
              <a:ea typeface="メイリオ"/>
            </a:endParaRPr>
          </a:p>
          <a:p>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「おはようございます」の後に</a:t>
            </a:r>
            <a:r>
              <a:rPr lang="ja-JP" altLang="en-US">
                <a:latin typeface="メイリオ"/>
                <a:ea typeface="メイリオ"/>
              </a:rPr>
              <a:t>、</a:t>
            </a:r>
            <a:r>
              <a:rPr lang="ja-JP" altLang="en-US">
                <a:latin typeface="メイリオ"/>
                <a:ea typeface="メイリオ"/>
              </a:rPr>
              <a:t>「イ」と発音するように口を動かしてみましょう。</a:t>
            </a:r>
            <a:endParaRPr kumimoji="1" lang="ja-JP" altLang="en-US" b="0" dirty="0">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ペアになって</a:t>
            </a:r>
            <a:r>
              <a:rPr lang="ja-JP" altLang="en-US">
                <a:latin typeface="メイリオ"/>
                <a:ea typeface="メイリオ"/>
              </a:rPr>
              <a:t>、</a:t>
            </a:r>
            <a:r>
              <a:rPr lang="ja-JP" altLang="en-US">
                <a:latin typeface="メイリオ"/>
                <a:ea typeface="メイリオ"/>
              </a:rPr>
              <a:t>お互いの表情を見合いましょう。</a:t>
            </a:r>
            <a:endParaRPr lang="ja-JP" altLang="en-US">
              <a:latin typeface="メイリオ"/>
              <a:ea typeface="メイリオ"/>
            </a:endParaRPr>
          </a:p>
        </p:txBody>
      </p:sp>
      <p:sp>
        <p:nvSpPr>
          <p:cNvPr id="1289"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extLst>
      <p:ext uri="{BB962C8B-B14F-4D97-AF65-F5344CB8AC3E}">
        <p14:creationId xmlns:p14="http://schemas.microsoft.com/office/powerpoint/2010/main" val="806399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97" name="スライド イメージ プレースホルダー 1"/>
          <p:cNvSpPr>
            <a:spLocks noGrp="1" noRot="1" noChangeAspect="1"/>
          </p:cNvSpPr>
          <p:nvPr>
            <p:ph type="sldImg"/>
          </p:nvPr>
        </p:nvSpPr>
        <p:spPr/>
      </p:sp>
      <p:sp>
        <p:nvSpPr>
          <p:cNvPr id="1298" name="ノート プレースホルダー 2"/>
          <p:cNvSpPr>
            <a:spLocks noGrp="1"/>
          </p:cNvSpPr>
          <p:nvPr>
            <p:ph type="body" idx="1"/>
          </p:nvPr>
        </p:nvSpPr>
        <p:spPr/>
        <p:txBody>
          <a:bodyPr/>
          <a:lstStyle/>
          <a:p>
            <a:r>
              <a:rPr lang="ja-JP" altLang="en-US">
                <a:latin typeface="メイリオ"/>
                <a:ea typeface="メイリオ"/>
              </a:rPr>
              <a:t>お互いの表情がほぐれたところで</a:t>
            </a:r>
            <a:r>
              <a:rPr lang="ja-JP" altLang="en-US">
                <a:latin typeface="メイリオ"/>
                <a:ea typeface="メイリオ"/>
              </a:rPr>
              <a:t>、</a:t>
            </a:r>
            <a:r>
              <a:rPr lang="ja-JP" altLang="en-US">
                <a:latin typeface="メイリオ"/>
                <a:ea typeface="メイリオ"/>
              </a:rPr>
              <a:t>ロールプレイングを始めます。</a:t>
            </a:r>
            <a:endParaRPr kumimoji="1" lang="ja-JP" altLang="en-US" b="0" dirty="0">
              <a:latin typeface="メイリオ"/>
              <a:ea typeface="メイリオ"/>
            </a:endParaRPr>
          </a:p>
          <a:p>
            <a:endParaRPr lang="ja-JP" altLang="en-US">
              <a:latin typeface="メイリオ"/>
              <a:ea typeface="メイリオ"/>
            </a:endParaRPr>
          </a:p>
          <a:p>
            <a:r>
              <a:rPr lang="ja-JP" altLang="en-US">
                <a:latin typeface="メイリオ"/>
                <a:ea typeface="メイリオ"/>
              </a:rPr>
              <a:t>研修資料の台本に従い</a:t>
            </a:r>
            <a:r>
              <a:rPr lang="ja-JP" altLang="en-US">
                <a:latin typeface="メイリオ"/>
                <a:ea typeface="メイリオ"/>
              </a:rPr>
              <a:t>、</a:t>
            </a:r>
            <a:r>
              <a:rPr lang="ja-JP" altLang="en-US">
                <a:latin typeface="メイリオ"/>
                <a:ea typeface="メイリオ"/>
              </a:rPr>
              <a:t>Ａ先生とＢ先生（先輩）の両方の役割を交代して演じてください。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その後</a:t>
            </a:r>
            <a:r>
              <a:rPr lang="ja-JP" altLang="en-US">
                <a:latin typeface="メイリオ"/>
                <a:ea typeface="メイリオ"/>
              </a:rPr>
              <a:t>、Ｂ</a:t>
            </a:r>
            <a:r>
              <a:rPr lang="ja-JP" altLang="en-US">
                <a:latin typeface="メイリオ"/>
                <a:ea typeface="メイリオ"/>
              </a:rPr>
              <a:t>先生はどんな気持ちになったかペアで感想を共有しましょう。</a:t>
            </a:r>
            <a:endParaRPr lang="ja-JP" altLang="en-US">
              <a:latin typeface="メイリオ"/>
              <a:ea typeface="メイリオ"/>
            </a:endParaRPr>
          </a:p>
        </p:txBody>
      </p:sp>
      <p:sp>
        <p:nvSpPr>
          <p:cNvPr id="1299"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08" name="スライド イメージ プレースホルダー 1"/>
          <p:cNvSpPr>
            <a:spLocks noGrp="1" noRot="1" noChangeAspect="1"/>
          </p:cNvSpPr>
          <p:nvPr>
            <p:ph type="sldImg"/>
          </p:nvPr>
        </p:nvSpPr>
        <p:spPr/>
      </p:sp>
      <p:sp>
        <p:nvSpPr>
          <p:cNvPr id="1309" name="ノート プレースホルダー 2"/>
          <p:cNvSpPr>
            <a:spLocks noGrp="1"/>
          </p:cNvSpPr>
          <p:nvPr>
            <p:ph type="body" idx="1"/>
          </p:nvPr>
        </p:nvSpPr>
        <p:spPr/>
        <p:txBody>
          <a:bodyPr/>
          <a:lstStyle/>
          <a:p>
            <a:r>
              <a:rPr lang="ja-JP" altLang="en-US">
                <a:latin typeface="メイリオ"/>
                <a:ea typeface="メイリオ"/>
              </a:rPr>
              <a:t>最後は研修の振り返りです。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○○先生（習得期の教員）から今日の研修を通して感じたこと</a:t>
            </a:r>
            <a:r>
              <a:rPr lang="ja-JP" altLang="en-US">
                <a:latin typeface="メイリオ"/>
                <a:ea typeface="メイリオ"/>
              </a:rPr>
              <a:t>、</a:t>
            </a:r>
            <a:r>
              <a:rPr lang="ja-JP" altLang="en-US">
                <a:latin typeface="メイリオ"/>
                <a:ea typeface="メイリオ"/>
              </a:rPr>
              <a:t>組織の一員として</a:t>
            </a:r>
            <a:r>
              <a:rPr lang="ja-JP" altLang="en-US">
                <a:latin typeface="メイリオ"/>
                <a:ea typeface="メイリオ"/>
              </a:rPr>
              <a:t>、</a:t>
            </a:r>
            <a:r>
              <a:rPr lang="ja-JP" altLang="en-US">
                <a:latin typeface="メイリオ"/>
                <a:ea typeface="メイリオ"/>
              </a:rPr>
              <a:t>チーム○○学校の一員として仕事をしていく上で</a:t>
            </a:r>
            <a:r>
              <a:rPr lang="ja-JP" altLang="en-US">
                <a:latin typeface="メイリオ"/>
                <a:ea typeface="メイリオ"/>
              </a:rPr>
              <a:t>参考になること</a:t>
            </a:r>
            <a:r>
              <a:rPr lang="ja-JP" altLang="en-US">
                <a:latin typeface="メイリオ"/>
                <a:ea typeface="メイリオ"/>
              </a:rPr>
              <a:t>、</a:t>
            </a:r>
            <a:r>
              <a:rPr lang="ja-JP" altLang="en-US">
                <a:latin typeface="メイリオ"/>
                <a:ea typeface="メイリオ"/>
              </a:rPr>
              <a:t>気が付いたこと</a:t>
            </a:r>
            <a:r>
              <a:rPr lang="ja-JP" altLang="en-US">
                <a:latin typeface="メイリオ"/>
                <a:ea typeface="メイリオ"/>
              </a:rPr>
              <a:t>、</a:t>
            </a:r>
            <a:r>
              <a:rPr lang="ja-JP" altLang="en-US">
                <a:latin typeface="メイリオ"/>
                <a:ea typeface="メイリオ"/>
              </a:rPr>
              <a:t>これから気を付けていきたいことなどを発表してもらいます。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○○先生お願いします。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それでは</a:t>
            </a:r>
            <a:r>
              <a:rPr lang="ja-JP" altLang="en-US">
                <a:latin typeface="メイリオ"/>
                <a:ea typeface="メイリオ"/>
              </a:rPr>
              <a:t>、</a:t>
            </a:r>
            <a:r>
              <a:rPr lang="ja-JP" altLang="en-US">
                <a:latin typeface="メイリオ"/>
                <a:ea typeface="メイリオ"/>
              </a:rPr>
              <a:t>研修は以上です。ご協力ありがとうございました。</a:t>
            </a:r>
            <a:endParaRPr kumimoji="1" lang="ja-JP" altLang="en-US" b="0" dirty="0">
              <a:latin typeface="メイリオ"/>
              <a:ea typeface="メイリオ"/>
            </a:endParaRPr>
          </a:p>
        </p:txBody>
      </p:sp>
      <p:sp>
        <p:nvSpPr>
          <p:cNvPr id="1310" name="スライド番号プレースホルダー 3"/>
          <p:cNvSpPr>
            <a:spLocks noGrp="1"/>
          </p:cNvSpPr>
          <p:nvPr>
            <p:ph type="sldNum" sz="quarter" idx="10"/>
          </p:nvPr>
        </p:nvSpPr>
        <p:spPr/>
        <p:txBody>
          <a:bodyPr/>
          <a:lstStyle/>
          <a:p>
            <a:fld id="{C3B61F05-140B-4037-8034-928B5A1CE5B3}" type="slidenum">
              <a:rPr kumimoji="1" lang="ja-JP" altLang="en-US" smtClean="0"/>
              <a:t>13</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9" name="スライド イメージ プレースホルダー 1"/>
          <p:cNvSpPr>
            <a:spLocks noGrp="1" noRot="1" noChangeAspect="1"/>
          </p:cNvSpPr>
          <p:nvPr>
            <p:ph type="sldImg"/>
          </p:nvPr>
        </p:nvSpPr>
        <p:spPr/>
      </p:sp>
      <p:sp>
        <p:nvSpPr>
          <p:cNvPr id="1120" name="ノート プレースホルダー 2"/>
          <p:cNvSpPr>
            <a:spLocks noGrp="1"/>
          </p:cNvSpPr>
          <p:nvPr>
            <p:ph type="body" idx="1"/>
          </p:nvPr>
        </p:nvSpPr>
        <p:spPr/>
        <p:txBody>
          <a:bodyPr/>
          <a:lstStyle/>
          <a:p>
            <a:r>
              <a:rPr lang="ja-JP" altLang="en-US">
                <a:latin typeface="メイリオ"/>
                <a:ea typeface="メイリオ"/>
              </a:rPr>
              <a:t>今回のテーマは</a:t>
            </a:r>
            <a:r>
              <a:rPr lang="ja-JP" altLang="en-US">
                <a:latin typeface="メイリオ"/>
                <a:ea typeface="メイリオ"/>
              </a:rPr>
              <a:t>、</a:t>
            </a:r>
            <a:r>
              <a:rPr lang="ja-JP" altLang="en-US">
                <a:latin typeface="メイリオ"/>
                <a:ea typeface="メイリオ"/>
              </a:rPr>
              <a:t>「教職員間の円滑なコミュニケーションのために気を付けること」とし</a:t>
            </a:r>
            <a:r>
              <a:rPr lang="ja-JP" altLang="en-US">
                <a:latin typeface="メイリオ"/>
                <a:ea typeface="メイリオ"/>
              </a:rPr>
              <a:t>、</a:t>
            </a:r>
            <a:r>
              <a:rPr lang="ja-JP" altLang="en-US">
                <a:latin typeface="メイリオ"/>
                <a:ea typeface="メイリオ"/>
              </a:rPr>
              <a:t>皆さんで考えてみたいと思います。</a:t>
            </a:r>
            <a:endParaRPr kumimoji="1" lang="ja-JP" altLang="en-US" dirty="0">
              <a:latin typeface="メイリオ"/>
              <a:ea typeface="メイリオ"/>
            </a:endParaRPr>
          </a:p>
        </p:txBody>
      </p:sp>
      <p:sp>
        <p:nvSpPr>
          <p:cNvPr id="1121"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7" name="スライド イメージ プレースホルダー 1"/>
          <p:cNvSpPr>
            <a:spLocks noGrp="1" noRot="1" noChangeAspect="1"/>
          </p:cNvSpPr>
          <p:nvPr>
            <p:ph type="sldImg"/>
          </p:nvPr>
        </p:nvSpPr>
        <p:spPr/>
      </p:sp>
      <p:sp>
        <p:nvSpPr>
          <p:cNvPr id="1128" name="ノート プレースホルダー 2"/>
          <p:cNvSpPr>
            <a:spLocks noGrp="1"/>
          </p:cNvSpPr>
          <p:nvPr>
            <p:ph type="body" idx="1"/>
          </p:nvPr>
        </p:nvSpPr>
        <p:spPr/>
        <p:txBody>
          <a:bodyPr/>
          <a:lstStyle/>
          <a:p>
            <a:r>
              <a:rPr lang="ja-JP" altLang="en-US">
                <a:latin typeface="メイリオ"/>
                <a:ea typeface="メイリオ"/>
              </a:rPr>
              <a:t>研修の内容を確認します。最初に日常業務での会話についてふさわしい言葉遣いを共有します。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次にふさわしい言葉遣いと話し方についてロールプレイングをします。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最後に振り返りをします。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教職員として</a:t>
            </a:r>
            <a:r>
              <a:rPr lang="ja-JP" altLang="en-US">
                <a:latin typeface="メイリオ"/>
                <a:ea typeface="メイリオ"/>
              </a:rPr>
              <a:t>、</a:t>
            </a:r>
            <a:r>
              <a:rPr lang="ja-JP" altLang="en-US">
                <a:latin typeface="メイリオ"/>
                <a:ea typeface="メイリオ"/>
              </a:rPr>
              <a:t>チーム○○学校の一員として</a:t>
            </a:r>
            <a:r>
              <a:rPr lang="ja-JP" altLang="en-US">
                <a:latin typeface="メイリオ"/>
                <a:ea typeface="メイリオ"/>
              </a:rPr>
              <a:t>、</a:t>
            </a:r>
            <a:r>
              <a:rPr lang="ja-JP" altLang="en-US">
                <a:latin typeface="メイリオ"/>
                <a:ea typeface="メイリオ"/>
              </a:rPr>
              <a:t>仕事をする上で必要となる基本的な素養について</a:t>
            </a:r>
            <a:r>
              <a:rPr lang="ja-JP" altLang="en-US">
                <a:latin typeface="メイリオ"/>
                <a:ea typeface="メイリオ"/>
              </a:rPr>
              <a:t>、</a:t>
            </a:r>
            <a:r>
              <a:rPr lang="ja-JP" altLang="en-US">
                <a:latin typeface="メイリオ"/>
                <a:ea typeface="メイリオ"/>
              </a:rPr>
              <a:t>確認しながらよりよい実践につながるように研修しましょう。</a:t>
            </a:r>
            <a:endParaRPr kumimoji="1" lang="ja-JP" altLang="en-US" dirty="0">
              <a:latin typeface="メイリオ"/>
              <a:ea typeface="メイリオ"/>
            </a:endParaRPr>
          </a:p>
        </p:txBody>
      </p:sp>
      <p:sp>
        <p:nvSpPr>
          <p:cNvPr id="1129"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6" name="スライド イメージ プレースホルダー 1"/>
          <p:cNvSpPr>
            <a:spLocks noGrp="1" noRot="1" noChangeAspect="1"/>
          </p:cNvSpPr>
          <p:nvPr>
            <p:ph type="sldImg"/>
          </p:nvPr>
        </p:nvSpPr>
        <p:spPr/>
      </p:sp>
      <p:sp>
        <p:nvSpPr>
          <p:cNvPr id="1137" name="ノート プレースホルダー 2"/>
          <p:cNvSpPr>
            <a:spLocks noGrp="1"/>
          </p:cNvSpPr>
          <p:nvPr>
            <p:ph type="body" idx="1"/>
          </p:nvPr>
        </p:nvSpPr>
        <p:spPr/>
        <p:txBody>
          <a:bodyPr/>
          <a:lstStyle/>
          <a:p>
            <a:r>
              <a:rPr lang="ja-JP" altLang="en-US">
                <a:latin typeface="メイリオ"/>
                <a:ea typeface="メイリオ"/>
              </a:rPr>
              <a:t>まずは</a:t>
            </a:r>
            <a:r>
              <a:rPr lang="ja-JP" altLang="en-US">
                <a:latin typeface="メイリオ"/>
                <a:ea typeface="メイリオ"/>
              </a:rPr>
              <a:t>、</a:t>
            </a:r>
            <a:r>
              <a:rPr lang="ja-JP" altLang="en-US">
                <a:latin typeface="メイリオ"/>
                <a:ea typeface="メイリオ"/>
              </a:rPr>
              <a:t>職場等での会話について</a:t>
            </a:r>
            <a:r>
              <a:rPr lang="ja-JP" altLang="en-US">
                <a:latin typeface="メイリオ"/>
                <a:ea typeface="メイリオ"/>
              </a:rPr>
              <a:t>、</a:t>
            </a:r>
            <a:r>
              <a:rPr lang="ja-JP" altLang="en-US">
                <a:latin typeface="メイリオ"/>
                <a:ea typeface="メイリオ"/>
              </a:rPr>
              <a:t>次の１から５の場面を想定し</a:t>
            </a:r>
            <a:r>
              <a:rPr lang="ja-JP" altLang="en-US">
                <a:latin typeface="メイリオ"/>
                <a:ea typeface="メイリオ"/>
              </a:rPr>
              <a:t>、</a:t>
            </a:r>
            <a:r>
              <a:rPr lang="ja-JP" altLang="en-US">
                <a:latin typeface="メイリオ"/>
                <a:ea typeface="メイリオ"/>
              </a:rPr>
              <a:t>それぞれの場面にふさわしいと思う言葉遣いを考えていきます。</a:t>
            </a:r>
            <a:endParaRPr kumimoji="1" lang="ja-JP" altLang="en-US" dirty="0">
              <a:latin typeface="メイリオ"/>
              <a:ea typeface="メイリオ"/>
            </a:endParaRPr>
          </a:p>
          <a:p>
            <a:endParaRPr kumimoji="1" lang="ja-JP" altLang="en-US" dirty="0">
              <a:latin typeface="メイリオ"/>
              <a:ea typeface="メイリオ"/>
            </a:endParaRPr>
          </a:p>
        </p:txBody>
      </p:sp>
      <p:sp>
        <p:nvSpPr>
          <p:cNvPr id="1138"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7" name="スライド イメージ プレースホルダー 1"/>
          <p:cNvSpPr>
            <a:spLocks noGrp="1" noRot="1" noChangeAspect="1"/>
          </p:cNvSpPr>
          <p:nvPr>
            <p:ph type="sldImg"/>
          </p:nvPr>
        </p:nvSpPr>
        <p:spPr/>
      </p:sp>
      <p:sp>
        <p:nvSpPr>
          <p:cNvPr id="1148" name="ノート プレースホルダー 2"/>
          <p:cNvSpPr>
            <a:spLocks noGrp="1"/>
          </p:cNvSpPr>
          <p:nvPr>
            <p:ph type="body" idx="1"/>
          </p:nvPr>
        </p:nvSpPr>
        <p:spPr/>
        <p:txBody>
          <a:bodyPr/>
          <a:lstStyle/>
          <a:p>
            <a:r>
              <a:rPr lang="ja-JP" altLang="en-US">
                <a:latin typeface="メイリオ"/>
                <a:ea typeface="メイリオ"/>
              </a:rPr>
              <a:t>考えた言葉遣いは</a:t>
            </a:r>
            <a:r>
              <a:rPr lang="ja-JP" altLang="en-US">
                <a:latin typeface="メイリオ"/>
                <a:ea typeface="メイリオ"/>
              </a:rPr>
              <a:t>、</a:t>
            </a:r>
            <a:r>
              <a:rPr lang="ja-JP" altLang="en-US">
                <a:latin typeface="メイリオ"/>
                <a:ea typeface="メイリオ"/>
              </a:rPr>
              <a:t>付箋に記入してください。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１から５の場面について１枚に一つの言葉遣いを記入します。</a:t>
            </a:r>
            <a:endParaRPr lang="ja-JP" altLang="en-US">
              <a:latin typeface="メイリオ"/>
              <a:ea typeface="メイリオ"/>
            </a:endParaRPr>
          </a:p>
          <a:p>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p>
        </p:txBody>
      </p:sp>
      <p:sp>
        <p:nvSpPr>
          <p:cNvPr id="1149"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8" name="スライド イメージ プレースホルダー 1"/>
          <p:cNvSpPr>
            <a:spLocks noGrp="1" noRot="1" noChangeAspect="1"/>
          </p:cNvSpPr>
          <p:nvPr>
            <p:ph type="sldImg"/>
          </p:nvPr>
        </p:nvSpPr>
        <p:spPr/>
      </p:sp>
      <p:sp>
        <p:nvSpPr>
          <p:cNvPr id="1179"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b="0" dirty="0">
                <a:latin typeface="メイリオ"/>
                <a:ea typeface="メイリオ"/>
              </a:rPr>
              <a:t>書き終えたら、各場面ごとに貼ります。</a:t>
            </a:r>
            <a:endParaRPr kumimoji="1" lang="ja-JP" altLang="en-US" b="0" dirty="0">
              <a:latin typeface="メイリオ"/>
              <a:ea typeface="メイリオ"/>
            </a:endParaRPr>
          </a:p>
        </p:txBody>
      </p:sp>
      <p:sp>
        <p:nvSpPr>
          <p:cNvPr id="1180"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7" name="スライド イメージ プレースホルダー 1"/>
          <p:cNvSpPr>
            <a:spLocks noGrp="1" noRot="1" noChangeAspect="1"/>
          </p:cNvSpPr>
          <p:nvPr>
            <p:ph type="sldImg"/>
          </p:nvPr>
        </p:nvSpPr>
        <p:spPr/>
      </p:sp>
      <p:sp>
        <p:nvSpPr>
          <p:cNvPr id="1218"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貼り出された言葉遣いの中から大切だと思うことを確認して共有していきます。</a:t>
            </a:r>
            <a:endParaRPr kumimoji="1" lang="ja-JP" altLang="en-US" b="0" dirty="0">
              <a:latin typeface="メイリオ"/>
              <a:ea typeface="メイリオ"/>
            </a:endParaRPr>
          </a:p>
        </p:txBody>
      </p:sp>
      <p:sp>
        <p:nvSpPr>
          <p:cNvPr id="1219"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6" name="スライド イメージ プレースホルダー 1"/>
          <p:cNvSpPr>
            <a:spLocks noGrp="1" noRot="1" noChangeAspect="1"/>
          </p:cNvSpPr>
          <p:nvPr>
            <p:ph type="sldImg"/>
          </p:nvPr>
        </p:nvSpPr>
        <p:spPr/>
      </p:sp>
      <p:sp>
        <p:nvSpPr>
          <p:cNvPr id="1227" name="ノート プレースホルダー 2"/>
          <p:cNvSpPr>
            <a:spLocks noGrp="1"/>
          </p:cNvSpPr>
          <p:nvPr>
            <p:ph type="body" idx="1"/>
          </p:nvPr>
        </p:nvSpPr>
        <p:spPr/>
        <p:txBody>
          <a:bodyPr/>
          <a:lstStyle/>
          <a:p>
            <a:r>
              <a:rPr lang="ja-JP" altLang="en-US">
                <a:latin typeface="メイリオ"/>
                <a:ea typeface="メイリオ"/>
              </a:rPr>
              <a:t>（進行役が演習を進める）</a:t>
            </a:r>
            <a:endParaRPr lang="ja-JP" altLang="en-US">
              <a:latin typeface="メイリオ"/>
              <a:ea typeface="メイリオ"/>
            </a:endParaRPr>
          </a:p>
          <a:p>
            <a:r>
              <a:rPr lang="ja-JP" altLang="en-US">
                <a:latin typeface="メイリオ"/>
                <a:ea typeface="メイリオ"/>
              </a:rPr>
              <a:t>それでは演習に入ります。日常の業務中に起こり得る様々な場面の会話について、</a:t>
            </a:r>
            <a:r>
              <a:rPr lang="ja-JP" altLang="en-US">
                <a:latin typeface="メイリオ"/>
                <a:ea typeface="メイリオ"/>
              </a:rPr>
              <a:t>どのような言葉遣いが適切か考えていきましょう。</a:t>
            </a:r>
            <a:endParaRPr kumimoji="1" lang="ja-JP" altLang="en-US" dirty="0">
              <a:latin typeface="メイリオ"/>
              <a:ea typeface="メイリオ"/>
            </a:endParaRPr>
          </a:p>
          <a:p>
            <a:endParaRPr kumimoji="1" lang="ja-JP" altLang="en-US" dirty="0">
              <a:latin typeface="メイリオ"/>
              <a:ea typeface="メイリオ"/>
            </a:endParaRPr>
          </a:p>
        </p:txBody>
      </p:sp>
      <p:sp>
        <p:nvSpPr>
          <p:cNvPr id="1228"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7" name="スライド イメージ プレースホルダー 1"/>
          <p:cNvSpPr>
            <a:spLocks noGrp="1" noRot="1" noChangeAspect="1"/>
          </p:cNvSpPr>
          <p:nvPr>
            <p:ph type="sldImg"/>
          </p:nvPr>
        </p:nvSpPr>
        <p:spPr/>
      </p:sp>
      <p:sp>
        <p:nvSpPr>
          <p:cNvPr id="1238" name="ノート プレースホルダー 2"/>
          <p:cNvSpPr>
            <a:spLocks noGrp="1"/>
          </p:cNvSpPr>
          <p:nvPr>
            <p:ph type="body" idx="1"/>
          </p:nvPr>
        </p:nvSpPr>
        <p:spPr/>
        <p:txBody>
          <a:bodyPr/>
          <a:lstStyle/>
          <a:p>
            <a:r>
              <a:rPr lang="ja-JP" altLang="en-US">
                <a:latin typeface="メイリオ"/>
                <a:ea typeface="メイリオ"/>
              </a:rPr>
              <a:t>では、始めてください。</a:t>
            </a:r>
            <a:r>
              <a:rPr lang="ja-JP" altLang="en-US">
                <a:latin typeface="メイリオ"/>
                <a:ea typeface="メイリオ"/>
              </a:rPr>
              <a:t>　（書いているときはスライド８を映す）</a:t>
            </a:r>
            <a:endParaRPr kumimoji="1" lang="ja-JP" altLang="en-US" b="0" dirty="0">
              <a:latin typeface="メイリオ"/>
              <a:ea typeface="メイリオ"/>
            </a:endParaRPr>
          </a:p>
        </p:txBody>
      </p:sp>
      <p:sp>
        <p:nvSpPr>
          <p:cNvPr id="1239"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1/28/2021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1/28/2021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1.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2.xml" /></Relationships>
</file>

<file path=ppt/slides/_rels/slide1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3.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テキスト ボックス 7"/>
          <p:cNvSpPr txBox="1"/>
          <p:nvPr/>
        </p:nvSpPr>
        <p:spPr>
          <a:xfrm>
            <a:off x="550242" y="1768748"/>
            <a:ext cx="8032283" cy="258443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「チーム学校」の一員として組織的・協働的に職務を遂行するために必要な基礎的な素養を養う。</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08" name="正方形/長方形 3"/>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09" name="四角形: 角を丸くする 120"/>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１</a:t>
            </a:r>
          </a:p>
        </p:txBody>
      </p:sp>
    </p:spTree>
    <p:extLst>
      <p:ext uri="{BB962C8B-B14F-4D97-AF65-F5344CB8AC3E}">
        <p14:creationId xmlns:p14="http://schemas.microsoft.com/office/powerpoint/2010/main" val="3974263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1" name="テキスト ボックス 6"/>
          <p:cNvSpPr txBox="1"/>
          <p:nvPr/>
        </p:nvSpPr>
        <p:spPr>
          <a:xfrm>
            <a:off x="912379" y="1189117"/>
            <a:ext cx="7156496"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大切だと思うことを確認し、共有する</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2" name="メモ 101"/>
          <p:cNvSpPr/>
          <p:nvPr/>
        </p:nvSpPr>
        <p:spPr>
          <a:xfrm>
            <a:off x="4259942" y="39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3" name="メモ 102"/>
          <p:cNvSpPr/>
          <p:nvPr/>
        </p:nvSpPr>
        <p:spPr>
          <a:xfrm>
            <a:off x="424354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4" name="メモ 103"/>
          <p:cNvSpPr/>
          <p:nvPr/>
        </p:nvSpPr>
        <p:spPr>
          <a:xfrm>
            <a:off x="351562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5" name="メモ 104"/>
          <p:cNvSpPr/>
          <p:nvPr/>
        </p:nvSpPr>
        <p:spPr>
          <a:xfrm>
            <a:off x="6660000"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6" name="メモ 105"/>
          <p:cNvSpPr/>
          <p:nvPr/>
        </p:nvSpPr>
        <p:spPr>
          <a:xfrm>
            <a:off x="1980000"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7" name="メモ 106"/>
          <p:cNvSpPr/>
          <p:nvPr/>
        </p:nvSpPr>
        <p:spPr>
          <a:xfrm>
            <a:off x="93070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8" name="メモ 107"/>
          <p:cNvSpPr/>
          <p:nvPr/>
        </p:nvSpPr>
        <p:spPr>
          <a:xfrm>
            <a:off x="5007592"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9" name="メモ 108"/>
          <p:cNvSpPr/>
          <p:nvPr/>
        </p:nvSpPr>
        <p:spPr>
          <a:xfrm>
            <a:off x="3515627" y="39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0" name="メモ 109"/>
          <p:cNvSpPr/>
          <p:nvPr/>
        </p:nvSpPr>
        <p:spPr>
          <a:xfrm>
            <a:off x="3515627" y="465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1" name="メモ 110"/>
          <p:cNvSpPr/>
          <p:nvPr/>
        </p:nvSpPr>
        <p:spPr>
          <a:xfrm>
            <a:off x="5007592" y="396461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2" name="テキスト ボックス 114"/>
          <p:cNvSpPr txBox="1"/>
          <p:nvPr/>
        </p:nvSpPr>
        <p:spPr>
          <a:xfrm>
            <a:off x="3529264" y="2207562"/>
            <a:ext cx="2050736"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受付するとき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3" name="楕円 132"/>
          <p:cNvSpPr/>
          <p:nvPr/>
        </p:nvSpPr>
        <p:spPr>
          <a:xfrm>
            <a:off x="3316103" y="3789000"/>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54" name="楕円 133"/>
          <p:cNvSpPr/>
          <p:nvPr/>
        </p:nvSpPr>
        <p:spPr>
          <a:xfrm>
            <a:off x="707207" y="3069000"/>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55" name="楕円 134"/>
          <p:cNvSpPr/>
          <p:nvPr/>
        </p:nvSpPr>
        <p:spPr>
          <a:xfrm>
            <a:off x="6467207" y="3069000"/>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56" name="正方形/長方形 104"/>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57" name="四角形: 角を丸くする 12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p>
        </p:txBody>
      </p:sp>
      <p:sp>
        <p:nvSpPr>
          <p:cNvPr id="1258" name="テキスト ボックス 158"/>
          <p:cNvSpPr txBox="1"/>
          <p:nvPr/>
        </p:nvSpPr>
        <p:spPr>
          <a:xfrm>
            <a:off x="828000" y="4653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9" name="メモ 159"/>
          <p:cNvSpPr/>
          <p:nvPr/>
        </p:nvSpPr>
        <p:spPr>
          <a:xfrm>
            <a:off x="828000" y="5298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0" name="メモ 160"/>
          <p:cNvSpPr/>
          <p:nvPr/>
        </p:nvSpPr>
        <p:spPr>
          <a:xfrm>
            <a:off x="1651127" y="5298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1" name="メモ 161"/>
          <p:cNvSpPr/>
          <p:nvPr/>
        </p:nvSpPr>
        <p:spPr>
          <a:xfrm>
            <a:off x="1235603" y="6146168"/>
            <a:ext cx="657746" cy="505110"/>
          </a:xfrm>
          <a:prstGeom prst="foldedCorner">
            <a:avLst/>
          </a:prstGeom>
          <a:solidFill>
            <a:srgbClr val="FFA6A6"/>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2" name="テキスト ボックス 162"/>
          <p:cNvSpPr txBox="1"/>
          <p:nvPr/>
        </p:nvSpPr>
        <p:spPr>
          <a:xfrm>
            <a:off x="6382931" y="5087562"/>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3" name="テキスト ボックス 163"/>
          <p:cNvSpPr txBox="1"/>
          <p:nvPr/>
        </p:nvSpPr>
        <p:spPr>
          <a:xfrm>
            <a:off x="3810726" y="5375562"/>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4" name="メモ 164"/>
          <p:cNvSpPr/>
          <p:nvPr/>
        </p:nvSpPr>
        <p:spPr>
          <a:xfrm>
            <a:off x="3931069" y="6021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5" name="メモ 165"/>
          <p:cNvSpPr/>
          <p:nvPr/>
        </p:nvSpPr>
        <p:spPr>
          <a:xfrm>
            <a:off x="4741215" y="6021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6" name="メモ 166"/>
          <p:cNvSpPr/>
          <p:nvPr/>
        </p:nvSpPr>
        <p:spPr>
          <a:xfrm>
            <a:off x="6479920" y="5768445"/>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7" name="メモ 167"/>
          <p:cNvSpPr/>
          <p:nvPr/>
        </p:nvSpPr>
        <p:spPr>
          <a:xfrm>
            <a:off x="7411127" y="57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68" name="楕円 169"/>
          <p:cNvSpPr/>
          <p:nvPr/>
        </p:nvSpPr>
        <p:spPr>
          <a:xfrm>
            <a:off x="3715150" y="5895833"/>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69" name="直線 172"/>
          <p:cNvSpPr/>
          <p:nvPr/>
        </p:nvSpPr>
        <p:spPr>
          <a:xfrm>
            <a:off x="1157339" y="5807177"/>
            <a:ext cx="329541" cy="34364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sp>
      <p:sp>
        <p:nvSpPr>
          <p:cNvPr id="1270" name="直線 173"/>
          <p:cNvSpPr/>
          <p:nvPr/>
        </p:nvSpPr>
        <p:spPr>
          <a:xfrm flipH="1">
            <a:off x="1589862" y="5807177"/>
            <a:ext cx="304896" cy="34262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sp>
      <p:sp>
        <p:nvSpPr>
          <p:cNvPr id="1271" name="メモ 175"/>
          <p:cNvSpPr/>
          <p:nvPr/>
        </p:nvSpPr>
        <p:spPr>
          <a:xfrm>
            <a:off x="7563527" y="58854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2" name="楕円 168"/>
          <p:cNvSpPr/>
          <p:nvPr/>
        </p:nvSpPr>
        <p:spPr>
          <a:xfrm>
            <a:off x="7211603" y="5607833"/>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73" name="テキスト ボックス 142"/>
          <p:cNvSpPr txBox="1"/>
          <p:nvPr/>
        </p:nvSpPr>
        <p:spPr>
          <a:xfrm>
            <a:off x="540000" y="2205000"/>
            <a:ext cx="2452356" cy="645438"/>
          </a:xfrm>
          <a:prstGeom prst="rect">
            <a:avLst/>
          </a:prstGeom>
          <a:noFill/>
        </p:spPr>
        <p:txBody>
          <a:bodyPr wrap="square" rtlCol="0">
            <a:spAutoFit/>
          </a:bodyPr>
          <a:lstStyle/>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出退勤するとき</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74" name="テキスト ボックス 143"/>
          <p:cNvSpPr txBox="1"/>
          <p:nvPr/>
        </p:nvSpPr>
        <p:spPr>
          <a:xfrm>
            <a:off x="6302531" y="2205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頼むとき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80" name="テキスト ボックス 6"/>
          <p:cNvSpPr txBox="1"/>
          <p:nvPr/>
        </p:nvSpPr>
        <p:spPr>
          <a:xfrm>
            <a:off x="965028" y="1189117"/>
            <a:ext cx="7206022"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ロールプレイングの前に、笑顔の練習　</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1" name="テキスト ボックス 71"/>
          <p:cNvSpPr txBox="1"/>
          <p:nvPr/>
        </p:nvSpPr>
        <p:spPr>
          <a:xfrm>
            <a:off x="1178880" y="2493000"/>
            <a:ext cx="6399938" cy="1938099"/>
          </a:xfrm>
          <a:prstGeom prst="rect">
            <a:avLst/>
          </a:prstGeom>
          <a:noFill/>
          <a:ln>
            <a:noFill/>
          </a:ln>
        </p:spPr>
        <p:txBody>
          <a:bodyPr wrap="square" rtlCol="0">
            <a:spAutoFit/>
          </a:bodyPr>
          <a:lstStyle/>
          <a:p>
            <a:pPr algn="ctr"/>
            <a:r>
              <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rPr>
              <a:t>　「おはようございます」</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rPr>
              <a:t>「イ」の口の形</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82" name="テキスト 72"/>
          <p:cNvSpPr txBox="1"/>
          <p:nvPr/>
        </p:nvSpPr>
        <p:spPr>
          <a:xfrm>
            <a:off x="1178880" y="5294497"/>
            <a:ext cx="6770188" cy="706993"/>
          </a:xfrm>
          <a:prstGeom prst="rect">
            <a:avLst/>
          </a:prstGeom>
        </p:spPr>
        <p:txBody>
          <a:bodyPr wrap="square">
            <a:spAutoFit/>
          </a:bodyPr>
          <a:p>
            <a:pPr>
              <a:defRPr lang="ja-JP" altLang="en-US"/>
            </a:pPr>
            <a:r>
              <a:rPr lang="ja-JP" altLang="en-US" sz="4000">
                <a:latin typeface="メイリオ"/>
                <a:ea typeface="メイリオ"/>
              </a:rPr>
              <a:t>※口角を上げる　→　笑顔</a:t>
            </a:r>
            <a:endParaRPr lang="ja-JP" altLang="en-US" sz="4000">
              <a:latin typeface="メイリオ"/>
              <a:ea typeface="メイリオ"/>
            </a:endParaRPr>
          </a:p>
        </p:txBody>
      </p:sp>
      <p:sp>
        <p:nvSpPr>
          <p:cNvPr id="1283" name="正方形/長方形 105"/>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84" name="四角形: 角を丸くする 127"/>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p>
        </p:txBody>
      </p:sp>
      <p:sp>
        <p:nvSpPr>
          <p:cNvPr id="1285" name="四角形 218"/>
          <p:cNvSpPr/>
          <p:nvPr/>
        </p:nvSpPr>
        <p:spPr>
          <a:xfrm>
            <a:off x="1182944" y="2212258"/>
            <a:ext cx="6770188" cy="2448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Tree>
    <p:extLst>
      <p:ext uri="{BB962C8B-B14F-4D97-AF65-F5344CB8AC3E}">
        <p14:creationId xmlns:p14="http://schemas.microsoft.com/office/powerpoint/2010/main" val="15791925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91" name="テキスト 109"/>
          <p:cNvSpPr txBox="1"/>
          <p:nvPr/>
        </p:nvSpPr>
        <p:spPr>
          <a:xfrm>
            <a:off x="196706" y="1199562"/>
            <a:ext cx="8944347"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②　ふさわしい言葉遣いと話し方について</a:t>
            </a:r>
            <a:endParaRPr lang="ja-JP" altLang="en-US"/>
          </a:p>
        </p:txBody>
      </p:sp>
      <p:sp>
        <p:nvSpPr>
          <p:cNvPr id="1292" name="テキスト ボックス 115"/>
          <p:cNvSpPr txBox="1"/>
          <p:nvPr/>
        </p:nvSpPr>
        <p:spPr>
          <a:xfrm>
            <a:off x="2831431" y="2277000"/>
            <a:ext cx="3468716"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ロールプレイング</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93" name="四角形: 角を丸くする 123"/>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12</a:t>
            </a:r>
          </a:p>
        </p:txBody>
      </p:sp>
      <p:sp>
        <p:nvSpPr>
          <p:cNvPr id="1294" name="正方形/長方形 146"/>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95" name="テキスト ボックス 219"/>
          <p:cNvSpPr txBox="1"/>
          <p:nvPr/>
        </p:nvSpPr>
        <p:spPr>
          <a:xfrm>
            <a:off x="1104312" y="3377890"/>
            <a:ext cx="6923688" cy="1938099"/>
          </a:xfrm>
          <a:prstGeom prst="rect">
            <a:avLst/>
          </a:prstGeom>
          <a:noFill/>
          <a:ln>
            <a:solidFill>
              <a:schemeClr val="tx1"/>
            </a:solidFill>
          </a:ln>
        </p:spPr>
        <p:txBody>
          <a:bodyPr wrap="square" rtlCol="0">
            <a:spAutoFit/>
          </a:bodyPr>
          <a:lstStyle/>
          <a:p>
            <a:r>
              <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rPr>
              <a:t>Ｂ先生はどんな気持ちだろう</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a:p>
            <a:endParaRPr lang="ja-JP" altLang="en-US" sz="4000">
              <a:latin typeface="メイリオ"/>
              <a:ea typeface="メイリオ"/>
            </a:endParaRPr>
          </a:p>
          <a:p>
            <a:pPr algn="ctr"/>
            <a:r>
              <a:rPr lang="ja-JP" altLang="en-US" sz="4000">
                <a:latin typeface="メイリオ"/>
                <a:ea typeface="メイリオ"/>
              </a:rPr>
              <a:t>感想を共有しましょう</a:t>
            </a:r>
            <a:endParaRPr kumimoji="1" lang="ja-JP" altLang="en-US" sz="40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301" name="テキスト ボックス 79"/>
          <p:cNvSpPr txBox="1"/>
          <p:nvPr/>
        </p:nvSpPr>
        <p:spPr>
          <a:xfrm>
            <a:off x="1332000" y="3425898"/>
            <a:ext cx="3688468"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・気付いたこと</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2" name="テキスト ボックス 96"/>
          <p:cNvSpPr txBox="1"/>
          <p:nvPr/>
        </p:nvSpPr>
        <p:spPr>
          <a:xfrm>
            <a:off x="1332255" y="4437000"/>
            <a:ext cx="6198572"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・気を付けていきたいこと　等</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3" name="四角形: 角を丸くする 129"/>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13</a:t>
            </a:r>
          </a:p>
        </p:txBody>
      </p:sp>
      <p:sp>
        <p:nvSpPr>
          <p:cNvPr id="1304" name="テキスト 138"/>
          <p:cNvSpPr txBox="1"/>
          <p:nvPr/>
        </p:nvSpPr>
        <p:spPr>
          <a:xfrm>
            <a:off x="830417" y="1341000"/>
            <a:ext cx="4971323"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③　研修の振り返り</a:t>
            </a:r>
            <a:endParaRPr lang="ja-JP" altLang="en-US"/>
          </a:p>
        </p:txBody>
      </p:sp>
      <p:sp>
        <p:nvSpPr>
          <p:cNvPr id="1305" name="テキスト ボックス 144"/>
          <p:cNvSpPr txBox="1"/>
          <p:nvPr/>
        </p:nvSpPr>
        <p:spPr>
          <a:xfrm>
            <a:off x="1332000" y="2424751"/>
            <a:ext cx="4097602"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・参考にしたいこと</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06" name="正方形/長方形 180"/>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Tree>
    <p:extLst>
      <p:ext uri="{BB962C8B-B14F-4D97-AF65-F5344CB8AC3E}">
        <p14:creationId xmlns:p14="http://schemas.microsoft.com/office/powerpoint/2010/main" val="2690345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正方形/長方形 91"/>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今回のテーマ</a:t>
            </a:r>
          </a:p>
        </p:txBody>
      </p:sp>
      <p:sp>
        <p:nvSpPr>
          <p:cNvPr id="1116" name="四角形: 角を丸くする 12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a:solidFill>
                <a:schemeClr val="tx1"/>
              </a:solidFill>
            </a:endParaRPr>
          </a:p>
        </p:txBody>
      </p:sp>
      <p:sp>
        <p:nvSpPr>
          <p:cNvPr id="1117" name="テキスト ボックス 145"/>
          <p:cNvSpPr txBox="1"/>
          <p:nvPr/>
        </p:nvSpPr>
        <p:spPr>
          <a:xfrm>
            <a:off x="1114415" y="1768748"/>
            <a:ext cx="6910958" cy="1753433"/>
          </a:xfrm>
          <a:prstGeom prst="rect">
            <a:avLst/>
          </a:prstGeom>
          <a:noFill/>
          <a:ln>
            <a:noFill/>
          </a:ln>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教職員間の円滑なコミュニケーションのために</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気を付けること</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3" name="正方形/長方形 91"/>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研修の内容</a:t>
            </a:r>
          </a:p>
        </p:txBody>
      </p:sp>
      <p:sp>
        <p:nvSpPr>
          <p:cNvPr id="1124" name="テキスト ボックス 99"/>
          <p:cNvSpPr txBox="1"/>
          <p:nvPr/>
        </p:nvSpPr>
        <p:spPr>
          <a:xfrm>
            <a:off x="196715" y="1768748"/>
            <a:ext cx="8950280" cy="258443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職場等での会話について</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②　ふさわしい言葉遣いと話し方</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について</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③　研修の振り返り</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5" name="四角形: 角を丸くする 12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３</a:t>
            </a:r>
            <a:endParaRPr>
              <a:solidFill>
                <a:schemeClr val="tx1"/>
              </a:solidFill>
            </a:endParaRPr>
          </a:p>
        </p:txBody>
      </p:sp>
    </p:spTree>
    <p:extLst>
      <p:ext uri="{BB962C8B-B14F-4D97-AF65-F5344CB8AC3E}">
        <p14:creationId xmlns:p14="http://schemas.microsoft.com/office/powerpoint/2010/main" val="2690345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1" name="テキスト ボックス 102"/>
          <p:cNvSpPr txBox="1"/>
          <p:nvPr/>
        </p:nvSpPr>
        <p:spPr>
          <a:xfrm>
            <a:off x="313452" y="2205000"/>
            <a:ext cx="8502307" cy="3969425"/>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１　出退勤するとき(玄関や職員室での挨拶)</a:t>
            </a:r>
            <a:endParaRPr lang="ja-JP" altLang="en-US" sz="2800"/>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２</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先輩に○○について質問するとき</a:t>
            </a:r>
            <a:endParaRPr lang="ja-JP" altLang="en-US" sz="2800"/>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３　先輩に□□を頼むとき</a:t>
            </a:r>
            <a:endParaRPr lang="ja-JP" altLang="en-US" sz="2800"/>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４　先輩に◇◇を頼まれたが、先に教頭先生から　　</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頼ま</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れていて断らなければならないとき</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５　研修先で</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受付するとき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2" name="正方形/長方形 10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33" name="テキスト 109"/>
          <p:cNvSpPr txBox="1"/>
          <p:nvPr/>
        </p:nvSpPr>
        <p:spPr>
          <a:xfrm>
            <a:off x="544781" y="1341000"/>
            <a:ext cx="8077641"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職場等での会話について</a:t>
            </a:r>
            <a:endParaRPr lang="ja-JP" altLang="en-US"/>
          </a:p>
        </p:txBody>
      </p:sp>
      <p:sp>
        <p:nvSpPr>
          <p:cNvPr id="1134" name="四角形: 角を丸くする 1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４</a:t>
            </a:r>
          </a:p>
        </p:txBody>
      </p:sp>
    </p:spTree>
    <p:extLst>
      <p:ext uri="{BB962C8B-B14F-4D97-AF65-F5344CB8AC3E}">
        <p14:creationId xmlns:p14="http://schemas.microsoft.com/office/powerpoint/2010/main" val="2690345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0" name="テキスト ボックス 6"/>
          <p:cNvSpPr txBox="1"/>
          <p:nvPr/>
        </p:nvSpPr>
        <p:spPr>
          <a:xfrm>
            <a:off x="1468328" y="1189117"/>
            <a:ext cx="6415894"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１枚に一つの言葉遣いを記入する</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1" name="メモ 61"/>
          <p:cNvSpPr/>
          <p:nvPr/>
        </p:nvSpPr>
        <p:spPr>
          <a:xfrm>
            <a:off x="1600388" y="2182242"/>
            <a:ext cx="5941252" cy="2974758"/>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考えた言葉遣い</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2" name="テキスト ボックス 62"/>
          <p:cNvSpPr txBox="1"/>
          <p:nvPr/>
        </p:nvSpPr>
        <p:spPr>
          <a:xfrm>
            <a:off x="3034289" y="5544752"/>
            <a:ext cx="3248542"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筆記用具はサインペン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3" name="テキスト ボックス 63"/>
          <p:cNvSpPr txBox="1"/>
          <p:nvPr/>
        </p:nvSpPr>
        <p:spPr>
          <a:xfrm>
            <a:off x="5830975" y="4347229"/>
            <a:ext cx="901025" cy="737771"/>
          </a:xfrm>
          <a:prstGeom prst="rect">
            <a:avLst/>
          </a:prstGeom>
          <a:noFill/>
        </p:spPr>
        <p:txBody>
          <a:bodyPr wrap="non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名前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4" name="四角形: 角を丸くする 124"/>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５</a:t>
            </a:r>
          </a:p>
        </p:txBody>
      </p:sp>
      <p:sp>
        <p:nvSpPr>
          <p:cNvPr id="1145" name="正方形/長方形 130"/>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Tree>
    <p:extLst>
      <p:ext uri="{BB962C8B-B14F-4D97-AF65-F5344CB8AC3E}">
        <p14:creationId xmlns:p14="http://schemas.microsoft.com/office/powerpoint/2010/main" val="11135731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1" name="テキスト ボックス 6"/>
          <p:cNvSpPr txBox="1"/>
          <p:nvPr/>
        </p:nvSpPr>
        <p:spPr>
          <a:xfrm>
            <a:off x="3003251" y="1189117"/>
            <a:ext cx="3171129"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場面ごとに貼る</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2" name="メモ 101"/>
          <p:cNvSpPr/>
          <p:nvPr/>
        </p:nvSpPr>
        <p:spPr>
          <a:xfrm>
            <a:off x="4259942" y="39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3" name="メモ 102"/>
          <p:cNvSpPr/>
          <p:nvPr/>
        </p:nvSpPr>
        <p:spPr>
          <a:xfrm>
            <a:off x="424354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4" name="メモ 103"/>
          <p:cNvSpPr/>
          <p:nvPr/>
        </p:nvSpPr>
        <p:spPr>
          <a:xfrm>
            <a:off x="351562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5" name="メモ 104"/>
          <p:cNvSpPr/>
          <p:nvPr/>
        </p:nvSpPr>
        <p:spPr>
          <a:xfrm>
            <a:off x="6660000"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6" name="メモ 105"/>
          <p:cNvSpPr/>
          <p:nvPr/>
        </p:nvSpPr>
        <p:spPr>
          <a:xfrm>
            <a:off x="1980000"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7" name="メモ 106"/>
          <p:cNvSpPr/>
          <p:nvPr/>
        </p:nvSpPr>
        <p:spPr>
          <a:xfrm>
            <a:off x="93070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8" name="メモ 107"/>
          <p:cNvSpPr/>
          <p:nvPr/>
        </p:nvSpPr>
        <p:spPr>
          <a:xfrm>
            <a:off x="5007592"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9" name="メモ 108"/>
          <p:cNvSpPr/>
          <p:nvPr/>
        </p:nvSpPr>
        <p:spPr>
          <a:xfrm>
            <a:off x="3515627" y="39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0" name="メモ 109"/>
          <p:cNvSpPr/>
          <p:nvPr/>
        </p:nvSpPr>
        <p:spPr>
          <a:xfrm>
            <a:off x="3515627" y="465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1" name="メモ 110"/>
          <p:cNvSpPr/>
          <p:nvPr/>
        </p:nvSpPr>
        <p:spPr>
          <a:xfrm>
            <a:off x="5007592" y="396461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2" name="テキスト ボックス 112"/>
          <p:cNvSpPr txBox="1"/>
          <p:nvPr/>
        </p:nvSpPr>
        <p:spPr>
          <a:xfrm>
            <a:off x="540000" y="2205000"/>
            <a:ext cx="2452356" cy="645438"/>
          </a:xfrm>
          <a:prstGeom prst="rect">
            <a:avLst/>
          </a:prstGeom>
          <a:noFill/>
        </p:spPr>
        <p:txBody>
          <a:bodyPr wrap="square" rtlCol="0">
            <a:spAutoFit/>
          </a:bodyPr>
          <a:lstStyle/>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出退勤するとき</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3" name="テキスト ボックス 114"/>
          <p:cNvSpPr txBox="1"/>
          <p:nvPr/>
        </p:nvSpPr>
        <p:spPr>
          <a:xfrm>
            <a:off x="3529264" y="2207562"/>
            <a:ext cx="2050736"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受付するとき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4" name="テキスト ボックス 115"/>
          <p:cNvSpPr txBox="1"/>
          <p:nvPr/>
        </p:nvSpPr>
        <p:spPr>
          <a:xfrm>
            <a:off x="6302531" y="2205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頼むとき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5" name="四角形: 角を丸くする 125"/>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p>
        </p:txBody>
      </p:sp>
      <p:sp>
        <p:nvSpPr>
          <p:cNvPr id="1166" name="正方形/長方形 147"/>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67" name="テキスト ボックス 148"/>
          <p:cNvSpPr txBox="1"/>
          <p:nvPr/>
        </p:nvSpPr>
        <p:spPr>
          <a:xfrm>
            <a:off x="6382931" y="5087562"/>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8" name="テキスト ボックス 149"/>
          <p:cNvSpPr txBox="1"/>
          <p:nvPr/>
        </p:nvSpPr>
        <p:spPr>
          <a:xfrm>
            <a:off x="3810726" y="5375562"/>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9" name="テキスト ボックス 150"/>
          <p:cNvSpPr txBox="1"/>
          <p:nvPr/>
        </p:nvSpPr>
        <p:spPr>
          <a:xfrm>
            <a:off x="828000" y="4653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0" name="メモ 151"/>
          <p:cNvSpPr/>
          <p:nvPr/>
        </p:nvSpPr>
        <p:spPr>
          <a:xfrm>
            <a:off x="828000" y="5298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1" name="メモ 152"/>
          <p:cNvSpPr/>
          <p:nvPr/>
        </p:nvSpPr>
        <p:spPr>
          <a:xfrm>
            <a:off x="1651127" y="5298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2" name="メモ 153"/>
          <p:cNvSpPr/>
          <p:nvPr/>
        </p:nvSpPr>
        <p:spPr>
          <a:xfrm>
            <a:off x="3931069" y="6021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3" name="メモ 154"/>
          <p:cNvSpPr/>
          <p:nvPr/>
        </p:nvSpPr>
        <p:spPr>
          <a:xfrm>
            <a:off x="4741215" y="6021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4" name="メモ 155"/>
          <p:cNvSpPr/>
          <p:nvPr/>
        </p:nvSpPr>
        <p:spPr>
          <a:xfrm>
            <a:off x="6479920" y="5768445"/>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5" name="メモ 156"/>
          <p:cNvSpPr/>
          <p:nvPr/>
        </p:nvSpPr>
        <p:spPr>
          <a:xfrm>
            <a:off x="7411127" y="57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6" name="メモ 174"/>
          <p:cNvSpPr/>
          <p:nvPr/>
        </p:nvSpPr>
        <p:spPr>
          <a:xfrm>
            <a:off x="7563527" y="58854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2" name="メモ 101"/>
          <p:cNvSpPr/>
          <p:nvPr/>
        </p:nvSpPr>
        <p:spPr>
          <a:xfrm>
            <a:off x="4259942" y="39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3" name="メモ 102"/>
          <p:cNvSpPr/>
          <p:nvPr/>
        </p:nvSpPr>
        <p:spPr>
          <a:xfrm>
            <a:off x="424354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4" name="メモ 103"/>
          <p:cNvSpPr/>
          <p:nvPr/>
        </p:nvSpPr>
        <p:spPr>
          <a:xfrm>
            <a:off x="351562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5" name="メモ 104"/>
          <p:cNvSpPr/>
          <p:nvPr/>
        </p:nvSpPr>
        <p:spPr>
          <a:xfrm>
            <a:off x="6660000"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6" name="メモ 105"/>
          <p:cNvSpPr/>
          <p:nvPr/>
        </p:nvSpPr>
        <p:spPr>
          <a:xfrm>
            <a:off x="1980000"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7" name="メモ 106"/>
          <p:cNvSpPr/>
          <p:nvPr/>
        </p:nvSpPr>
        <p:spPr>
          <a:xfrm>
            <a:off x="93070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8" name="メモ 107"/>
          <p:cNvSpPr/>
          <p:nvPr/>
        </p:nvSpPr>
        <p:spPr>
          <a:xfrm>
            <a:off x="5007592"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9" name="メモ 108"/>
          <p:cNvSpPr/>
          <p:nvPr/>
        </p:nvSpPr>
        <p:spPr>
          <a:xfrm>
            <a:off x="3515627" y="39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0" name="メモ 109"/>
          <p:cNvSpPr/>
          <p:nvPr/>
        </p:nvSpPr>
        <p:spPr>
          <a:xfrm>
            <a:off x="3515627" y="465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1" name="メモ 110"/>
          <p:cNvSpPr/>
          <p:nvPr/>
        </p:nvSpPr>
        <p:spPr>
          <a:xfrm>
            <a:off x="5007592" y="396461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2" name="テキスト ボックス 114"/>
          <p:cNvSpPr txBox="1"/>
          <p:nvPr/>
        </p:nvSpPr>
        <p:spPr>
          <a:xfrm>
            <a:off x="3529264" y="2207562"/>
            <a:ext cx="2050736"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受付するとき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3" name="楕円 132"/>
          <p:cNvSpPr/>
          <p:nvPr/>
        </p:nvSpPr>
        <p:spPr>
          <a:xfrm>
            <a:off x="3316103" y="3789000"/>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4" name="楕円 133"/>
          <p:cNvSpPr/>
          <p:nvPr/>
        </p:nvSpPr>
        <p:spPr>
          <a:xfrm>
            <a:off x="707207" y="3069000"/>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5" name="楕円 134"/>
          <p:cNvSpPr/>
          <p:nvPr/>
        </p:nvSpPr>
        <p:spPr>
          <a:xfrm>
            <a:off x="6467207" y="3069000"/>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96" name="四角形: 角を丸くする 12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７</a:t>
            </a:r>
          </a:p>
        </p:txBody>
      </p:sp>
      <p:sp>
        <p:nvSpPr>
          <p:cNvPr id="1197" name="テキスト ボックス 158"/>
          <p:cNvSpPr txBox="1"/>
          <p:nvPr/>
        </p:nvSpPr>
        <p:spPr>
          <a:xfrm>
            <a:off x="828000" y="4653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8" name="メモ 159"/>
          <p:cNvSpPr/>
          <p:nvPr/>
        </p:nvSpPr>
        <p:spPr>
          <a:xfrm>
            <a:off x="828000" y="5298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9" name="メモ 160"/>
          <p:cNvSpPr/>
          <p:nvPr/>
        </p:nvSpPr>
        <p:spPr>
          <a:xfrm>
            <a:off x="1651127" y="5298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0" name="メモ 161"/>
          <p:cNvSpPr/>
          <p:nvPr/>
        </p:nvSpPr>
        <p:spPr>
          <a:xfrm>
            <a:off x="1235603" y="6146168"/>
            <a:ext cx="657746" cy="505110"/>
          </a:xfrm>
          <a:prstGeom prst="foldedCorner">
            <a:avLst/>
          </a:prstGeom>
          <a:solidFill>
            <a:srgbClr val="FFA6A6"/>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1" name="テキスト ボックス 162"/>
          <p:cNvSpPr txBox="1"/>
          <p:nvPr/>
        </p:nvSpPr>
        <p:spPr>
          <a:xfrm>
            <a:off x="6382931" y="5087562"/>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2" name="テキスト ボックス 163"/>
          <p:cNvSpPr txBox="1"/>
          <p:nvPr/>
        </p:nvSpPr>
        <p:spPr>
          <a:xfrm>
            <a:off x="3810726" y="5375562"/>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3" name="メモ 164"/>
          <p:cNvSpPr/>
          <p:nvPr/>
        </p:nvSpPr>
        <p:spPr>
          <a:xfrm>
            <a:off x="3931069" y="6021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4" name="メモ 165"/>
          <p:cNvSpPr/>
          <p:nvPr/>
        </p:nvSpPr>
        <p:spPr>
          <a:xfrm>
            <a:off x="4741215" y="6021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5" name="メモ 166"/>
          <p:cNvSpPr/>
          <p:nvPr/>
        </p:nvSpPr>
        <p:spPr>
          <a:xfrm>
            <a:off x="6479920" y="5768445"/>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6" name="メモ 167"/>
          <p:cNvSpPr/>
          <p:nvPr/>
        </p:nvSpPr>
        <p:spPr>
          <a:xfrm>
            <a:off x="7411127" y="5733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7" name="楕円 169"/>
          <p:cNvSpPr/>
          <p:nvPr/>
        </p:nvSpPr>
        <p:spPr>
          <a:xfrm>
            <a:off x="3715150" y="5895833"/>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08" name="直線 172"/>
          <p:cNvSpPr/>
          <p:nvPr/>
        </p:nvSpPr>
        <p:spPr>
          <a:xfrm>
            <a:off x="1157339" y="5807177"/>
            <a:ext cx="329541" cy="343641"/>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sp>
      <p:sp>
        <p:nvSpPr>
          <p:cNvPr id="1209" name="直線 173"/>
          <p:cNvSpPr/>
          <p:nvPr/>
        </p:nvSpPr>
        <p:spPr>
          <a:xfrm flipH="1">
            <a:off x="1589862" y="5807177"/>
            <a:ext cx="304896" cy="342620"/>
          </a:xfrm>
          <a:prstGeom prst="line">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sp>
      <p:sp>
        <p:nvSpPr>
          <p:cNvPr id="1210" name="メモ 175"/>
          <p:cNvSpPr/>
          <p:nvPr/>
        </p:nvSpPr>
        <p:spPr>
          <a:xfrm>
            <a:off x="7563527" y="58854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1" name="楕円 168"/>
          <p:cNvSpPr/>
          <p:nvPr/>
        </p:nvSpPr>
        <p:spPr>
          <a:xfrm>
            <a:off x="7211603" y="5607833"/>
            <a:ext cx="1056793" cy="755445"/>
          </a:xfrm>
          <a:prstGeom prst="ellipse">
            <a:avLst/>
          </a:prstGeom>
          <a:noFill/>
          <a:ln w="3175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2" name="テキスト ボックス 142"/>
          <p:cNvSpPr txBox="1"/>
          <p:nvPr/>
        </p:nvSpPr>
        <p:spPr>
          <a:xfrm>
            <a:off x="540000" y="2205000"/>
            <a:ext cx="2452356" cy="645438"/>
          </a:xfrm>
          <a:prstGeom prst="rect">
            <a:avLst/>
          </a:prstGeom>
          <a:noFill/>
        </p:spPr>
        <p:txBody>
          <a:bodyPr wrap="square" rtlCol="0">
            <a:spAutoFit/>
          </a:bodyPr>
          <a:lstStyle/>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出退勤するとき</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3" name="テキスト ボックス 143"/>
          <p:cNvSpPr txBox="1"/>
          <p:nvPr/>
        </p:nvSpPr>
        <p:spPr>
          <a:xfrm>
            <a:off x="6302531" y="2205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頼むとき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4" name="正方形/長方形 216"/>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215" name="テキスト ボックス 223"/>
          <p:cNvSpPr txBox="1"/>
          <p:nvPr/>
        </p:nvSpPr>
        <p:spPr>
          <a:xfrm>
            <a:off x="912379" y="1189117"/>
            <a:ext cx="7156496"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大切だと思うことを確認し、共有する</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1" name="テキスト ボックス 102"/>
          <p:cNvSpPr txBox="1"/>
          <p:nvPr/>
        </p:nvSpPr>
        <p:spPr>
          <a:xfrm>
            <a:off x="313452" y="2205000"/>
            <a:ext cx="8502307" cy="3969425"/>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１　出退勤するとき(玄関や職員室での挨拶)</a:t>
            </a:r>
            <a:endParaRPr lang="ja-JP" altLang="en-US" sz="2800"/>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２</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先輩に○○について質問するとき</a:t>
            </a:r>
            <a:endParaRPr lang="ja-JP" altLang="en-US" sz="2800"/>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３　先輩に□□を頼むとき</a:t>
            </a:r>
            <a:endParaRPr lang="ja-JP" altLang="en-US" sz="2800"/>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４　先輩に◇◇を頼まれたが、先に教頭先生から　　</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頼ま</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れていて断らなければならないとき</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５　研修先で</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受付するとき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2" name="テキスト 109"/>
          <p:cNvSpPr txBox="1"/>
          <p:nvPr/>
        </p:nvSpPr>
        <p:spPr>
          <a:xfrm>
            <a:off x="544781" y="1341000"/>
            <a:ext cx="8077641"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職場等での会話について</a:t>
            </a:r>
            <a:endParaRPr lang="ja-JP" altLang="en-US"/>
          </a:p>
        </p:txBody>
      </p:sp>
      <p:sp>
        <p:nvSpPr>
          <p:cNvPr id="1223" name="四角形: 角を丸くする 1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8</a:t>
            </a:r>
          </a:p>
        </p:txBody>
      </p:sp>
      <p:sp>
        <p:nvSpPr>
          <p:cNvPr id="1224" name="正方形/長方形 222"/>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Tree>
    <p:extLst>
      <p:ext uri="{BB962C8B-B14F-4D97-AF65-F5344CB8AC3E}">
        <p14:creationId xmlns:p14="http://schemas.microsoft.com/office/powerpoint/2010/main" val="2690345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0" name="テキスト ボックス 6"/>
          <p:cNvSpPr txBox="1"/>
          <p:nvPr/>
        </p:nvSpPr>
        <p:spPr>
          <a:xfrm>
            <a:off x="1468260" y="1189117"/>
            <a:ext cx="6340339"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１枚に一つの言葉遣いを記入する</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1" name="メモ 61"/>
          <p:cNvSpPr/>
          <p:nvPr/>
        </p:nvSpPr>
        <p:spPr>
          <a:xfrm>
            <a:off x="1600388" y="2182242"/>
            <a:ext cx="5941252" cy="2974758"/>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考えた言葉遣い</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2" name="テキスト ボックス 62"/>
          <p:cNvSpPr txBox="1"/>
          <p:nvPr/>
        </p:nvSpPr>
        <p:spPr>
          <a:xfrm>
            <a:off x="3034289" y="5544752"/>
            <a:ext cx="3248542"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筆記用具はサインペン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3" name="テキスト ボックス 63"/>
          <p:cNvSpPr txBox="1"/>
          <p:nvPr/>
        </p:nvSpPr>
        <p:spPr>
          <a:xfrm>
            <a:off x="5830975" y="4347229"/>
            <a:ext cx="901025" cy="737771"/>
          </a:xfrm>
          <a:prstGeom prst="rect">
            <a:avLst/>
          </a:prstGeom>
          <a:noFill/>
        </p:spPr>
        <p:txBody>
          <a:bodyPr wrap="non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名前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4" name="四角形: 角を丸くする 124"/>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9</a:t>
            </a:r>
          </a:p>
        </p:txBody>
      </p:sp>
      <p:sp>
        <p:nvSpPr>
          <p:cNvPr id="1235" name="正方形/長方形 150"/>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Tree>
    <p:extLst>
      <p:ext uri="{BB962C8B-B14F-4D97-AF65-F5344CB8AC3E}">
        <p14:creationId xmlns:p14="http://schemas.microsoft.com/office/powerpoint/2010/main" val="1113573174"/>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45270</TotalTime>
  <Words>795</Words>
  <Application>JUST Focus</Application>
  <Paragraphs>95</Paragraph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ＭＳ Ｐゴシック</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概念化シート活用例</vt:lpstr>
    </vt:vector>
  </TitlesOfParts>
  <Company>独立行政法人教員研修センター</Company>
  <LinksUpToDate>false</LinksUpToDate>
  <SharedDoc>false</SharedDoc>
  <HyperlinksChanged>false</HyperlinksChanged>
  <AppVersion>4.1.7</AppVersion>
  <PresentationFormat>ユーザー設定</PresentationFormat>
  <Slides>13</Slides>
  <Notes>13</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小松　永稔</cp:lastModifiedBy>
  <cp:lastPrinted>2017-09-20T05:37:56Z</cp:lastPrinted>
  <dcterms:created xsi:type="dcterms:W3CDTF">2016-01-13T00:07:13Z</dcterms:created>
  <dcterms:modified xsi:type="dcterms:W3CDTF">2022-03-11T02:30:43Z</dcterms:modified>
  <cp:revision>4179</cp:revision>
</cp:coreProperties>
</file>

<file path=docProps/custom.xml><?xml version="1.0" encoding="utf-8"?>
<Properties xmlns:vt="http://schemas.openxmlformats.org/officeDocument/2006/docPropsVTypes" xmlns="http://schemas.openxmlformats.org/officeDocument/2006/custom-properties"/>
</file>