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&#65279;<?xml version="1.0" encoding="utf-8" standalone="yes"?>
<Relationships xmlns="http://schemas.openxmlformats.org/package/2006/relationships">
  <Relationship Id="rId2" Type="http://schemas.openxmlformats.org/package/2006/relationships/metadata/thumbnail" Target="docProps/thumbnail.jpeg" />
  <Relationship Id="rId1" Type="http://schemas.openxmlformats.org/officeDocument/2006/relationships/officeDocument" Target="ppt/presentation.xml" />
  <Relationship Id="rId5" Type="http://schemas.openxmlformats.org/officeDocument/2006/relationships/custom-properties" Target="docProps/custom.xml" />
</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sldIdLst>
    <p:sldId id="256" r:id="rId2"/>
  </p:sldIdLst>
  <p:sldSz cx="6858000" cy="9906000" type="A4"/>
  <p:notesSz cx="6737350" cy="98694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2C07C8-7AD9-42A7-8087-7B02FAF72D87}" v="2" dt="2024-04-26T04:29:18.09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84" d="100"/>
          <a:sy n="84" d="100"/>
        </p:scale>
        <p:origin x="3288" y="72"/>
      </p:cViewPr>
      <p:guideLst/>
    </p:cSldViewPr>
  </p:slid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
  <Relationship Id="rId8" Type="http://schemas.microsoft.com/office/2018/10/relationships/authors" Target="authors.xml" />
  <Relationship Id="rId3" Type="http://schemas.openxmlformats.org/officeDocument/2006/relationships/presProps" Target="presProps.xml" />
  <Relationship Id="rId7" Type="http://schemas.microsoft.com/office/2015/10/relationships/revisionInfo" Target="revisionInfo.xml" />
  <Relationship Id="rId2" Type="http://schemas.openxmlformats.org/officeDocument/2006/relationships/slide" Target="slides/slide1.xml" />
  <Relationship Id="rId1" Type="http://schemas.openxmlformats.org/officeDocument/2006/relationships/slideMaster" Target="slideMasters/slideMaster1.xml" />
  <Relationship Id="rId6" Type="http://schemas.openxmlformats.org/officeDocument/2006/relationships/tableStyles" Target="tableStyles.xml" />
  <Relationship Id="rId11" Type="http://schemas.openxmlformats.org/officeDocument/2006/relationships/customXml" Target="../customXml/item3.xml" />
  <Relationship Id="rId5" Type="http://schemas.openxmlformats.org/officeDocument/2006/relationships/theme" Target="theme/theme1.xml" />
  <Relationship Id="rId10" Type="http://schemas.openxmlformats.org/officeDocument/2006/relationships/customXml" Target="../customXml/item2.xml" />
  <Relationship Id="rId4" Type="http://schemas.openxmlformats.org/officeDocument/2006/relationships/viewProps" Target="viewProps.xml" />
  <Relationship Id="rId9" Type="http://schemas.openxmlformats.org/officeDocument/2006/relationships/customXml" Target="../customXml/item1.xml" />
</Relationship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880DA95-D10A-4463-BDD2-ABF1B2108757}" type="datetimeFigureOut">
              <a:rPr kumimoji="1" lang="ja-JP" altLang="en-US" smtClean="0"/>
              <a:t>2024/10/9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1737089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880DA95-D10A-4463-BDD2-ABF1B2108757}" type="datetimeFigureOut">
              <a:rPr kumimoji="1" lang="ja-JP" altLang="en-US" smtClean="0"/>
              <a:t>2024/10/9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3536855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880DA95-D10A-4463-BDD2-ABF1B2108757}" type="datetimeFigureOut">
              <a:rPr kumimoji="1" lang="ja-JP" altLang="en-US" smtClean="0"/>
              <a:t>2024/10/9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3447688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880DA95-D10A-4463-BDD2-ABF1B2108757}" type="datetimeFigureOut">
              <a:rPr kumimoji="1" lang="ja-JP" altLang="en-US" smtClean="0"/>
              <a:t>2024/10/9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1640994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880DA95-D10A-4463-BDD2-ABF1B2108757}" type="datetimeFigureOut">
              <a:rPr kumimoji="1" lang="ja-JP" altLang="en-US" smtClean="0"/>
              <a:t>2024/10/9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1873273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880DA95-D10A-4463-BDD2-ABF1B2108757}" type="datetimeFigureOut">
              <a:rPr kumimoji="1" lang="ja-JP" altLang="en-US" smtClean="0"/>
              <a:t>2024/10/9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1004457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880DA95-D10A-4463-BDD2-ABF1B2108757}" type="datetimeFigureOut">
              <a:rPr kumimoji="1" lang="ja-JP" altLang="en-US" smtClean="0"/>
              <a:t>2024/10/9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2203109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880DA95-D10A-4463-BDD2-ABF1B2108757}" type="datetimeFigureOut">
              <a:rPr kumimoji="1" lang="ja-JP" altLang="en-US" smtClean="0"/>
              <a:t>2024/10/9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3428443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80DA95-D10A-4463-BDD2-ABF1B2108757}" type="datetimeFigureOut">
              <a:rPr kumimoji="1" lang="ja-JP" altLang="en-US" smtClean="0"/>
              <a:t>2024/10/9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1116194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880DA95-D10A-4463-BDD2-ABF1B2108757}" type="datetimeFigureOut">
              <a:rPr kumimoji="1" lang="ja-JP" altLang="en-US" smtClean="0"/>
              <a:t>2024/10/9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635361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880DA95-D10A-4463-BDD2-ABF1B2108757}" type="datetimeFigureOut">
              <a:rPr kumimoji="1" lang="ja-JP" altLang="en-US" smtClean="0"/>
              <a:t>2024/10/9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3148695481"/>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880DA95-D10A-4463-BDD2-ABF1B2108757}" type="datetimeFigureOut">
              <a:rPr kumimoji="1" lang="ja-JP" altLang="en-US" smtClean="0"/>
              <a:t>2024/10/9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1D4BF68-1CD8-4C05-BA68-CB3E2CC41367}" type="slidenum">
              <a:rPr kumimoji="1" lang="ja-JP" altLang="en-US" smtClean="0"/>
              <a:t>‹#›</a:t>
            </a:fld>
            <a:endParaRPr kumimoji="1" lang="ja-JP" altLang="en-US"/>
          </a:p>
        </p:txBody>
      </p:sp>
    </p:spTree>
    <p:extLst>
      <p:ext uri="{BB962C8B-B14F-4D97-AF65-F5344CB8AC3E}">
        <p14:creationId xmlns:p14="http://schemas.microsoft.com/office/powerpoint/2010/main" val="31676004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2" Type="http://schemas.openxmlformats.org/officeDocument/2006/relationships/image" Target="../media/image1.png" />
  <Relationship Id="rId1" Type="http://schemas.openxmlformats.org/officeDocument/2006/relationships/slideLayout" Target="../slideLayouts/slideLayout1.xml" />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6" name="字幕 2">
            <a:extLst>
              <a:ext uri="{FF2B5EF4-FFF2-40B4-BE49-F238E27FC236}">
                <a16:creationId xmlns:a16="http://schemas.microsoft.com/office/drawing/2014/main" id="{F21C04F6-74AE-4A0C-0516-D30C749628B3}"/>
              </a:ext>
            </a:extLst>
          </p:cNvPr>
          <p:cNvSpPr txBox="1">
            <a:spLocks/>
          </p:cNvSpPr>
          <p:nvPr/>
        </p:nvSpPr>
        <p:spPr>
          <a:xfrm>
            <a:off x="2786983" y="3901270"/>
            <a:ext cx="4071017" cy="208690"/>
          </a:xfrm>
          <a:prstGeom prst="rect">
            <a:avLst/>
          </a:prstGeom>
        </p:spPr>
        <p:txBody>
          <a:bodyPr vert="horz" lIns="91440" tIns="45720" rIns="91440" bIns="45720" rtlCol="0" anchor="ctr">
            <a:normAutofit fontScale="92500"/>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120000"/>
              </a:lnSpc>
              <a:spcBef>
                <a:spcPts val="0"/>
              </a:spcBef>
            </a:pPr>
            <a:r>
              <a:rPr lang="ja-JP" altLang="en-US" sz="700" b="0" i="0" u="none" strike="noStrike" baseline="0" dirty="0">
                <a:latin typeface="メイリオ" panose="020B0604030504040204" pitchFamily="50" charset="-128"/>
                <a:ea typeface="メイリオ" panose="020B0604030504040204" pitchFamily="50" charset="-128"/>
              </a:rPr>
              <a:t>有限責任監査法人トーマツ「</a:t>
            </a:r>
            <a:r>
              <a:rPr lang="ja-JP" altLang="en-US" sz="700" i="0" u="none" strike="noStrike" baseline="0" dirty="0">
                <a:solidFill>
                  <a:srgbClr val="000000"/>
                </a:solidFill>
                <a:latin typeface="メイリオ" panose="020B0604030504040204" pitchFamily="50" charset="-128"/>
                <a:ea typeface="メイリオ" panose="020B0604030504040204" pitchFamily="50" charset="-128"/>
              </a:rPr>
              <a:t>多機関・多職種連携によるヤングケアラー支援マニュアル」（令和４年</a:t>
            </a:r>
            <a:r>
              <a:rPr lang="en-US" altLang="ja-JP" sz="700" i="0" u="none" strike="noStrike" baseline="0" dirty="0">
                <a:solidFill>
                  <a:srgbClr val="000000"/>
                </a:solidFill>
                <a:latin typeface="メイリオ" panose="020B0604030504040204" pitchFamily="50" charset="-128"/>
                <a:ea typeface="メイリオ" panose="020B0604030504040204" pitchFamily="50" charset="-128"/>
              </a:rPr>
              <a:t>3</a:t>
            </a:r>
            <a:r>
              <a:rPr lang="ja-JP" altLang="en-US" sz="700" i="0" u="none" strike="noStrike" baseline="0" dirty="0">
                <a:solidFill>
                  <a:srgbClr val="000000"/>
                </a:solidFill>
                <a:latin typeface="メイリオ" panose="020B0604030504040204" pitchFamily="50" charset="-128"/>
                <a:ea typeface="メイリオ" panose="020B0604030504040204" pitchFamily="50" charset="-128"/>
              </a:rPr>
              <a:t>月）より</a:t>
            </a:r>
            <a:endParaRPr lang="ja-JP" altLang="en-US" sz="600" dirty="0">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B4523ED0-EC64-D26F-EA85-FBB71724DDAB}"/>
              </a:ext>
            </a:extLst>
          </p:cNvPr>
          <p:cNvSpPr txBox="1"/>
          <p:nvPr/>
        </p:nvSpPr>
        <p:spPr>
          <a:xfrm>
            <a:off x="283393" y="768434"/>
            <a:ext cx="6291214" cy="1261884"/>
          </a:xfrm>
          <a:prstGeom prst="rect">
            <a:avLst/>
          </a:prstGeom>
          <a:noFill/>
        </p:spPr>
        <p:txBody>
          <a:bodyPr wrap="square">
            <a:spAutoFit/>
          </a:bodyPr>
          <a:lstStyle/>
          <a:p>
            <a:r>
              <a:rPr lang="ja-JP" altLang="en-US" sz="1200" dirty="0">
                <a:latin typeface="メイリオ" panose="020B0604030504040204" pitchFamily="50" charset="-128"/>
                <a:ea typeface="メイリオ" panose="020B0604030504040204" pitchFamily="50" charset="-128"/>
              </a:rPr>
              <a:t>ヤングケアラーは家庭内の問題であり、表に出にくいものです。</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また、 こども自身やその家族が「ヤングケアラー」であるということを認識していない、</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周囲が異変に気づいていても家族の問題に対してどこまで介入すべきかが分からない</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などの理由から、必要な支援につながっていないケースもあります。</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ヤングケアラーを把握し必要な対応を行うには、普段ケア対象者に接する、</a:t>
            </a:r>
            <a:r>
              <a:rPr lang="ja-JP" altLang="en-US" sz="1200" b="1" dirty="0">
                <a:latin typeface="メイリオ" panose="020B0604030504040204" pitchFamily="50" charset="-128"/>
                <a:ea typeface="メイリオ" panose="020B0604030504040204" pitchFamily="50" charset="-128"/>
              </a:rPr>
              <a:t>福祉・介護職員の皆さま</a:t>
            </a:r>
            <a:r>
              <a:rPr lang="ja-JP" altLang="en-US" sz="1200" dirty="0">
                <a:latin typeface="メイリオ" panose="020B0604030504040204" pitchFamily="50" charset="-128"/>
                <a:ea typeface="メイリオ" panose="020B0604030504040204" pitchFamily="50" charset="-128"/>
              </a:rPr>
              <a:t>や、</a:t>
            </a:r>
            <a:r>
              <a:rPr lang="ja-JP" altLang="en-US" sz="1200" b="1" dirty="0">
                <a:latin typeface="メイリオ" panose="020B0604030504040204" pitchFamily="50" charset="-128"/>
                <a:ea typeface="メイリオ" panose="020B0604030504040204" pitchFamily="50" charset="-128"/>
              </a:rPr>
              <a:t>医療従事者の皆さま</a:t>
            </a:r>
            <a:r>
              <a:rPr lang="ja-JP" altLang="en-US" sz="1200" dirty="0">
                <a:latin typeface="メイリオ" panose="020B0604030504040204" pitchFamily="50" charset="-128"/>
                <a:ea typeface="メイリオ" panose="020B0604030504040204" pitchFamily="50" charset="-128"/>
              </a:rPr>
              <a:t>の“</a:t>
            </a:r>
            <a:r>
              <a:rPr lang="ja-JP" altLang="en-US" sz="1600" b="1" dirty="0">
                <a:latin typeface="メイリオ" panose="020B0604030504040204" pitchFamily="50" charset="-128"/>
                <a:ea typeface="メイリオ" panose="020B0604030504040204" pitchFamily="50" charset="-128"/>
              </a:rPr>
              <a:t>気づき</a:t>
            </a:r>
            <a:r>
              <a:rPr lang="ja-JP" altLang="en-US" sz="1200" dirty="0">
                <a:latin typeface="メイリオ" panose="020B0604030504040204" pitchFamily="50" charset="-128"/>
                <a:ea typeface="メイリオ" panose="020B0604030504040204" pitchFamily="50" charset="-128"/>
              </a:rPr>
              <a:t>”が大切です。</a:t>
            </a:r>
          </a:p>
        </p:txBody>
      </p:sp>
      <p:sp>
        <p:nvSpPr>
          <p:cNvPr id="20" name="テキスト ボックス 19">
            <a:extLst>
              <a:ext uri="{FF2B5EF4-FFF2-40B4-BE49-F238E27FC236}">
                <a16:creationId xmlns:a16="http://schemas.microsoft.com/office/drawing/2014/main" id="{60B49E86-6401-DA59-F1AF-70D79EB5FAAB}"/>
              </a:ext>
            </a:extLst>
          </p:cNvPr>
          <p:cNvSpPr txBox="1"/>
          <p:nvPr/>
        </p:nvSpPr>
        <p:spPr>
          <a:xfrm>
            <a:off x="330826" y="2031688"/>
            <a:ext cx="6000457" cy="307777"/>
          </a:xfrm>
          <a:prstGeom prst="rect">
            <a:avLst/>
          </a:prstGeom>
          <a:noFill/>
        </p:spPr>
        <p:txBody>
          <a:bodyPr wrap="square" rtlCol="0">
            <a:spAutoFit/>
          </a:bodyPr>
          <a:lstStyle/>
          <a:p>
            <a:r>
              <a:rPr kumimoji="1" lang="ja-JP" altLang="en-US" sz="1400" b="1" dirty="0">
                <a:solidFill>
                  <a:schemeClr val="accent2"/>
                </a:solidFill>
                <a:latin typeface="メイリオ" panose="020B0604030504040204" pitchFamily="50" charset="-128"/>
                <a:ea typeface="メイリオ" panose="020B0604030504040204" pitchFamily="50" charset="-128"/>
              </a:rPr>
              <a:t>気づきのヒント</a:t>
            </a:r>
          </a:p>
        </p:txBody>
      </p:sp>
      <p:sp>
        <p:nvSpPr>
          <p:cNvPr id="22" name="矢印: 下 21">
            <a:extLst>
              <a:ext uri="{FF2B5EF4-FFF2-40B4-BE49-F238E27FC236}">
                <a16:creationId xmlns:a16="http://schemas.microsoft.com/office/drawing/2014/main" id="{988C689B-65BF-033D-C3C1-500FC3F862B2}"/>
              </a:ext>
            </a:extLst>
          </p:cNvPr>
          <p:cNvSpPr/>
          <p:nvPr/>
        </p:nvSpPr>
        <p:spPr>
          <a:xfrm>
            <a:off x="2842770" y="4153380"/>
            <a:ext cx="1172458" cy="297467"/>
          </a:xfrm>
          <a:prstGeom prst="downArrow">
            <a:avLst>
              <a:gd name="adj1" fmla="val 50000"/>
              <a:gd name="adj2" fmla="val 64922"/>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4E881A6E-D7B7-2E2D-6A03-4A319707DAE3}"/>
              </a:ext>
            </a:extLst>
          </p:cNvPr>
          <p:cNvSpPr txBox="1"/>
          <p:nvPr/>
        </p:nvSpPr>
        <p:spPr>
          <a:xfrm>
            <a:off x="524967" y="229539"/>
            <a:ext cx="5850384" cy="461665"/>
          </a:xfrm>
          <a:prstGeom prst="rect">
            <a:avLst/>
          </a:prstGeom>
          <a:noFill/>
        </p:spPr>
        <p:txBody>
          <a:bodyPr wrap="square" rtlCol="0">
            <a:spAutoFit/>
          </a:bodyPr>
          <a:lstStyle/>
          <a:p>
            <a:pPr algn="ctr"/>
            <a:r>
              <a:rPr kumimoji="1" lang="ja-JP" altLang="en-US" sz="2400" b="1" dirty="0">
                <a:ln w="0"/>
                <a:solidFill>
                  <a:schemeClr val="accent2"/>
                </a:solidFill>
                <a:effectLst>
                  <a:outerShdw blurRad="38100" dist="19050" dir="2700000" algn="tl" rotWithShape="0">
                    <a:schemeClr val="dk1">
                      <a:alpha val="40000"/>
                    </a:schemeClr>
                  </a:outerShdw>
                </a:effectLst>
                <a:latin typeface="メイリオ" panose="020B0604030504040204" pitchFamily="50" charset="-128"/>
                <a:ea typeface="メイリオ" panose="020B0604030504040204" pitchFamily="50" charset="-128"/>
              </a:rPr>
              <a:t>ヤングケアラーに気づくために</a:t>
            </a:r>
          </a:p>
        </p:txBody>
      </p:sp>
      <p:sp>
        <p:nvSpPr>
          <p:cNvPr id="29" name="テキスト ボックス 28">
            <a:extLst>
              <a:ext uri="{FF2B5EF4-FFF2-40B4-BE49-F238E27FC236}">
                <a16:creationId xmlns:a16="http://schemas.microsoft.com/office/drawing/2014/main" id="{80EF3233-C085-E191-D9C6-EEB6F4EE988F}"/>
              </a:ext>
            </a:extLst>
          </p:cNvPr>
          <p:cNvSpPr txBox="1"/>
          <p:nvPr/>
        </p:nvSpPr>
        <p:spPr>
          <a:xfrm>
            <a:off x="330826" y="4358190"/>
            <a:ext cx="6081919" cy="307777"/>
          </a:xfrm>
          <a:prstGeom prst="rect">
            <a:avLst/>
          </a:prstGeom>
          <a:noFill/>
        </p:spPr>
        <p:txBody>
          <a:bodyPr wrap="square" rtlCol="0">
            <a:spAutoFit/>
          </a:bodyPr>
          <a:lstStyle/>
          <a:p>
            <a:r>
              <a:rPr kumimoji="1" lang="ja-JP" altLang="en-US" sz="1400" b="1" dirty="0">
                <a:solidFill>
                  <a:schemeClr val="accent2"/>
                </a:solidFill>
                <a:latin typeface="メイリオ" panose="020B0604030504040204" pitchFamily="50" charset="-128"/>
                <a:ea typeface="メイリオ" panose="020B0604030504040204" pitchFamily="50" charset="-128"/>
              </a:rPr>
              <a:t>ヤングケアラーの状態を知る</a:t>
            </a:r>
          </a:p>
        </p:txBody>
      </p:sp>
      <p:sp>
        <p:nvSpPr>
          <p:cNvPr id="31" name="正方形/長方形 30">
            <a:extLst>
              <a:ext uri="{FF2B5EF4-FFF2-40B4-BE49-F238E27FC236}">
                <a16:creationId xmlns:a16="http://schemas.microsoft.com/office/drawing/2014/main" id="{B7CEBB8A-C42A-F923-5D3D-2D05B6EBE43A}"/>
              </a:ext>
            </a:extLst>
          </p:cNvPr>
          <p:cNvSpPr/>
          <p:nvPr/>
        </p:nvSpPr>
        <p:spPr>
          <a:xfrm>
            <a:off x="62144" y="71021"/>
            <a:ext cx="6742707" cy="9765437"/>
          </a:xfrm>
          <a:prstGeom prst="rect">
            <a:avLst/>
          </a:prstGeom>
          <a:no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B417AA0F-131F-96F0-2F1B-FF77908F24EF}"/>
              </a:ext>
            </a:extLst>
          </p:cNvPr>
          <p:cNvSpPr txBox="1"/>
          <p:nvPr/>
        </p:nvSpPr>
        <p:spPr>
          <a:xfrm>
            <a:off x="283392" y="4598461"/>
            <a:ext cx="6419247" cy="646331"/>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ヤングケアラーを支援につなぐにあたっては、本人の意思を尊重すること、本人や家族の想いを第一に考えることが重要です。本人や家族との対話の中で緊急性を確認した上で、信頼関係を築きながら状況の把握をお願いします。</a:t>
            </a:r>
          </a:p>
        </p:txBody>
      </p:sp>
      <p:pic>
        <p:nvPicPr>
          <p:cNvPr id="2" name="図 1">
            <a:extLst>
              <a:ext uri="{FF2B5EF4-FFF2-40B4-BE49-F238E27FC236}">
                <a16:creationId xmlns:a16="http://schemas.microsoft.com/office/drawing/2014/main" id="{7FFAC4BB-A3D9-C56E-93AB-9B45FA6B1153}"/>
              </a:ext>
            </a:extLst>
          </p:cNvPr>
          <p:cNvPicPr>
            <a:picLocks noChangeAspect="1"/>
          </p:cNvPicPr>
          <p:nvPr/>
        </p:nvPicPr>
        <p:blipFill rotWithShape="1">
          <a:blip r:embed="rId2"/>
          <a:srcRect t="11200"/>
          <a:stretch/>
        </p:blipFill>
        <p:spPr>
          <a:xfrm>
            <a:off x="330826" y="5201916"/>
            <a:ext cx="6194599" cy="3491810"/>
          </a:xfrm>
          <a:prstGeom prst="rect">
            <a:avLst/>
          </a:prstGeom>
        </p:spPr>
      </p:pic>
      <p:grpSp>
        <p:nvGrpSpPr>
          <p:cNvPr id="3" name="グループ化 2">
            <a:extLst>
              <a:ext uri="{FF2B5EF4-FFF2-40B4-BE49-F238E27FC236}">
                <a16:creationId xmlns:a16="http://schemas.microsoft.com/office/drawing/2014/main" id="{43A64841-B418-1AB9-0561-FE751FFF2CF7}"/>
              </a:ext>
            </a:extLst>
          </p:cNvPr>
          <p:cNvGrpSpPr/>
          <p:nvPr/>
        </p:nvGrpSpPr>
        <p:grpSpPr>
          <a:xfrm>
            <a:off x="734177" y="104903"/>
            <a:ext cx="352837" cy="554456"/>
            <a:chOff x="5541963" y="2690813"/>
            <a:chExt cx="388938" cy="611188"/>
          </a:xfrm>
        </p:grpSpPr>
        <p:sp>
          <p:nvSpPr>
            <p:cNvPr id="4" name="Freeform 213">
              <a:extLst>
                <a:ext uri="{FF2B5EF4-FFF2-40B4-BE49-F238E27FC236}">
                  <a16:creationId xmlns:a16="http://schemas.microsoft.com/office/drawing/2014/main" id="{71D168D1-8C11-AD6B-AC3A-6C8C036E9E2B}"/>
                </a:ext>
              </a:extLst>
            </p:cNvPr>
            <p:cNvSpPr>
              <a:spLocks/>
            </p:cNvSpPr>
            <p:nvPr/>
          </p:nvSpPr>
          <p:spPr bwMode="auto">
            <a:xfrm>
              <a:off x="5654676" y="3203576"/>
              <a:ext cx="163513" cy="98425"/>
            </a:xfrm>
            <a:custGeom>
              <a:avLst/>
              <a:gdLst>
                <a:gd name="T0" fmla="*/ 0 w 410"/>
                <a:gd name="T1" fmla="*/ 0 h 248"/>
                <a:gd name="T2" fmla="*/ 0 w 410"/>
                <a:gd name="T3" fmla="*/ 0 h 248"/>
                <a:gd name="T4" fmla="*/ 0 w 410"/>
                <a:gd name="T5" fmla="*/ 27 h 248"/>
                <a:gd name="T6" fmla="*/ 4 w 410"/>
                <a:gd name="T7" fmla="*/ 51 h 248"/>
                <a:gd name="T8" fmla="*/ 7 w 410"/>
                <a:gd name="T9" fmla="*/ 75 h 248"/>
                <a:gd name="T10" fmla="*/ 14 w 410"/>
                <a:gd name="T11" fmla="*/ 98 h 248"/>
                <a:gd name="T12" fmla="*/ 20 w 410"/>
                <a:gd name="T13" fmla="*/ 119 h 248"/>
                <a:gd name="T14" fmla="*/ 29 w 410"/>
                <a:gd name="T15" fmla="*/ 139 h 248"/>
                <a:gd name="T16" fmla="*/ 40 w 410"/>
                <a:gd name="T17" fmla="*/ 158 h 248"/>
                <a:gd name="T18" fmla="*/ 52 w 410"/>
                <a:gd name="T19" fmla="*/ 176 h 248"/>
                <a:gd name="T20" fmla="*/ 66 w 410"/>
                <a:gd name="T21" fmla="*/ 192 h 248"/>
                <a:gd name="T22" fmla="*/ 81 w 410"/>
                <a:gd name="T23" fmla="*/ 206 h 248"/>
                <a:gd name="T24" fmla="*/ 98 w 410"/>
                <a:gd name="T25" fmla="*/ 218 h 248"/>
                <a:gd name="T26" fmla="*/ 117 w 410"/>
                <a:gd name="T27" fmla="*/ 228 h 248"/>
                <a:gd name="T28" fmla="*/ 136 w 410"/>
                <a:gd name="T29" fmla="*/ 237 h 248"/>
                <a:gd name="T30" fmla="*/ 158 w 410"/>
                <a:gd name="T31" fmla="*/ 242 h 248"/>
                <a:gd name="T32" fmla="*/ 180 w 410"/>
                <a:gd name="T33" fmla="*/ 247 h 248"/>
                <a:gd name="T34" fmla="*/ 205 w 410"/>
                <a:gd name="T35" fmla="*/ 248 h 248"/>
                <a:gd name="T36" fmla="*/ 205 w 410"/>
                <a:gd name="T37" fmla="*/ 248 h 248"/>
                <a:gd name="T38" fmla="*/ 229 w 410"/>
                <a:gd name="T39" fmla="*/ 247 h 248"/>
                <a:gd name="T40" fmla="*/ 254 w 410"/>
                <a:gd name="T41" fmla="*/ 242 h 248"/>
                <a:gd name="T42" fmla="*/ 264 w 410"/>
                <a:gd name="T43" fmla="*/ 240 h 248"/>
                <a:gd name="T44" fmla="*/ 274 w 410"/>
                <a:gd name="T45" fmla="*/ 237 h 248"/>
                <a:gd name="T46" fmla="*/ 295 w 410"/>
                <a:gd name="T47" fmla="*/ 228 h 248"/>
                <a:gd name="T48" fmla="*/ 313 w 410"/>
                <a:gd name="T49" fmla="*/ 218 h 248"/>
                <a:gd name="T50" fmla="*/ 330 w 410"/>
                <a:gd name="T51" fmla="*/ 206 h 248"/>
                <a:gd name="T52" fmla="*/ 346 w 410"/>
                <a:gd name="T53" fmla="*/ 192 h 248"/>
                <a:gd name="T54" fmla="*/ 359 w 410"/>
                <a:gd name="T55" fmla="*/ 176 h 248"/>
                <a:gd name="T56" fmla="*/ 371 w 410"/>
                <a:gd name="T57" fmla="*/ 158 h 248"/>
                <a:gd name="T58" fmla="*/ 382 w 410"/>
                <a:gd name="T59" fmla="*/ 139 h 248"/>
                <a:gd name="T60" fmla="*/ 390 w 410"/>
                <a:gd name="T61" fmla="*/ 119 h 248"/>
                <a:gd name="T62" fmla="*/ 397 w 410"/>
                <a:gd name="T63" fmla="*/ 98 h 248"/>
                <a:gd name="T64" fmla="*/ 403 w 410"/>
                <a:gd name="T65" fmla="*/ 75 h 248"/>
                <a:gd name="T66" fmla="*/ 407 w 410"/>
                <a:gd name="T67" fmla="*/ 51 h 248"/>
                <a:gd name="T68" fmla="*/ 409 w 410"/>
                <a:gd name="T69" fmla="*/ 27 h 248"/>
                <a:gd name="T70" fmla="*/ 410 w 410"/>
                <a:gd name="T71" fmla="*/ 0 h 248"/>
                <a:gd name="T72" fmla="*/ 410 w 410"/>
                <a:gd name="T73" fmla="*/ 0 h 248"/>
                <a:gd name="T74" fmla="*/ 405 w 410"/>
                <a:gd name="T75" fmla="*/ 1 h 248"/>
                <a:gd name="T76" fmla="*/ 390 w 410"/>
                <a:gd name="T77" fmla="*/ 6 h 248"/>
                <a:gd name="T78" fmla="*/ 369 w 410"/>
                <a:gd name="T79" fmla="*/ 12 h 248"/>
                <a:gd name="T80" fmla="*/ 341 w 410"/>
                <a:gd name="T81" fmla="*/ 20 h 248"/>
                <a:gd name="T82" fmla="*/ 309 w 410"/>
                <a:gd name="T83" fmla="*/ 28 h 248"/>
                <a:gd name="T84" fmla="*/ 275 w 410"/>
                <a:gd name="T85" fmla="*/ 34 h 248"/>
                <a:gd name="T86" fmla="*/ 239 w 410"/>
                <a:gd name="T87" fmla="*/ 40 h 248"/>
                <a:gd name="T88" fmla="*/ 222 w 410"/>
                <a:gd name="T89" fmla="*/ 41 h 248"/>
                <a:gd name="T90" fmla="*/ 205 w 410"/>
                <a:gd name="T91" fmla="*/ 41 h 248"/>
                <a:gd name="T92" fmla="*/ 205 w 410"/>
                <a:gd name="T93" fmla="*/ 41 h 248"/>
                <a:gd name="T94" fmla="*/ 188 w 410"/>
                <a:gd name="T95" fmla="*/ 41 h 248"/>
                <a:gd name="T96" fmla="*/ 170 w 410"/>
                <a:gd name="T97" fmla="*/ 40 h 248"/>
                <a:gd name="T98" fmla="*/ 135 w 410"/>
                <a:gd name="T99" fmla="*/ 34 h 248"/>
                <a:gd name="T100" fmla="*/ 101 w 410"/>
                <a:gd name="T101" fmla="*/ 28 h 248"/>
                <a:gd name="T102" fmla="*/ 69 w 410"/>
                <a:gd name="T103" fmla="*/ 20 h 248"/>
                <a:gd name="T104" fmla="*/ 41 w 410"/>
                <a:gd name="T105" fmla="*/ 12 h 248"/>
                <a:gd name="T106" fmla="*/ 19 w 410"/>
                <a:gd name="T107" fmla="*/ 6 h 248"/>
                <a:gd name="T108" fmla="*/ 5 w 410"/>
                <a:gd name="T109" fmla="*/ 1 h 248"/>
                <a:gd name="T110" fmla="*/ 0 w 410"/>
                <a:gd name="T111" fmla="*/ 0 h 248"/>
                <a:gd name="T112" fmla="*/ 0 w 410"/>
                <a:gd name="T113" fmla="*/ 0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10" h="248">
                  <a:moveTo>
                    <a:pt x="0" y="0"/>
                  </a:moveTo>
                  <a:lnTo>
                    <a:pt x="0" y="0"/>
                  </a:lnTo>
                  <a:lnTo>
                    <a:pt x="0" y="27"/>
                  </a:lnTo>
                  <a:lnTo>
                    <a:pt x="4" y="51"/>
                  </a:lnTo>
                  <a:lnTo>
                    <a:pt x="7" y="75"/>
                  </a:lnTo>
                  <a:lnTo>
                    <a:pt x="14" y="98"/>
                  </a:lnTo>
                  <a:lnTo>
                    <a:pt x="20" y="119"/>
                  </a:lnTo>
                  <a:lnTo>
                    <a:pt x="29" y="139"/>
                  </a:lnTo>
                  <a:lnTo>
                    <a:pt x="40" y="158"/>
                  </a:lnTo>
                  <a:lnTo>
                    <a:pt x="52" y="176"/>
                  </a:lnTo>
                  <a:lnTo>
                    <a:pt x="66" y="192"/>
                  </a:lnTo>
                  <a:lnTo>
                    <a:pt x="81" y="206"/>
                  </a:lnTo>
                  <a:lnTo>
                    <a:pt x="98" y="218"/>
                  </a:lnTo>
                  <a:lnTo>
                    <a:pt x="117" y="228"/>
                  </a:lnTo>
                  <a:lnTo>
                    <a:pt x="136" y="237"/>
                  </a:lnTo>
                  <a:lnTo>
                    <a:pt x="158" y="242"/>
                  </a:lnTo>
                  <a:lnTo>
                    <a:pt x="180" y="247"/>
                  </a:lnTo>
                  <a:lnTo>
                    <a:pt x="205" y="248"/>
                  </a:lnTo>
                  <a:lnTo>
                    <a:pt x="205" y="248"/>
                  </a:lnTo>
                  <a:lnTo>
                    <a:pt x="229" y="247"/>
                  </a:lnTo>
                  <a:lnTo>
                    <a:pt x="254" y="242"/>
                  </a:lnTo>
                  <a:lnTo>
                    <a:pt x="264" y="240"/>
                  </a:lnTo>
                  <a:lnTo>
                    <a:pt x="274" y="237"/>
                  </a:lnTo>
                  <a:lnTo>
                    <a:pt x="295" y="228"/>
                  </a:lnTo>
                  <a:lnTo>
                    <a:pt x="313" y="218"/>
                  </a:lnTo>
                  <a:lnTo>
                    <a:pt x="330" y="206"/>
                  </a:lnTo>
                  <a:lnTo>
                    <a:pt x="346" y="192"/>
                  </a:lnTo>
                  <a:lnTo>
                    <a:pt x="359" y="176"/>
                  </a:lnTo>
                  <a:lnTo>
                    <a:pt x="371" y="158"/>
                  </a:lnTo>
                  <a:lnTo>
                    <a:pt x="382" y="139"/>
                  </a:lnTo>
                  <a:lnTo>
                    <a:pt x="390" y="119"/>
                  </a:lnTo>
                  <a:lnTo>
                    <a:pt x="397" y="98"/>
                  </a:lnTo>
                  <a:lnTo>
                    <a:pt x="403" y="75"/>
                  </a:lnTo>
                  <a:lnTo>
                    <a:pt x="407" y="51"/>
                  </a:lnTo>
                  <a:lnTo>
                    <a:pt x="409" y="27"/>
                  </a:lnTo>
                  <a:lnTo>
                    <a:pt x="410" y="0"/>
                  </a:lnTo>
                  <a:lnTo>
                    <a:pt x="410" y="0"/>
                  </a:lnTo>
                  <a:lnTo>
                    <a:pt x="405" y="1"/>
                  </a:lnTo>
                  <a:lnTo>
                    <a:pt x="390" y="6"/>
                  </a:lnTo>
                  <a:lnTo>
                    <a:pt x="369" y="12"/>
                  </a:lnTo>
                  <a:lnTo>
                    <a:pt x="341" y="20"/>
                  </a:lnTo>
                  <a:lnTo>
                    <a:pt x="309" y="28"/>
                  </a:lnTo>
                  <a:lnTo>
                    <a:pt x="275" y="34"/>
                  </a:lnTo>
                  <a:lnTo>
                    <a:pt x="239" y="40"/>
                  </a:lnTo>
                  <a:lnTo>
                    <a:pt x="222" y="41"/>
                  </a:lnTo>
                  <a:lnTo>
                    <a:pt x="205" y="41"/>
                  </a:lnTo>
                  <a:lnTo>
                    <a:pt x="205" y="41"/>
                  </a:lnTo>
                  <a:lnTo>
                    <a:pt x="188" y="41"/>
                  </a:lnTo>
                  <a:lnTo>
                    <a:pt x="170" y="40"/>
                  </a:lnTo>
                  <a:lnTo>
                    <a:pt x="135" y="34"/>
                  </a:lnTo>
                  <a:lnTo>
                    <a:pt x="101" y="28"/>
                  </a:lnTo>
                  <a:lnTo>
                    <a:pt x="69" y="20"/>
                  </a:lnTo>
                  <a:lnTo>
                    <a:pt x="41" y="12"/>
                  </a:lnTo>
                  <a:lnTo>
                    <a:pt x="19" y="6"/>
                  </a:lnTo>
                  <a:lnTo>
                    <a:pt x="5" y="1"/>
                  </a:lnTo>
                  <a:lnTo>
                    <a:pt x="0" y="0"/>
                  </a:lnTo>
                  <a:lnTo>
                    <a:pt x="0" y="0"/>
                  </a:lnTo>
                  <a:close/>
                </a:path>
              </a:pathLst>
            </a:custGeom>
            <a:solidFill>
              <a:srgbClr val="F29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2953" tIns="41476" rIns="82953" bIns="41476"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sz="1633"/>
            </a:p>
          </p:txBody>
        </p:sp>
        <p:sp>
          <p:nvSpPr>
            <p:cNvPr id="5" name="Freeform 214">
              <a:extLst>
                <a:ext uri="{FF2B5EF4-FFF2-40B4-BE49-F238E27FC236}">
                  <a16:creationId xmlns:a16="http://schemas.microsoft.com/office/drawing/2014/main" id="{F9769EFE-FE11-E897-E281-A6A20957B59E}"/>
                </a:ext>
              </a:extLst>
            </p:cNvPr>
            <p:cNvSpPr>
              <a:spLocks/>
            </p:cNvSpPr>
            <p:nvPr/>
          </p:nvSpPr>
          <p:spPr bwMode="auto">
            <a:xfrm>
              <a:off x="5541963" y="2690813"/>
              <a:ext cx="388938" cy="455613"/>
            </a:xfrm>
            <a:custGeom>
              <a:avLst/>
              <a:gdLst>
                <a:gd name="T0" fmla="*/ 464 w 981"/>
                <a:gd name="T1" fmla="*/ 1 h 1150"/>
                <a:gd name="T2" fmla="*/ 391 w 981"/>
                <a:gd name="T3" fmla="*/ 10 h 1150"/>
                <a:gd name="T4" fmla="*/ 321 w 981"/>
                <a:gd name="T5" fmla="*/ 31 h 1150"/>
                <a:gd name="T6" fmla="*/ 256 w 981"/>
                <a:gd name="T7" fmla="*/ 60 h 1150"/>
                <a:gd name="T8" fmla="*/ 197 w 981"/>
                <a:gd name="T9" fmla="*/ 99 h 1150"/>
                <a:gd name="T10" fmla="*/ 143 w 981"/>
                <a:gd name="T11" fmla="*/ 145 h 1150"/>
                <a:gd name="T12" fmla="*/ 97 w 981"/>
                <a:gd name="T13" fmla="*/ 198 h 1150"/>
                <a:gd name="T14" fmla="*/ 59 w 981"/>
                <a:gd name="T15" fmla="*/ 259 h 1150"/>
                <a:gd name="T16" fmla="*/ 29 w 981"/>
                <a:gd name="T17" fmla="*/ 324 h 1150"/>
                <a:gd name="T18" fmla="*/ 9 w 981"/>
                <a:gd name="T19" fmla="*/ 395 h 1150"/>
                <a:gd name="T20" fmla="*/ 1 w 981"/>
                <a:gd name="T21" fmla="*/ 468 h 1150"/>
                <a:gd name="T22" fmla="*/ 1 w 981"/>
                <a:gd name="T23" fmla="*/ 516 h 1150"/>
                <a:gd name="T24" fmla="*/ 11 w 981"/>
                <a:gd name="T25" fmla="*/ 583 h 1150"/>
                <a:gd name="T26" fmla="*/ 30 w 981"/>
                <a:gd name="T27" fmla="*/ 648 h 1150"/>
                <a:gd name="T28" fmla="*/ 57 w 981"/>
                <a:gd name="T29" fmla="*/ 709 h 1150"/>
                <a:gd name="T30" fmla="*/ 122 w 981"/>
                <a:gd name="T31" fmla="*/ 821 h 1150"/>
                <a:gd name="T32" fmla="*/ 207 w 981"/>
                <a:gd name="T33" fmla="*/ 941 h 1150"/>
                <a:gd name="T34" fmla="*/ 238 w 981"/>
                <a:gd name="T35" fmla="*/ 998 h 1150"/>
                <a:gd name="T36" fmla="*/ 245 w 981"/>
                <a:gd name="T37" fmla="*/ 1025 h 1150"/>
                <a:gd name="T38" fmla="*/ 248 w 981"/>
                <a:gd name="T39" fmla="*/ 1042 h 1150"/>
                <a:gd name="T40" fmla="*/ 269 w 981"/>
                <a:gd name="T41" fmla="*/ 1072 h 1150"/>
                <a:gd name="T42" fmla="*/ 306 w 981"/>
                <a:gd name="T43" fmla="*/ 1103 h 1150"/>
                <a:gd name="T44" fmla="*/ 361 w 981"/>
                <a:gd name="T45" fmla="*/ 1129 h 1150"/>
                <a:gd name="T46" fmla="*/ 432 w 981"/>
                <a:gd name="T47" fmla="*/ 1145 h 1150"/>
                <a:gd name="T48" fmla="*/ 489 w 981"/>
                <a:gd name="T49" fmla="*/ 1150 h 1150"/>
                <a:gd name="T50" fmla="*/ 574 w 981"/>
                <a:gd name="T51" fmla="*/ 1141 h 1150"/>
                <a:gd name="T52" fmla="*/ 639 w 981"/>
                <a:gd name="T53" fmla="*/ 1121 h 1150"/>
                <a:gd name="T54" fmla="*/ 688 w 981"/>
                <a:gd name="T55" fmla="*/ 1093 h 1150"/>
                <a:gd name="T56" fmla="*/ 719 w 981"/>
                <a:gd name="T57" fmla="*/ 1062 h 1150"/>
                <a:gd name="T58" fmla="*/ 734 w 981"/>
                <a:gd name="T59" fmla="*/ 1032 h 1150"/>
                <a:gd name="T60" fmla="*/ 735 w 981"/>
                <a:gd name="T61" fmla="*/ 1016 h 1150"/>
                <a:gd name="T62" fmla="*/ 745 w 981"/>
                <a:gd name="T63" fmla="*/ 989 h 1150"/>
                <a:gd name="T64" fmla="*/ 813 w 981"/>
                <a:gd name="T65" fmla="*/ 886 h 1150"/>
                <a:gd name="T66" fmla="*/ 880 w 981"/>
                <a:gd name="T67" fmla="*/ 786 h 1150"/>
                <a:gd name="T68" fmla="*/ 934 w 981"/>
                <a:gd name="T69" fmla="*/ 689 h 1150"/>
                <a:gd name="T70" fmla="*/ 958 w 981"/>
                <a:gd name="T71" fmla="*/ 627 h 1150"/>
                <a:gd name="T72" fmla="*/ 975 w 981"/>
                <a:gd name="T73" fmla="*/ 561 h 1150"/>
                <a:gd name="T74" fmla="*/ 981 w 981"/>
                <a:gd name="T75" fmla="*/ 493 h 1150"/>
                <a:gd name="T76" fmla="*/ 979 w 981"/>
                <a:gd name="T77" fmla="*/ 443 h 1150"/>
                <a:gd name="T78" fmla="*/ 966 w 981"/>
                <a:gd name="T79" fmla="*/ 371 h 1150"/>
                <a:gd name="T80" fmla="*/ 943 w 981"/>
                <a:gd name="T81" fmla="*/ 301 h 1150"/>
                <a:gd name="T82" fmla="*/ 910 w 981"/>
                <a:gd name="T83" fmla="*/ 238 h 1150"/>
                <a:gd name="T84" fmla="*/ 868 w 981"/>
                <a:gd name="T85" fmla="*/ 180 h 1150"/>
                <a:gd name="T86" fmla="*/ 820 w 981"/>
                <a:gd name="T87" fmla="*/ 129 h 1150"/>
                <a:gd name="T88" fmla="*/ 764 w 981"/>
                <a:gd name="T89" fmla="*/ 84 h 1150"/>
                <a:gd name="T90" fmla="*/ 702 w 981"/>
                <a:gd name="T91" fmla="*/ 49 h 1150"/>
                <a:gd name="T92" fmla="*/ 635 w 981"/>
                <a:gd name="T93" fmla="*/ 23 h 1150"/>
                <a:gd name="T94" fmla="*/ 564 w 981"/>
                <a:gd name="T95" fmla="*/ 7 h 1150"/>
                <a:gd name="T96" fmla="*/ 489 w 981"/>
                <a:gd name="T97" fmla="*/ 0 h 1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81" h="1150">
                  <a:moveTo>
                    <a:pt x="489" y="0"/>
                  </a:moveTo>
                  <a:lnTo>
                    <a:pt x="489" y="0"/>
                  </a:lnTo>
                  <a:lnTo>
                    <a:pt x="464" y="1"/>
                  </a:lnTo>
                  <a:lnTo>
                    <a:pt x="439" y="3"/>
                  </a:lnTo>
                  <a:lnTo>
                    <a:pt x="415" y="7"/>
                  </a:lnTo>
                  <a:lnTo>
                    <a:pt x="391" y="10"/>
                  </a:lnTo>
                  <a:lnTo>
                    <a:pt x="367" y="17"/>
                  </a:lnTo>
                  <a:lnTo>
                    <a:pt x="344" y="23"/>
                  </a:lnTo>
                  <a:lnTo>
                    <a:pt x="321" y="31"/>
                  </a:lnTo>
                  <a:lnTo>
                    <a:pt x="299" y="40"/>
                  </a:lnTo>
                  <a:lnTo>
                    <a:pt x="277" y="49"/>
                  </a:lnTo>
                  <a:lnTo>
                    <a:pt x="256" y="60"/>
                  </a:lnTo>
                  <a:lnTo>
                    <a:pt x="235" y="72"/>
                  </a:lnTo>
                  <a:lnTo>
                    <a:pt x="215" y="84"/>
                  </a:lnTo>
                  <a:lnTo>
                    <a:pt x="197" y="99"/>
                  </a:lnTo>
                  <a:lnTo>
                    <a:pt x="178" y="113"/>
                  </a:lnTo>
                  <a:lnTo>
                    <a:pt x="161" y="129"/>
                  </a:lnTo>
                  <a:lnTo>
                    <a:pt x="143" y="145"/>
                  </a:lnTo>
                  <a:lnTo>
                    <a:pt x="127" y="162"/>
                  </a:lnTo>
                  <a:lnTo>
                    <a:pt x="111" y="180"/>
                  </a:lnTo>
                  <a:lnTo>
                    <a:pt x="97" y="198"/>
                  </a:lnTo>
                  <a:lnTo>
                    <a:pt x="84" y="218"/>
                  </a:lnTo>
                  <a:lnTo>
                    <a:pt x="71" y="238"/>
                  </a:lnTo>
                  <a:lnTo>
                    <a:pt x="59" y="259"/>
                  </a:lnTo>
                  <a:lnTo>
                    <a:pt x="48" y="281"/>
                  </a:lnTo>
                  <a:lnTo>
                    <a:pt x="38" y="301"/>
                  </a:lnTo>
                  <a:lnTo>
                    <a:pt x="29" y="324"/>
                  </a:lnTo>
                  <a:lnTo>
                    <a:pt x="21" y="347"/>
                  </a:lnTo>
                  <a:lnTo>
                    <a:pt x="15" y="371"/>
                  </a:lnTo>
                  <a:lnTo>
                    <a:pt x="9" y="395"/>
                  </a:lnTo>
                  <a:lnTo>
                    <a:pt x="5" y="419"/>
                  </a:lnTo>
                  <a:lnTo>
                    <a:pt x="3" y="443"/>
                  </a:lnTo>
                  <a:lnTo>
                    <a:pt x="1" y="468"/>
                  </a:lnTo>
                  <a:lnTo>
                    <a:pt x="0" y="493"/>
                  </a:lnTo>
                  <a:lnTo>
                    <a:pt x="0" y="493"/>
                  </a:lnTo>
                  <a:lnTo>
                    <a:pt x="1" y="516"/>
                  </a:lnTo>
                  <a:lnTo>
                    <a:pt x="3" y="539"/>
                  </a:lnTo>
                  <a:lnTo>
                    <a:pt x="6" y="561"/>
                  </a:lnTo>
                  <a:lnTo>
                    <a:pt x="11" y="583"/>
                  </a:lnTo>
                  <a:lnTo>
                    <a:pt x="16" y="605"/>
                  </a:lnTo>
                  <a:lnTo>
                    <a:pt x="23" y="627"/>
                  </a:lnTo>
                  <a:lnTo>
                    <a:pt x="30" y="648"/>
                  </a:lnTo>
                  <a:lnTo>
                    <a:pt x="38" y="669"/>
                  </a:lnTo>
                  <a:lnTo>
                    <a:pt x="47" y="689"/>
                  </a:lnTo>
                  <a:lnTo>
                    <a:pt x="57" y="709"/>
                  </a:lnTo>
                  <a:lnTo>
                    <a:pt x="77" y="749"/>
                  </a:lnTo>
                  <a:lnTo>
                    <a:pt x="99" y="786"/>
                  </a:lnTo>
                  <a:lnTo>
                    <a:pt x="122" y="821"/>
                  </a:lnTo>
                  <a:lnTo>
                    <a:pt x="145" y="854"/>
                  </a:lnTo>
                  <a:lnTo>
                    <a:pt x="167" y="886"/>
                  </a:lnTo>
                  <a:lnTo>
                    <a:pt x="207" y="941"/>
                  </a:lnTo>
                  <a:lnTo>
                    <a:pt x="222" y="967"/>
                  </a:lnTo>
                  <a:lnTo>
                    <a:pt x="234" y="989"/>
                  </a:lnTo>
                  <a:lnTo>
                    <a:pt x="238" y="998"/>
                  </a:lnTo>
                  <a:lnTo>
                    <a:pt x="242" y="1007"/>
                  </a:lnTo>
                  <a:lnTo>
                    <a:pt x="244" y="1016"/>
                  </a:lnTo>
                  <a:lnTo>
                    <a:pt x="245" y="1025"/>
                  </a:lnTo>
                  <a:lnTo>
                    <a:pt x="245" y="1025"/>
                  </a:lnTo>
                  <a:lnTo>
                    <a:pt x="246" y="1032"/>
                  </a:lnTo>
                  <a:lnTo>
                    <a:pt x="248" y="1042"/>
                  </a:lnTo>
                  <a:lnTo>
                    <a:pt x="254" y="1051"/>
                  </a:lnTo>
                  <a:lnTo>
                    <a:pt x="260" y="1062"/>
                  </a:lnTo>
                  <a:lnTo>
                    <a:pt x="269" y="1072"/>
                  </a:lnTo>
                  <a:lnTo>
                    <a:pt x="279" y="1083"/>
                  </a:lnTo>
                  <a:lnTo>
                    <a:pt x="292" y="1093"/>
                  </a:lnTo>
                  <a:lnTo>
                    <a:pt x="306" y="1103"/>
                  </a:lnTo>
                  <a:lnTo>
                    <a:pt x="323" y="1112"/>
                  </a:lnTo>
                  <a:lnTo>
                    <a:pt x="340" y="1121"/>
                  </a:lnTo>
                  <a:lnTo>
                    <a:pt x="361" y="1129"/>
                  </a:lnTo>
                  <a:lnTo>
                    <a:pt x="383" y="1135"/>
                  </a:lnTo>
                  <a:lnTo>
                    <a:pt x="406" y="1141"/>
                  </a:lnTo>
                  <a:lnTo>
                    <a:pt x="432" y="1145"/>
                  </a:lnTo>
                  <a:lnTo>
                    <a:pt x="460" y="1149"/>
                  </a:lnTo>
                  <a:lnTo>
                    <a:pt x="489" y="1150"/>
                  </a:lnTo>
                  <a:lnTo>
                    <a:pt x="489" y="1150"/>
                  </a:lnTo>
                  <a:lnTo>
                    <a:pt x="519" y="1149"/>
                  </a:lnTo>
                  <a:lnTo>
                    <a:pt x="547" y="1145"/>
                  </a:lnTo>
                  <a:lnTo>
                    <a:pt x="574" y="1141"/>
                  </a:lnTo>
                  <a:lnTo>
                    <a:pt x="597" y="1135"/>
                  </a:lnTo>
                  <a:lnTo>
                    <a:pt x="620" y="1129"/>
                  </a:lnTo>
                  <a:lnTo>
                    <a:pt x="639" y="1121"/>
                  </a:lnTo>
                  <a:lnTo>
                    <a:pt x="657" y="1112"/>
                  </a:lnTo>
                  <a:lnTo>
                    <a:pt x="673" y="1103"/>
                  </a:lnTo>
                  <a:lnTo>
                    <a:pt x="688" y="1093"/>
                  </a:lnTo>
                  <a:lnTo>
                    <a:pt x="700" y="1083"/>
                  </a:lnTo>
                  <a:lnTo>
                    <a:pt x="711" y="1072"/>
                  </a:lnTo>
                  <a:lnTo>
                    <a:pt x="719" y="1062"/>
                  </a:lnTo>
                  <a:lnTo>
                    <a:pt x="726" y="1051"/>
                  </a:lnTo>
                  <a:lnTo>
                    <a:pt x="730" y="1042"/>
                  </a:lnTo>
                  <a:lnTo>
                    <a:pt x="734" y="1032"/>
                  </a:lnTo>
                  <a:lnTo>
                    <a:pt x="735" y="1025"/>
                  </a:lnTo>
                  <a:lnTo>
                    <a:pt x="735" y="1025"/>
                  </a:lnTo>
                  <a:lnTo>
                    <a:pt x="735" y="1016"/>
                  </a:lnTo>
                  <a:lnTo>
                    <a:pt x="737" y="1007"/>
                  </a:lnTo>
                  <a:lnTo>
                    <a:pt x="740" y="998"/>
                  </a:lnTo>
                  <a:lnTo>
                    <a:pt x="745" y="989"/>
                  </a:lnTo>
                  <a:lnTo>
                    <a:pt x="757" y="967"/>
                  </a:lnTo>
                  <a:lnTo>
                    <a:pt x="773" y="941"/>
                  </a:lnTo>
                  <a:lnTo>
                    <a:pt x="813" y="886"/>
                  </a:lnTo>
                  <a:lnTo>
                    <a:pt x="834" y="854"/>
                  </a:lnTo>
                  <a:lnTo>
                    <a:pt x="857" y="821"/>
                  </a:lnTo>
                  <a:lnTo>
                    <a:pt x="880" y="786"/>
                  </a:lnTo>
                  <a:lnTo>
                    <a:pt x="903" y="749"/>
                  </a:lnTo>
                  <a:lnTo>
                    <a:pt x="924" y="709"/>
                  </a:lnTo>
                  <a:lnTo>
                    <a:pt x="934" y="689"/>
                  </a:lnTo>
                  <a:lnTo>
                    <a:pt x="943" y="669"/>
                  </a:lnTo>
                  <a:lnTo>
                    <a:pt x="951" y="648"/>
                  </a:lnTo>
                  <a:lnTo>
                    <a:pt x="958" y="627"/>
                  </a:lnTo>
                  <a:lnTo>
                    <a:pt x="965" y="605"/>
                  </a:lnTo>
                  <a:lnTo>
                    <a:pt x="970" y="583"/>
                  </a:lnTo>
                  <a:lnTo>
                    <a:pt x="975" y="561"/>
                  </a:lnTo>
                  <a:lnTo>
                    <a:pt x="979" y="539"/>
                  </a:lnTo>
                  <a:lnTo>
                    <a:pt x="980" y="516"/>
                  </a:lnTo>
                  <a:lnTo>
                    <a:pt x="981" y="493"/>
                  </a:lnTo>
                  <a:lnTo>
                    <a:pt x="981" y="493"/>
                  </a:lnTo>
                  <a:lnTo>
                    <a:pt x="980" y="468"/>
                  </a:lnTo>
                  <a:lnTo>
                    <a:pt x="979" y="443"/>
                  </a:lnTo>
                  <a:lnTo>
                    <a:pt x="976" y="419"/>
                  </a:lnTo>
                  <a:lnTo>
                    <a:pt x="971" y="395"/>
                  </a:lnTo>
                  <a:lnTo>
                    <a:pt x="966" y="371"/>
                  </a:lnTo>
                  <a:lnTo>
                    <a:pt x="959" y="347"/>
                  </a:lnTo>
                  <a:lnTo>
                    <a:pt x="952" y="324"/>
                  </a:lnTo>
                  <a:lnTo>
                    <a:pt x="943" y="301"/>
                  </a:lnTo>
                  <a:lnTo>
                    <a:pt x="933" y="281"/>
                  </a:lnTo>
                  <a:lnTo>
                    <a:pt x="922" y="259"/>
                  </a:lnTo>
                  <a:lnTo>
                    <a:pt x="910" y="238"/>
                  </a:lnTo>
                  <a:lnTo>
                    <a:pt x="897" y="218"/>
                  </a:lnTo>
                  <a:lnTo>
                    <a:pt x="884" y="198"/>
                  </a:lnTo>
                  <a:lnTo>
                    <a:pt x="868" y="180"/>
                  </a:lnTo>
                  <a:lnTo>
                    <a:pt x="853" y="162"/>
                  </a:lnTo>
                  <a:lnTo>
                    <a:pt x="837" y="145"/>
                  </a:lnTo>
                  <a:lnTo>
                    <a:pt x="820" y="129"/>
                  </a:lnTo>
                  <a:lnTo>
                    <a:pt x="802" y="113"/>
                  </a:lnTo>
                  <a:lnTo>
                    <a:pt x="783" y="99"/>
                  </a:lnTo>
                  <a:lnTo>
                    <a:pt x="764" y="84"/>
                  </a:lnTo>
                  <a:lnTo>
                    <a:pt x="745" y="72"/>
                  </a:lnTo>
                  <a:lnTo>
                    <a:pt x="724" y="60"/>
                  </a:lnTo>
                  <a:lnTo>
                    <a:pt x="702" y="49"/>
                  </a:lnTo>
                  <a:lnTo>
                    <a:pt x="680" y="40"/>
                  </a:lnTo>
                  <a:lnTo>
                    <a:pt x="658" y="31"/>
                  </a:lnTo>
                  <a:lnTo>
                    <a:pt x="635" y="23"/>
                  </a:lnTo>
                  <a:lnTo>
                    <a:pt x="612" y="17"/>
                  </a:lnTo>
                  <a:lnTo>
                    <a:pt x="588" y="10"/>
                  </a:lnTo>
                  <a:lnTo>
                    <a:pt x="564" y="7"/>
                  </a:lnTo>
                  <a:lnTo>
                    <a:pt x="540" y="3"/>
                  </a:lnTo>
                  <a:lnTo>
                    <a:pt x="514" y="1"/>
                  </a:lnTo>
                  <a:lnTo>
                    <a:pt x="489" y="0"/>
                  </a:lnTo>
                  <a:lnTo>
                    <a:pt x="489" y="0"/>
                  </a:lnTo>
                  <a:close/>
                </a:path>
              </a:pathLst>
            </a:custGeom>
            <a:solidFill>
              <a:srgbClr val="F29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2953" tIns="41476" rIns="82953" bIns="41476"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sz="1633"/>
            </a:p>
          </p:txBody>
        </p:sp>
        <p:sp>
          <p:nvSpPr>
            <p:cNvPr id="7" name="Freeform 215">
              <a:extLst>
                <a:ext uri="{FF2B5EF4-FFF2-40B4-BE49-F238E27FC236}">
                  <a16:creationId xmlns:a16="http://schemas.microsoft.com/office/drawing/2014/main" id="{55614B44-CCE4-7819-7383-533EBD9CE3B3}"/>
                </a:ext>
              </a:extLst>
            </p:cNvPr>
            <p:cNvSpPr>
              <a:spLocks/>
            </p:cNvSpPr>
            <p:nvPr/>
          </p:nvSpPr>
          <p:spPr bwMode="auto">
            <a:xfrm>
              <a:off x="5646738" y="3149601"/>
              <a:ext cx="174625" cy="50800"/>
            </a:xfrm>
            <a:custGeom>
              <a:avLst/>
              <a:gdLst>
                <a:gd name="T0" fmla="*/ 376 w 439"/>
                <a:gd name="T1" fmla="*/ 8 h 127"/>
                <a:gd name="T2" fmla="*/ 353 w 439"/>
                <a:gd name="T3" fmla="*/ 20 h 127"/>
                <a:gd name="T4" fmla="*/ 314 w 439"/>
                <a:gd name="T5" fmla="*/ 36 h 127"/>
                <a:gd name="T6" fmla="*/ 272 w 439"/>
                <a:gd name="T7" fmla="*/ 44 h 127"/>
                <a:gd name="T8" fmla="*/ 238 w 439"/>
                <a:gd name="T9" fmla="*/ 48 h 127"/>
                <a:gd name="T10" fmla="*/ 220 w 439"/>
                <a:gd name="T11" fmla="*/ 48 h 127"/>
                <a:gd name="T12" fmla="*/ 184 w 439"/>
                <a:gd name="T13" fmla="*/ 46 h 127"/>
                <a:gd name="T14" fmla="*/ 153 w 439"/>
                <a:gd name="T15" fmla="*/ 41 h 127"/>
                <a:gd name="T16" fmla="*/ 104 w 439"/>
                <a:gd name="T17" fmla="*/ 28 h 127"/>
                <a:gd name="T18" fmla="*/ 74 w 439"/>
                <a:gd name="T19" fmla="*/ 15 h 127"/>
                <a:gd name="T20" fmla="*/ 63 w 439"/>
                <a:gd name="T21" fmla="*/ 8 h 127"/>
                <a:gd name="T22" fmla="*/ 50 w 439"/>
                <a:gd name="T23" fmla="*/ 2 h 127"/>
                <a:gd name="T24" fmla="*/ 35 w 439"/>
                <a:gd name="T25" fmla="*/ 0 h 127"/>
                <a:gd name="T26" fmla="*/ 20 w 439"/>
                <a:gd name="T27" fmla="*/ 5 h 127"/>
                <a:gd name="T28" fmla="*/ 8 w 439"/>
                <a:gd name="T29" fmla="*/ 15 h 127"/>
                <a:gd name="T30" fmla="*/ 4 w 439"/>
                <a:gd name="T31" fmla="*/ 22 h 127"/>
                <a:gd name="T32" fmla="*/ 0 w 439"/>
                <a:gd name="T33" fmla="*/ 37 h 127"/>
                <a:gd name="T34" fmla="*/ 2 w 439"/>
                <a:gd name="T35" fmla="*/ 52 h 127"/>
                <a:gd name="T36" fmla="*/ 9 w 439"/>
                <a:gd name="T37" fmla="*/ 65 h 127"/>
                <a:gd name="T38" fmla="*/ 15 w 439"/>
                <a:gd name="T39" fmla="*/ 71 h 127"/>
                <a:gd name="T40" fmla="*/ 30 w 439"/>
                <a:gd name="T41" fmla="*/ 80 h 127"/>
                <a:gd name="T42" fmla="*/ 70 w 439"/>
                <a:gd name="T43" fmla="*/ 99 h 127"/>
                <a:gd name="T44" fmla="*/ 98 w 439"/>
                <a:gd name="T45" fmla="*/ 109 h 127"/>
                <a:gd name="T46" fmla="*/ 133 w 439"/>
                <a:gd name="T47" fmla="*/ 118 h 127"/>
                <a:gd name="T48" fmla="*/ 174 w 439"/>
                <a:gd name="T49" fmla="*/ 124 h 127"/>
                <a:gd name="T50" fmla="*/ 220 w 439"/>
                <a:gd name="T51" fmla="*/ 127 h 127"/>
                <a:gd name="T52" fmla="*/ 244 w 439"/>
                <a:gd name="T53" fmla="*/ 127 h 127"/>
                <a:gd name="T54" fmla="*/ 287 w 439"/>
                <a:gd name="T55" fmla="*/ 122 h 127"/>
                <a:gd name="T56" fmla="*/ 324 w 439"/>
                <a:gd name="T57" fmla="*/ 114 h 127"/>
                <a:gd name="T58" fmla="*/ 356 w 439"/>
                <a:gd name="T59" fmla="*/ 105 h 127"/>
                <a:gd name="T60" fmla="*/ 393 w 439"/>
                <a:gd name="T61" fmla="*/ 89 h 127"/>
                <a:gd name="T62" fmla="*/ 420 w 439"/>
                <a:gd name="T63" fmla="*/ 74 h 127"/>
                <a:gd name="T64" fmla="*/ 425 w 439"/>
                <a:gd name="T65" fmla="*/ 71 h 127"/>
                <a:gd name="T66" fmla="*/ 435 w 439"/>
                <a:gd name="T67" fmla="*/ 59 h 127"/>
                <a:gd name="T68" fmla="*/ 439 w 439"/>
                <a:gd name="T69" fmla="*/ 44 h 127"/>
                <a:gd name="T70" fmla="*/ 438 w 439"/>
                <a:gd name="T71" fmla="*/ 30 h 127"/>
                <a:gd name="T72" fmla="*/ 431 w 439"/>
                <a:gd name="T73" fmla="*/ 16 h 127"/>
                <a:gd name="T74" fmla="*/ 426 w 439"/>
                <a:gd name="T75" fmla="*/ 10 h 127"/>
                <a:gd name="T76" fmla="*/ 413 w 439"/>
                <a:gd name="T77" fmla="*/ 3 h 127"/>
                <a:gd name="T78" fmla="*/ 398 w 439"/>
                <a:gd name="T79" fmla="*/ 0 h 127"/>
                <a:gd name="T80" fmla="*/ 383 w 439"/>
                <a:gd name="T81" fmla="*/ 4 h 127"/>
                <a:gd name="T82" fmla="*/ 376 w 439"/>
                <a:gd name="T83" fmla="*/ 8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439" h="127">
                  <a:moveTo>
                    <a:pt x="376" y="8"/>
                  </a:moveTo>
                  <a:lnTo>
                    <a:pt x="376" y="8"/>
                  </a:lnTo>
                  <a:lnTo>
                    <a:pt x="366" y="15"/>
                  </a:lnTo>
                  <a:lnTo>
                    <a:pt x="353" y="20"/>
                  </a:lnTo>
                  <a:lnTo>
                    <a:pt x="336" y="28"/>
                  </a:lnTo>
                  <a:lnTo>
                    <a:pt x="314" y="36"/>
                  </a:lnTo>
                  <a:lnTo>
                    <a:pt x="287" y="41"/>
                  </a:lnTo>
                  <a:lnTo>
                    <a:pt x="272" y="44"/>
                  </a:lnTo>
                  <a:lnTo>
                    <a:pt x="256" y="46"/>
                  </a:lnTo>
                  <a:lnTo>
                    <a:pt x="238" y="48"/>
                  </a:lnTo>
                  <a:lnTo>
                    <a:pt x="220" y="48"/>
                  </a:lnTo>
                  <a:lnTo>
                    <a:pt x="220" y="48"/>
                  </a:lnTo>
                  <a:lnTo>
                    <a:pt x="201" y="48"/>
                  </a:lnTo>
                  <a:lnTo>
                    <a:pt x="184" y="46"/>
                  </a:lnTo>
                  <a:lnTo>
                    <a:pt x="167" y="44"/>
                  </a:lnTo>
                  <a:lnTo>
                    <a:pt x="153" y="41"/>
                  </a:lnTo>
                  <a:lnTo>
                    <a:pt x="126" y="36"/>
                  </a:lnTo>
                  <a:lnTo>
                    <a:pt x="104" y="28"/>
                  </a:lnTo>
                  <a:lnTo>
                    <a:pt x="86" y="20"/>
                  </a:lnTo>
                  <a:lnTo>
                    <a:pt x="74" y="15"/>
                  </a:lnTo>
                  <a:lnTo>
                    <a:pt x="63" y="8"/>
                  </a:lnTo>
                  <a:lnTo>
                    <a:pt x="63" y="8"/>
                  </a:lnTo>
                  <a:lnTo>
                    <a:pt x="57" y="4"/>
                  </a:lnTo>
                  <a:lnTo>
                    <a:pt x="50" y="2"/>
                  </a:lnTo>
                  <a:lnTo>
                    <a:pt x="42" y="0"/>
                  </a:lnTo>
                  <a:lnTo>
                    <a:pt x="35" y="0"/>
                  </a:lnTo>
                  <a:lnTo>
                    <a:pt x="27" y="2"/>
                  </a:lnTo>
                  <a:lnTo>
                    <a:pt x="20" y="5"/>
                  </a:lnTo>
                  <a:lnTo>
                    <a:pt x="14" y="9"/>
                  </a:lnTo>
                  <a:lnTo>
                    <a:pt x="8" y="15"/>
                  </a:lnTo>
                  <a:lnTo>
                    <a:pt x="8" y="15"/>
                  </a:lnTo>
                  <a:lnTo>
                    <a:pt x="4" y="22"/>
                  </a:lnTo>
                  <a:lnTo>
                    <a:pt x="2" y="29"/>
                  </a:lnTo>
                  <a:lnTo>
                    <a:pt x="0" y="37"/>
                  </a:lnTo>
                  <a:lnTo>
                    <a:pt x="1" y="44"/>
                  </a:lnTo>
                  <a:lnTo>
                    <a:pt x="2" y="52"/>
                  </a:lnTo>
                  <a:lnTo>
                    <a:pt x="5" y="59"/>
                  </a:lnTo>
                  <a:lnTo>
                    <a:pt x="9" y="65"/>
                  </a:lnTo>
                  <a:lnTo>
                    <a:pt x="15" y="71"/>
                  </a:lnTo>
                  <a:lnTo>
                    <a:pt x="15" y="71"/>
                  </a:lnTo>
                  <a:lnTo>
                    <a:pt x="19" y="74"/>
                  </a:lnTo>
                  <a:lnTo>
                    <a:pt x="30" y="80"/>
                  </a:lnTo>
                  <a:lnTo>
                    <a:pt x="47" y="89"/>
                  </a:lnTo>
                  <a:lnTo>
                    <a:pt x="70" y="99"/>
                  </a:lnTo>
                  <a:lnTo>
                    <a:pt x="84" y="105"/>
                  </a:lnTo>
                  <a:lnTo>
                    <a:pt x="98" y="109"/>
                  </a:lnTo>
                  <a:lnTo>
                    <a:pt x="116" y="114"/>
                  </a:lnTo>
                  <a:lnTo>
                    <a:pt x="133" y="118"/>
                  </a:lnTo>
                  <a:lnTo>
                    <a:pt x="153" y="122"/>
                  </a:lnTo>
                  <a:lnTo>
                    <a:pt x="174" y="124"/>
                  </a:lnTo>
                  <a:lnTo>
                    <a:pt x="196" y="127"/>
                  </a:lnTo>
                  <a:lnTo>
                    <a:pt x="220" y="127"/>
                  </a:lnTo>
                  <a:lnTo>
                    <a:pt x="220" y="127"/>
                  </a:lnTo>
                  <a:lnTo>
                    <a:pt x="244" y="127"/>
                  </a:lnTo>
                  <a:lnTo>
                    <a:pt x="266" y="124"/>
                  </a:lnTo>
                  <a:lnTo>
                    <a:pt x="287" y="122"/>
                  </a:lnTo>
                  <a:lnTo>
                    <a:pt x="306" y="118"/>
                  </a:lnTo>
                  <a:lnTo>
                    <a:pt x="324" y="114"/>
                  </a:lnTo>
                  <a:lnTo>
                    <a:pt x="341" y="109"/>
                  </a:lnTo>
                  <a:lnTo>
                    <a:pt x="356" y="105"/>
                  </a:lnTo>
                  <a:lnTo>
                    <a:pt x="370" y="99"/>
                  </a:lnTo>
                  <a:lnTo>
                    <a:pt x="393" y="89"/>
                  </a:lnTo>
                  <a:lnTo>
                    <a:pt x="409" y="80"/>
                  </a:lnTo>
                  <a:lnTo>
                    <a:pt x="420" y="74"/>
                  </a:lnTo>
                  <a:lnTo>
                    <a:pt x="425" y="71"/>
                  </a:lnTo>
                  <a:lnTo>
                    <a:pt x="425" y="71"/>
                  </a:lnTo>
                  <a:lnTo>
                    <a:pt x="430" y="65"/>
                  </a:lnTo>
                  <a:lnTo>
                    <a:pt x="435" y="59"/>
                  </a:lnTo>
                  <a:lnTo>
                    <a:pt x="438" y="52"/>
                  </a:lnTo>
                  <a:lnTo>
                    <a:pt x="439" y="44"/>
                  </a:lnTo>
                  <a:lnTo>
                    <a:pt x="439" y="37"/>
                  </a:lnTo>
                  <a:lnTo>
                    <a:pt x="438" y="30"/>
                  </a:lnTo>
                  <a:lnTo>
                    <a:pt x="436" y="22"/>
                  </a:lnTo>
                  <a:lnTo>
                    <a:pt x="431" y="16"/>
                  </a:lnTo>
                  <a:lnTo>
                    <a:pt x="431" y="16"/>
                  </a:lnTo>
                  <a:lnTo>
                    <a:pt x="426" y="10"/>
                  </a:lnTo>
                  <a:lnTo>
                    <a:pt x="420" y="5"/>
                  </a:lnTo>
                  <a:lnTo>
                    <a:pt x="413" y="3"/>
                  </a:lnTo>
                  <a:lnTo>
                    <a:pt x="406" y="0"/>
                  </a:lnTo>
                  <a:lnTo>
                    <a:pt x="398" y="0"/>
                  </a:lnTo>
                  <a:lnTo>
                    <a:pt x="391" y="2"/>
                  </a:lnTo>
                  <a:lnTo>
                    <a:pt x="383" y="4"/>
                  </a:lnTo>
                  <a:lnTo>
                    <a:pt x="376" y="8"/>
                  </a:lnTo>
                  <a:lnTo>
                    <a:pt x="376" y="8"/>
                  </a:lnTo>
                  <a:close/>
                </a:path>
              </a:pathLst>
            </a:custGeom>
            <a:solidFill>
              <a:srgbClr val="F29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2953" tIns="41476" rIns="82953" bIns="41476"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sz="1633"/>
            </a:p>
          </p:txBody>
        </p:sp>
      </p:grpSp>
      <p:graphicFrame>
        <p:nvGraphicFramePr>
          <p:cNvPr id="10" name="表 21">
            <a:extLst>
              <a:ext uri="{FF2B5EF4-FFF2-40B4-BE49-F238E27FC236}">
                <a16:creationId xmlns:a16="http://schemas.microsoft.com/office/drawing/2014/main" id="{ED0FB1EC-DCB2-BD80-6828-38D6353E8A42}"/>
              </a:ext>
            </a:extLst>
          </p:cNvPr>
          <p:cNvGraphicFramePr>
            <a:graphicFrameLocks noGrp="1"/>
          </p:cNvGraphicFramePr>
          <p:nvPr>
            <p:extLst>
              <p:ext uri="{D42A27DB-BD31-4B8C-83A1-F6EECF244321}">
                <p14:modId xmlns:p14="http://schemas.microsoft.com/office/powerpoint/2010/main" val="3278268342"/>
              </p:ext>
            </p:extLst>
          </p:nvPr>
        </p:nvGraphicFramePr>
        <p:xfrm>
          <a:off x="330826" y="2328897"/>
          <a:ext cx="6194599" cy="1559560"/>
        </p:xfrm>
        <a:graphic>
          <a:graphicData uri="http://schemas.openxmlformats.org/drawingml/2006/table">
            <a:tbl>
              <a:tblPr firstRow="1" bandRow="1">
                <a:tableStyleId>{5C22544A-7EE6-4342-B048-85BDC9FD1C3A}</a:tableStyleId>
              </a:tblPr>
              <a:tblGrid>
                <a:gridCol w="3099140">
                  <a:extLst>
                    <a:ext uri="{9D8B030D-6E8A-4147-A177-3AD203B41FA5}">
                      <a16:colId xmlns:a16="http://schemas.microsoft.com/office/drawing/2014/main" val="115632591"/>
                    </a:ext>
                  </a:extLst>
                </a:gridCol>
                <a:gridCol w="3095459">
                  <a:extLst>
                    <a:ext uri="{9D8B030D-6E8A-4147-A177-3AD203B41FA5}">
                      <a16:colId xmlns:a16="http://schemas.microsoft.com/office/drawing/2014/main" val="488669144"/>
                    </a:ext>
                  </a:extLst>
                </a:gridCol>
              </a:tblGrid>
              <a:tr h="370840">
                <a:tc>
                  <a:txBody>
                    <a:bodyPr/>
                    <a:lstStyle/>
                    <a:p>
                      <a:pPr algn="ctr"/>
                      <a:r>
                        <a:rPr kumimoji="1" lang="ja-JP" altLang="en-US" b="0" dirty="0">
                          <a:solidFill>
                            <a:schemeClr val="tx1"/>
                          </a:solidFill>
                          <a:latin typeface="メイリオ" panose="020B0604030504040204" pitchFamily="50" charset="-128"/>
                          <a:ea typeface="メイリオ" panose="020B0604030504040204" pitchFamily="50" charset="-128"/>
                        </a:rPr>
                        <a:t>家庭訪問時等の様子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b="0" dirty="0">
                          <a:solidFill>
                            <a:schemeClr val="tx1"/>
                          </a:solidFill>
                          <a:latin typeface="メイリオ" panose="020B0604030504040204" pitchFamily="50" charset="-128"/>
                          <a:ea typeface="メイリオ" panose="020B0604030504040204" pitchFamily="50" charset="-128"/>
                        </a:rPr>
                        <a:t>医療機関・窓口等で</a:t>
                      </a:r>
                      <a:r>
                        <a:rPr kumimoji="1" lang="ja-JP" altLang="en-US" b="0">
                          <a:solidFill>
                            <a:schemeClr val="tx1"/>
                          </a:solidFill>
                          <a:latin typeface="メイリオ" panose="020B0604030504040204" pitchFamily="50" charset="-128"/>
                          <a:ea typeface="メイリオ" panose="020B0604030504040204" pitchFamily="50" charset="-128"/>
                        </a:rPr>
                        <a:t>の様子</a:t>
                      </a:r>
                      <a:endParaRPr kumimoji="1" lang="ja-JP" altLang="en-US"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90918363"/>
                  </a:ext>
                </a:extLst>
              </a:tr>
              <a:tr h="370840">
                <a:tc>
                  <a:txBody>
                    <a:bodyPr/>
                    <a:lstStyle/>
                    <a:p>
                      <a:pPr algn="l"/>
                      <a:r>
                        <a:rPr lang="ja-JP" altLang="en-US" sz="1200" dirty="0">
                          <a:solidFill>
                            <a:schemeClr val="accent2"/>
                          </a:solidFill>
                          <a:latin typeface="メイリオ" panose="020B0604030504040204" pitchFamily="50" charset="-128"/>
                          <a:ea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rPr>
                        <a:t>こども・若者が、</a:t>
                      </a:r>
                      <a:r>
                        <a:rPr lang="ja-JP" altLang="en-US" sz="1200" b="0" i="0" u="none" strike="noStrike" baseline="0" dirty="0">
                          <a:solidFill>
                            <a:schemeClr val="tx1"/>
                          </a:solidFill>
                          <a:latin typeface="メイリオ" panose="020B0604030504040204" pitchFamily="50" charset="-128"/>
                          <a:ea typeface="メイリオ" panose="020B0604030504040204" pitchFamily="50" charset="-128"/>
                        </a:rPr>
                        <a:t>ケア対象者</a:t>
                      </a:r>
                      <a:r>
                        <a:rPr lang="ja-JP" altLang="en-US" sz="1200" b="0" i="0" u="none" strike="noStrike" baseline="0" dirty="0">
                          <a:latin typeface="メイリオ" panose="020B0604030504040204" pitchFamily="50" charset="-128"/>
                          <a:ea typeface="メイリオ" panose="020B0604030504040204" pitchFamily="50" charset="-128"/>
                        </a:rPr>
                        <a:t>の介護・介助をしている姿を見かけることがある</a:t>
                      </a:r>
                    </a:p>
                    <a:p>
                      <a:pPr algn="l"/>
                      <a:r>
                        <a:rPr lang="ja-JP" altLang="en-US" sz="1200" dirty="0">
                          <a:solidFill>
                            <a:schemeClr val="accent2"/>
                          </a:solidFill>
                          <a:latin typeface="メイリオ" panose="020B0604030504040204" pitchFamily="50" charset="-128"/>
                          <a:ea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rPr>
                        <a:t>こども・若者が、</a:t>
                      </a:r>
                      <a:r>
                        <a:rPr lang="ja-JP" altLang="en-US" sz="1200" b="0" i="0" u="none" strike="noStrike" baseline="0" dirty="0">
                          <a:latin typeface="メイリオ" panose="020B0604030504040204" pitchFamily="50" charset="-128"/>
                          <a:ea typeface="メイリオ" panose="020B0604030504040204" pitchFamily="50" charset="-128"/>
                        </a:rPr>
                        <a:t>日常の家事をしている姿を見かけることがある</a:t>
                      </a:r>
                      <a:endParaRPr lang="en-US" altLang="ja-JP" sz="1200" b="0" i="0" u="none" strike="noStrike" baseline="0" dirty="0">
                        <a:latin typeface="メイリオ" panose="020B0604030504040204" pitchFamily="50" charset="-128"/>
                        <a:ea typeface="メイリオ"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baseline="0" dirty="0">
                          <a:solidFill>
                            <a:schemeClr val="accent2"/>
                          </a:solidFill>
                          <a:latin typeface="メイリオ" panose="020B0604030504040204" pitchFamily="50" charset="-128"/>
                          <a:ea typeface="メイリオ" panose="020B0604030504040204" pitchFamily="50" charset="-128"/>
                        </a:rPr>
                        <a:t>●</a:t>
                      </a:r>
                      <a:r>
                        <a:rPr lang="ja-JP" altLang="en-US" sz="1200" b="0" i="0" u="none" strike="noStrike" baseline="0" dirty="0">
                          <a:solidFill>
                            <a:schemeClr val="tx1"/>
                          </a:solidFill>
                          <a:latin typeface="メイリオ" panose="020B0604030504040204" pitchFamily="50" charset="-128"/>
                          <a:ea typeface="メイリオ" panose="020B0604030504040204" pitchFamily="50" charset="-128"/>
                        </a:rPr>
                        <a:t>こども・</a:t>
                      </a:r>
                      <a:r>
                        <a:rPr lang="ja-JP" altLang="en-US" sz="1200" dirty="0">
                          <a:solidFill>
                            <a:schemeClr val="tx1"/>
                          </a:solidFill>
                          <a:latin typeface="メイリオ" panose="020B0604030504040204" pitchFamily="50" charset="-128"/>
                          <a:ea typeface="メイリオ" panose="020B0604030504040204" pitchFamily="50" charset="-128"/>
                        </a:rPr>
                        <a:t>若者が、</a:t>
                      </a:r>
                      <a:r>
                        <a:rPr lang="ja-JP" altLang="en-US" sz="1200" b="0" i="0" u="none" strike="noStrike" baseline="0" dirty="0">
                          <a:latin typeface="メイリオ" panose="020B0604030504040204" pitchFamily="50" charset="-128"/>
                          <a:ea typeface="メイリオ" panose="020B0604030504040204" pitchFamily="50" charset="-128"/>
                        </a:rPr>
                        <a:t>常に</a:t>
                      </a:r>
                      <a:r>
                        <a:rPr lang="ja-JP" altLang="en-US" sz="1200" b="0" i="0" u="none" strike="noStrike" baseline="0" dirty="0">
                          <a:solidFill>
                            <a:schemeClr val="tx1"/>
                          </a:solidFill>
                          <a:latin typeface="メイリオ" panose="020B0604030504040204" pitchFamily="50" charset="-128"/>
                          <a:ea typeface="メイリオ" panose="020B0604030504040204" pitchFamily="50" charset="-128"/>
                        </a:rPr>
                        <a:t>ケア対象者の</a:t>
                      </a:r>
                      <a:r>
                        <a:rPr lang="ja-JP" altLang="en-US" sz="1200" b="0" i="0" u="none" strike="noStrike" baseline="0" dirty="0">
                          <a:latin typeface="メイリオ" panose="020B0604030504040204" pitchFamily="50" charset="-128"/>
                          <a:ea typeface="メイリオ" panose="020B0604030504040204" pitchFamily="50" charset="-128"/>
                        </a:rPr>
                        <a:t>傍にいる</a:t>
                      </a:r>
                      <a:endParaRPr lang="en-US" altLang="ja-JP" sz="1200" b="0" i="0" u="none" strike="noStrike" baseline="0"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baseline="0" dirty="0">
                          <a:solidFill>
                            <a:schemeClr val="accent2"/>
                          </a:solidFill>
                          <a:latin typeface="メイリオ" panose="020B0604030504040204" pitchFamily="50" charset="-128"/>
                          <a:ea typeface="メイリオ" panose="020B0604030504040204" pitchFamily="50" charset="-128"/>
                        </a:rPr>
                        <a:t>●</a:t>
                      </a:r>
                      <a:r>
                        <a:rPr lang="ja-JP" altLang="en-US" sz="1200" b="0" i="0" u="none" strike="noStrike" baseline="0" dirty="0">
                          <a:solidFill>
                            <a:schemeClr val="tx1"/>
                          </a:solidFill>
                          <a:latin typeface="メイリオ" panose="020B0604030504040204" pitchFamily="50" charset="-128"/>
                          <a:ea typeface="メイリオ" panose="020B0604030504040204" pitchFamily="50" charset="-128"/>
                        </a:rPr>
                        <a:t>ケア対象者の病状や家族構成（子とケア対象者のみである等）から、こども・若者にケアの負担がかかっていると懸念される</a:t>
                      </a:r>
                      <a:endParaRPr lang="en-US" altLang="ja-JP" sz="1200" b="0" i="0" u="none" strike="sngStrike" baseline="0" dirty="0">
                        <a:solidFill>
                          <a:schemeClr val="tx1"/>
                        </a:solidFill>
                        <a:latin typeface="メイリオ" panose="020B0604030504040204" pitchFamily="50" charset="-128"/>
                        <a:ea typeface="メイリオ"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baseline="0" dirty="0">
                          <a:solidFill>
                            <a:schemeClr val="accent2"/>
                          </a:solidFill>
                          <a:latin typeface="メイリオ" panose="020B0604030504040204" pitchFamily="50" charset="-128"/>
                          <a:ea typeface="メイリオ" panose="020B0604030504040204" pitchFamily="50" charset="-128"/>
                        </a:rPr>
                        <a:t>●</a:t>
                      </a:r>
                      <a:r>
                        <a:rPr lang="ja-JP" altLang="en-US" sz="1200" b="0" i="0" u="none" strike="noStrike" baseline="0" dirty="0">
                          <a:solidFill>
                            <a:schemeClr val="tx1"/>
                          </a:solidFill>
                          <a:latin typeface="メイリオ" panose="020B0604030504040204" pitchFamily="50" charset="-128"/>
                          <a:ea typeface="メイリオ" panose="020B0604030504040204" pitchFamily="50" charset="-128"/>
                        </a:rPr>
                        <a:t>こども・若者が、家族の付き添いをしている姿を見かけることがある</a:t>
                      </a:r>
                      <a:r>
                        <a:rPr lang="en-US" altLang="ja-JP" sz="1200" b="0" i="0" u="none" strike="noStrike" baseline="0" dirty="0">
                          <a:solidFill>
                            <a:schemeClr val="tx1"/>
                          </a:solidFill>
                          <a:latin typeface="メイリオ" panose="020B0604030504040204" pitchFamily="50" charset="-128"/>
                          <a:ea typeface="メイリオ" panose="020B0604030504040204" pitchFamily="50" charset="-128"/>
                        </a:rPr>
                        <a:t>(</a:t>
                      </a:r>
                      <a:r>
                        <a:rPr lang="ja-JP" altLang="en-US" sz="1200" b="0" i="0" u="none" strike="noStrike" baseline="0" dirty="0">
                          <a:solidFill>
                            <a:schemeClr val="tx1"/>
                          </a:solidFill>
                          <a:latin typeface="メイリオ" panose="020B0604030504040204" pitchFamily="50" charset="-128"/>
                          <a:ea typeface="メイリオ" panose="020B0604030504040204" pitchFamily="50" charset="-128"/>
                        </a:rPr>
                        <a:t>平日に学校を休んで付き添いをしている等</a:t>
                      </a:r>
                      <a:r>
                        <a:rPr lang="en-US" altLang="ja-JP" sz="1200" b="0" i="0" u="none" strike="noStrike" baseline="0" dirty="0">
                          <a:solidFill>
                            <a:schemeClr val="tx1"/>
                          </a:solidFill>
                          <a:latin typeface="メイリオ" panose="020B0604030504040204" pitchFamily="50" charset="-128"/>
                          <a:ea typeface="メイリオ"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20104345"/>
                  </a:ext>
                </a:extLst>
              </a:tr>
            </a:tbl>
          </a:graphicData>
        </a:graphic>
      </p:graphicFrame>
      <p:sp>
        <p:nvSpPr>
          <p:cNvPr id="11" name="テキスト ボックス 10">
            <a:extLst>
              <a:ext uri="{FF2B5EF4-FFF2-40B4-BE49-F238E27FC236}">
                <a16:creationId xmlns:a16="http://schemas.microsoft.com/office/drawing/2014/main" id="{BA910AEE-7BDE-5AD4-9756-21D534DB5CEF}"/>
              </a:ext>
            </a:extLst>
          </p:cNvPr>
          <p:cNvSpPr txBox="1"/>
          <p:nvPr/>
        </p:nvSpPr>
        <p:spPr>
          <a:xfrm>
            <a:off x="330826" y="8726483"/>
            <a:ext cx="6193281" cy="1077218"/>
          </a:xfrm>
          <a:prstGeom prst="rect">
            <a:avLst/>
          </a:prstGeom>
          <a:noFill/>
        </p:spPr>
        <p:txBody>
          <a:bodyPr wrap="square" rtlCol="0">
            <a:spAutoFit/>
          </a:bodyPr>
          <a:lstStyle/>
          <a:p>
            <a:pPr algn="ctr"/>
            <a:r>
              <a:rPr kumimoji="1" lang="ja-JP" altLang="en-US" sz="1600" b="1" dirty="0">
                <a:solidFill>
                  <a:schemeClr val="accent2"/>
                </a:solidFill>
              </a:rPr>
              <a:t>ヤングケアラーの支援については</a:t>
            </a:r>
            <a:endParaRPr kumimoji="1" lang="en-US" altLang="ja-JP" sz="1600" b="1" dirty="0">
              <a:solidFill>
                <a:schemeClr val="accent2"/>
              </a:solidFill>
            </a:endParaRPr>
          </a:p>
          <a:p>
            <a:pPr algn="ctr"/>
            <a:r>
              <a:rPr kumimoji="1" lang="ja-JP" altLang="en-US" sz="1600" b="1" dirty="0">
                <a:solidFill>
                  <a:schemeClr val="accent2"/>
                </a:solidFill>
              </a:rPr>
              <a:t>市区町村の「こども家庭センター」</a:t>
            </a:r>
            <a:endParaRPr kumimoji="1" lang="en-US" altLang="ja-JP" sz="1600" b="1" dirty="0">
              <a:solidFill>
                <a:schemeClr val="accent2"/>
              </a:solidFill>
            </a:endParaRPr>
          </a:p>
          <a:p>
            <a:pPr algn="ctr"/>
            <a:r>
              <a:rPr kumimoji="1" lang="ja-JP" altLang="en-US" sz="1600" b="1" dirty="0">
                <a:solidFill>
                  <a:schemeClr val="accent2"/>
                </a:solidFill>
              </a:rPr>
              <a:t>又は児童福祉担当部署までご連絡ください</a:t>
            </a:r>
            <a:endParaRPr kumimoji="1" lang="en-US" altLang="ja-JP" sz="1600" b="1" dirty="0">
              <a:solidFill>
                <a:schemeClr val="accent2"/>
              </a:solidFill>
            </a:endParaRPr>
          </a:p>
          <a:p>
            <a:pPr algn="ctr"/>
            <a:r>
              <a:rPr kumimoji="1" lang="ja-JP" altLang="en-US" sz="1600" b="1" dirty="0">
                <a:solidFill>
                  <a:schemeClr val="accent2"/>
                </a:solidFill>
              </a:rPr>
              <a:t>（●●●ー●●●ー●●●●）</a:t>
            </a:r>
          </a:p>
        </p:txBody>
      </p:sp>
    </p:spTree>
    <p:extLst>
      <p:ext uri="{BB962C8B-B14F-4D97-AF65-F5344CB8AC3E}">
        <p14:creationId xmlns:p14="http://schemas.microsoft.com/office/powerpoint/2010/main" val="95729018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&#65279;<?xml version="1.0" encoding="utf-8" standalone="yes"?>
<Relationships xmlns="http://schemas.openxmlformats.org/package/2006/relationships">
  <Relationship Id="rId1" Type="http://schemas.openxmlformats.org/officeDocument/2006/relationships/customXmlProps" Target="itemProps1.xml" />
</Relationships>
</file>

<file path=customXml/_rels/item2.xml.rels>&#65279;<?xml version="1.0" encoding="utf-8" standalone="yes"?>
<Relationships xmlns="http://schemas.openxmlformats.org/package/2006/relationships">
  <Relationship Id="rId1" Type="http://schemas.openxmlformats.org/officeDocument/2006/relationships/customXmlProps" Target="itemProps2.xml" />
</Relationships>
</file>

<file path=customXml/_rels/item3.xml.rels>&#65279;<?xml version="1.0" encoding="utf-8" standalone="yes"?>
<Relationships xmlns="http://schemas.openxmlformats.org/package/2006/relationships">
  <Relationship Id="rId1" Type="http://schemas.openxmlformats.org/officeDocument/2006/relationships/customXmlProps" Target="itemProps3.xml" />
</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D1A0BA190CE9FB44B09D423F0A0A2F23" ma:contentTypeVersion="14" ma:contentTypeDescription="新しいドキュメントを作成します。" ma:contentTypeScope="" ma:versionID="ed178224a28933aa3af73c58f577114a">
  <xsd:schema xmlns:xsd="http://www.w3.org/2001/XMLSchema" xmlns:xs="http://www.w3.org/2001/XMLSchema" xmlns:p="http://schemas.microsoft.com/office/2006/metadata/properties" xmlns:ns2="f6baa30e-0344-4f1b-bfea-a420d8aa5409" xmlns:ns3="35e81598-809c-4c8a-9099-6c6bbe32dba0" targetNamespace="http://schemas.microsoft.com/office/2006/metadata/properties" ma:root="true" ma:fieldsID="c54acc61b53b59a7d14170fbdcbeb73c" ns2:_="" ns3:_="">
    <xsd:import namespace="f6baa30e-0344-4f1b-bfea-a420d8aa5409"/>
    <xsd:import namespace="35e81598-809c-4c8a-9099-6c6bbe32dba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element ref="ns2:MediaServiceDateTaken"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baa30e-0344-4f1b-bfea-a420d8aa54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e81598-809c-4c8a-9099-6c6bbe32dba0"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b27028c6-488e-406e-8f84-da3f04fe835e}" ma:internalName="TaxCatchAll" ma:showField="CatchAllData" ma:web="35e81598-809c-4c8a-9099-6c6bbe32dba0">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6baa30e-0344-4f1b-bfea-a420d8aa5409">
      <Terms xmlns="http://schemas.microsoft.com/office/infopath/2007/PartnerControls"/>
    </lcf76f155ced4ddcb4097134ff3c332f>
    <TaxCatchAll xmlns="35e81598-809c-4c8a-9099-6c6bbe32dba0" xsi:nil="true"/>
  </documentManagement>
</p:properties>
</file>

<file path=customXml/itemProps1.xml><?xml version="1.0" encoding="utf-8"?>
<ds:datastoreItem xmlns:ds="http://schemas.openxmlformats.org/officeDocument/2006/customXml" ds:itemID="{A3FBFCC4-CFFE-460A-A7FA-5221F9D1798F}"/>
</file>

<file path=customXml/itemProps2.xml><?xml version="1.0" encoding="utf-8"?>
<ds:datastoreItem xmlns:ds="http://schemas.openxmlformats.org/officeDocument/2006/customXml" ds:itemID="{59251D51-D33B-4962-8AB3-0B5D678A3133}"/>
</file>

<file path=customXml/itemProps3.xml><?xml version="1.0" encoding="utf-8"?>
<ds:datastoreItem xmlns:ds="http://schemas.openxmlformats.org/officeDocument/2006/customXml" ds:itemID="{5B7EB9A9-73B0-4BC4-8036-07836D746EB2}"/>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0x010100D1A0BA190CE9FB44B09D423F0A0A2F23</vt:lpwstr>
  </property>
</Properties>
</file>