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2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F4B32"/>
    <a:srgbClr val="AF4B46"/>
    <a:srgbClr val="AF4632"/>
    <a:srgbClr val="B04632"/>
    <a:srgbClr val="E74632"/>
    <a:srgbClr val="C84632"/>
    <a:srgbClr val="C8462B"/>
    <a:srgbClr val="CD462B"/>
    <a:srgbClr val="CD41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96652-1423-4D54-870B-05C7A1CE0CE2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F9097-02A4-4348-8440-16491C077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196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ja-JP" altLang="en-US"/>
            </a:pPr>
            <a:fld id="{B00985C4-6E7E-46FA-BA49-7DE7E318955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10430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lang="ja-JP" altLang="en-US"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259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5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5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7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317CA2D-9D23-42B4-8FE9-2BADAF9DE887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39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8595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1746048-CD8C-4263-8D80-39E240B419EB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47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28B7CFEA-7CE9-4876-A7A3-E5CB91D93D5D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61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654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9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67">
                <a:solidFill>
                  <a:schemeClr val="tx1">
                    <a:tint val="75000"/>
                  </a:schemeClr>
                </a:solidFill>
              </a:defRPr>
            </a:lvl1pPr>
            <a:lvl2pPr marL="445959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2pPr>
            <a:lvl3pPr marL="891917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37876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4pPr>
            <a:lvl5pPr marL="1783834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5pPr>
            <a:lvl6pPr marL="2229793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6pPr>
            <a:lvl7pPr marL="2675752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7pPr>
            <a:lvl8pPr marL="3121710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8pPr>
            <a:lvl9pPr marL="3567669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91908FAB-13C2-40CF-88B0-653D9EE7D593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8595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736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40D15F3-BE10-46D2-9F9A-A25C8C52CD3A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08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8595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09" b="1"/>
            </a:lvl1pPr>
            <a:lvl2pPr marL="445959" indent="0">
              <a:buNone/>
              <a:defRPr sz="1967" b="1"/>
            </a:lvl2pPr>
            <a:lvl3pPr marL="891917" indent="0">
              <a:buNone/>
              <a:defRPr sz="1796" b="1"/>
            </a:lvl3pPr>
            <a:lvl4pPr marL="1337876" indent="0">
              <a:buNone/>
              <a:defRPr sz="1539" b="1"/>
            </a:lvl4pPr>
            <a:lvl5pPr marL="1783834" indent="0">
              <a:buNone/>
              <a:defRPr sz="1539" b="1"/>
            </a:lvl5pPr>
            <a:lvl6pPr marL="2229793" indent="0">
              <a:buNone/>
              <a:defRPr sz="1539" b="1"/>
            </a:lvl6pPr>
            <a:lvl7pPr marL="2675752" indent="0">
              <a:buNone/>
              <a:defRPr sz="1539" b="1"/>
            </a:lvl7pPr>
            <a:lvl8pPr marL="3121710" indent="0">
              <a:buNone/>
              <a:defRPr sz="1539" b="1"/>
            </a:lvl8pPr>
            <a:lvl9pPr marL="3567669" indent="0">
              <a:buNone/>
              <a:defRPr sz="1539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09" b="1"/>
            </a:lvl1pPr>
            <a:lvl2pPr marL="445959" indent="0">
              <a:buNone/>
              <a:defRPr sz="1967" b="1"/>
            </a:lvl2pPr>
            <a:lvl3pPr marL="891917" indent="0">
              <a:buNone/>
              <a:defRPr sz="1796" b="1"/>
            </a:lvl3pPr>
            <a:lvl4pPr marL="1337876" indent="0">
              <a:buNone/>
              <a:defRPr sz="1539" b="1"/>
            </a:lvl4pPr>
            <a:lvl5pPr marL="1783834" indent="0">
              <a:buNone/>
              <a:defRPr sz="1539" b="1"/>
            </a:lvl5pPr>
            <a:lvl6pPr marL="2229793" indent="0">
              <a:buNone/>
              <a:defRPr sz="1539" b="1"/>
            </a:lvl6pPr>
            <a:lvl7pPr marL="2675752" indent="0">
              <a:buNone/>
              <a:defRPr sz="1539" b="1"/>
            </a:lvl7pPr>
            <a:lvl8pPr marL="3121710" indent="0">
              <a:buNone/>
              <a:defRPr sz="1539" b="1"/>
            </a:lvl8pPr>
            <a:lvl9pPr marL="3567669" indent="0">
              <a:buNone/>
              <a:defRPr sz="1539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7F884E1-1E85-4FC2-8821-4ACD577CF6D7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95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8595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BC68915-29BF-4042-886D-E96B1C24FFB6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CE54875-ED76-412D-A97C-1EDD339C645B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33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9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164"/>
            </a:lvl1pPr>
            <a:lvl2pPr>
              <a:defRPr sz="2736"/>
            </a:lvl2pPr>
            <a:lvl3pPr>
              <a:defRPr sz="2309"/>
            </a:lvl3pPr>
            <a:lvl4pPr>
              <a:defRPr sz="1967"/>
            </a:lvl4pPr>
            <a:lvl5pPr>
              <a:defRPr sz="1967"/>
            </a:lvl5pPr>
            <a:lvl6pPr>
              <a:defRPr sz="1967"/>
            </a:lvl6pPr>
            <a:lvl7pPr>
              <a:defRPr sz="1967"/>
            </a:lvl7pPr>
            <a:lvl8pPr>
              <a:defRPr sz="1967"/>
            </a:lvl8pPr>
            <a:lvl9pPr>
              <a:defRPr sz="19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8"/>
            </a:lvl1pPr>
            <a:lvl2pPr marL="445959" indent="0">
              <a:buNone/>
              <a:defRPr sz="1197"/>
            </a:lvl2pPr>
            <a:lvl3pPr marL="891917" indent="0">
              <a:buNone/>
              <a:defRPr sz="941"/>
            </a:lvl3pPr>
            <a:lvl4pPr marL="1337876" indent="0">
              <a:buNone/>
              <a:defRPr sz="855"/>
            </a:lvl4pPr>
            <a:lvl5pPr marL="1783834" indent="0">
              <a:buNone/>
              <a:defRPr sz="855"/>
            </a:lvl5pPr>
            <a:lvl6pPr marL="2229793" indent="0">
              <a:buNone/>
              <a:defRPr sz="855"/>
            </a:lvl6pPr>
            <a:lvl7pPr marL="2675752" indent="0">
              <a:buNone/>
              <a:defRPr sz="855"/>
            </a:lvl7pPr>
            <a:lvl8pPr marL="3121710" indent="0">
              <a:buNone/>
              <a:defRPr sz="855"/>
            </a:lvl8pPr>
            <a:lvl9pPr marL="3567669" indent="0">
              <a:buNone/>
              <a:defRPr sz="85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52FAD55-E97C-4D23-9D4C-13C68571D337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226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9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64"/>
            </a:lvl1pPr>
            <a:lvl2pPr marL="445959" indent="0">
              <a:buNone/>
              <a:defRPr sz="2736"/>
            </a:lvl2pPr>
            <a:lvl3pPr marL="891917" indent="0">
              <a:buNone/>
              <a:defRPr sz="2309"/>
            </a:lvl3pPr>
            <a:lvl4pPr marL="1337876" indent="0">
              <a:buNone/>
              <a:defRPr sz="1967"/>
            </a:lvl4pPr>
            <a:lvl5pPr marL="1783834" indent="0">
              <a:buNone/>
              <a:defRPr sz="1967"/>
            </a:lvl5pPr>
            <a:lvl6pPr marL="2229793" indent="0">
              <a:buNone/>
              <a:defRPr sz="1967"/>
            </a:lvl6pPr>
            <a:lvl7pPr marL="2675752" indent="0">
              <a:buNone/>
              <a:defRPr sz="1967"/>
            </a:lvl7pPr>
            <a:lvl8pPr marL="3121710" indent="0">
              <a:buNone/>
              <a:defRPr sz="1967"/>
            </a:lvl8pPr>
            <a:lvl9pPr marL="3567669" indent="0">
              <a:buNone/>
              <a:defRPr sz="19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8"/>
            </a:lvl1pPr>
            <a:lvl2pPr marL="445959" indent="0">
              <a:buNone/>
              <a:defRPr sz="1197"/>
            </a:lvl2pPr>
            <a:lvl3pPr marL="891917" indent="0">
              <a:buNone/>
              <a:defRPr sz="941"/>
            </a:lvl3pPr>
            <a:lvl4pPr marL="1337876" indent="0">
              <a:buNone/>
              <a:defRPr sz="855"/>
            </a:lvl4pPr>
            <a:lvl5pPr marL="1783834" indent="0">
              <a:buNone/>
              <a:defRPr sz="855"/>
            </a:lvl5pPr>
            <a:lvl6pPr marL="2229793" indent="0">
              <a:buNone/>
              <a:defRPr sz="855"/>
            </a:lvl6pPr>
            <a:lvl7pPr marL="2675752" indent="0">
              <a:buNone/>
              <a:defRPr sz="855"/>
            </a:lvl7pPr>
            <a:lvl8pPr marL="3121710" indent="0">
              <a:buNone/>
              <a:defRPr sz="855"/>
            </a:lvl8pPr>
            <a:lvl9pPr marL="3567669" indent="0">
              <a:buNone/>
              <a:defRPr sz="85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9B4874F1-5908-4558-815C-2ED8252F6634}" type="datetime1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973408" y="6448509"/>
            <a:ext cx="2133600" cy="365125"/>
          </a:xfrm>
          <a:prstGeom prst="rect">
            <a:avLst/>
          </a:prstGeom>
        </p:spPr>
        <p:txBody>
          <a:bodyPr/>
          <a:lstStyle/>
          <a:p>
            <a:fld id="{7174B533-C966-4FD3-84A5-A81930C42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73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D55039-6726-464F-AB04-EBB1648A382A}"/>
              </a:ext>
            </a:extLst>
          </p:cNvPr>
          <p:cNvSpPr/>
          <p:nvPr userDrawn="1"/>
        </p:nvSpPr>
        <p:spPr>
          <a:xfrm>
            <a:off x="0" y="558099"/>
            <a:ext cx="9144000" cy="84667"/>
          </a:xfrm>
          <a:prstGeom prst="rect">
            <a:avLst/>
          </a:prstGeom>
          <a:solidFill>
            <a:srgbClr val="AF4B32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117518F-A41B-4A29-871B-7EAFFA2C3E22}"/>
              </a:ext>
            </a:extLst>
          </p:cNvPr>
          <p:cNvSpPr/>
          <p:nvPr userDrawn="1"/>
        </p:nvSpPr>
        <p:spPr>
          <a:xfrm>
            <a:off x="0" y="638686"/>
            <a:ext cx="9144000" cy="84667"/>
          </a:xfrm>
          <a:prstGeom prst="rect">
            <a:avLst/>
          </a:prstGeom>
          <a:solidFill>
            <a:srgbClr val="AF4B32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545319-F7F8-472F-800E-CFF6034B8953}"/>
              </a:ext>
            </a:extLst>
          </p:cNvPr>
          <p:cNvSpPr/>
          <p:nvPr userDrawn="1"/>
        </p:nvSpPr>
        <p:spPr>
          <a:xfrm>
            <a:off x="0" y="719271"/>
            <a:ext cx="9144000" cy="84667"/>
          </a:xfrm>
          <a:prstGeom prst="rect">
            <a:avLst/>
          </a:prstGeom>
          <a:solidFill>
            <a:srgbClr val="AF463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21">
            <a:extLst>
              <a:ext uri="{FF2B5EF4-FFF2-40B4-BE49-F238E27FC236}">
                <a16:creationId xmlns:a16="http://schemas.microsoft.com/office/drawing/2014/main" id="{DA198AEB-9851-E3A2-E4A1-21543F748452}"/>
              </a:ext>
            </a:extLst>
          </p:cNvPr>
          <p:cNvSpPr txBox="1"/>
          <p:nvPr userDrawn="1"/>
        </p:nvSpPr>
        <p:spPr>
          <a:xfrm>
            <a:off x="7672324" y="87673"/>
            <a:ext cx="1410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>
                <a:latin typeface="+mn-ea"/>
                <a:ea typeface="+mn-ea"/>
              </a:rPr>
              <a:t>　　秋田県</a:t>
            </a:r>
          </a:p>
        </p:txBody>
      </p:sp>
      <p:pic>
        <p:nvPicPr>
          <p:cNvPr id="11" name="図 22">
            <a:extLst>
              <a:ext uri="{FF2B5EF4-FFF2-40B4-BE49-F238E27FC236}">
                <a16:creationId xmlns:a16="http://schemas.microsoft.com/office/drawing/2014/main" id="{E64ADD9D-13CD-4471-0036-CCC55C37F2F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62725" y="165919"/>
            <a:ext cx="421455" cy="280970"/>
          </a:xfrm>
          <a:prstGeom prst="rect">
            <a:avLst/>
          </a:prstGeom>
        </p:spPr>
      </p:pic>
      <p:sp>
        <p:nvSpPr>
          <p:cNvPr id="12" name="テキスト ボックス 21">
            <a:extLst>
              <a:ext uri="{FF2B5EF4-FFF2-40B4-BE49-F238E27FC236}">
                <a16:creationId xmlns:a16="http://schemas.microsoft.com/office/drawing/2014/main" id="{C5C385B3-E822-D639-7880-696E762299E1}"/>
              </a:ext>
            </a:extLst>
          </p:cNvPr>
          <p:cNvSpPr txBox="1"/>
          <p:nvPr userDrawn="1"/>
        </p:nvSpPr>
        <p:spPr>
          <a:xfrm>
            <a:off x="-7373" y="6559"/>
            <a:ext cx="818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latin typeface="+mn-ea"/>
                <a:ea typeface="+mn-ea"/>
              </a:rPr>
              <a:t>様式１</a:t>
            </a:r>
          </a:p>
        </p:txBody>
      </p:sp>
    </p:spTree>
    <p:extLst>
      <p:ext uri="{BB962C8B-B14F-4D97-AF65-F5344CB8AC3E}">
        <p14:creationId xmlns:p14="http://schemas.microsoft.com/office/powerpoint/2010/main" val="179100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891917" rtl="0" eaLnBrk="1" latinLnBrk="0" hangingPunct="1">
        <a:spcBef>
          <a:spcPct val="0"/>
        </a:spcBef>
        <a:buNone/>
        <a:defRPr kumimoji="1" sz="42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469" indent="-334469" algn="l" defTabSz="8919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64" kern="1200">
          <a:solidFill>
            <a:schemeClr val="tx1"/>
          </a:solidFill>
          <a:latin typeface="+mn-lt"/>
          <a:ea typeface="+mn-ea"/>
          <a:cs typeface="+mn-cs"/>
        </a:defRPr>
      </a:lvl1pPr>
      <a:lvl2pPr marL="724683" indent="-278724" algn="l" defTabSz="89191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36" kern="1200">
          <a:solidFill>
            <a:schemeClr val="tx1"/>
          </a:solidFill>
          <a:latin typeface="+mn-lt"/>
          <a:ea typeface="+mn-ea"/>
          <a:cs typeface="+mn-cs"/>
        </a:defRPr>
      </a:lvl2pPr>
      <a:lvl3pPr marL="1114896" indent="-222979" algn="l" defTabSz="8919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9" kern="1200">
          <a:solidFill>
            <a:schemeClr val="tx1"/>
          </a:solidFill>
          <a:latin typeface="+mn-lt"/>
          <a:ea typeface="+mn-ea"/>
          <a:cs typeface="+mn-cs"/>
        </a:defRPr>
      </a:lvl3pPr>
      <a:lvl4pPr marL="1560855" indent="-222979" algn="l" defTabSz="89191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67" kern="1200">
          <a:solidFill>
            <a:schemeClr val="tx1"/>
          </a:solidFill>
          <a:latin typeface="+mn-lt"/>
          <a:ea typeface="+mn-ea"/>
          <a:cs typeface="+mn-cs"/>
        </a:defRPr>
      </a:lvl4pPr>
      <a:lvl5pPr marL="2006814" indent="-222979" algn="l" defTabSz="89191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67" kern="1200">
          <a:solidFill>
            <a:schemeClr val="tx1"/>
          </a:solidFill>
          <a:latin typeface="+mn-lt"/>
          <a:ea typeface="+mn-ea"/>
          <a:cs typeface="+mn-cs"/>
        </a:defRPr>
      </a:lvl5pPr>
      <a:lvl6pPr marL="2452772" indent="-222979" algn="l" defTabSz="8919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67" kern="1200">
          <a:solidFill>
            <a:schemeClr val="tx1"/>
          </a:solidFill>
          <a:latin typeface="+mn-lt"/>
          <a:ea typeface="+mn-ea"/>
          <a:cs typeface="+mn-cs"/>
        </a:defRPr>
      </a:lvl6pPr>
      <a:lvl7pPr marL="2898731" indent="-222979" algn="l" defTabSz="8919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67" kern="1200">
          <a:solidFill>
            <a:schemeClr val="tx1"/>
          </a:solidFill>
          <a:latin typeface="+mn-lt"/>
          <a:ea typeface="+mn-ea"/>
          <a:cs typeface="+mn-cs"/>
        </a:defRPr>
      </a:lvl7pPr>
      <a:lvl8pPr marL="3344689" indent="-222979" algn="l" defTabSz="8919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67" kern="1200">
          <a:solidFill>
            <a:schemeClr val="tx1"/>
          </a:solidFill>
          <a:latin typeface="+mn-lt"/>
          <a:ea typeface="+mn-ea"/>
          <a:cs typeface="+mn-cs"/>
        </a:defRPr>
      </a:lvl8pPr>
      <a:lvl9pPr marL="3790648" indent="-222979" algn="l" defTabSz="8919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1917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45959" algn="l" defTabSz="891917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891917" algn="l" defTabSz="891917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37876" algn="l" defTabSz="891917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783834" algn="l" defTabSz="891917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29793" algn="l" defTabSz="891917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675752" algn="l" defTabSz="891917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21710" algn="l" defTabSz="891917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567669" algn="l" defTabSz="891917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5939383-1804-45E1-B93E-153FA56F3775}"/>
              </a:ext>
            </a:extLst>
          </p:cNvPr>
          <p:cNvSpPr txBox="1"/>
          <p:nvPr/>
        </p:nvSpPr>
        <p:spPr>
          <a:xfrm>
            <a:off x="154855" y="213577"/>
            <a:ext cx="8103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【</a:t>
            </a:r>
            <a:r>
              <a:rPr kumimoji="1" lang="ja-JP" altLang="en-US" sz="2000" dirty="0"/>
              <a:t>義務項目・推奨項目</a:t>
            </a:r>
            <a:r>
              <a:rPr kumimoji="1" lang="en-US" altLang="ja-JP" sz="1200" dirty="0"/>
              <a:t>※</a:t>
            </a:r>
            <a:r>
              <a:rPr kumimoji="1" lang="ja-JP" altLang="en-US" sz="1200" dirty="0"/>
              <a:t>選択</a:t>
            </a:r>
            <a:r>
              <a:rPr kumimoji="1" lang="en-US" altLang="ja-JP" sz="2000" dirty="0"/>
              <a:t>】</a:t>
            </a:r>
            <a:r>
              <a:rPr kumimoji="1" lang="ja-JP" altLang="en-US" sz="2000" dirty="0"/>
              <a:t>○○○</a:t>
            </a:r>
            <a:r>
              <a:rPr kumimoji="1" lang="ja-JP" altLang="en-US" sz="1200" dirty="0"/>
              <a:t>（</a:t>
            </a:r>
            <a:r>
              <a:rPr kumimoji="1" lang="en-US" altLang="ja-JP" sz="1200" dirty="0"/>
              <a:t>※</a:t>
            </a:r>
            <a:r>
              <a:rPr kumimoji="1" lang="ja-JP" altLang="en-US" sz="1200" dirty="0"/>
              <a:t>別紙１</a:t>
            </a:r>
            <a:r>
              <a:rPr kumimoji="1" lang="en-US" altLang="ja-JP" sz="1200" dirty="0"/>
              <a:t>_</a:t>
            </a:r>
            <a:r>
              <a:rPr kumimoji="1" lang="ja-JP" altLang="en-US" sz="1200" dirty="0"/>
              <a:t>義務項目、推奨項目一覧より「活用内容」を記載）</a:t>
            </a:r>
            <a:endParaRPr kumimoji="1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2F5198-3EC8-47EA-B7D8-FDF9A027D20D}"/>
              </a:ext>
            </a:extLst>
          </p:cNvPr>
          <p:cNvSpPr txBox="1"/>
          <p:nvPr/>
        </p:nvSpPr>
        <p:spPr>
          <a:xfrm>
            <a:off x="192947" y="888756"/>
            <a:ext cx="8758106" cy="102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600" u="sng" dirty="0"/>
              <a:t>○○○への活用</a:t>
            </a:r>
            <a:r>
              <a:rPr kumimoji="1" lang="en-US" altLang="ja-JP" sz="1600" u="sng" dirty="0"/>
              <a:t>【</a:t>
            </a:r>
            <a:r>
              <a:rPr kumimoji="1" lang="ja-JP" altLang="en-US" sz="1600" u="sng" dirty="0"/>
              <a:t>道路・トンネル・橋梁・河川・ダム・海岸・砂防・地すべり</a:t>
            </a:r>
            <a:r>
              <a:rPr kumimoji="1" lang="en-US" altLang="ja-JP" sz="1100" u="sng" dirty="0"/>
              <a:t>※</a:t>
            </a:r>
            <a:r>
              <a:rPr kumimoji="1" lang="ja-JP" altLang="en-US" sz="1100" u="sng" dirty="0"/>
              <a:t>選択</a:t>
            </a:r>
            <a:r>
              <a:rPr kumimoji="1" lang="en-US" altLang="ja-JP" sz="1600" u="sng" dirty="0"/>
              <a:t>】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○○○・・・。</a:t>
            </a:r>
            <a:endParaRPr kumimoji="1" lang="en-US" altLang="ja-JP" sz="1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○○○・・・。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4B1150D-9E68-496D-97AE-33F33782E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710048"/>
              </p:ext>
            </p:extLst>
          </p:nvPr>
        </p:nvGraphicFramePr>
        <p:xfrm>
          <a:off x="5161935" y="4630810"/>
          <a:ext cx="3789118" cy="2039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8717">
                  <a:extLst>
                    <a:ext uri="{9D8B030D-6E8A-4147-A177-3AD203B41FA5}">
                      <a16:colId xmlns:a16="http://schemas.microsoft.com/office/drawing/2014/main" val="3390434437"/>
                    </a:ext>
                  </a:extLst>
                </a:gridCol>
                <a:gridCol w="2800401">
                  <a:extLst>
                    <a:ext uri="{9D8B030D-6E8A-4147-A177-3AD203B41FA5}">
                      <a16:colId xmlns:a16="http://schemas.microsoft.com/office/drawing/2014/main" val="1404278093"/>
                    </a:ext>
                  </a:extLst>
                </a:gridCol>
              </a:tblGrid>
              <a:tr h="668029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事業名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令和○年度　業務（工事）番号○○－○○○○－○○</a:t>
                      </a:r>
                      <a:endParaRPr kumimoji="1" lang="en-US" altLang="ja-JP" sz="900" dirty="0"/>
                    </a:p>
                    <a:p>
                      <a:r>
                        <a:rPr kumimoji="1" lang="ja-JP" altLang="en-US" sz="900" dirty="0"/>
                        <a:t>○○○○業務（工事）</a:t>
                      </a:r>
                      <a:endParaRPr kumimoji="1" lang="en-US" altLang="ja-JP" sz="900" dirty="0"/>
                    </a:p>
                    <a:p>
                      <a:r>
                        <a:rPr kumimoji="1" lang="ja-JP" altLang="en-US" sz="900" dirty="0"/>
                        <a:t>（主）○○　○○市　○○</a:t>
                      </a:r>
                      <a:endParaRPr kumimoji="1" lang="en-US" altLang="ja-JP" sz="900" dirty="0"/>
                    </a:p>
                    <a:p>
                      <a:r>
                        <a:rPr kumimoji="1" lang="ja-JP" altLang="en-US" sz="900" dirty="0"/>
                        <a:t>工期：令和○年○月～令和○年○月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499416"/>
                  </a:ext>
                </a:extLst>
              </a:tr>
              <a:tr h="217701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発注者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○○地域振興局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658175"/>
                  </a:ext>
                </a:extLst>
              </a:tr>
              <a:tr h="217701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受注者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（株）○○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542084"/>
                  </a:ext>
                </a:extLst>
              </a:tr>
              <a:tr h="217701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工種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（ 道路・トンネル・橋梁・河川・ダム・海岸・砂防 </a:t>
                      </a:r>
                      <a:r>
                        <a:rPr kumimoji="1" lang="en-US" altLang="ja-JP" sz="900" dirty="0" err="1"/>
                        <a:t>etc</a:t>
                      </a:r>
                      <a:r>
                        <a:rPr kumimoji="1" lang="ja-JP" altLang="en-US" sz="900" dirty="0"/>
                        <a:t> 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94759"/>
                  </a:ext>
                </a:extLst>
              </a:tr>
              <a:tr h="217701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使用ソフトウェア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○○○○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623596"/>
                  </a:ext>
                </a:extLst>
              </a:tr>
              <a:tr h="217701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モデル詳細度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（ </a:t>
                      </a:r>
                      <a:r>
                        <a:rPr kumimoji="1" lang="en-US" altLang="ja-JP" sz="900" dirty="0"/>
                        <a:t>100</a:t>
                      </a:r>
                      <a:r>
                        <a:rPr kumimoji="1" lang="ja-JP" altLang="en-US" sz="900" dirty="0"/>
                        <a:t>・</a:t>
                      </a:r>
                      <a:r>
                        <a:rPr kumimoji="1" lang="en-US" altLang="ja-JP" sz="900" dirty="0"/>
                        <a:t>200</a:t>
                      </a:r>
                      <a:r>
                        <a:rPr kumimoji="1" lang="ja-JP" altLang="en-US" sz="900" dirty="0"/>
                        <a:t>・</a:t>
                      </a:r>
                      <a:r>
                        <a:rPr kumimoji="1" lang="en-US" altLang="ja-JP" sz="900" dirty="0"/>
                        <a:t>300</a:t>
                      </a:r>
                      <a:r>
                        <a:rPr kumimoji="1" lang="ja-JP" altLang="en-US" sz="900" dirty="0"/>
                        <a:t>・</a:t>
                      </a:r>
                      <a:r>
                        <a:rPr kumimoji="1" lang="en-US" altLang="ja-JP" sz="900" dirty="0"/>
                        <a:t>400</a:t>
                      </a:r>
                      <a:r>
                        <a:rPr kumimoji="1" lang="ja-JP" altLang="en-US" sz="900" dirty="0"/>
                        <a:t> 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08951"/>
                  </a:ext>
                </a:extLst>
              </a:tr>
              <a:tr h="21770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実施段階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（ 調査・測量・設計・工事・維持管理 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62390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455F8-F140-4112-B99C-14509632FD41}"/>
              </a:ext>
            </a:extLst>
          </p:cNvPr>
          <p:cNvSpPr txBox="1"/>
          <p:nvPr/>
        </p:nvSpPr>
        <p:spPr>
          <a:xfrm>
            <a:off x="192947" y="1957252"/>
            <a:ext cx="2502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●（画像説明）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E56745-47C4-45D4-AE7B-11B02407368D}"/>
              </a:ext>
            </a:extLst>
          </p:cNvPr>
          <p:cNvSpPr txBox="1"/>
          <p:nvPr/>
        </p:nvSpPr>
        <p:spPr>
          <a:xfrm>
            <a:off x="251670" y="2235533"/>
            <a:ext cx="2617365" cy="177505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/>
              <a:t>（画像①）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F018035-80F6-40F5-858E-8922A1633587}"/>
              </a:ext>
            </a:extLst>
          </p:cNvPr>
          <p:cNvSpPr txBox="1"/>
          <p:nvPr/>
        </p:nvSpPr>
        <p:spPr>
          <a:xfrm>
            <a:off x="3053592" y="1957252"/>
            <a:ext cx="2038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●（画像説明）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D159E82-6E4D-4DF7-8627-D04FB5824D88}"/>
              </a:ext>
            </a:extLst>
          </p:cNvPr>
          <p:cNvSpPr txBox="1"/>
          <p:nvPr/>
        </p:nvSpPr>
        <p:spPr>
          <a:xfrm>
            <a:off x="3112315" y="2235533"/>
            <a:ext cx="2617365" cy="177505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/>
              <a:t>（画像②）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4F98228-A846-4A23-95E0-3DB22F311CEB}"/>
              </a:ext>
            </a:extLst>
          </p:cNvPr>
          <p:cNvSpPr txBox="1"/>
          <p:nvPr/>
        </p:nvSpPr>
        <p:spPr>
          <a:xfrm>
            <a:off x="5972960" y="1950192"/>
            <a:ext cx="2285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●（画像説明）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7D91A8-65DF-46B0-9926-A27138F952A9}"/>
              </a:ext>
            </a:extLst>
          </p:cNvPr>
          <p:cNvSpPr txBox="1"/>
          <p:nvPr/>
        </p:nvSpPr>
        <p:spPr>
          <a:xfrm>
            <a:off x="6031683" y="2228474"/>
            <a:ext cx="2617365" cy="177505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/>
              <a:t>（画像③）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C93192-A223-47B3-A061-2F249CD454A6}"/>
              </a:ext>
            </a:extLst>
          </p:cNvPr>
          <p:cNvSpPr txBox="1"/>
          <p:nvPr/>
        </p:nvSpPr>
        <p:spPr>
          <a:xfrm>
            <a:off x="192947" y="4075068"/>
            <a:ext cx="1222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考察</a:t>
            </a:r>
            <a:r>
              <a:rPr kumimoji="1" lang="en-US" altLang="ja-JP" sz="1200" dirty="0"/>
              <a:t>】</a:t>
            </a:r>
            <a:endParaRPr kumimoji="1" lang="ja-JP" altLang="en-US" sz="12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35336E-BB3F-4968-AB21-30F2A5BD4025}"/>
              </a:ext>
            </a:extLst>
          </p:cNvPr>
          <p:cNvSpPr txBox="1"/>
          <p:nvPr/>
        </p:nvSpPr>
        <p:spPr>
          <a:xfrm>
            <a:off x="251671" y="4382845"/>
            <a:ext cx="2565272" cy="226157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1200" dirty="0"/>
              <a:t>○良かった点</a:t>
            </a:r>
            <a:endParaRPr kumimoji="1" lang="en-US" altLang="ja-JP" sz="1200" dirty="0"/>
          </a:p>
          <a:p>
            <a:r>
              <a:rPr kumimoji="1" lang="ja-JP" altLang="en-US" sz="1200" dirty="0"/>
              <a:t>　・</a:t>
            </a:r>
            <a:endParaRPr kumimoji="1" lang="en-US" altLang="ja-JP" sz="1200" dirty="0"/>
          </a:p>
          <a:p>
            <a:r>
              <a:rPr kumimoji="1" lang="ja-JP" altLang="en-US" sz="1200" dirty="0"/>
              <a:t>　・</a:t>
            </a:r>
            <a:endParaRPr kumimoji="1" lang="en-US" altLang="ja-JP" sz="1200" dirty="0"/>
          </a:p>
          <a:p>
            <a:r>
              <a:rPr kumimoji="1" lang="ja-JP" altLang="en-US" sz="1200" dirty="0"/>
              <a:t>　・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○今後の課題等</a:t>
            </a:r>
            <a:endParaRPr kumimoji="1" lang="en-US" altLang="ja-JP" sz="1200" dirty="0"/>
          </a:p>
          <a:p>
            <a:r>
              <a:rPr kumimoji="1" lang="ja-JP" altLang="en-US" sz="1200" dirty="0"/>
              <a:t>　・</a:t>
            </a:r>
            <a:endParaRPr kumimoji="1" lang="en-US" altLang="ja-JP" sz="1200" dirty="0"/>
          </a:p>
          <a:p>
            <a:r>
              <a:rPr kumimoji="1" lang="ja-JP" altLang="en-US" sz="1200" dirty="0"/>
              <a:t>　・</a:t>
            </a:r>
            <a:endParaRPr kumimoji="1" lang="en-US" altLang="ja-JP" sz="1200" dirty="0"/>
          </a:p>
          <a:p>
            <a:r>
              <a:rPr kumimoji="1" lang="ja-JP" altLang="en-US" sz="1200" dirty="0"/>
              <a:t>　・</a:t>
            </a:r>
            <a:endParaRPr kumimoji="1"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9AC8C5A-21C4-457D-A897-E45A48E58E91}"/>
              </a:ext>
            </a:extLst>
          </p:cNvPr>
          <p:cNvSpPr txBox="1"/>
          <p:nvPr/>
        </p:nvSpPr>
        <p:spPr>
          <a:xfrm>
            <a:off x="2869035" y="4075068"/>
            <a:ext cx="2223082" cy="2583828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■作成にあたって</a:t>
            </a:r>
            <a:endParaRPr kumimoji="1" lang="en-US" altLang="ja-JP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/>
              <a:t>レイアウトは自由に変更可</a:t>
            </a:r>
            <a:endParaRPr kumimoji="1" lang="en-US" altLang="ja-JP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/>
              <a:t>説明文等は適宜追記可</a:t>
            </a:r>
            <a:endParaRPr kumimoji="1" lang="en-US" altLang="ja-JP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/>
              <a:t>国土交通省の「義務項目・推奨項目　事例集」を参考に作成</a:t>
            </a:r>
            <a:endParaRPr kumimoji="1" lang="en-US" altLang="ja-JP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/>
              <a:t>提出は</a:t>
            </a:r>
            <a:r>
              <a:rPr kumimoji="1" lang="en-US" altLang="ja-JP" sz="1200" dirty="0"/>
              <a:t>ppt</a:t>
            </a:r>
            <a:r>
              <a:rPr kumimoji="1" lang="ja-JP" altLang="en-US" sz="1200" dirty="0"/>
              <a:t>データ</a:t>
            </a:r>
            <a:endParaRPr kumimoji="1" lang="en-US" altLang="ja-JP" sz="1200" dirty="0"/>
          </a:p>
          <a:p>
            <a:r>
              <a:rPr kumimoji="1" lang="ja-JP" altLang="en-US" sz="1200" dirty="0"/>
              <a:t>　　　　　　　　　　　（</a:t>
            </a:r>
            <a:r>
              <a:rPr kumimoji="1" lang="en-US" altLang="ja-JP" sz="1200" dirty="0"/>
              <a:t>PDF</a:t>
            </a:r>
            <a:r>
              <a:rPr kumimoji="1" lang="ja-JP" altLang="en-US" sz="1200" dirty="0"/>
              <a:t>不可）</a:t>
            </a:r>
            <a:endParaRPr kumimoji="1" lang="en-US" altLang="ja-JP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200" dirty="0"/>
              <a:t>動画がある場合は、別データで提出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pPr algn="ctr"/>
            <a:r>
              <a:rPr kumimoji="1" lang="en-US" altLang="ja-JP" sz="1000" b="1" u="sng" dirty="0">
                <a:solidFill>
                  <a:srgbClr val="00B0F0"/>
                </a:solidFill>
              </a:rPr>
              <a:t>※</a:t>
            </a:r>
            <a:r>
              <a:rPr kumimoji="1" lang="ja-JP" altLang="en-US" sz="1000" b="1" u="sng" dirty="0">
                <a:solidFill>
                  <a:srgbClr val="00B0F0"/>
                </a:solidFill>
              </a:rPr>
              <a:t>見栄えにこだわる必要はありません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2850942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278</Words>
  <Application>Microsoft Office PowerPoint</Application>
  <PresentationFormat>画面に合わせる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長野県建設部 BIM/CIM取組説明資料 （例）</dc:title>
  <dc:creator>黒岩　楠央</dc:creator>
  <cp:lastModifiedBy>西井　親文</cp:lastModifiedBy>
  <cp:revision>10</cp:revision>
  <cp:lastPrinted>2023-06-27T08:12:22Z</cp:lastPrinted>
  <dcterms:created xsi:type="dcterms:W3CDTF">2023-06-27T05:14:48Z</dcterms:created>
  <dcterms:modified xsi:type="dcterms:W3CDTF">2024-02-06T23:56:26Z</dcterms:modified>
</cp:coreProperties>
</file>