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embedTrueTypeFonts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705" r:id="rId5"/>
    <p:sldId id="706" r:id="rId6"/>
    <p:sldId id="702" r:id="rId7"/>
    <p:sldId id="687" r:id="rId8"/>
    <p:sldId id="690" r:id="rId9"/>
    <p:sldId id="703" r:id="rId10"/>
    <p:sldId id="704" r:id="rId11"/>
    <p:sldId id="663" r:id="rId12"/>
    <p:sldId id="707" r:id="rId13"/>
  </p:sldIdLst>
  <p:sldSz cx="9144000" cy="5143500" type="screen16x9"/>
  <p:notesSz cx="6735763" cy="9866313"/>
  <p:embeddedFontLst>
    <p:embeddedFont>
      <p:font typeface="HGPｺﾞｼｯｸE" panose="020B0900000000000000" pitchFamily="50" charset="-128"/>
      <p:regular r:id="rId16"/>
    </p:embeddedFont>
    <p:embeddedFont>
      <p:font typeface="Meiryo UI" panose="020B0604030504040204" pitchFamily="50" charset="-128"/>
      <p:regular r:id="rId17"/>
      <p:bold r:id="rId18"/>
      <p:italic r:id="rId19"/>
      <p:boldItalic r:id="rId20"/>
    </p:embeddedFont>
    <p:embeddedFont>
      <p:font typeface="Yu Gothic UI" panose="020B0500000000000000" pitchFamily="50" charset="-128"/>
      <p:regular r:id="rId21"/>
      <p:bold r:id="rId22"/>
    </p:embeddedFont>
  </p:embeddedFontLst>
  <p:defaultTextStyle>
    <a:defPPr>
      <a:defRPr lang="ja-JP"/>
    </a:defPPr>
    <a:lvl1pPr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2600" kern="1200">
        <a:solidFill>
          <a:schemeClr val="tx2"/>
        </a:solidFill>
        <a:latin typeface="HGPｺﾞｼｯｸE" pitchFamily="50" charset="-128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670" userDrawn="1">
          <p15:clr>
            <a:srgbClr val="A4A3A4"/>
          </p15:clr>
        </p15:guide>
        <p15:guide id="3" pos="2721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orient="horz" pos="4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50"/>
    <a:srgbClr val="E27B26"/>
    <a:srgbClr val="4BACC6"/>
    <a:srgbClr val="BFBFBF"/>
    <a:srgbClr val="F9CCC3"/>
    <a:srgbClr val="EB5032"/>
    <a:srgbClr val="F2D43D"/>
    <a:srgbClr val="F3793D"/>
    <a:srgbClr val="8C8A8C"/>
    <a:srgbClr val="FF0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5483" autoAdjust="0"/>
  </p:normalViewPr>
  <p:slideViewPr>
    <p:cSldViewPr snapToGrid="0">
      <p:cViewPr varScale="1">
        <p:scale>
          <a:sx n="99" d="100"/>
          <a:sy n="99" d="100"/>
        </p:scale>
        <p:origin x="96" y="624"/>
      </p:cViewPr>
      <p:guideLst>
        <p:guide orient="horz" pos="1620"/>
        <p:guide pos="5670"/>
        <p:guide pos="2721"/>
        <p:guide pos="136"/>
        <p:guide orient="horz" pos="46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274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microsoft.com/office/2018/10/relationships/authors" Target="author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571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337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571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fld id="{97EB0BD7-0D1B-461F-96D2-458D4659D7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7217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571" y="0"/>
            <a:ext cx="2918193" cy="49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785" y="4687122"/>
            <a:ext cx="4940198" cy="443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56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endParaRPr lang="en-US" altLang="ja-JP"/>
          </a:p>
        </p:txBody>
      </p:sp>
      <p:sp>
        <p:nvSpPr>
          <p:cNvPr id="256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571" y="9372687"/>
            <a:ext cx="2918193" cy="4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5379" rIns="90756" bIns="453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</a:lstStyle>
          <a:p>
            <a:fld id="{8AF01994-2739-4319-8C13-74EB71056E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7550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992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62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534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151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672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01994-2739-4319-8C13-74EB71056E38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36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グループ化 34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36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37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38" name="正方形/長方形 37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正方形/長方形 38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42" name="スライド番号プレースホルダ 2"/>
          <p:cNvSpPr>
            <a:spLocks noGrp="1"/>
          </p:cNvSpPr>
          <p:nvPr userDrawn="1"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3" name="タイトル 1"/>
          <p:cNvSpPr>
            <a:spLocks noGrp="1"/>
          </p:cNvSpPr>
          <p:nvPr userDrawn="1">
            <p:ph type="title"/>
          </p:nvPr>
        </p:nvSpPr>
        <p:spPr bwMode="gray">
          <a:xfrm>
            <a:off x="2138611" y="2335279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9" name="テキスト プレースホルダ 48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2138610" y="2742133"/>
            <a:ext cx="2861681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sz="1800"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4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pic>
        <p:nvPicPr>
          <p:cNvPr id="41" name="図 40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D54A11-EE6B-30C9-BE7D-8E738CE55FDB}"/>
              </a:ext>
            </a:extLst>
          </p:cNvPr>
          <p:cNvGrpSpPr/>
          <p:nvPr userDrawn="1"/>
        </p:nvGrpSpPr>
        <p:grpSpPr bwMode="gray">
          <a:xfrm>
            <a:off x="-2170980" y="-2431523"/>
            <a:ext cx="12351073" cy="12318352"/>
            <a:chOff x="-2671077" y="8869932"/>
            <a:chExt cx="12351073" cy="12318352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25AE7691-B73B-6393-F48F-CC4DB9738A36}"/>
                </a:ext>
              </a:extLst>
            </p:cNvPr>
            <p:cNvSpPr/>
            <p:nvPr/>
          </p:nvSpPr>
          <p:spPr bwMode="gray">
            <a:xfrm>
              <a:off x="-477398" y="11301454"/>
              <a:ext cx="9144000" cy="51435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28000"/>
                  </a:schemeClr>
                </a:gs>
                <a:gs pos="83000">
                  <a:srgbClr val="CADEFE"/>
                </a:gs>
                <a:gs pos="100000">
                  <a:srgbClr val="C2D3E8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正方形/長方形 8">
              <a:extLst>
                <a:ext uri="{FF2B5EF4-FFF2-40B4-BE49-F238E27FC236}">
                  <a16:creationId xmlns:a16="http://schemas.microsoft.com/office/drawing/2014/main" id="{B1708106-5E09-5FE7-D220-8D79130FACBA}"/>
                </a:ext>
              </a:extLst>
            </p:cNvPr>
            <p:cNvSpPr/>
            <p:nvPr/>
          </p:nvSpPr>
          <p:spPr bwMode="gray">
            <a:xfrm rot="10800000">
              <a:off x="-523467" y="10817348"/>
              <a:ext cx="9386036" cy="2122524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1586953 w 7936559"/>
                <a:gd name="connsiteY1" fmla="*/ 788557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851382" y="530898"/>
                    <a:pt x="1586953" y="788557"/>
                  </a:cubicBezTo>
                  <a:cubicBezTo>
                    <a:pt x="2751720" y="1256591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11000">
                  <a:srgbClr val="48C3E0">
                    <a:alpha val="15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" name="月 5">
              <a:extLst>
                <a:ext uri="{FF2B5EF4-FFF2-40B4-BE49-F238E27FC236}">
                  <a16:creationId xmlns:a16="http://schemas.microsoft.com/office/drawing/2014/main" id="{069E1B5E-A1A2-D3B1-D763-3B579618A256}"/>
                </a:ext>
              </a:extLst>
            </p:cNvPr>
            <p:cNvSpPr/>
            <p:nvPr/>
          </p:nvSpPr>
          <p:spPr bwMode="gray">
            <a:xfrm rot="9082689">
              <a:off x="6176828" y="10369373"/>
              <a:ext cx="2194826" cy="6266060"/>
            </a:xfrm>
            <a:prstGeom prst="moon">
              <a:avLst>
                <a:gd name="adj" fmla="val 56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8000"/>
                  </a:schemeClr>
                </a:gs>
                <a:gs pos="34000">
                  <a:srgbClr val="001750">
                    <a:alpha val="23000"/>
                  </a:srgbClr>
                </a:gs>
                <a:gs pos="74000">
                  <a:srgbClr val="0650CB">
                    <a:alpha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円弧 6">
              <a:extLst>
                <a:ext uri="{FF2B5EF4-FFF2-40B4-BE49-F238E27FC236}">
                  <a16:creationId xmlns:a16="http://schemas.microsoft.com/office/drawing/2014/main" id="{862BBC9B-61DE-207B-86C2-2A0838CE20A5}"/>
                </a:ext>
              </a:extLst>
            </p:cNvPr>
            <p:cNvSpPr/>
            <p:nvPr/>
          </p:nvSpPr>
          <p:spPr bwMode="gray">
            <a:xfrm>
              <a:off x="-1480827" y="10832865"/>
              <a:ext cx="10374022" cy="8347625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8">
              <a:extLst>
                <a:ext uri="{FF2B5EF4-FFF2-40B4-BE49-F238E27FC236}">
                  <a16:creationId xmlns:a16="http://schemas.microsoft.com/office/drawing/2014/main" id="{B6483A19-42A6-893C-2EB2-C76237096231}"/>
                </a:ext>
              </a:extLst>
            </p:cNvPr>
            <p:cNvSpPr/>
            <p:nvPr/>
          </p:nvSpPr>
          <p:spPr bwMode="gray">
            <a:xfrm>
              <a:off x="-616592" y="14305778"/>
              <a:ext cx="9386036" cy="2145226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1527923" y="609152"/>
                    <a:pt x="2263494" y="866811"/>
                  </a:cubicBezTo>
                  <a:cubicBezTo>
                    <a:pt x="3428261" y="1334845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0">
                  <a:srgbClr val="48C3E0">
                    <a:alpha val="43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BABD19E7-3EE9-07DF-8AF0-DC2AA9C99E6E}"/>
                </a:ext>
              </a:extLst>
            </p:cNvPr>
            <p:cNvSpPr/>
            <p:nvPr/>
          </p:nvSpPr>
          <p:spPr bwMode="gray">
            <a:xfrm>
              <a:off x="1639325" y="14340810"/>
              <a:ext cx="7068240" cy="1966923"/>
            </a:xfrm>
            <a:custGeom>
              <a:avLst/>
              <a:gdLst>
                <a:gd name="connsiteX0" fmla="*/ 7136756 w 7136756"/>
                <a:gd name="connsiteY0" fmla="*/ 0 h 1966923"/>
                <a:gd name="connsiteX1" fmla="*/ 7136756 w 7136756"/>
                <a:gd name="connsiteY1" fmla="*/ 82288 h 1966923"/>
                <a:gd name="connsiteX2" fmla="*/ 7106498 w 7136756"/>
                <a:gd name="connsiteY2" fmla="*/ 133280 h 1966923"/>
                <a:gd name="connsiteX3" fmla="*/ 4431138 w 7136756"/>
                <a:gd name="connsiteY3" fmla="*/ 1924302 h 1966923"/>
                <a:gd name="connsiteX4" fmla="*/ 776111 w 7136756"/>
                <a:gd name="connsiteY4" fmla="*/ 1202658 h 1966923"/>
                <a:gd name="connsiteX5" fmla="*/ 82242 w 7136756"/>
                <a:gd name="connsiteY5" fmla="*/ 940098 h 1966923"/>
                <a:gd name="connsiteX6" fmla="*/ 0 w 7136756"/>
                <a:gd name="connsiteY6" fmla="*/ 911062 h 1966923"/>
                <a:gd name="connsiteX7" fmla="*/ 107879 w 7136756"/>
                <a:gd name="connsiteY7" fmla="*/ 943969 h 1966923"/>
                <a:gd name="connsiteX8" fmla="*/ 427602 w 7136756"/>
                <a:gd name="connsiteY8" fmla="*/ 1055073 h 1966923"/>
                <a:gd name="connsiteX9" fmla="*/ 4184230 w 7136756"/>
                <a:gd name="connsiteY9" fmla="*/ 1718659 h 1966923"/>
                <a:gd name="connsiteX10" fmla="*/ 7136756 w 7136756"/>
                <a:gd name="connsiteY10" fmla="*/ 0 h 196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6756" h="1966923">
                  <a:moveTo>
                    <a:pt x="7136756" y="0"/>
                  </a:moveTo>
                  <a:lnTo>
                    <a:pt x="7136756" y="82288"/>
                  </a:lnTo>
                  <a:lnTo>
                    <a:pt x="7106498" y="133280"/>
                  </a:lnTo>
                  <a:cubicBezTo>
                    <a:pt x="6378201" y="1315439"/>
                    <a:pt x="5701393" y="1721412"/>
                    <a:pt x="4431138" y="1924302"/>
                  </a:cubicBezTo>
                  <a:cubicBezTo>
                    <a:pt x="3034330" y="2086614"/>
                    <a:pt x="2153602" y="1772343"/>
                    <a:pt x="776111" y="1202658"/>
                  </a:cubicBezTo>
                  <a:cubicBezTo>
                    <a:pt x="558633" y="1124253"/>
                    <a:pt x="325716" y="1030728"/>
                    <a:pt x="82242" y="940098"/>
                  </a:cubicBezTo>
                  <a:lnTo>
                    <a:pt x="0" y="911062"/>
                  </a:lnTo>
                  <a:lnTo>
                    <a:pt x="107879" y="943969"/>
                  </a:lnTo>
                  <a:cubicBezTo>
                    <a:pt x="212615" y="978558"/>
                    <a:pt x="318863" y="1015871"/>
                    <a:pt x="427602" y="1055073"/>
                  </a:cubicBezTo>
                  <a:cubicBezTo>
                    <a:pt x="1805094" y="1624758"/>
                    <a:pt x="2787422" y="1880972"/>
                    <a:pt x="4184230" y="1718659"/>
                  </a:cubicBezTo>
                  <a:cubicBezTo>
                    <a:pt x="5713339" y="1502243"/>
                    <a:pt x="6088269" y="1228935"/>
                    <a:pt x="7136756" y="0"/>
                  </a:cubicBezTo>
                  <a:close/>
                </a:path>
              </a:pathLst>
            </a:custGeom>
            <a:gradFill>
              <a:gsLst>
                <a:gs pos="0">
                  <a:srgbClr val="2D69FF">
                    <a:alpha val="28000"/>
                  </a:srgbClr>
                </a:gs>
                <a:gs pos="70000">
                  <a:schemeClr val="bg1">
                    <a:lumMod val="75000"/>
                    <a:alpha val="17000"/>
                  </a:schemeClr>
                </a:gs>
                <a:gs pos="100000">
                  <a:srgbClr val="001750">
                    <a:alpha val="4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0" name="月 9">
              <a:extLst>
                <a:ext uri="{FF2B5EF4-FFF2-40B4-BE49-F238E27FC236}">
                  <a16:creationId xmlns:a16="http://schemas.microsoft.com/office/drawing/2014/main" id="{FA24B99E-A2FA-2226-9599-E2694BDE6C4A}"/>
                </a:ext>
              </a:extLst>
            </p:cNvPr>
            <p:cNvSpPr/>
            <p:nvPr/>
          </p:nvSpPr>
          <p:spPr bwMode="gray">
            <a:xfrm rot="4515890">
              <a:off x="1993715" y="7059957"/>
              <a:ext cx="3205124" cy="9969797"/>
            </a:xfrm>
            <a:prstGeom prst="moon">
              <a:avLst>
                <a:gd name="adj" fmla="val 28830"/>
              </a:avLst>
            </a:prstGeom>
            <a:solidFill>
              <a:schemeClr val="bg1">
                <a:lumMod val="85000"/>
                <a:alpha val="82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月 10">
              <a:extLst>
                <a:ext uri="{FF2B5EF4-FFF2-40B4-BE49-F238E27FC236}">
                  <a16:creationId xmlns:a16="http://schemas.microsoft.com/office/drawing/2014/main" id="{6F945B6B-71FE-EC29-B118-296D8B2CFCCC}"/>
                </a:ext>
              </a:extLst>
            </p:cNvPr>
            <p:cNvSpPr/>
            <p:nvPr/>
          </p:nvSpPr>
          <p:spPr bwMode="gray">
            <a:xfrm rot="4515890">
              <a:off x="1983370" y="6914796"/>
              <a:ext cx="3205124" cy="9969797"/>
            </a:xfrm>
            <a:prstGeom prst="moon">
              <a:avLst>
                <a:gd name="adj" fmla="val 2615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月 11">
              <a:extLst>
                <a:ext uri="{FF2B5EF4-FFF2-40B4-BE49-F238E27FC236}">
                  <a16:creationId xmlns:a16="http://schemas.microsoft.com/office/drawing/2014/main" id="{E0D3CFF0-75CF-39FE-0ACA-D115D113A8B8}"/>
                </a:ext>
              </a:extLst>
            </p:cNvPr>
            <p:cNvSpPr/>
            <p:nvPr/>
          </p:nvSpPr>
          <p:spPr bwMode="gray">
            <a:xfrm rot="4515890">
              <a:off x="1984058" y="6915908"/>
              <a:ext cx="3205124" cy="9969797"/>
            </a:xfrm>
            <a:prstGeom prst="moon">
              <a:avLst>
                <a:gd name="adj" fmla="val 26228"/>
              </a:avLst>
            </a:prstGeom>
            <a:gradFill flip="none" rotWithShape="1">
              <a:gsLst>
                <a:gs pos="0">
                  <a:srgbClr val="2D69FF">
                    <a:alpha val="32000"/>
                  </a:srgbClr>
                </a:gs>
                <a:gs pos="49000">
                  <a:schemeClr val="bg1">
                    <a:alpha val="72000"/>
                  </a:schemeClr>
                </a:gs>
                <a:gs pos="75000">
                  <a:srgbClr val="B3E2F3">
                    <a:alpha val="23000"/>
                  </a:srgbClr>
                </a:gs>
                <a:gs pos="100000">
                  <a:srgbClr val="48C3E0">
                    <a:alpha val="33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1DEEFCA-273B-7E30-B5CD-D620A5D07ECA}"/>
                </a:ext>
              </a:extLst>
            </p:cNvPr>
            <p:cNvSpPr/>
            <p:nvPr/>
          </p:nvSpPr>
          <p:spPr bwMode="gray">
            <a:xfrm>
              <a:off x="-643547" y="16453856"/>
              <a:ext cx="9497749" cy="137523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8F43CD9-A41A-B057-D1F2-B8B34D8FC674}"/>
                </a:ext>
              </a:extLst>
            </p:cNvPr>
            <p:cNvSpPr/>
            <p:nvPr/>
          </p:nvSpPr>
          <p:spPr bwMode="gray">
            <a:xfrm>
              <a:off x="-2671077" y="9260817"/>
              <a:ext cx="2188137" cy="739255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CE1BFBD7-67F2-9DA2-82BE-C07756DFC9E3}"/>
                </a:ext>
              </a:extLst>
            </p:cNvPr>
            <p:cNvSpPr/>
            <p:nvPr/>
          </p:nvSpPr>
          <p:spPr bwMode="gray">
            <a:xfrm>
              <a:off x="242669" y="11072714"/>
              <a:ext cx="9332056" cy="10115570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8ED90A5-B60F-AE4C-2000-86CE62DA4390}"/>
                </a:ext>
              </a:extLst>
            </p:cNvPr>
            <p:cNvSpPr/>
            <p:nvPr/>
          </p:nvSpPr>
          <p:spPr bwMode="gray">
            <a:xfrm>
              <a:off x="-643547" y="8869932"/>
              <a:ext cx="9497749" cy="242199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81FE38D-E128-E98E-4553-CA60768531F6}"/>
                </a:ext>
              </a:extLst>
            </p:cNvPr>
            <p:cNvSpPr/>
            <p:nvPr/>
          </p:nvSpPr>
          <p:spPr bwMode="gray">
            <a:xfrm>
              <a:off x="8643903" y="11150109"/>
              <a:ext cx="1036093" cy="550326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55444BF-CD1F-336D-E715-289DC6293DA3}"/>
              </a:ext>
            </a:extLst>
          </p:cNvPr>
          <p:cNvSpPr/>
          <p:nvPr userDrawn="1"/>
        </p:nvSpPr>
        <p:spPr bwMode="gray">
          <a:xfrm>
            <a:off x="0" y="-46463"/>
            <a:ext cx="5969000" cy="51937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A8DC35E-5F17-0D10-C6A4-5F472A0B8ED9}"/>
              </a:ext>
            </a:extLst>
          </p:cNvPr>
          <p:cNvSpPr/>
          <p:nvPr userDrawn="1"/>
        </p:nvSpPr>
        <p:spPr bwMode="gray">
          <a:xfrm>
            <a:off x="-166150" y="-2421998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6" name="スライド番号プレースホルダ 2">
            <a:extLst>
              <a:ext uri="{FF2B5EF4-FFF2-40B4-BE49-F238E27FC236}">
                <a16:creationId xmlns:a16="http://schemas.microsoft.com/office/drawing/2014/main" id="{A12AE650-3A76-E671-05DE-68D232C762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94604A91-478D-E5DD-3C0E-60CBFD06AF5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テキスト プレースホルダー 57">
            <a:extLst>
              <a:ext uri="{FF2B5EF4-FFF2-40B4-BE49-F238E27FC236}">
                <a16:creationId xmlns:a16="http://schemas.microsoft.com/office/drawing/2014/main" id="{B74CE449-C795-383D-E0E8-10E438619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1" name="テキスト プレースホルダー 29">
            <a:extLst>
              <a:ext uri="{FF2B5EF4-FFF2-40B4-BE49-F238E27FC236}">
                <a16:creationId xmlns:a16="http://schemas.microsoft.com/office/drawing/2014/main" id="{6248C272-DF40-FE39-08FF-BBA438E5B7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3373" y="2158148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9" name="テキスト プレースホルダー 29">
            <a:extLst>
              <a:ext uri="{FF2B5EF4-FFF2-40B4-BE49-F238E27FC236}">
                <a16:creationId xmlns:a16="http://schemas.microsoft.com/office/drawing/2014/main" id="{CC7A1365-59DF-1DA7-E8E8-BF7AC3E5B6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3373" y="2602370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0" name="テキスト プレースホルダー 29">
            <a:extLst>
              <a:ext uri="{FF2B5EF4-FFF2-40B4-BE49-F238E27FC236}">
                <a16:creationId xmlns:a16="http://schemas.microsoft.com/office/drawing/2014/main" id="{7A846E71-87E0-CBD5-17D7-E576693F10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839" y="804428"/>
            <a:ext cx="5343162" cy="590400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3600" b="1" kern="1200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Arial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2" name="テキスト プレースホルダー 29">
            <a:extLst>
              <a:ext uri="{FF2B5EF4-FFF2-40B4-BE49-F238E27FC236}">
                <a16:creationId xmlns:a16="http://schemas.microsoft.com/office/drawing/2014/main" id="{C6588BC8-FC61-47EC-B5FB-DE4EAEAAC9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3373" y="1713926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4" name="テキスト プレースホルダー 29">
            <a:extLst>
              <a:ext uri="{FF2B5EF4-FFF2-40B4-BE49-F238E27FC236}">
                <a16:creationId xmlns:a16="http://schemas.microsoft.com/office/drawing/2014/main" id="{33BFFB1B-F7E0-B7C7-1C91-43974EAEAF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3373" y="3046591"/>
            <a:ext cx="5065627" cy="369332"/>
          </a:xfrm>
          <a:prstGeom prst="rect">
            <a:avLst/>
          </a:prstGeom>
        </p:spPr>
        <p:txBody>
          <a:bodyPr/>
          <a:lstStyle>
            <a:lvl1pPr>
              <a:defRPr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1750"/>
              </a:buClr>
              <a:buFont typeface="Arial" panose="020B0604020202020204" pitchFamily="34" charset="0"/>
              <a:buNone/>
              <a:tabLst>
                <a:tab pos="432000" algn="l"/>
              </a:tabLst>
            </a:pP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5910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A56D435-8A41-E849-8586-C18206275BFB}"/>
              </a:ext>
            </a:extLst>
          </p:cNvPr>
          <p:cNvSpPr/>
          <p:nvPr userDrawn="1"/>
        </p:nvSpPr>
        <p:spPr bwMode="gray">
          <a:xfrm>
            <a:off x="0" y="2512"/>
            <a:ext cx="9144000" cy="612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rgbClr val="CADEFE"/>
              </a:gs>
              <a:gs pos="100000">
                <a:srgbClr val="C2D3E8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円弧 3">
            <a:extLst>
              <a:ext uri="{FF2B5EF4-FFF2-40B4-BE49-F238E27FC236}">
                <a16:creationId xmlns:a16="http://schemas.microsoft.com/office/drawing/2014/main" id="{D7DEA71F-CA32-411E-3F7B-3CD26BA296CB}"/>
              </a:ext>
            </a:extLst>
          </p:cNvPr>
          <p:cNvSpPr/>
          <p:nvPr userDrawn="1"/>
        </p:nvSpPr>
        <p:spPr bwMode="gray">
          <a:xfrm>
            <a:off x="-1" y="-2171"/>
            <a:ext cx="9144001" cy="4552673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8">
            <a:extLst>
              <a:ext uri="{FF2B5EF4-FFF2-40B4-BE49-F238E27FC236}">
                <a16:creationId xmlns:a16="http://schemas.microsoft.com/office/drawing/2014/main" id="{69CCCB5E-71A2-F56C-4DB9-A1C98699B06C}"/>
              </a:ext>
            </a:extLst>
          </p:cNvPr>
          <p:cNvSpPr/>
          <p:nvPr userDrawn="1"/>
        </p:nvSpPr>
        <p:spPr bwMode="gray">
          <a:xfrm flipV="1">
            <a:off x="-10278" y="-1"/>
            <a:ext cx="9154278" cy="592019"/>
          </a:xfrm>
          <a:custGeom>
            <a:avLst/>
            <a:gdLst>
              <a:gd name="connsiteX0" fmla="*/ 0 w 7936559"/>
              <a:gd name="connsiteY0" fmla="*/ 0 h 1743792"/>
              <a:gd name="connsiteX1" fmla="*/ 7936559 w 7936559"/>
              <a:gd name="connsiteY1" fmla="*/ 0 h 1743792"/>
              <a:gd name="connsiteX2" fmla="*/ 7936559 w 7936559"/>
              <a:gd name="connsiteY2" fmla="*/ 1743792 h 1743792"/>
              <a:gd name="connsiteX3" fmla="*/ 0 w 7936559"/>
              <a:gd name="connsiteY3" fmla="*/ 1743792 h 1743792"/>
              <a:gd name="connsiteX4" fmla="*/ 0 w 7936559"/>
              <a:gd name="connsiteY4" fmla="*/ 0 h 1743792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7936559 w 7936559"/>
              <a:gd name="connsiteY2" fmla="*/ 45 h 1743837"/>
              <a:gd name="connsiteX3" fmla="*/ 7936559 w 7936559"/>
              <a:gd name="connsiteY3" fmla="*/ 1743837 h 1743837"/>
              <a:gd name="connsiteX4" fmla="*/ 0 w 7936559"/>
              <a:gd name="connsiteY4" fmla="*/ 1743837 h 1743837"/>
              <a:gd name="connsiteX5" fmla="*/ 0 w 7936559"/>
              <a:gd name="connsiteY5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676900 w 7936559"/>
              <a:gd name="connsiteY2" fmla="*/ 9144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099127 w 7936559"/>
              <a:gd name="connsiteY1" fmla="*/ 570514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099127 w 7936559"/>
              <a:gd name="connsiteY1" fmla="*/ 570514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1956676 w 7936559"/>
              <a:gd name="connsiteY1" fmla="*/ 597450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1956676 w 7936559"/>
              <a:gd name="connsiteY1" fmla="*/ 597450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0 w 7898459"/>
              <a:gd name="connsiteY0" fmla="*/ 742950 h 1743792"/>
              <a:gd name="connsiteX1" fmla="*/ 1918576 w 7898459"/>
              <a:gd name="connsiteY1" fmla="*/ 597450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18576 w 7898459"/>
              <a:gd name="connsiteY1" fmla="*/ 597450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18576 w 7898459"/>
              <a:gd name="connsiteY1" fmla="*/ 597450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76104 w 7898459"/>
              <a:gd name="connsiteY1" fmla="*/ 457171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  <a:gd name="connsiteX0" fmla="*/ 0 w 7898459"/>
              <a:gd name="connsiteY0" fmla="*/ 742950 h 1743792"/>
              <a:gd name="connsiteX1" fmla="*/ 1976104 w 7898459"/>
              <a:gd name="connsiteY1" fmla="*/ 457171 h 1743792"/>
              <a:gd name="connsiteX2" fmla="*/ 5401889 w 7898459"/>
              <a:gd name="connsiteY2" fmla="*/ 1411991 h 1743792"/>
              <a:gd name="connsiteX3" fmla="*/ 7898459 w 7898459"/>
              <a:gd name="connsiteY3" fmla="*/ 0 h 1743792"/>
              <a:gd name="connsiteX4" fmla="*/ 7898459 w 7898459"/>
              <a:gd name="connsiteY4" fmla="*/ 1743792 h 1743792"/>
              <a:gd name="connsiteX5" fmla="*/ 5731 w 7898459"/>
              <a:gd name="connsiteY5" fmla="*/ 1743792 h 1743792"/>
              <a:gd name="connsiteX6" fmla="*/ 0 w 7898459"/>
              <a:gd name="connsiteY6" fmla="*/ 742950 h 17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98459" h="1743792">
                <a:moveTo>
                  <a:pt x="0" y="742950"/>
                </a:moveTo>
                <a:cubicBezTo>
                  <a:pt x="889000" y="450850"/>
                  <a:pt x="791264" y="33417"/>
                  <a:pt x="1976104" y="457171"/>
                </a:cubicBezTo>
                <a:cubicBezTo>
                  <a:pt x="2968287" y="1037429"/>
                  <a:pt x="4220789" y="1545341"/>
                  <a:pt x="5401889" y="1411991"/>
                </a:cubicBezTo>
                <a:cubicBezTo>
                  <a:pt x="6694859" y="1234191"/>
                  <a:pt x="7011889" y="1009650"/>
                  <a:pt x="7898459" y="0"/>
                </a:cubicBezTo>
                <a:lnTo>
                  <a:pt x="7898459" y="1743792"/>
                </a:lnTo>
                <a:lnTo>
                  <a:pt x="5731" y="1743792"/>
                </a:lnTo>
                <a:cubicBezTo>
                  <a:pt x="3821" y="1410178"/>
                  <a:pt x="1910" y="1076564"/>
                  <a:pt x="0" y="742950"/>
                </a:cubicBezTo>
                <a:close/>
              </a:path>
            </a:pathLst>
          </a:custGeom>
          <a:gradFill>
            <a:gsLst>
              <a:gs pos="0">
                <a:srgbClr val="48C3E0">
                  <a:alpha val="43000"/>
                </a:srgbClr>
              </a:gs>
              <a:gs pos="70000">
                <a:schemeClr val="bg1">
                  <a:alpha val="58000"/>
                </a:schemeClr>
              </a:gs>
              <a:gs pos="100000">
                <a:srgbClr val="226E8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月 5">
            <a:extLst>
              <a:ext uri="{FF2B5EF4-FFF2-40B4-BE49-F238E27FC236}">
                <a16:creationId xmlns:a16="http://schemas.microsoft.com/office/drawing/2014/main" id="{6A482A8E-D8B3-DD23-597A-5243DCD9394D}"/>
              </a:ext>
            </a:extLst>
          </p:cNvPr>
          <p:cNvSpPr/>
          <p:nvPr userDrawn="1"/>
        </p:nvSpPr>
        <p:spPr bwMode="gray">
          <a:xfrm rot="5141612">
            <a:off x="2194050" y="-4179321"/>
            <a:ext cx="1926927" cy="9969797"/>
          </a:xfrm>
          <a:prstGeom prst="moon">
            <a:avLst>
              <a:gd name="adj" fmla="val 18876"/>
            </a:avLst>
          </a:prstGeom>
          <a:gradFill flip="none" rotWithShape="1">
            <a:gsLst>
              <a:gs pos="0">
                <a:srgbClr val="2D69FF">
                  <a:alpha val="2000"/>
                </a:srgbClr>
              </a:gs>
              <a:gs pos="49000">
                <a:schemeClr val="bg1">
                  <a:alpha val="72000"/>
                </a:schemeClr>
              </a:gs>
              <a:gs pos="75000">
                <a:srgbClr val="B3E2F3">
                  <a:alpha val="23000"/>
                </a:srgbClr>
              </a:gs>
              <a:gs pos="100000">
                <a:srgbClr val="48C3E0">
                  <a:alpha val="33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" name="円弧 6">
            <a:extLst>
              <a:ext uri="{FF2B5EF4-FFF2-40B4-BE49-F238E27FC236}">
                <a16:creationId xmlns:a16="http://schemas.microsoft.com/office/drawing/2014/main" id="{9176AE80-77B6-8C56-E220-C33A1DE205B9}"/>
              </a:ext>
            </a:extLst>
          </p:cNvPr>
          <p:cNvSpPr/>
          <p:nvPr userDrawn="1"/>
        </p:nvSpPr>
        <p:spPr bwMode="gray">
          <a:xfrm>
            <a:off x="1704533" y="-78103"/>
            <a:ext cx="7344777" cy="4628606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1E176E8-B7D6-41BD-AE1A-5AFAEBF007AB}"/>
              </a:ext>
            </a:extLst>
          </p:cNvPr>
          <p:cNvSpPr/>
          <p:nvPr userDrawn="1"/>
        </p:nvSpPr>
        <p:spPr bwMode="gray">
          <a:xfrm>
            <a:off x="-166149" y="-952512"/>
            <a:ext cx="9497749" cy="9525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4987A-8FA4-FB2E-6850-3CDA82391487}"/>
              </a:ext>
            </a:extLst>
          </p:cNvPr>
          <p:cNvSpPr/>
          <p:nvPr userDrawn="1"/>
        </p:nvSpPr>
        <p:spPr bwMode="gray">
          <a:xfrm>
            <a:off x="-10278" y="614512"/>
            <a:ext cx="9154278" cy="9525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457CD50-58F0-6F59-0F34-135803AFDC15}"/>
              </a:ext>
            </a:extLst>
          </p:cNvPr>
          <p:cNvSpPr/>
          <p:nvPr userDrawn="1"/>
        </p:nvSpPr>
        <p:spPr bwMode="gray">
          <a:xfrm>
            <a:off x="-2183902" y="-1124527"/>
            <a:ext cx="2188137" cy="739255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EE56000-3E27-CA40-9A65-002302B33847}"/>
              </a:ext>
            </a:extLst>
          </p:cNvPr>
          <p:cNvSpPr/>
          <p:nvPr userDrawn="1"/>
        </p:nvSpPr>
        <p:spPr bwMode="gray">
          <a:xfrm>
            <a:off x="7196790" y="90842"/>
            <a:ext cx="2241705" cy="41379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0A67D01F-DBF4-2118-89F1-BBCD45D1683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7029450" y="90842"/>
            <a:ext cx="2115111" cy="413790"/>
          </a:xfrm>
          <a:prstGeom prst="rect">
            <a:avLst/>
          </a:prstGeom>
        </p:spPr>
        <p:txBody>
          <a:bodyPr anchor="ctr" anchorCtr="0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bg1"/>
                </a:solidFill>
                <a:latin typeface="Arial" charset="0"/>
                <a:ea typeface="HGPｺﾞｼｯｸE" pitchFamily="50" charset="-128"/>
              </a:defRPr>
            </a:lvl9pPr>
          </a:lstStyle>
          <a:p>
            <a:pPr algn="r">
              <a:lnSpc>
                <a:spcPct val="100000"/>
              </a:lnSpc>
            </a:pPr>
            <a:r>
              <a:rPr kumimoji="1" lang="ja-JP" altLang="en-US" sz="11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難病・小慢</a:t>
            </a:r>
            <a:r>
              <a:rPr kumimoji="1" lang="en-US" altLang="ja-JP" sz="11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DB</a:t>
            </a:r>
            <a:r>
              <a:rPr kumimoji="1" lang="ja-JP" altLang="en-US" sz="11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システム説明動画　</a:t>
            </a:r>
            <a:endParaRPr kumimoji="1" lang="en-US" altLang="ja-JP" sz="1100" b="1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r">
              <a:lnSpc>
                <a:spcPct val="100000"/>
              </a:lnSpc>
            </a:pPr>
            <a:r>
              <a:rPr lang="zh-TW" altLang="en-US" sz="11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（</a:t>
            </a:r>
            <a:r>
              <a:rPr lang="ja-JP" altLang="en-US" sz="11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共通</a:t>
            </a:r>
            <a:r>
              <a:rPr lang="zh-TW" altLang="en-US" sz="11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編）医療機関用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68A422-4285-EBCD-4844-AA7B2B15BC97}"/>
              </a:ext>
            </a:extLst>
          </p:cNvPr>
          <p:cNvSpPr/>
          <p:nvPr userDrawn="1"/>
        </p:nvSpPr>
        <p:spPr bwMode="gray">
          <a:xfrm>
            <a:off x="9142892" y="-281764"/>
            <a:ext cx="1150134" cy="952511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31" name="スライド番号プレースホルダ 2">
            <a:extLst>
              <a:ext uri="{FF2B5EF4-FFF2-40B4-BE49-F238E27FC236}">
                <a16:creationId xmlns:a16="http://schemas.microsoft.com/office/drawing/2014/main" id="{A2556193-37EF-6C8D-A160-DAFE433E21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1100" kern="12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600" kern="12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15BBE389-8DF8-C4CD-FA70-45F5D85218C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テキスト プレースホルダー 57">
            <a:extLst>
              <a:ext uri="{FF2B5EF4-FFF2-40B4-BE49-F238E27FC236}">
                <a16:creationId xmlns:a16="http://schemas.microsoft.com/office/drawing/2014/main" id="{4D0DC151-D796-38E2-486C-184B106F3E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035396"/>
            <a:ext cx="9144000" cy="914400"/>
          </a:xfrm>
          <a:prstGeom prst="rect">
            <a:avLst/>
          </a:prstGeom>
          <a:solidFill>
            <a:srgbClr val="223666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80000" tIns="108000" rIns="18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4" name="タイトル 43">
            <a:extLst>
              <a:ext uri="{FF2B5EF4-FFF2-40B4-BE49-F238E27FC236}">
                <a16:creationId xmlns:a16="http://schemas.microsoft.com/office/drawing/2014/main" id="{4331FE4A-2AD5-C312-138C-356175F3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6" y="142872"/>
            <a:ext cx="7332301" cy="512508"/>
          </a:xfrm>
          <a:prstGeom prst="rect">
            <a:avLst/>
          </a:prstGeom>
        </p:spPr>
        <p:txBody>
          <a:bodyPr/>
          <a:lstStyle>
            <a:lvl1pPr>
              <a:defRPr kumimoji="1" lang="ja-JP" altLang="en-US" sz="24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162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終わりの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6B4F374-0E2E-A518-F0AE-7D788FBE0C70}"/>
              </a:ext>
            </a:extLst>
          </p:cNvPr>
          <p:cNvGrpSpPr/>
          <p:nvPr userDrawn="1"/>
        </p:nvGrpSpPr>
        <p:grpSpPr bwMode="gray">
          <a:xfrm>
            <a:off x="-2170980" y="-2431523"/>
            <a:ext cx="12351073" cy="12318352"/>
            <a:chOff x="-2671077" y="8869932"/>
            <a:chExt cx="12351073" cy="12318352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0B5D002F-C2AB-A7DE-CF59-9157123A6C09}"/>
                </a:ext>
              </a:extLst>
            </p:cNvPr>
            <p:cNvSpPr/>
            <p:nvPr/>
          </p:nvSpPr>
          <p:spPr bwMode="gray">
            <a:xfrm>
              <a:off x="-477398" y="11301454"/>
              <a:ext cx="9144000" cy="51435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28000"/>
                  </a:schemeClr>
                </a:gs>
                <a:gs pos="83000">
                  <a:srgbClr val="CADEFE"/>
                </a:gs>
                <a:gs pos="100000">
                  <a:srgbClr val="C2D3E8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正方形/長方形 8">
              <a:extLst>
                <a:ext uri="{FF2B5EF4-FFF2-40B4-BE49-F238E27FC236}">
                  <a16:creationId xmlns:a16="http://schemas.microsoft.com/office/drawing/2014/main" id="{A5745686-B30B-0A48-BB2C-875A9E72BA2F}"/>
                </a:ext>
              </a:extLst>
            </p:cNvPr>
            <p:cNvSpPr/>
            <p:nvPr/>
          </p:nvSpPr>
          <p:spPr bwMode="gray">
            <a:xfrm rot="10800000">
              <a:off x="-523467" y="10817348"/>
              <a:ext cx="9386036" cy="2122524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1586953 w 7936559"/>
                <a:gd name="connsiteY1" fmla="*/ 788557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851382" y="530898"/>
                    <a:pt x="1586953" y="788557"/>
                  </a:cubicBezTo>
                  <a:cubicBezTo>
                    <a:pt x="2751720" y="1256591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11000">
                  <a:srgbClr val="48C3E0">
                    <a:alpha val="15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4" name="月 23">
              <a:extLst>
                <a:ext uri="{FF2B5EF4-FFF2-40B4-BE49-F238E27FC236}">
                  <a16:creationId xmlns:a16="http://schemas.microsoft.com/office/drawing/2014/main" id="{9AC94537-5960-B835-9C09-48F59A1FCA1B}"/>
                </a:ext>
              </a:extLst>
            </p:cNvPr>
            <p:cNvSpPr/>
            <p:nvPr/>
          </p:nvSpPr>
          <p:spPr bwMode="gray">
            <a:xfrm rot="9082689">
              <a:off x="6176828" y="10369373"/>
              <a:ext cx="2194826" cy="6266060"/>
            </a:xfrm>
            <a:prstGeom prst="moon">
              <a:avLst>
                <a:gd name="adj" fmla="val 56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8000"/>
                  </a:schemeClr>
                </a:gs>
                <a:gs pos="34000">
                  <a:srgbClr val="001750">
                    <a:alpha val="23000"/>
                  </a:srgbClr>
                </a:gs>
                <a:gs pos="74000">
                  <a:srgbClr val="0650CB">
                    <a:alpha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円弧 24">
              <a:extLst>
                <a:ext uri="{FF2B5EF4-FFF2-40B4-BE49-F238E27FC236}">
                  <a16:creationId xmlns:a16="http://schemas.microsoft.com/office/drawing/2014/main" id="{7D2CB514-899F-A8BB-4B82-7DA90BCE797B}"/>
                </a:ext>
              </a:extLst>
            </p:cNvPr>
            <p:cNvSpPr/>
            <p:nvPr/>
          </p:nvSpPr>
          <p:spPr bwMode="gray">
            <a:xfrm>
              <a:off x="-1480827" y="10832865"/>
              <a:ext cx="10374022" cy="8347625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8">
              <a:extLst>
                <a:ext uri="{FF2B5EF4-FFF2-40B4-BE49-F238E27FC236}">
                  <a16:creationId xmlns:a16="http://schemas.microsoft.com/office/drawing/2014/main" id="{1B603053-FFD4-D10E-60B6-0048F072986F}"/>
                </a:ext>
              </a:extLst>
            </p:cNvPr>
            <p:cNvSpPr/>
            <p:nvPr/>
          </p:nvSpPr>
          <p:spPr bwMode="gray">
            <a:xfrm>
              <a:off x="-616592" y="14305778"/>
              <a:ext cx="9386036" cy="2145226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1527923" y="609152"/>
                    <a:pt x="2263494" y="866811"/>
                  </a:cubicBezTo>
                  <a:cubicBezTo>
                    <a:pt x="3428261" y="1334845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0">
                  <a:srgbClr val="48C3E0">
                    <a:alpha val="43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73D307E0-DDAF-B6C3-AB2F-792EDA402881}"/>
                </a:ext>
              </a:extLst>
            </p:cNvPr>
            <p:cNvSpPr/>
            <p:nvPr/>
          </p:nvSpPr>
          <p:spPr bwMode="gray">
            <a:xfrm>
              <a:off x="1639325" y="14340810"/>
              <a:ext cx="7068240" cy="1966923"/>
            </a:xfrm>
            <a:custGeom>
              <a:avLst/>
              <a:gdLst>
                <a:gd name="connsiteX0" fmla="*/ 7136756 w 7136756"/>
                <a:gd name="connsiteY0" fmla="*/ 0 h 1966923"/>
                <a:gd name="connsiteX1" fmla="*/ 7136756 w 7136756"/>
                <a:gd name="connsiteY1" fmla="*/ 82288 h 1966923"/>
                <a:gd name="connsiteX2" fmla="*/ 7106498 w 7136756"/>
                <a:gd name="connsiteY2" fmla="*/ 133280 h 1966923"/>
                <a:gd name="connsiteX3" fmla="*/ 4431138 w 7136756"/>
                <a:gd name="connsiteY3" fmla="*/ 1924302 h 1966923"/>
                <a:gd name="connsiteX4" fmla="*/ 776111 w 7136756"/>
                <a:gd name="connsiteY4" fmla="*/ 1202658 h 1966923"/>
                <a:gd name="connsiteX5" fmla="*/ 82242 w 7136756"/>
                <a:gd name="connsiteY5" fmla="*/ 940098 h 1966923"/>
                <a:gd name="connsiteX6" fmla="*/ 0 w 7136756"/>
                <a:gd name="connsiteY6" fmla="*/ 911062 h 1966923"/>
                <a:gd name="connsiteX7" fmla="*/ 107879 w 7136756"/>
                <a:gd name="connsiteY7" fmla="*/ 943969 h 1966923"/>
                <a:gd name="connsiteX8" fmla="*/ 427602 w 7136756"/>
                <a:gd name="connsiteY8" fmla="*/ 1055073 h 1966923"/>
                <a:gd name="connsiteX9" fmla="*/ 4184230 w 7136756"/>
                <a:gd name="connsiteY9" fmla="*/ 1718659 h 1966923"/>
                <a:gd name="connsiteX10" fmla="*/ 7136756 w 7136756"/>
                <a:gd name="connsiteY10" fmla="*/ 0 h 196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6756" h="1966923">
                  <a:moveTo>
                    <a:pt x="7136756" y="0"/>
                  </a:moveTo>
                  <a:lnTo>
                    <a:pt x="7136756" y="82288"/>
                  </a:lnTo>
                  <a:lnTo>
                    <a:pt x="7106498" y="133280"/>
                  </a:lnTo>
                  <a:cubicBezTo>
                    <a:pt x="6378201" y="1315439"/>
                    <a:pt x="5701393" y="1721412"/>
                    <a:pt x="4431138" y="1924302"/>
                  </a:cubicBezTo>
                  <a:cubicBezTo>
                    <a:pt x="3034330" y="2086614"/>
                    <a:pt x="2153602" y="1772343"/>
                    <a:pt x="776111" y="1202658"/>
                  </a:cubicBezTo>
                  <a:cubicBezTo>
                    <a:pt x="558633" y="1124253"/>
                    <a:pt x="325716" y="1030728"/>
                    <a:pt x="82242" y="940098"/>
                  </a:cubicBezTo>
                  <a:lnTo>
                    <a:pt x="0" y="911062"/>
                  </a:lnTo>
                  <a:lnTo>
                    <a:pt x="107879" y="943969"/>
                  </a:lnTo>
                  <a:cubicBezTo>
                    <a:pt x="212615" y="978558"/>
                    <a:pt x="318863" y="1015871"/>
                    <a:pt x="427602" y="1055073"/>
                  </a:cubicBezTo>
                  <a:cubicBezTo>
                    <a:pt x="1805094" y="1624758"/>
                    <a:pt x="2787422" y="1880972"/>
                    <a:pt x="4184230" y="1718659"/>
                  </a:cubicBezTo>
                  <a:cubicBezTo>
                    <a:pt x="5713339" y="1502243"/>
                    <a:pt x="6088269" y="1228935"/>
                    <a:pt x="7136756" y="0"/>
                  </a:cubicBezTo>
                  <a:close/>
                </a:path>
              </a:pathLst>
            </a:custGeom>
            <a:gradFill>
              <a:gsLst>
                <a:gs pos="0">
                  <a:srgbClr val="2D69FF">
                    <a:alpha val="28000"/>
                  </a:srgbClr>
                </a:gs>
                <a:gs pos="70000">
                  <a:schemeClr val="bg1">
                    <a:lumMod val="75000"/>
                    <a:alpha val="17000"/>
                  </a:schemeClr>
                </a:gs>
                <a:gs pos="100000">
                  <a:srgbClr val="001750">
                    <a:alpha val="4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8" name="月 27">
              <a:extLst>
                <a:ext uri="{FF2B5EF4-FFF2-40B4-BE49-F238E27FC236}">
                  <a16:creationId xmlns:a16="http://schemas.microsoft.com/office/drawing/2014/main" id="{7DF750BC-910D-0093-FFF0-BBDBD6C79FF3}"/>
                </a:ext>
              </a:extLst>
            </p:cNvPr>
            <p:cNvSpPr/>
            <p:nvPr/>
          </p:nvSpPr>
          <p:spPr bwMode="gray">
            <a:xfrm rot="4515890">
              <a:off x="1993715" y="7059957"/>
              <a:ext cx="3205124" cy="9969797"/>
            </a:xfrm>
            <a:prstGeom prst="moon">
              <a:avLst>
                <a:gd name="adj" fmla="val 28830"/>
              </a:avLst>
            </a:prstGeom>
            <a:solidFill>
              <a:schemeClr val="bg1">
                <a:lumMod val="85000"/>
                <a:alpha val="82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9" name="月 28">
              <a:extLst>
                <a:ext uri="{FF2B5EF4-FFF2-40B4-BE49-F238E27FC236}">
                  <a16:creationId xmlns:a16="http://schemas.microsoft.com/office/drawing/2014/main" id="{63B6EFDC-745B-865B-DC11-3A029EDBBC7B}"/>
                </a:ext>
              </a:extLst>
            </p:cNvPr>
            <p:cNvSpPr/>
            <p:nvPr/>
          </p:nvSpPr>
          <p:spPr bwMode="gray">
            <a:xfrm rot="4515890">
              <a:off x="1983370" y="6914796"/>
              <a:ext cx="3205124" cy="9969797"/>
            </a:xfrm>
            <a:prstGeom prst="moon">
              <a:avLst>
                <a:gd name="adj" fmla="val 2615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月 29">
              <a:extLst>
                <a:ext uri="{FF2B5EF4-FFF2-40B4-BE49-F238E27FC236}">
                  <a16:creationId xmlns:a16="http://schemas.microsoft.com/office/drawing/2014/main" id="{4BC7DB88-FCD9-BE2D-4FD4-5A53649F6682}"/>
                </a:ext>
              </a:extLst>
            </p:cNvPr>
            <p:cNvSpPr/>
            <p:nvPr/>
          </p:nvSpPr>
          <p:spPr bwMode="gray">
            <a:xfrm rot="4515890">
              <a:off x="1984058" y="6915908"/>
              <a:ext cx="3205124" cy="9969797"/>
            </a:xfrm>
            <a:prstGeom prst="moon">
              <a:avLst>
                <a:gd name="adj" fmla="val 26228"/>
              </a:avLst>
            </a:prstGeom>
            <a:gradFill flip="none" rotWithShape="1">
              <a:gsLst>
                <a:gs pos="0">
                  <a:srgbClr val="2D69FF">
                    <a:alpha val="32000"/>
                  </a:srgbClr>
                </a:gs>
                <a:gs pos="49000">
                  <a:schemeClr val="bg1">
                    <a:alpha val="72000"/>
                  </a:schemeClr>
                </a:gs>
                <a:gs pos="75000">
                  <a:srgbClr val="B3E2F3">
                    <a:alpha val="23000"/>
                  </a:srgbClr>
                </a:gs>
                <a:gs pos="100000">
                  <a:srgbClr val="48C3E0">
                    <a:alpha val="33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D0C1B1A-7E98-20AC-A15C-8F078ADF71CF}"/>
                </a:ext>
              </a:extLst>
            </p:cNvPr>
            <p:cNvSpPr/>
            <p:nvPr/>
          </p:nvSpPr>
          <p:spPr bwMode="gray">
            <a:xfrm>
              <a:off x="-643547" y="16453856"/>
              <a:ext cx="9497749" cy="137523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9ED4B0FD-02EE-8CF7-2F22-1432E8FBFE91}"/>
                </a:ext>
              </a:extLst>
            </p:cNvPr>
            <p:cNvSpPr/>
            <p:nvPr/>
          </p:nvSpPr>
          <p:spPr bwMode="gray">
            <a:xfrm>
              <a:off x="-2671077" y="9260817"/>
              <a:ext cx="2188137" cy="739255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461B0378-0726-238A-0E02-A5485AC3E11D}"/>
                </a:ext>
              </a:extLst>
            </p:cNvPr>
            <p:cNvSpPr/>
            <p:nvPr/>
          </p:nvSpPr>
          <p:spPr bwMode="gray">
            <a:xfrm>
              <a:off x="242669" y="11072714"/>
              <a:ext cx="9332056" cy="10115570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EFFD362-DC28-5495-9246-B91B875B65D8}"/>
                </a:ext>
              </a:extLst>
            </p:cNvPr>
            <p:cNvSpPr/>
            <p:nvPr/>
          </p:nvSpPr>
          <p:spPr bwMode="gray">
            <a:xfrm>
              <a:off x="-643547" y="8869932"/>
              <a:ext cx="9497749" cy="242199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151D0AA-DD54-192A-22EB-BF1E1FCD8786}"/>
                </a:ext>
              </a:extLst>
            </p:cNvPr>
            <p:cNvSpPr/>
            <p:nvPr/>
          </p:nvSpPr>
          <p:spPr bwMode="gray">
            <a:xfrm>
              <a:off x="8643903" y="11150109"/>
              <a:ext cx="1036093" cy="550326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F9F8482-1C18-A6E6-6401-D83B602D202F}"/>
              </a:ext>
            </a:extLst>
          </p:cNvPr>
          <p:cNvSpPr/>
          <p:nvPr userDrawn="1"/>
        </p:nvSpPr>
        <p:spPr bwMode="gray">
          <a:xfrm>
            <a:off x="0" y="-46463"/>
            <a:ext cx="5969000" cy="51937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21C431F-2335-B988-FC78-48072D8DA64A}"/>
              </a:ext>
            </a:extLst>
          </p:cNvPr>
          <p:cNvSpPr/>
          <p:nvPr userDrawn="1"/>
        </p:nvSpPr>
        <p:spPr bwMode="gray">
          <a:xfrm>
            <a:off x="-166150" y="-2421998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43" name="スライド番号プレースホルダ 2">
            <a:extLst>
              <a:ext uri="{FF2B5EF4-FFF2-40B4-BE49-F238E27FC236}">
                <a16:creationId xmlns:a16="http://schemas.microsoft.com/office/drawing/2014/main" id="{C16494ED-08CF-6351-2FE8-2907B9995E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72C7C0DA-F427-6DB0-5F5F-AC0040CCE4F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03C961C4-9C49-D044-3516-87411A11C51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479321" y="385134"/>
            <a:ext cx="5497836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24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難病・小慢データベース利用者</a:t>
            </a:r>
            <a:endParaRPr lang="en-US" altLang="ja-JP" sz="24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お問い合わせ窓口</a:t>
            </a:r>
            <a:endParaRPr lang="en-US" altLang="ja-JP" sz="24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20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電話：</a:t>
            </a:r>
            <a:r>
              <a:rPr lang="en-US" altLang="ja-JP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0120-764-450</a:t>
            </a:r>
          </a:p>
          <a:p>
            <a:pPr>
              <a:lnSpc>
                <a:spcPct val="100000"/>
              </a:lnSpc>
            </a:pP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（受付時間は、厚生労働省開庁日の午前９時から、午後５時まで）</a:t>
            </a:r>
          </a:p>
          <a:p>
            <a:pPr>
              <a:lnSpc>
                <a:spcPct val="100000"/>
              </a:lnSpc>
            </a:pPr>
            <a:endParaRPr lang="en-US" altLang="ja-JP" sz="1400" b="0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ja-JP" altLang="en-US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メール：</a:t>
            </a:r>
            <a:r>
              <a:rPr lang="en-US" altLang="ja-JP" sz="14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nanbyousyouman.db.ec@hitachi-systems.com</a:t>
            </a:r>
          </a:p>
          <a:p>
            <a:pPr>
              <a:lnSpc>
                <a:spcPct val="100000"/>
              </a:lnSpc>
            </a:pPr>
            <a:r>
              <a:rPr lang="en-US" altLang="ja-JP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【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メールでのお問い合わせ時のお願い事項</a:t>
            </a:r>
            <a:r>
              <a:rPr lang="en-US" altLang="ja-JP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】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400" b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メールお問い合わせ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時は下記の</a:t>
            </a:r>
            <a:r>
              <a:rPr lang="ja-JP" altLang="en-US" sz="1400" b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情報をお問い合わせ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内容と併せてご提供をお願いいたします</a:t>
            </a:r>
            <a:r>
              <a:rPr lang="ja-JP" altLang="en-US" sz="1400" b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。（お問い合わせ</a:t>
            </a: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者の所属する公共団体名、公共団体コード、医療機関名、医療機関コード）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1400" b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メールでのお問い合わせ時は、セキュリティの観点から、メールにファイルを添付しないでください。</a:t>
            </a:r>
          </a:p>
          <a:p>
            <a:pPr>
              <a:lnSpc>
                <a:spcPct val="100000"/>
              </a:lnSpc>
            </a:pPr>
            <a:endParaRPr lang="en-US" altLang="ja-JP" sz="18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49" name="テキスト プレースホルダー 57">
            <a:extLst>
              <a:ext uri="{FF2B5EF4-FFF2-40B4-BE49-F238E27FC236}">
                <a16:creationId xmlns:a16="http://schemas.microsoft.com/office/drawing/2014/main" id="{3F68870D-ADF7-D2E0-5B21-DD2C010E16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1913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番号プレースホルダ 2"/>
          <p:cNvSpPr>
            <a:spLocks noGrp="1"/>
          </p:cNvSpPr>
          <p:nvPr userDrawn="1"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3" name="タイトル 1"/>
          <p:cNvSpPr>
            <a:spLocks noGrp="1"/>
          </p:cNvSpPr>
          <p:nvPr userDrawn="1">
            <p:ph type="title"/>
          </p:nvPr>
        </p:nvSpPr>
        <p:spPr bwMode="gray">
          <a:xfrm>
            <a:off x="2138611" y="2335279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9" name="テキスト プレースホルダ 48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2138610" y="2742133"/>
            <a:ext cx="2861681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sz="1800"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4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pic>
        <p:nvPicPr>
          <p:cNvPr id="13" name="図 12" descr="ea60_010_032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2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スライド番号プレースホルダ 2"/>
          <p:cNvSpPr>
            <a:spLocks noGrp="1"/>
          </p:cNvSpPr>
          <p:nvPr>
            <p:ph type="sldNum" sz="quarter" idx="10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8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grpSp>
        <p:nvGrpSpPr>
          <p:cNvPr id="39" name="グループ化 38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0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1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2" name="正方形/長方形 41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44" name="図 43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566739" y="2365096"/>
            <a:ext cx="3267241" cy="3970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4" name="スライド番号プレースホルダ 2"/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173A9-6621-4FFE-BC07-AC198BDD4C9A}" type="slidenum">
              <a:rPr kumimoji="1" lang="en-US" altLang="ja-JP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grpSp>
        <p:nvGrpSpPr>
          <p:cNvPr id="40" name="グループ化 39"/>
          <p:cNvGrpSpPr/>
          <p:nvPr userDrawn="1"/>
        </p:nvGrpSpPr>
        <p:grpSpPr bwMode="gray">
          <a:xfrm>
            <a:off x="324487" y="2057426"/>
            <a:ext cx="8495663" cy="97488"/>
            <a:chOff x="324487" y="2057426"/>
            <a:chExt cx="8495663" cy="97488"/>
          </a:xfrm>
        </p:grpSpPr>
        <p:sp>
          <p:nvSpPr>
            <p:cNvPr id="41" name="正方形/長方形 11"/>
            <p:cNvSpPr>
              <a:spLocks noChangeArrowheads="1"/>
            </p:cNvSpPr>
            <p:nvPr/>
          </p:nvSpPr>
          <p:spPr bwMode="gray">
            <a:xfrm>
              <a:off x="324489" y="2057426"/>
              <a:ext cx="8495661" cy="97488"/>
            </a:xfrm>
            <a:prstGeom prst="rect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ja-JP" altLang="en-US"/>
            </a:p>
          </p:txBody>
        </p:sp>
        <p:grpSp>
          <p:nvGrpSpPr>
            <p:cNvPr id="42" name="グループ化 16"/>
            <p:cNvGrpSpPr/>
            <p:nvPr/>
          </p:nvGrpSpPr>
          <p:grpSpPr bwMode="gray">
            <a:xfrm>
              <a:off x="324487" y="2057426"/>
              <a:ext cx="1938812" cy="97488"/>
              <a:chOff x="312738" y="2747963"/>
              <a:chExt cx="1970087" cy="109537"/>
            </a:xfrm>
          </p:grpSpPr>
          <p:sp>
            <p:nvSpPr>
              <p:cNvPr id="43" name="正方形/長方形 42"/>
              <p:cNvSpPr/>
              <p:nvPr/>
            </p:nvSpPr>
            <p:spPr bwMode="gray">
              <a:xfrm>
                <a:off x="312738" y="2747963"/>
                <a:ext cx="1970087" cy="109537"/>
              </a:xfrm>
              <a:prstGeom prst="rect">
                <a:avLst/>
              </a:prstGeom>
              <a:solidFill>
                <a:srgbClr val="FF002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 bwMode="gray">
              <a:xfrm>
                <a:off x="312738" y="2747963"/>
                <a:ext cx="985837" cy="109537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45" name="図 44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655" y="402724"/>
            <a:ext cx="1769495" cy="50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 userDrawn="1">
            <p:ph type="title"/>
          </p:nvPr>
        </p:nvSpPr>
        <p:spPr bwMode="gray">
          <a:xfrm>
            <a:off x="113192" y="134612"/>
            <a:ext cx="748648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6" name="スライド番号プレースホルダ 2"/>
          <p:cNvSpPr txBox="1">
            <a:spLocks/>
          </p:cNvSpPr>
          <p:nvPr userDrawn="1"/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173A9-6621-4FFE-BC07-AC198BDD4C9A}" type="slidenum">
              <a:rPr kumimoji="1" lang="en-US" altLang="ja-JP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73" name="正方形/長方形 11"/>
          <p:cNvSpPr>
            <a:spLocks noChangeArrowheads="1"/>
          </p:cNvSpPr>
          <p:nvPr userDrawn="1"/>
        </p:nvSpPr>
        <p:spPr bwMode="gray">
          <a:xfrm>
            <a:off x="0" y="595775"/>
            <a:ext cx="9144000" cy="66292"/>
          </a:xfrm>
          <a:prstGeom prst="rect">
            <a:avLst/>
          </a:prstGeom>
          <a:solidFill>
            <a:srgbClr val="73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74" name="グループ化 62"/>
          <p:cNvGrpSpPr/>
          <p:nvPr userDrawn="1"/>
        </p:nvGrpSpPr>
        <p:grpSpPr bwMode="gray">
          <a:xfrm>
            <a:off x="-3" y="595775"/>
            <a:ext cx="1318393" cy="66292"/>
            <a:chOff x="312738" y="2747963"/>
            <a:chExt cx="1970087" cy="109537"/>
          </a:xfrm>
        </p:grpSpPr>
        <p:sp>
          <p:nvSpPr>
            <p:cNvPr id="75" name="正方形/長方形 74"/>
            <p:cNvSpPr/>
            <p:nvPr/>
          </p:nvSpPr>
          <p:spPr bwMode="gray">
            <a:xfrm>
              <a:off x="312738" y="2747963"/>
              <a:ext cx="1970087" cy="109537"/>
            </a:xfrm>
            <a:prstGeom prst="rect">
              <a:avLst/>
            </a:prstGeom>
            <a:solidFill>
              <a:srgbClr val="FF002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 bwMode="gray">
            <a:xfrm>
              <a:off x="312738" y="2747963"/>
              <a:ext cx="985837" cy="109537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Text Box 13"/>
          <p:cNvSpPr txBox="1">
            <a:spLocks noChangeArrowheads="1"/>
          </p:cNvSpPr>
          <p:nvPr userDrawn="1"/>
        </p:nvSpPr>
        <p:spPr bwMode="gray">
          <a:xfrm>
            <a:off x="6923115" y="4949429"/>
            <a:ext cx="1770036" cy="1892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7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2022. All rights reserved.</a:t>
            </a:r>
          </a:p>
        </p:txBody>
      </p:sp>
      <p:pic>
        <p:nvPicPr>
          <p:cNvPr id="49" name="図 48" descr="ea60_010_030_dwin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175" y="138115"/>
            <a:ext cx="1195200" cy="342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海の向こうに見える虹&#10;&#10;低い精度で自動的に生成された説明">
            <a:extLst>
              <a:ext uri="{FF2B5EF4-FFF2-40B4-BE49-F238E27FC236}">
                <a16:creationId xmlns:a16="http://schemas.microsoft.com/office/drawing/2014/main" id="{A33B4DBA-7F3A-4A0C-B0F3-A7BCD435B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8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03D8859-58C1-4FFE-9619-27660A1D6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116" y="1373598"/>
            <a:ext cx="6489414" cy="24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4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0549ABA-23ED-CBE6-536E-8F6DE6DBAB43}"/>
              </a:ext>
            </a:extLst>
          </p:cNvPr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  <a:alpha val="28000"/>
                </a:schemeClr>
              </a:gs>
              <a:gs pos="83000">
                <a:srgbClr val="CADEFE"/>
              </a:gs>
              <a:gs pos="100000">
                <a:srgbClr val="C2D3E8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62" name="正方形/長方形 8">
            <a:extLst>
              <a:ext uri="{FF2B5EF4-FFF2-40B4-BE49-F238E27FC236}">
                <a16:creationId xmlns:a16="http://schemas.microsoft.com/office/drawing/2014/main" id="{73D21592-839F-926E-01B6-392E5D9ED49B}"/>
              </a:ext>
            </a:extLst>
          </p:cNvPr>
          <p:cNvSpPr/>
          <p:nvPr userDrawn="1"/>
        </p:nvSpPr>
        <p:spPr bwMode="gray">
          <a:xfrm rot="10800000">
            <a:off x="-46069" y="-484106"/>
            <a:ext cx="9386036" cy="2122524"/>
          </a:xfrm>
          <a:custGeom>
            <a:avLst/>
            <a:gdLst>
              <a:gd name="connsiteX0" fmla="*/ 0 w 7936559"/>
              <a:gd name="connsiteY0" fmla="*/ 0 h 1743792"/>
              <a:gd name="connsiteX1" fmla="*/ 7936559 w 7936559"/>
              <a:gd name="connsiteY1" fmla="*/ 0 h 1743792"/>
              <a:gd name="connsiteX2" fmla="*/ 7936559 w 7936559"/>
              <a:gd name="connsiteY2" fmla="*/ 1743792 h 1743792"/>
              <a:gd name="connsiteX3" fmla="*/ 0 w 7936559"/>
              <a:gd name="connsiteY3" fmla="*/ 1743792 h 1743792"/>
              <a:gd name="connsiteX4" fmla="*/ 0 w 7936559"/>
              <a:gd name="connsiteY4" fmla="*/ 0 h 1743792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7936559 w 7936559"/>
              <a:gd name="connsiteY2" fmla="*/ 45 h 1743837"/>
              <a:gd name="connsiteX3" fmla="*/ 7936559 w 7936559"/>
              <a:gd name="connsiteY3" fmla="*/ 1743837 h 1743837"/>
              <a:gd name="connsiteX4" fmla="*/ 0 w 7936559"/>
              <a:gd name="connsiteY4" fmla="*/ 1743837 h 1743837"/>
              <a:gd name="connsiteX5" fmla="*/ 0 w 7936559"/>
              <a:gd name="connsiteY5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676900 w 7936559"/>
              <a:gd name="connsiteY2" fmla="*/ 9144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1586953 w 7936559"/>
              <a:gd name="connsiteY1" fmla="*/ 788557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559" h="1743792">
                <a:moveTo>
                  <a:pt x="38100" y="742950"/>
                </a:moveTo>
                <a:cubicBezTo>
                  <a:pt x="927100" y="450850"/>
                  <a:pt x="851382" y="530898"/>
                  <a:pt x="1586953" y="788557"/>
                </a:cubicBezTo>
                <a:cubicBezTo>
                  <a:pt x="2751720" y="1256591"/>
                  <a:pt x="4258889" y="1545341"/>
                  <a:pt x="5439989" y="1411991"/>
                </a:cubicBezTo>
                <a:cubicBezTo>
                  <a:pt x="6732959" y="1234191"/>
                  <a:pt x="7049989" y="1009650"/>
                  <a:pt x="7936559" y="0"/>
                </a:cubicBezTo>
                <a:lnTo>
                  <a:pt x="7936559" y="1743792"/>
                </a:lnTo>
                <a:lnTo>
                  <a:pt x="0" y="1743792"/>
                </a:lnTo>
                <a:lnTo>
                  <a:pt x="38100" y="742950"/>
                </a:lnTo>
                <a:close/>
              </a:path>
            </a:pathLst>
          </a:custGeom>
          <a:gradFill>
            <a:gsLst>
              <a:gs pos="11000">
                <a:srgbClr val="48C3E0">
                  <a:alpha val="15000"/>
                </a:srgbClr>
              </a:gs>
              <a:gs pos="70000">
                <a:schemeClr val="bg1">
                  <a:alpha val="58000"/>
                </a:schemeClr>
              </a:gs>
              <a:gs pos="100000">
                <a:srgbClr val="226E80">
                  <a:alpha val="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64" name="月 63">
            <a:extLst>
              <a:ext uri="{FF2B5EF4-FFF2-40B4-BE49-F238E27FC236}">
                <a16:creationId xmlns:a16="http://schemas.microsoft.com/office/drawing/2014/main" id="{FCB7B17D-E7B6-847B-083C-FB27A7356AA1}"/>
              </a:ext>
            </a:extLst>
          </p:cNvPr>
          <p:cNvSpPr/>
          <p:nvPr userDrawn="1"/>
        </p:nvSpPr>
        <p:spPr bwMode="gray">
          <a:xfrm rot="9082689">
            <a:off x="6654226" y="-932081"/>
            <a:ext cx="2194826" cy="6266060"/>
          </a:xfrm>
          <a:prstGeom prst="moon">
            <a:avLst>
              <a:gd name="adj" fmla="val 564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34000">
                <a:srgbClr val="001750">
                  <a:alpha val="23000"/>
                </a:srgbClr>
              </a:gs>
              <a:gs pos="74000">
                <a:srgbClr val="0650CB">
                  <a:alpha val="1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66" name="円弧 65">
            <a:extLst>
              <a:ext uri="{FF2B5EF4-FFF2-40B4-BE49-F238E27FC236}">
                <a16:creationId xmlns:a16="http://schemas.microsoft.com/office/drawing/2014/main" id="{5A6A6C0D-9BCF-9195-FACF-31DE64BC20C6}"/>
              </a:ext>
            </a:extLst>
          </p:cNvPr>
          <p:cNvSpPr/>
          <p:nvPr userDrawn="1"/>
        </p:nvSpPr>
        <p:spPr bwMode="gray">
          <a:xfrm>
            <a:off x="-1003429" y="-468589"/>
            <a:ext cx="10374022" cy="8347625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8">
            <a:extLst>
              <a:ext uri="{FF2B5EF4-FFF2-40B4-BE49-F238E27FC236}">
                <a16:creationId xmlns:a16="http://schemas.microsoft.com/office/drawing/2014/main" id="{6C78541C-3195-9BC7-4950-4E27143CAFE5}"/>
              </a:ext>
            </a:extLst>
          </p:cNvPr>
          <p:cNvSpPr/>
          <p:nvPr userDrawn="1"/>
        </p:nvSpPr>
        <p:spPr bwMode="gray">
          <a:xfrm>
            <a:off x="-139194" y="3004324"/>
            <a:ext cx="9386036" cy="2145226"/>
          </a:xfrm>
          <a:custGeom>
            <a:avLst/>
            <a:gdLst>
              <a:gd name="connsiteX0" fmla="*/ 0 w 7936559"/>
              <a:gd name="connsiteY0" fmla="*/ 0 h 1743792"/>
              <a:gd name="connsiteX1" fmla="*/ 7936559 w 7936559"/>
              <a:gd name="connsiteY1" fmla="*/ 0 h 1743792"/>
              <a:gd name="connsiteX2" fmla="*/ 7936559 w 7936559"/>
              <a:gd name="connsiteY2" fmla="*/ 1743792 h 1743792"/>
              <a:gd name="connsiteX3" fmla="*/ 0 w 7936559"/>
              <a:gd name="connsiteY3" fmla="*/ 1743792 h 1743792"/>
              <a:gd name="connsiteX4" fmla="*/ 0 w 7936559"/>
              <a:gd name="connsiteY4" fmla="*/ 0 h 1743792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7936559 w 7936559"/>
              <a:gd name="connsiteY2" fmla="*/ 45 h 1743837"/>
              <a:gd name="connsiteX3" fmla="*/ 7936559 w 7936559"/>
              <a:gd name="connsiteY3" fmla="*/ 1743837 h 1743837"/>
              <a:gd name="connsiteX4" fmla="*/ 0 w 7936559"/>
              <a:gd name="connsiteY4" fmla="*/ 1743837 h 1743837"/>
              <a:gd name="connsiteX5" fmla="*/ 0 w 7936559"/>
              <a:gd name="connsiteY5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676900 w 7936559"/>
              <a:gd name="connsiteY2" fmla="*/ 9144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0 w 7936559"/>
              <a:gd name="connsiteY0" fmla="*/ 45 h 1743837"/>
              <a:gd name="connsiteX1" fmla="*/ 2209800 w 7936559"/>
              <a:gd name="connsiteY1" fmla="*/ 647745 h 1743837"/>
              <a:gd name="connsiteX2" fmla="*/ 5124450 w 7936559"/>
              <a:gd name="connsiteY2" fmla="*/ 990646 h 1743837"/>
              <a:gd name="connsiteX3" fmla="*/ 7936559 w 7936559"/>
              <a:gd name="connsiteY3" fmla="*/ 45 h 1743837"/>
              <a:gd name="connsiteX4" fmla="*/ 7936559 w 7936559"/>
              <a:gd name="connsiteY4" fmla="*/ 1743837 h 1743837"/>
              <a:gd name="connsiteX5" fmla="*/ 0 w 7936559"/>
              <a:gd name="connsiteY5" fmla="*/ 1743837 h 1743837"/>
              <a:gd name="connsiteX6" fmla="*/ 0 w 7936559"/>
              <a:gd name="connsiteY6" fmla="*/ 45 h 1743837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124450 w 7936559"/>
              <a:gd name="connsiteY2" fmla="*/ 99060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09800 w 7936559"/>
              <a:gd name="connsiteY1" fmla="*/ 647700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29250 w 7936559"/>
              <a:gd name="connsiteY2" fmla="*/ 127635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  <a:gd name="connsiteX0" fmla="*/ 38100 w 7936559"/>
              <a:gd name="connsiteY0" fmla="*/ 742950 h 1743792"/>
              <a:gd name="connsiteX1" fmla="*/ 2263494 w 7936559"/>
              <a:gd name="connsiteY1" fmla="*/ 866811 h 1743792"/>
              <a:gd name="connsiteX2" fmla="*/ 5439989 w 7936559"/>
              <a:gd name="connsiteY2" fmla="*/ 1411991 h 1743792"/>
              <a:gd name="connsiteX3" fmla="*/ 7936559 w 7936559"/>
              <a:gd name="connsiteY3" fmla="*/ 0 h 1743792"/>
              <a:gd name="connsiteX4" fmla="*/ 7936559 w 7936559"/>
              <a:gd name="connsiteY4" fmla="*/ 1743792 h 1743792"/>
              <a:gd name="connsiteX5" fmla="*/ 0 w 7936559"/>
              <a:gd name="connsiteY5" fmla="*/ 1743792 h 1743792"/>
              <a:gd name="connsiteX6" fmla="*/ 38100 w 7936559"/>
              <a:gd name="connsiteY6" fmla="*/ 742950 h 17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559" h="1743792">
                <a:moveTo>
                  <a:pt x="38100" y="742950"/>
                </a:moveTo>
                <a:cubicBezTo>
                  <a:pt x="927100" y="450850"/>
                  <a:pt x="1527923" y="609152"/>
                  <a:pt x="2263494" y="866811"/>
                </a:cubicBezTo>
                <a:cubicBezTo>
                  <a:pt x="3428261" y="1334845"/>
                  <a:pt x="4258889" y="1545341"/>
                  <a:pt x="5439989" y="1411991"/>
                </a:cubicBezTo>
                <a:cubicBezTo>
                  <a:pt x="6732959" y="1234191"/>
                  <a:pt x="7049989" y="1009650"/>
                  <a:pt x="7936559" y="0"/>
                </a:cubicBezTo>
                <a:lnTo>
                  <a:pt x="7936559" y="1743792"/>
                </a:lnTo>
                <a:lnTo>
                  <a:pt x="0" y="1743792"/>
                </a:lnTo>
                <a:lnTo>
                  <a:pt x="38100" y="742950"/>
                </a:lnTo>
                <a:close/>
              </a:path>
            </a:pathLst>
          </a:custGeom>
          <a:gradFill>
            <a:gsLst>
              <a:gs pos="0">
                <a:srgbClr val="48C3E0">
                  <a:alpha val="43000"/>
                </a:srgbClr>
              </a:gs>
              <a:gs pos="70000">
                <a:schemeClr val="bg1">
                  <a:alpha val="58000"/>
                </a:schemeClr>
              </a:gs>
              <a:gs pos="100000">
                <a:srgbClr val="226E8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E88C6B1B-0E36-F23D-D27C-3D3DA9CAC7AD}"/>
              </a:ext>
            </a:extLst>
          </p:cNvPr>
          <p:cNvSpPr/>
          <p:nvPr userDrawn="1"/>
        </p:nvSpPr>
        <p:spPr bwMode="gray">
          <a:xfrm>
            <a:off x="2116723" y="3039356"/>
            <a:ext cx="7068240" cy="1966923"/>
          </a:xfrm>
          <a:custGeom>
            <a:avLst/>
            <a:gdLst>
              <a:gd name="connsiteX0" fmla="*/ 7136756 w 7136756"/>
              <a:gd name="connsiteY0" fmla="*/ 0 h 1966923"/>
              <a:gd name="connsiteX1" fmla="*/ 7136756 w 7136756"/>
              <a:gd name="connsiteY1" fmla="*/ 82288 h 1966923"/>
              <a:gd name="connsiteX2" fmla="*/ 7106498 w 7136756"/>
              <a:gd name="connsiteY2" fmla="*/ 133280 h 1966923"/>
              <a:gd name="connsiteX3" fmla="*/ 4431138 w 7136756"/>
              <a:gd name="connsiteY3" fmla="*/ 1924302 h 1966923"/>
              <a:gd name="connsiteX4" fmla="*/ 776111 w 7136756"/>
              <a:gd name="connsiteY4" fmla="*/ 1202658 h 1966923"/>
              <a:gd name="connsiteX5" fmla="*/ 82242 w 7136756"/>
              <a:gd name="connsiteY5" fmla="*/ 940098 h 1966923"/>
              <a:gd name="connsiteX6" fmla="*/ 0 w 7136756"/>
              <a:gd name="connsiteY6" fmla="*/ 911062 h 1966923"/>
              <a:gd name="connsiteX7" fmla="*/ 107879 w 7136756"/>
              <a:gd name="connsiteY7" fmla="*/ 943969 h 1966923"/>
              <a:gd name="connsiteX8" fmla="*/ 427602 w 7136756"/>
              <a:gd name="connsiteY8" fmla="*/ 1055073 h 1966923"/>
              <a:gd name="connsiteX9" fmla="*/ 4184230 w 7136756"/>
              <a:gd name="connsiteY9" fmla="*/ 1718659 h 1966923"/>
              <a:gd name="connsiteX10" fmla="*/ 7136756 w 7136756"/>
              <a:gd name="connsiteY10" fmla="*/ 0 h 196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36756" h="1966923">
                <a:moveTo>
                  <a:pt x="7136756" y="0"/>
                </a:moveTo>
                <a:lnTo>
                  <a:pt x="7136756" y="82288"/>
                </a:lnTo>
                <a:lnTo>
                  <a:pt x="7106498" y="133280"/>
                </a:lnTo>
                <a:cubicBezTo>
                  <a:pt x="6378201" y="1315439"/>
                  <a:pt x="5701393" y="1721412"/>
                  <a:pt x="4431138" y="1924302"/>
                </a:cubicBezTo>
                <a:cubicBezTo>
                  <a:pt x="3034330" y="2086614"/>
                  <a:pt x="2153602" y="1772343"/>
                  <a:pt x="776111" y="1202658"/>
                </a:cubicBezTo>
                <a:cubicBezTo>
                  <a:pt x="558633" y="1124253"/>
                  <a:pt x="325716" y="1030728"/>
                  <a:pt x="82242" y="940098"/>
                </a:cubicBezTo>
                <a:lnTo>
                  <a:pt x="0" y="911062"/>
                </a:lnTo>
                <a:lnTo>
                  <a:pt x="107879" y="943969"/>
                </a:lnTo>
                <a:cubicBezTo>
                  <a:pt x="212615" y="978558"/>
                  <a:pt x="318863" y="1015871"/>
                  <a:pt x="427602" y="1055073"/>
                </a:cubicBezTo>
                <a:cubicBezTo>
                  <a:pt x="1805094" y="1624758"/>
                  <a:pt x="2787422" y="1880972"/>
                  <a:pt x="4184230" y="1718659"/>
                </a:cubicBezTo>
                <a:cubicBezTo>
                  <a:pt x="5713339" y="1502243"/>
                  <a:pt x="6088269" y="1228935"/>
                  <a:pt x="7136756" y="0"/>
                </a:cubicBezTo>
                <a:close/>
              </a:path>
            </a:pathLst>
          </a:custGeom>
          <a:gradFill>
            <a:gsLst>
              <a:gs pos="0">
                <a:srgbClr val="2D69FF">
                  <a:alpha val="28000"/>
                </a:srgbClr>
              </a:gs>
              <a:gs pos="70000">
                <a:schemeClr val="bg1">
                  <a:lumMod val="75000"/>
                  <a:alpha val="17000"/>
                </a:schemeClr>
              </a:gs>
              <a:gs pos="100000">
                <a:srgbClr val="001750">
                  <a:alpha val="4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72" name="月 71">
            <a:extLst>
              <a:ext uri="{FF2B5EF4-FFF2-40B4-BE49-F238E27FC236}">
                <a16:creationId xmlns:a16="http://schemas.microsoft.com/office/drawing/2014/main" id="{EBD022A6-A195-144A-9DD3-AC34C991BAB5}"/>
              </a:ext>
            </a:extLst>
          </p:cNvPr>
          <p:cNvSpPr/>
          <p:nvPr userDrawn="1"/>
        </p:nvSpPr>
        <p:spPr bwMode="gray">
          <a:xfrm rot="4515890">
            <a:off x="2471113" y="-4241497"/>
            <a:ext cx="3205124" cy="9969797"/>
          </a:xfrm>
          <a:prstGeom prst="moon">
            <a:avLst>
              <a:gd name="adj" fmla="val 28830"/>
            </a:avLst>
          </a:prstGeom>
          <a:solidFill>
            <a:schemeClr val="bg1">
              <a:lumMod val="85000"/>
              <a:alpha val="8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4" name="月 73">
            <a:extLst>
              <a:ext uri="{FF2B5EF4-FFF2-40B4-BE49-F238E27FC236}">
                <a16:creationId xmlns:a16="http://schemas.microsoft.com/office/drawing/2014/main" id="{BBF16EF4-3192-DC9D-39E0-678370BE1769}"/>
              </a:ext>
            </a:extLst>
          </p:cNvPr>
          <p:cNvSpPr/>
          <p:nvPr userDrawn="1"/>
        </p:nvSpPr>
        <p:spPr bwMode="gray">
          <a:xfrm rot="4515890">
            <a:off x="2460768" y="-4386658"/>
            <a:ext cx="3205124" cy="9969797"/>
          </a:xfrm>
          <a:prstGeom prst="moon">
            <a:avLst>
              <a:gd name="adj" fmla="val 2615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6" name="月 75">
            <a:extLst>
              <a:ext uri="{FF2B5EF4-FFF2-40B4-BE49-F238E27FC236}">
                <a16:creationId xmlns:a16="http://schemas.microsoft.com/office/drawing/2014/main" id="{0D9C76EC-E9B7-D176-DE89-3D0F4F4CA57A}"/>
              </a:ext>
            </a:extLst>
          </p:cNvPr>
          <p:cNvSpPr/>
          <p:nvPr userDrawn="1"/>
        </p:nvSpPr>
        <p:spPr bwMode="gray">
          <a:xfrm rot="4515890">
            <a:off x="2461456" y="-4385546"/>
            <a:ext cx="3205124" cy="9969797"/>
          </a:xfrm>
          <a:prstGeom prst="moon">
            <a:avLst>
              <a:gd name="adj" fmla="val 26228"/>
            </a:avLst>
          </a:prstGeom>
          <a:gradFill flip="none" rotWithShape="1">
            <a:gsLst>
              <a:gs pos="0">
                <a:srgbClr val="2D69FF">
                  <a:alpha val="32000"/>
                </a:srgbClr>
              </a:gs>
              <a:gs pos="49000">
                <a:schemeClr val="bg1">
                  <a:alpha val="72000"/>
                </a:schemeClr>
              </a:gs>
              <a:gs pos="75000">
                <a:srgbClr val="B3E2F3">
                  <a:alpha val="23000"/>
                </a:srgbClr>
              </a:gs>
              <a:gs pos="100000">
                <a:srgbClr val="48C3E0">
                  <a:alpha val="33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1BB4A08-E5CA-4414-E00C-D40EB3188D2F}"/>
              </a:ext>
            </a:extLst>
          </p:cNvPr>
          <p:cNvSpPr/>
          <p:nvPr userDrawn="1"/>
        </p:nvSpPr>
        <p:spPr bwMode="gray">
          <a:xfrm>
            <a:off x="-139194" y="5158314"/>
            <a:ext cx="9497749" cy="137523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B3E15358-DF8F-F786-CD67-E60791177E71}"/>
              </a:ext>
            </a:extLst>
          </p:cNvPr>
          <p:cNvSpPr/>
          <p:nvPr userDrawn="1"/>
        </p:nvSpPr>
        <p:spPr bwMode="gray">
          <a:xfrm>
            <a:off x="-2193679" y="-2040637"/>
            <a:ext cx="2188137" cy="739255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2" name="円弧 81">
            <a:extLst>
              <a:ext uri="{FF2B5EF4-FFF2-40B4-BE49-F238E27FC236}">
                <a16:creationId xmlns:a16="http://schemas.microsoft.com/office/drawing/2014/main" id="{CC8C59C5-772A-1AB6-9366-A2CE87D1E928}"/>
              </a:ext>
            </a:extLst>
          </p:cNvPr>
          <p:cNvSpPr/>
          <p:nvPr userDrawn="1"/>
        </p:nvSpPr>
        <p:spPr bwMode="gray">
          <a:xfrm>
            <a:off x="720067" y="-228740"/>
            <a:ext cx="9332056" cy="10115570"/>
          </a:xfrm>
          <a:prstGeom prst="arc">
            <a:avLst>
              <a:gd name="adj1" fmla="val 16309328"/>
              <a:gd name="adj2" fmla="val 34291"/>
            </a:avLst>
          </a:prstGeom>
          <a:noFill/>
          <a:ln w="9525" cap="flat" cmpd="sng" algn="ctr">
            <a:solidFill>
              <a:schemeClr val="bg1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E6A30C2D-177A-E30A-BF81-B09067CFA726}"/>
              </a:ext>
            </a:extLst>
          </p:cNvPr>
          <p:cNvSpPr/>
          <p:nvPr userDrawn="1"/>
        </p:nvSpPr>
        <p:spPr bwMode="gray">
          <a:xfrm>
            <a:off x="-166149" y="-2431522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D217B72-5D69-FC78-8A90-EAAE04FB4C33}"/>
              </a:ext>
            </a:extLst>
          </p:cNvPr>
          <p:cNvSpPr/>
          <p:nvPr userDrawn="1"/>
        </p:nvSpPr>
        <p:spPr bwMode="gray">
          <a:xfrm>
            <a:off x="9152367" y="-151345"/>
            <a:ext cx="847877" cy="5503261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88" name="Text Box 13">
            <a:extLst>
              <a:ext uri="{FF2B5EF4-FFF2-40B4-BE49-F238E27FC236}">
                <a16:creationId xmlns:a16="http://schemas.microsoft.com/office/drawing/2014/main" id="{008B140B-70CC-F3BB-D5FD-8828C0AE579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テキスト プレースホルダ 48">
            <a:extLst>
              <a:ext uri="{FF2B5EF4-FFF2-40B4-BE49-F238E27FC236}">
                <a16:creationId xmlns:a16="http://schemas.microsoft.com/office/drawing/2014/main" id="{99FD8D38-653C-1027-90B0-CE7D217F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892494" y="2303430"/>
            <a:ext cx="2598788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buNone/>
              <a:defRPr kumimoji="1" lang="ja-JP" altLang="en-US" sz="1800" b="1" i="0" u="none" strike="noStrike" kern="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マスタ テキストの書式設定</a:t>
            </a:r>
          </a:p>
        </p:txBody>
      </p:sp>
      <p:sp>
        <p:nvSpPr>
          <p:cNvPr id="49" name="テキスト プレースホルダ 48">
            <a:extLst>
              <a:ext uri="{FF2B5EF4-FFF2-40B4-BE49-F238E27FC236}">
                <a16:creationId xmlns:a16="http://schemas.microsoft.com/office/drawing/2014/main" id="{9E80B357-D00D-6289-0A04-0068A2BA9C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7861" y="2952661"/>
            <a:ext cx="6514989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buNone/>
              <a:defRPr kumimoji="1" lang="ja-JP" altLang="en-US" sz="2000" b="1" i="0" u="none" strike="noStrike" kern="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1.</a:t>
            </a:r>
            <a:r>
              <a:rPr kumimoji="1" lang="ja-JP" altLang="en-US" dirty="0"/>
              <a:t> 臨個票の作成</a:t>
            </a:r>
            <a:endParaRPr kumimoji="1" lang="en-US" altLang="ja-JP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 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 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 </a:t>
            </a: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rPr>
              <a:t>②臨個票を更新するケース（院内システムを利用しない場合）</a:t>
            </a:r>
            <a:endParaRPr kumimoji="1" lang="ja-JP" altLang="en-US" dirty="0"/>
          </a:p>
        </p:txBody>
      </p:sp>
      <p:sp>
        <p:nvSpPr>
          <p:cNvPr id="55" name="タイトル 54">
            <a:extLst>
              <a:ext uri="{FF2B5EF4-FFF2-40B4-BE49-F238E27FC236}">
                <a16:creationId xmlns:a16="http://schemas.microsoft.com/office/drawing/2014/main" id="{32EECAFB-73DF-88C2-FD3E-25425DDD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17" y="1701142"/>
            <a:ext cx="7886700" cy="648139"/>
          </a:xfrm>
          <a:prstGeom prst="rect">
            <a:avLst/>
          </a:prstGeom>
        </p:spPr>
        <p:txBody>
          <a:bodyPr/>
          <a:lstStyle>
            <a:lvl1pPr>
              <a:defRPr kumimoji="1" lang="ja-JP" altLang="en-US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8" name="テキスト プレースホルダー 57">
            <a:extLst>
              <a:ext uri="{FF2B5EF4-FFF2-40B4-BE49-F238E27FC236}">
                <a16:creationId xmlns:a16="http://schemas.microsoft.com/office/drawing/2014/main" id="{46A49CB6-0B8E-1B3F-FFEF-E8C01F0DE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7091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D54A11-EE6B-30C9-BE7D-8E738CE55FDB}"/>
              </a:ext>
            </a:extLst>
          </p:cNvPr>
          <p:cNvGrpSpPr/>
          <p:nvPr userDrawn="1"/>
        </p:nvGrpSpPr>
        <p:grpSpPr bwMode="gray">
          <a:xfrm>
            <a:off x="-2170980" y="-2431523"/>
            <a:ext cx="12351073" cy="12318352"/>
            <a:chOff x="-2671077" y="8869932"/>
            <a:chExt cx="12351073" cy="12318352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25AE7691-B73B-6393-F48F-CC4DB9738A36}"/>
                </a:ext>
              </a:extLst>
            </p:cNvPr>
            <p:cNvSpPr/>
            <p:nvPr/>
          </p:nvSpPr>
          <p:spPr bwMode="gray">
            <a:xfrm>
              <a:off x="-477398" y="11301454"/>
              <a:ext cx="9144000" cy="5143500"/>
            </a:xfrm>
            <a:prstGeom prst="rect">
              <a:avLst/>
            </a:prstGeom>
            <a:gradFill flip="none" rotWithShape="1">
              <a:gsLst>
                <a:gs pos="18000">
                  <a:schemeClr val="accent1">
                    <a:lumMod val="5000"/>
                    <a:lumOff val="95000"/>
                    <a:alpha val="28000"/>
                  </a:schemeClr>
                </a:gs>
                <a:gs pos="83000">
                  <a:srgbClr val="CADEFE"/>
                </a:gs>
                <a:gs pos="100000">
                  <a:srgbClr val="C2D3E8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正方形/長方形 8">
              <a:extLst>
                <a:ext uri="{FF2B5EF4-FFF2-40B4-BE49-F238E27FC236}">
                  <a16:creationId xmlns:a16="http://schemas.microsoft.com/office/drawing/2014/main" id="{B1708106-5E09-5FE7-D220-8D79130FACBA}"/>
                </a:ext>
              </a:extLst>
            </p:cNvPr>
            <p:cNvSpPr/>
            <p:nvPr/>
          </p:nvSpPr>
          <p:spPr bwMode="gray">
            <a:xfrm rot="10800000">
              <a:off x="-523467" y="10817348"/>
              <a:ext cx="9386036" cy="2122524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1586953 w 7936559"/>
                <a:gd name="connsiteY1" fmla="*/ 788557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851382" y="530898"/>
                    <a:pt x="1586953" y="788557"/>
                  </a:cubicBezTo>
                  <a:cubicBezTo>
                    <a:pt x="2751720" y="1256591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11000">
                  <a:srgbClr val="48C3E0">
                    <a:alpha val="15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" name="月 5">
              <a:extLst>
                <a:ext uri="{FF2B5EF4-FFF2-40B4-BE49-F238E27FC236}">
                  <a16:creationId xmlns:a16="http://schemas.microsoft.com/office/drawing/2014/main" id="{069E1B5E-A1A2-D3B1-D763-3B579618A256}"/>
                </a:ext>
              </a:extLst>
            </p:cNvPr>
            <p:cNvSpPr/>
            <p:nvPr/>
          </p:nvSpPr>
          <p:spPr bwMode="gray">
            <a:xfrm rot="9082689">
              <a:off x="6176828" y="10369373"/>
              <a:ext cx="2194826" cy="6266060"/>
            </a:xfrm>
            <a:prstGeom prst="moon">
              <a:avLst>
                <a:gd name="adj" fmla="val 564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8000"/>
                  </a:schemeClr>
                </a:gs>
                <a:gs pos="34000">
                  <a:srgbClr val="001750">
                    <a:alpha val="23000"/>
                  </a:srgbClr>
                </a:gs>
                <a:gs pos="74000">
                  <a:srgbClr val="0650CB">
                    <a:alpha val="17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円弧 6">
              <a:extLst>
                <a:ext uri="{FF2B5EF4-FFF2-40B4-BE49-F238E27FC236}">
                  <a16:creationId xmlns:a16="http://schemas.microsoft.com/office/drawing/2014/main" id="{862BBC9B-61DE-207B-86C2-2A0838CE20A5}"/>
                </a:ext>
              </a:extLst>
            </p:cNvPr>
            <p:cNvSpPr/>
            <p:nvPr/>
          </p:nvSpPr>
          <p:spPr bwMode="gray">
            <a:xfrm>
              <a:off x="-1480827" y="10832865"/>
              <a:ext cx="10374022" cy="8347625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8">
              <a:extLst>
                <a:ext uri="{FF2B5EF4-FFF2-40B4-BE49-F238E27FC236}">
                  <a16:creationId xmlns:a16="http://schemas.microsoft.com/office/drawing/2014/main" id="{B6483A19-42A6-893C-2EB2-C76237096231}"/>
                </a:ext>
              </a:extLst>
            </p:cNvPr>
            <p:cNvSpPr/>
            <p:nvPr/>
          </p:nvSpPr>
          <p:spPr bwMode="gray">
            <a:xfrm>
              <a:off x="-616592" y="14305778"/>
              <a:ext cx="9386036" cy="2145226"/>
            </a:xfrm>
            <a:custGeom>
              <a:avLst/>
              <a:gdLst>
                <a:gd name="connsiteX0" fmla="*/ 0 w 7936559"/>
                <a:gd name="connsiteY0" fmla="*/ 0 h 1743792"/>
                <a:gd name="connsiteX1" fmla="*/ 7936559 w 7936559"/>
                <a:gd name="connsiteY1" fmla="*/ 0 h 1743792"/>
                <a:gd name="connsiteX2" fmla="*/ 7936559 w 7936559"/>
                <a:gd name="connsiteY2" fmla="*/ 1743792 h 1743792"/>
                <a:gd name="connsiteX3" fmla="*/ 0 w 7936559"/>
                <a:gd name="connsiteY3" fmla="*/ 1743792 h 1743792"/>
                <a:gd name="connsiteX4" fmla="*/ 0 w 7936559"/>
                <a:gd name="connsiteY4" fmla="*/ 0 h 1743792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7936559 w 7936559"/>
                <a:gd name="connsiteY2" fmla="*/ 45 h 1743837"/>
                <a:gd name="connsiteX3" fmla="*/ 7936559 w 7936559"/>
                <a:gd name="connsiteY3" fmla="*/ 1743837 h 1743837"/>
                <a:gd name="connsiteX4" fmla="*/ 0 w 7936559"/>
                <a:gd name="connsiteY4" fmla="*/ 1743837 h 1743837"/>
                <a:gd name="connsiteX5" fmla="*/ 0 w 7936559"/>
                <a:gd name="connsiteY5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676900 w 7936559"/>
                <a:gd name="connsiteY2" fmla="*/ 9144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0 w 7936559"/>
                <a:gd name="connsiteY0" fmla="*/ 45 h 1743837"/>
                <a:gd name="connsiteX1" fmla="*/ 2209800 w 7936559"/>
                <a:gd name="connsiteY1" fmla="*/ 647745 h 1743837"/>
                <a:gd name="connsiteX2" fmla="*/ 5124450 w 7936559"/>
                <a:gd name="connsiteY2" fmla="*/ 990646 h 1743837"/>
                <a:gd name="connsiteX3" fmla="*/ 7936559 w 7936559"/>
                <a:gd name="connsiteY3" fmla="*/ 45 h 1743837"/>
                <a:gd name="connsiteX4" fmla="*/ 7936559 w 7936559"/>
                <a:gd name="connsiteY4" fmla="*/ 1743837 h 1743837"/>
                <a:gd name="connsiteX5" fmla="*/ 0 w 7936559"/>
                <a:gd name="connsiteY5" fmla="*/ 1743837 h 1743837"/>
                <a:gd name="connsiteX6" fmla="*/ 0 w 7936559"/>
                <a:gd name="connsiteY6" fmla="*/ 45 h 1743837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124450 w 7936559"/>
                <a:gd name="connsiteY2" fmla="*/ 99060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09800 w 7936559"/>
                <a:gd name="connsiteY1" fmla="*/ 647700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29250 w 7936559"/>
                <a:gd name="connsiteY2" fmla="*/ 127635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  <a:gd name="connsiteX0" fmla="*/ 38100 w 7936559"/>
                <a:gd name="connsiteY0" fmla="*/ 742950 h 1743792"/>
                <a:gd name="connsiteX1" fmla="*/ 2263494 w 7936559"/>
                <a:gd name="connsiteY1" fmla="*/ 866811 h 1743792"/>
                <a:gd name="connsiteX2" fmla="*/ 5439989 w 7936559"/>
                <a:gd name="connsiteY2" fmla="*/ 1411991 h 1743792"/>
                <a:gd name="connsiteX3" fmla="*/ 7936559 w 7936559"/>
                <a:gd name="connsiteY3" fmla="*/ 0 h 1743792"/>
                <a:gd name="connsiteX4" fmla="*/ 7936559 w 7936559"/>
                <a:gd name="connsiteY4" fmla="*/ 1743792 h 1743792"/>
                <a:gd name="connsiteX5" fmla="*/ 0 w 7936559"/>
                <a:gd name="connsiteY5" fmla="*/ 1743792 h 1743792"/>
                <a:gd name="connsiteX6" fmla="*/ 38100 w 7936559"/>
                <a:gd name="connsiteY6" fmla="*/ 742950 h 174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559" h="1743792">
                  <a:moveTo>
                    <a:pt x="38100" y="742950"/>
                  </a:moveTo>
                  <a:cubicBezTo>
                    <a:pt x="927100" y="450850"/>
                    <a:pt x="1527923" y="609152"/>
                    <a:pt x="2263494" y="866811"/>
                  </a:cubicBezTo>
                  <a:cubicBezTo>
                    <a:pt x="3428261" y="1334845"/>
                    <a:pt x="4258889" y="1545341"/>
                    <a:pt x="5439989" y="1411991"/>
                  </a:cubicBezTo>
                  <a:cubicBezTo>
                    <a:pt x="6732959" y="1234191"/>
                    <a:pt x="7049989" y="1009650"/>
                    <a:pt x="7936559" y="0"/>
                  </a:cubicBezTo>
                  <a:lnTo>
                    <a:pt x="7936559" y="1743792"/>
                  </a:lnTo>
                  <a:lnTo>
                    <a:pt x="0" y="1743792"/>
                  </a:lnTo>
                  <a:lnTo>
                    <a:pt x="38100" y="742950"/>
                  </a:lnTo>
                  <a:close/>
                </a:path>
              </a:pathLst>
            </a:custGeom>
            <a:gradFill>
              <a:gsLst>
                <a:gs pos="0">
                  <a:srgbClr val="48C3E0">
                    <a:alpha val="43000"/>
                  </a:srgbClr>
                </a:gs>
                <a:gs pos="70000">
                  <a:schemeClr val="bg1">
                    <a:alpha val="58000"/>
                  </a:schemeClr>
                </a:gs>
                <a:gs pos="100000">
                  <a:srgbClr val="226E8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BABD19E7-3EE9-07DF-8AF0-DC2AA9C99E6E}"/>
                </a:ext>
              </a:extLst>
            </p:cNvPr>
            <p:cNvSpPr/>
            <p:nvPr/>
          </p:nvSpPr>
          <p:spPr bwMode="gray">
            <a:xfrm>
              <a:off x="1639325" y="14340810"/>
              <a:ext cx="7068240" cy="1966923"/>
            </a:xfrm>
            <a:custGeom>
              <a:avLst/>
              <a:gdLst>
                <a:gd name="connsiteX0" fmla="*/ 7136756 w 7136756"/>
                <a:gd name="connsiteY0" fmla="*/ 0 h 1966923"/>
                <a:gd name="connsiteX1" fmla="*/ 7136756 w 7136756"/>
                <a:gd name="connsiteY1" fmla="*/ 82288 h 1966923"/>
                <a:gd name="connsiteX2" fmla="*/ 7106498 w 7136756"/>
                <a:gd name="connsiteY2" fmla="*/ 133280 h 1966923"/>
                <a:gd name="connsiteX3" fmla="*/ 4431138 w 7136756"/>
                <a:gd name="connsiteY3" fmla="*/ 1924302 h 1966923"/>
                <a:gd name="connsiteX4" fmla="*/ 776111 w 7136756"/>
                <a:gd name="connsiteY4" fmla="*/ 1202658 h 1966923"/>
                <a:gd name="connsiteX5" fmla="*/ 82242 w 7136756"/>
                <a:gd name="connsiteY5" fmla="*/ 940098 h 1966923"/>
                <a:gd name="connsiteX6" fmla="*/ 0 w 7136756"/>
                <a:gd name="connsiteY6" fmla="*/ 911062 h 1966923"/>
                <a:gd name="connsiteX7" fmla="*/ 107879 w 7136756"/>
                <a:gd name="connsiteY7" fmla="*/ 943969 h 1966923"/>
                <a:gd name="connsiteX8" fmla="*/ 427602 w 7136756"/>
                <a:gd name="connsiteY8" fmla="*/ 1055073 h 1966923"/>
                <a:gd name="connsiteX9" fmla="*/ 4184230 w 7136756"/>
                <a:gd name="connsiteY9" fmla="*/ 1718659 h 1966923"/>
                <a:gd name="connsiteX10" fmla="*/ 7136756 w 7136756"/>
                <a:gd name="connsiteY10" fmla="*/ 0 h 196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36756" h="1966923">
                  <a:moveTo>
                    <a:pt x="7136756" y="0"/>
                  </a:moveTo>
                  <a:lnTo>
                    <a:pt x="7136756" y="82288"/>
                  </a:lnTo>
                  <a:lnTo>
                    <a:pt x="7106498" y="133280"/>
                  </a:lnTo>
                  <a:cubicBezTo>
                    <a:pt x="6378201" y="1315439"/>
                    <a:pt x="5701393" y="1721412"/>
                    <a:pt x="4431138" y="1924302"/>
                  </a:cubicBezTo>
                  <a:cubicBezTo>
                    <a:pt x="3034330" y="2086614"/>
                    <a:pt x="2153602" y="1772343"/>
                    <a:pt x="776111" y="1202658"/>
                  </a:cubicBezTo>
                  <a:cubicBezTo>
                    <a:pt x="558633" y="1124253"/>
                    <a:pt x="325716" y="1030728"/>
                    <a:pt x="82242" y="940098"/>
                  </a:cubicBezTo>
                  <a:lnTo>
                    <a:pt x="0" y="911062"/>
                  </a:lnTo>
                  <a:lnTo>
                    <a:pt x="107879" y="943969"/>
                  </a:lnTo>
                  <a:cubicBezTo>
                    <a:pt x="212615" y="978558"/>
                    <a:pt x="318863" y="1015871"/>
                    <a:pt x="427602" y="1055073"/>
                  </a:cubicBezTo>
                  <a:cubicBezTo>
                    <a:pt x="1805094" y="1624758"/>
                    <a:pt x="2787422" y="1880972"/>
                    <a:pt x="4184230" y="1718659"/>
                  </a:cubicBezTo>
                  <a:cubicBezTo>
                    <a:pt x="5713339" y="1502243"/>
                    <a:pt x="6088269" y="1228935"/>
                    <a:pt x="7136756" y="0"/>
                  </a:cubicBezTo>
                  <a:close/>
                </a:path>
              </a:pathLst>
            </a:custGeom>
            <a:gradFill>
              <a:gsLst>
                <a:gs pos="0">
                  <a:srgbClr val="2D69FF">
                    <a:alpha val="28000"/>
                  </a:srgbClr>
                </a:gs>
                <a:gs pos="70000">
                  <a:schemeClr val="bg1">
                    <a:lumMod val="75000"/>
                    <a:alpha val="17000"/>
                  </a:schemeClr>
                </a:gs>
                <a:gs pos="100000">
                  <a:srgbClr val="001750">
                    <a:alpha val="4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/>
              <a:endParaRPr kumimoji="1" lang="ja-JP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0" name="月 9">
              <a:extLst>
                <a:ext uri="{FF2B5EF4-FFF2-40B4-BE49-F238E27FC236}">
                  <a16:creationId xmlns:a16="http://schemas.microsoft.com/office/drawing/2014/main" id="{FA24B99E-A2FA-2226-9599-E2694BDE6C4A}"/>
                </a:ext>
              </a:extLst>
            </p:cNvPr>
            <p:cNvSpPr/>
            <p:nvPr/>
          </p:nvSpPr>
          <p:spPr bwMode="gray">
            <a:xfrm rot="4515890">
              <a:off x="1993715" y="7059957"/>
              <a:ext cx="3205124" cy="9969797"/>
            </a:xfrm>
            <a:prstGeom prst="moon">
              <a:avLst>
                <a:gd name="adj" fmla="val 28830"/>
              </a:avLst>
            </a:prstGeom>
            <a:solidFill>
              <a:schemeClr val="bg1">
                <a:lumMod val="85000"/>
                <a:alpha val="82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月 10">
              <a:extLst>
                <a:ext uri="{FF2B5EF4-FFF2-40B4-BE49-F238E27FC236}">
                  <a16:creationId xmlns:a16="http://schemas.microsoft.com/office/drawing/2014/main" id="{6F945B6B-71FE-EC29-B118-296D8B2CFCCC}"/>
                </a:ext>
              </a:extLst>
            </p:cNvPr>
            <p:cNvSpPr/>
            <p:nvPr/>
          </p:nvSpPr>
          <p:spPr bwMode="gray">
            <a:xfrm rot="4515890">
              <a:off x="1983370" y="6914796"/>
              <a:ext cx="3205124" cy="9969797"/>
            </a:xfrm>
            <a:prstGeom prst="moon">
              <a:avLst>
                <a:gd name="adj" fmla="val 2615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月 11">
              <a:extLst>
                <a:ext uri="{FF2B5EF4-FFF2-40B4-BE49-F238E27FC236}">
                  <a16:creationId xmlns:a16="http://schemas.microsoft.com/office/drawing/2014/main" id="{E0D3CFF0-75CF-39FE-0ACA-D115D113A8B8}"/>
                </a:ext>
              </a:extLst>
            </p:cNvPr>
            <p:cNvSpPr/>
            <p:nvPr/>
          </p:nvSpPr>
          <p:spPr bwMode="gray">
            <a:xfrm rot="4515890">
              <a:off x="1984058" y="6915908"/>
              <a:ext cx="3205124" cy="9969797"/>
            </a:xfrm>
            <a:prstGeom prst="moon">
              <a:avLst>
                <a:gd name="adj" fmla="val 26228"/>
              </a:avLst>
            </a:prstGeom>
            <a:gradFill flip="none" rotWithShape="1">
              <a:gsLst>
                <a:gs pos="0">
                  <a:srgbClr val="2D69FF">
                    <a:alpha val="32000"/>
                  </a:srgbClr>
                </a:gs>
                <a:gs pos="49000">
                  <a:schemeClr val="bg1">
                    <a:alpha val="72000"/>
                  </a:schemeClr>
                </a:gs>
                <a:gs pos="75000">
                  <a:srgbClr val="B3E2F3">
                    <a:alpha val="23000"/>
                  </a:srgbClr>
                </a:gs>
                <a:gs pos="100000">
                  <a:srgbClr val="48C3E0">
                    <a:alpha val="33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1DEEFCA-273B-7E30-B5CD-D620A5D07ECA}"/>
                </a:ext>
              </a:extLst>
            </p:cNvPr>
            <p:cNvSpPr/>
            <p:nvPr/>
          </p:nvSpPr>
          <p:spPr bwMode="gray">
            <a:xfrm>
              <a:off x="-643547" y="16453856"/>
              <a:ext cx="9497749" cy="137523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8F43CD9-A41A-B057-D1F2-B8B34D8FC674}"/>
                </a:ext>
              </a:extLst>
            </p:cNvPr>
            <p:cNvSpPr/>
            <p:nvPr/>
          </p:nvSpPr>
          <p:spPr bwMode="gray">
            <a:xfrm>
              <a:off x="-2671077" y="9260817"/>
              <a:ext cx="2188137" cy="739255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CE1BFBD7-67F2-9DA2-82BE-C07756DFC9E3}"/>
                </a:ext>
              </a:extLst>
            </p:cNvPr>
            <p:cNvSpPr/>
            <p:nvPr/>
          </p:nvSpPr>
          <p:spPr bwMode="gray">
            <a:xfrm>
              <a:off x="242669" y="11072714"/>
              <a:ext cx="9332056" cy="10115570"/>
            </a:xfrm>
            <a:prstGeom prst="arc">
              <a:avLst>
                <a:gd name="adj1" fmla="val 16309328"/>
                <a:gd name="adj2" fmla="val 34291"/>
              </a:avLst>
            </a:prstGeom>
            <a:noFill/>
            <a:ln w="9525" cap="flat" cmpd="sng" algn="ctr">
              <a:solidFill>
                <a:schemeClr val="bg1">
                  <a:alpha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8ED90A5-B60F-AE4C-2000-86CE62DA4390}"/>
                </a:ext>
              </a:extLst>
            </p:cNvPr>
            <p:cNvSpPr/>
            <p:nvPr/>
          </p:nvSpPr>
          <p:spPr bwMode="gray">
            <a:xfrm>
              <a:off x="-643547" y="8869932"/>
              <a:ext cx="9497749" cy="242199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81FE38D-E128-E98E-4553-CA60768531F6}"/>
                </a:ext>
              </a:extLst>
            </p:cNvPr>
            <p:cNvSpPr/>
            <p:nvPr/>
          </p:nvSpPr>
          <p:spPr bwMode="gray">
            <a:xfrm>
              <a:off x="8643903" y="11150109"/>
              <a:ext cx="1036093" cy="550326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 anchorCtr="0">
              <a:noAutofit/>
            </a:bodyPr>
            <a:lstStyle/>
            <a:p>
              <a:pPr algn="ctr"/>
              <a:endParaRPr kumimoji="1" lang="ja-JP" altLang="en-US" sz="1800">
                <a:solidFill>
                  <a:schemeClr val="tx1"/>
                </a:solidFill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55444BF-CD1F-336D-E715-289DC6293DA3}"/>
              </a:ext>
            </a:extLst>
          </p:cNvPr>
          <p:cNvSpPr/>
          <p:nvPr userDrawn="1"/>
        </p:nvSpPr>
        <p:spPr bwMode="gray">
          <a:xfrm>
            <a:off x="0" y="-46463"/>
            <a:ext cx="5969000" cy="51937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2" name="Text Box 29">
            <a:extLst>
              <a:ext uri="{FF2B5EF4-FFF2-40B4-BE49-F238E27FC236}">
                <a16:creationId xmlns:a16="http://schemas.microsoft.com/office/drawing/2014/main" id="{44DB8FDD-5A2D-E9B9-B2CA-4E03FBCE705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625839" y="803897"/>
            <a:ext cx="206338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sz="36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Arial" pitchFamily="34" charset="0"/>
              </a:rPr>
              <a:t>Contents</a:t>
            </a:r>
            <a:endParaRPr lang="en-US" altLang="ja-JP" sz="3600" b="1" dirty="0">
              <a:solidFill>
                <a:srgbClr val="00175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A8DC35E-5F17-0D10-C6A4-5F472A0B8ED9}"/>
              </a:ext>
            </a:extLst>
          </p:cNvPr>
          <p:cNvSpPr/>
          <p:nvPr userDrawn="1"/>
        </p:nvSpPr>
        <p:spPr bwMode="gray">
          <a:xfrm>
            <a:off x="-166150" y="-2421998"/>
            <a:ext cx="9497749" cy="242199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 anchorCtr="0">
            <a:noAutofit/>
          </a:bodyPr>
          <a:lstStyle/>
          <a:p>
            <a:pPr algn="ctr"/>
            <a:endParaRPr kumimoji="1" lang="ja-JP" altLang="en-US" sz="1800">
              <a:solidFill>
                <a:schemeClr val="tx1"/>
              </a:solidFill>
            </a:endParaRPr>
          </a:p>
        </p:txBody>
      </p:sp>
      <p:sp>
        <p:nvSpPr>
          <p:cNvPr id="26" name="スライド番号プレースホルダ 2">
            <a:extLst>
              <a:ext uri="{FF2B5EF4-FFF2-40B4-BE49-F238E27FC236}">
                <a16:creationId xmlns:a16="http://schemas.microsoft.com/office/drawing/2014/main" id="{A12AE650-3A76-E671-05DE-68D232C762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"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>
            <a:lvl1pPr algn="r">
              <a:defRPr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790173A9-6621-4FFE-BC07-AC198BDD4C9A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94604A91-478D-E5DD-3C0E-60CBFD06AF5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223932" y="4949429"/>
            <a:ext cx="3469219" cy="203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Copyright © Ministry of Health, </a:t>
            </a:r>
            <a:r>
              <a:rPr lang="en-US" altLang="ja-JP" sz="800" b="0" i="0" dirty="0" err="1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altLang="ja-JP" sz="8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 and Welfare, All Rights reserved.</a:t>
            </a:r>
            <a:endParaRPr kumimoji="0" lang="en-US" altLang="ja-JP" sz="700" dirty="0">
              <a:solidFill>
                <a:schemeClr val="tx1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テキスト プレースホルダー 57">
            <a:extLst>
              <a:ext uri="{FF2B5EF4-FFF2-40B4-BE49-F238E27FC236}">
                <a16:creationId xmlns:a16="http://schemas.microsoft.com/office/drawing/2014/main" id="{B74CE449-C795-383D-E0E8-10E438619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938067"/>
            <a:ext cx="9144000" cy="997200"/>
          </a:xfrm>
          <a:prstGeom prst="rect">
            <a:avLst/>
          </a:prstGeom>
          <a:solidFill>
            <a:srgbClr val="001750">
              <a:alpha val="8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360000" tIns="180000" rIns="360000" rtlCol="0" anchor="t" anchorCtr="0">
            <a:noAutofit/>
          </a:bodyPr>
          <a:lstStyle>
            <a:lvl1pPr marL="0" indent="0">
              <a:buNone/>
              <a:defRPr lang="ja-JP" altLang="en-US" sz="1400" kern="1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0" name="テキスト プレースホルダー 29">
            <a:extLst>
              <a:ext uri="{FF2B5EF4-FFF2-40B4-BE49-F238E27FC236}">
                <a16:creationId xmlns:a16="http://schemas.microsoft.com/office/drawing/2014/main" id="{7A846E71-87E0-CBD5-17D7-E576693F1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839" y="1713926"/>
            <a:ext cx="5343161" cy="3693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lvl="0"/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１</a:t>
            </a:r>
            <a:r>
              <a:rPr lang="en-US" altLang="ja-JP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1" name="テキスト プレースホルダー 29">
            <a:extLst>
              <a:ext uri="{FF2B5EF4-FFF2-40B4-BE49-F238E27FC236}">
                <a16:creationId xmlns:a16="http://schemas.microsoft.com/office/drawing/2014/main" id="{6248C272-DF40-FE39-08FF-BBA438E5B7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39" y="2279655"/>
            <a:ext cx="5343161" cy="3693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lvl="0"/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  <a:r>
              <a:rPr lang="en-US" altLang="ja-JP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9" name="テキスト プレースホルダー 29">
            <a:extLst>
              <a:ext uri="{FF2B5EF4-FFF2-40B4-BE49-F238E27FC236}">
                <a16:creationId xmlns:a16="http://schemas.microsoft.com/office/drawing/2014/main" id="{CC7A1365-59DF-1DA7-E8E8-BF7AC3E5B6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839" y="2845383"/>
            <a:ext cx="5343161" cy="3693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kumimoji="1" lang="ja-JP" altLang="en-US" sz="18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defRPr>
            </a:lvl1pPr>
          </a:lstStyle>
          <a:p>
            <a:pPr lvl="0"/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３</a:t>
            </a:r>
            <a:r>
              <a:rPr lang="en-US" altLang="ja-JP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</a:t>
            </a:r>
            <a:r>
              <a:rPr lang="ja-JP" altLang="en-US" sz="1800" b="1" dirty="0">
                <a:solidFill>
                  <a:srgbClr val="0017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2814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3" r:id="rId3"/>
    <p:sldLayoutId id="2147483679" r:id="rId4"/>
    <p:sldLayoutId id="2147483656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2" r:id="rId12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600">
          <a:solidFill>
            <a:schemeClr val="bg1"/>
          </a:solidFill>
          <a:latin typeface="Arial" charset="0"/>
          <a:ea typeface="HGPｺﾞｼｯｸE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84B085-9479-C630-774A-338EEF86A0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2494" y="2303430"/>
            <a:ext cx="2492990" cy="369332"/>
          </a:xfrm>
        </p:spPr>
        <p:txBody>
          <a:bodyPr/>
          <a:lstStyle/>
          <a:p>
            <a:r>
              <a:rPr kumimoji="1" lang="zh-TW" altLang="en-US" dirty="0"/>
              <a:t>（</a:t>
            </a:r>
            <a:r>
              <a:rPr kumimoji="1" lang="ja-JP" altLang="en-US" dirty="0"/>
              <a:t>共通</a:t>
            </a:r>
            <a:r>
              <a:rPr kumimoji="1" lang="zh-TW" altLang="en-US" dirty="0"/>
              <a:t>編）医療機関用</a:t>
            </a:r>
          </a:p>
        </p:txBody>
      </p:sp>
      <p:sp>
        <p:nvSpPr>
          <p:cNvPr id="10" name="テキスト プレースホルダー 9">
            <a:extLst>
              <a:ext uri="{FF2B5EF4-FFF2-40B4-BE49-F238E27FC236}">
                <a16:creationId xmlns:a16="http://schemas.microsoft.com/office/drawing/2014/main" id="{0842F82F-0D18-ED00-B87A-1FCCED04B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861" y="2952661"/>
            <a:ext cx="6514989" cy="36933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ja-JP" dirty="0"/>
              <a:t>4. </a:t>
            </a:r>
            <a:r>
              <a:rPr lang="ja-JP" altLang="en-US" dirty="0"/>
              <a:t>医療クラーク等の</a:t>
            </a:r>
            <a:r>
              <a:rPr lang="en-US" altLang="ja-JP" dirty="0"/>
              <a:t>ID</a:t>
            </a:r>
            <a:r>
              <a:rPr lang="ja-JP" altLang="en-US" dirty="0"/>
              <a:t>の払い出し</a:t>
            </a:r>
            <a:endParaRPr lang="ja-JP" altLang="en-US" b="0" dirty="0"/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162295FC-DA14-A2B8-4260-9B29A478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難病・小慢</a:t>
            </a:r>
            <a:r>
              <a:rPr lang="en-US" altLang="ja-JP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DB</a:t>
            </a:r>
            <a:r>
              <a:rPr lang="ja-JP" altLang="en-US" sz="3800" b="1" kern="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システム説明動画</a:t>
            </a:r>
            <a:endParaRPr lang="ja-JP" altLang="en-US" dirty="0"/>
          </a:p>
        </p:txBody>
      </p:sp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CE0EAE3E-2717-C915-E63E-91722F5BC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この動画では、医療機関の方を対象として、医療クラーク等の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を払い出す操作の流れ、画面、操作のポイントなどについて説明します。</a:t>
            </a:r>
          </a:p>
        </p:txBody>
      </p:sp>
      <p:pic>
        <p:nvPicPr>
          <p:cNvPr id="4" name="0-4">
            <a:hlinkClick r:id="" action="ppaction://media"/>
            <a:extLst>
              <a:ext uri="{FF2B5EF4-FFF2-40B4-BE49-F238E27FC236}">
                <a16:creationId xmlns:a16="http://schemas.microsoft.com/office/drawing/2014/main" id="{AFA020A1-16AA-1980-D8D0-8891F8D15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3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1640">
        <p15:prstTrans prst="peelOff"/>
      </p:transition>
    </mc:Choice>
    <mc:Fallback>
      <p:transition spd="slow" advClick="0" advTm="11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12"/>
          <p:cNvSpPr>
            <a:spLocks noGrp="1"/>
          </p:cNvSpPr>
          <p:nvPr>
            <p:ph type="sldNum" sz="quarter" idx="4294967295"/>
          </p:nvPr>
        </p:nvSpPr>
        <p:spPr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90173A9-6621-4FFE-BC07-AC198BDD4C9A}" type="slidenum">
              <a:rPr lang="en-US" altLang="ja-JP"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pPr algn="r">
                <a:defRPr/>
              </a:pPr>
              <a:t>1</a:t>
            </a:fld>
            <a:endParaRPr lang="en-US" altLang="ja-JP" sz="1100" dirty="0">
              <a:solidFill>
                <a:schemeClr val="tx1"/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C16788C-DAB6-630B-467B-E8B35D3C5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次の目次にそって説明します。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１</a:t>
            </a:r>
            <a:r>
              <a:rPr lang="en-US" altLang="ja-JP" dirty="0"/>
              <a:t>. </a:t>
            </a:r>
            <a:r>
              <a:rPr lang="ja-JP" altLang="en-US" dirty="0"/>
              <a:t>難病・小慢</a:t>
            </a:r>
            <a:r>
              <a:rPr lang="en-US" altLang="ja-JP" dirty="0"/>
              <a:t>DB</a:t>
            </a:r>
            <a:r>
              <a:rPr lang="ja-JP" altLang="en-US" dirty="0"/>
              <a:t>で医療クラーク等の</a:t>
            </a:r>
            <a:r>
              <a:rPr lang="en-US" altLang="ja-JP" dirty="0"/>
              <a:t>ID</a:t>
            </a:r>
            <a:r>
              <a:rPr lang="ja-JP" altLang="en-US" dirty="0"/>
              <a:t>を払い出す操作の流れ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２</a:t>
            </a:r>
            <a:r>
              <a:rPr lang="en-US" altLang="ja-JP" dirty="0"/>
              <a:t>. </a:t>
            </a:r>
            <a:r>
              <a:rPr lang="ja-JP" altLang="en-US" dirty="0"/>
              <a:t>各画面の操作について</a:t>
            </a:r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85CDEA4-8004-B97D-554F-A1FF18AAA1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839" y="1713926"/>
            <a:ext cx="6276123" cy="369332"/>
          </a:xfrm>
        </p:spPr>
        <p:txBody>
          <a:bodyPr/>
          <a:lstStyle/>
          <a:p>
            <a:r>
              <a:rPr lang="ja-JP" altLang="en-US" dirty="0">
                <a:solidFill>
                  <a:srgbClr val="001750"/>
                </a:solidFill>
              </a:rPr>
              <a:t>１</a:t>
            </a:r>
            <a:r>
              <a:rPr lang="en-US" altLang="ja-JP" dirty="0">
                <a:solidFill>
                  <a:srgbClr val="001750"/>
                </a:solidFill>
              </a:rPr>
              <a:t>. </a:t>
            </a:r>
            <a:r>
              <a:rPr lang="ja-JP" altLang="en-US" dirty="0"/>
              <a:t>難病・小慢</a:t>
            </a:r>
            <a:r>
              <a:rPr lang="en-US" altLang="ja-JP" dirty="0"/>
              <a:t>DB</a:t>
            </a:r>
            <a:r>
              <a:rPr lang="ja-JP" altLang="en-US" dirty="0"/>
              <a:t>で医療クラーク等の</a:t>
            </a:r>
            <a:r>
              <a:rPr lang="en-US" altLang="ja-JP" dirty="0"/>
              <a:t>ID</a:t>
            </a:r>
            <a:r>
              <a:rPr lang="ja-JP" altLang="en-US" dirty="0"/>
              <a:t>を払い出す操作の流れ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F5067D4D-7A94-D199-288E-ED75927845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001750"/>
                </a:solidFill>
              </a:rPr>
              <a:t>２</a:t>
            </a:r>
            <a:r>
              <a:rPr lang="en-US" altLang="ja-JP" dirty="0">
                <a:solidFill>
                  <a:srgbClr val="001750"/>
                </a:solidFill>
              </a:rPr>
              <a:t>. </a:t>
            </a:r>
            <a:r>
              <a:rPr lang="ja-JP" altLang="en-US" dirty="0"/>
              <a:t>各画面の操作について</a:t>
            </a:r>
          </a:p>
        </p:txBody>
      </p:sp>
      <p:pic>
        <p:nvPicPr>
          <p:cNvPr id="2" name="1-4">
            <a:hlinkClick r:id="" action="ppaction://media"/>
            <a:extLst>
              <a:ext uri="{FF2B5EF4-FFF2-40B4-BE49-F238E27FC236}">
                <a16:creationId xmlns:a16="http://schemas.microsoft.com/office/drawing/2014/main" id="{9958F113-D293-D9B9-6720-16EF70691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39" y="-7504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2530">
        <p15:prstTrans prst="peelOff"/>
      </p:transition>
    </mc:Choice>
    <mc:Fallback>
      <p:transition spd="slow" advClick="0" advTm="12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9B234CD-8F2B-730E-C79B-E91A144B01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を払い出す作業全体の流れについて説明します。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医療機関の責任者または指定医は、難病・小慢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で医療クラーク等の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を新規登録します。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登録後、難病・小慢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から</a:t>
            </a:r>
            <a:r>
              <a:rPr lang="en-US" altLang="ja-JP" sz="1400" dirty="0">
                <a:solidFill>
                  <a:schemeClr val="bg1"/>
                </a:solidFill>
              </a:rPr>
              <a:t>IDPW</a:t>
            </a:r>
            <a:r>
              <a:rPr lang="ja-JP" altLang="en-US" sz="1400" dirty="0">
                <a:solidFill>
                  <a:schemeClr val="bg1"/>
                </a:solidFill>
              </a:rPr>
              <a:t>発行通知書を出力して、医療クラーク等に交付します。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F387712-7E80-2D44-691C-FFF3C458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/>
              <a:t>１</a:t>
            </a:r>
            <a:r>
              <a:rPr kumimoji="1" lang="en-US" altLang="ja-JP" sz="2000" dirty="0"/>
              <a:t>. </a:t>
            </a:r>
            <a:r>
              <a:rPr kumimoji="1" lang="ja-JP" altLang="en-US" sz="2000" dirty="0"/>
              <a:t>難病・小慢</a:t>
            </a:r>
            <a:r>
              <a:rPr kumimoji="1" lang="en-US" altLang="ja-JP" sz="2000" dirty="0"/>
              <a:t>DB</a:t>
            </a:r>
            <a:r>
              <a:rPr kumimoji="1" lang="ja-JP" altLang="en-US" sz="2000" dirty="0"/>
              <a:t>で医療クラーク等の</a:t>
            </a:r>
            <a:r>
              <a:rPr kumimoji="1" lang="en-US" altLang="ja-JP" sz="2000" dirty="0"/>
              <a:t>ID</a:t>
            </a:r>
            <a:r>
              <a:rPr kumimoji="1" lang="ja-JP" altLang="en-US" sz="2000" dirty="0"/>
              <a:t>を払い出す操作の流れ</a:t>
            </a:r>
          </a:p>
        </p:txBody>
      </p:sp>
      <p:graphicFrame>
        <p:nvGraphicFramePr>
          <p:cNvPr id="3" name="表 5">
            <a:extLst>
              <a:ext uri="{FF2B5EF4-FFF2-40B4-BE49-F238E27FC236}">
                <a16:creationId xmlns:a16="http://schemas.microsoft.com/office/drawing/2014/main" id="{17BCAC58-FB1A-2483-7674-4D50ACB98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232537"/>
              </p:ext>
            </p:extLst>
          </p:nvPr>
        </p:nvGraphicFramePr>
        <p:xfrm>
          <a:off x="144000" y="714268"/>
          <a:ext cx="8856000" cy="316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720">
                  <a:extLst>
                    <a:ext uri="{9D8B030D-6E8A-4147-A177-3AD203B41FA5}">
                      <a16:colId xmlns:a16="http://schemas.microsoft.com/office/drawing/2014/main" val="3563921127"/>
                    </a:ext>
                  </a:extLst>
                </a:gridCol>
                <a:gridCol w="7793280">
                  <a:extLst>
                    <a:ext uri="{9D8B030D-6E8A-4147-A177-3AD203B41FA5}">
                      <a16:colId xmlns:a16="http://schemas.microsoft.com/office/drawing/2014/main" val="2332610360"/>
                    </a:ext>
                  </a:extLst>
                </a:gridCol>
              </a:tblGrid>
              <a:tr h="158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医療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クラーク等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470612"/>
                  </a:ext>
                </a:extLst>
              </a:tr>
              <a:tr h="158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責任者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または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指定医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31677"/>
                  </a:ext>
                </a:extLst>
              </a:tr>
            </a:tbl>
          </a:graphicData>
        </a:graphic>
      </p:graphicFrame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6FF0CF7-8F47-D205-C5D5-6EC11ECF5CFE}"/>
              </a:ext>
            </a:extLst>
          </p:cNvPr>
          <p:cNvSpPr/>
          <p:nvPr/>
        </p:nvSpPr>
        <p:spPr bwMode="auto">
          <a:xfrm>
            <a:off x="3080380" y="2515069"/>
            <a:ext cx="1029763" cy="1107165"/>
          </a:xfrm>
          <a:prstGeom prst="rect">
            <a:avLst/>
          </a:prstGeom>
          <a:solidFill>
            <a:schemeClr val="bg1"/>
          </a:solidFill>
          <a:ln w="25400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en-US" altLang="ja-JP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br>
              <a:rPr lang="en-US" altLang="ja-JP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ja-JP" altLang="en-US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</a:t>
            </a:r>
            <a:endParaRPr lang="en-US" altLang="ja-JP" sz="1200" b="1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ja-JP" altLang="en-US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の作成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67C4088-8900-E4CB-F7D1-B61F60E22755}"/>
              </a:ext>
            </a:extLst>
          </p:cNvPr>
          <p:cNvSpPr/>
          <p:nvPr/>
        </p:nvSpPr>
        <p:spPr bwMode="auto">
          <a:xfrm>
            <a:off x="1422384" y="2515069"/>
            <a:ext cx="1029763" cy="1107165"/>
          </a:xfrm>
          <a:prstGeom prst="rect">
            <a:avLst/>
          </a:prstGeom>
          <a:solidFill>
            <a:schemeClr val="bg1"/>
          </a:solidFill>
          <a:ln w="25400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ja-JP" altLang="en-US" sz="1200" b="1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医療クラーク等の登録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9A69E66-1D34-0690-ABBE-C7A5518DF22D}"/>
              </a:ext>
            </a:extLst>
          </p:cNvPr>
          <p:cNvSpPr/>
          <p:nvPr/>
        </p:nvSpPr>
        <p:spPr bwMode="auto">
          <a:xfrm>
            <a:off x="4738376" y="2515068"/>
            <a:ext cx="1029763" cy="1107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b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</a:t>
            </a:r>
            <a:endParaRPr lang="en-US" altLang="ja-JP" sz="1200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の交付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5123439-8BFE-3D7A-1D21-ECE8FDEE6B2F}"/>
              </a:ext>
            </a:extLst>
          </p:cNvPr>
          <p:cNvSpPr/>
          <p:nvPr/>
        </p:nvSpPr>
        <p:spPr bwMode="auto">
          <a:xfrm>
            <a:off x="6396373" y="923787"/>
            <a:ext cx="1029763" cy="11071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lIns="36000" rIns="36000" rtlCol="0" anchor="ctr" anchorCtr="0">
            <a:noAutofit/>
          </a:bodyPr>
          <a:lstStyle/>
          <a:p>
            <a:pPr algn="ctr"/>
            <a: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br>
              <a:rPr lang="en-US" altLang="ja-JP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</a:t>
            </a:r>
            <a:endParaRPr lang="en-US" altLang="ja-JP" sz="1200" dirty="0">
              <a:solidFill>
                <a:srgbClr val="40404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algn="ctr"/>
            <a:r>
              <a:rPr lang="ja-JP" altLang="en-US" sz="1200" dirty="0">
                <a:solidFill>
                  <a:srgbClr val="40404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の受領</a:t>
            </a:r>
          </a:p>
        </p:txBody>
      </p: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BDD6D27E-0BDF-6C2A-30F6-07DA311B9EE7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 bwMode="auto">
          <a:xfrm flipV="1">
            <a:off x="5768139" y="1477370"/>
            <a:ext cx="628234" cy="1591281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arrow"/>
          </a:ln>
          <a:effectLst/>
        </p:spPr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127A97A-2AD9-B4FD-51F5-EE73EDFECB93}"/>
              </a:ext>
            </a:extLst>
          </p:cNvPr>
          <p:cNvCxnSpPr>
            <a:cxnSpLocks/>
            <a:stCxn id="41" idx="3"/>
            <a:endCxn id="35" idx="1"/>
          </p:cNvCxnSpPr>
          <p:nvPr/>
        </p:nvCxnSpPr>
        <p:spPr bwMode="auto">
          <a:xfrm>
            <a:off x="2452147" y="3068652"/>
            <a:ext cx="628233" cy="0"/>
          </a:xfrm>
          <a:prstGeom prst="straightConnector1">
            <a:avLst/>
          </a:prstGeom>
          <a:solidFill>
            <a:schemeClr val="bg1"/>
          </a:solidFill>
          <a:ln w="25400">
            <a:solidFill>
              <a:srgbClr val="E27B26"/>
            </a:solidFill>
            <a:miter lim="800000"/>
            <a:headEnd/>
            <a:tailEnd type="arrow"/>
          </a:ln>
          <a:effectLst/>
        </p:spPr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DAB08F6-BE1D-11E6-9625-735E0F4E6D05}"/>
              </a:ext>
            </a:extLst>
          </p:cNvPr>
          <p:cNvCxnSpPr>
            <a:stCxn id="35" idx="3"/>
            <a:endCxn id="37" idx="1"/>
          </p:cNvCxnSpPr>
          <p:nvPr/>
        </p:nvCxnSpPr>
        <p:spPr bwMode="auto">
          <a:xfrm flipV="1">
            <a:off x="4110143" y="3068651"/>
            <a:ext cx="628233" cy="1"/>
          </a:xfrm>
          <a:prstGeom prst="straightConnector1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 type="arrow"/>
          </a:ln>
          <a:effectLst/>
        </p:spPr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6D8CC7-EC7A-50D2-897E-3B8BAAAAC086}"/>
              </a:ext>
            </a:extLst>
          </p:cNvPr>
          <p:cNvGrpSpPr/>
          <p:nvPr/>
        </p:nvGrpSpPr>
        <p:grpSpPr>
          <a:xfrm>
            <a:off x="5634919" y="2824273"/>
            <a:ext cx="4376073" cy="1050795"/>
            <a:chOff x="5673777" y="2983380"/>
            <a:chExt cx="4376073" cy="1259639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ACB027EB-C034-F3CD-30F1-8015F85887EF}"/>
                </a:ext>
              </a:extLst>
            </p:cNvPr>
            <p:cNvSpPr/>
            <p:nvPr/>
          </p:nvSpPr>
          <p:spPr bwMode="auto">
            <a:xfrm>
              <a:off x="6751982" y="2983380"/>
              <a:ext cx="2172943" cy="962958"/>
            </a:xfrm>
            <a:prstGeom prst="roundRect">
              <a:avLst>
                <a:gd name="adj" fmla="val 11314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t" anchorCtr="0">
              <a:noAutofit/>
            </a:bodyPr>
            <a:lstStyle/>
            <a:p>
              <a:r>
                <a:rPr lang="ja-JP" altLang="en-US" sz="1200" b="1" dirty="0">
                  <a:solidFill>
                    <a:schemeClr val="tx1"/>
                  </a:solidFill>
                  <a:latin typeface="+mn-ea"/>
                  <a:ea typeface="+mn-ea"/>
                </a:rPr>
                <a:t>凡例</a:t>
              </a: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47EE6F16-4B9E-E2D7-C6D8-118F246925CD}"/>
                </a:ext>
              </a:extLst>
            </p:cNvPr>
            <p:cNvGrpSpPr/>
            <p:nvPr/>
          </p:nvGrpSpPr>
          <p:grpSpPr>
            <a:xfrm>
              <a:off x="6959062" y="3276326"/>
              <a:ext cx="2319263" cy="285010"/>
              <a:chOff x="6911437" y="2849500"/>
              <a:chExt cx="2319263" cy="285010"/>
            </a:xfrm>
          </p:grpSpPr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E453E6CE-5395-4509-CE33-3F10D06371A7}"/>
                  </a:ext>
                </a:extLst>
              </p:cNvPr>
              <p:cNvSpPr/>
              <p:nvPr/>
            </p:nvSpPr>
            <p:spPr bwMode="auto">
              <a:xfrm>
                <a:off x="6911437" y="2878576"/>
                <a:ext cx="306328" cy="20765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/>
                </a:solidFill>
                <a:miter lim="800000"/>
                <a:headEnd/>
                <a:tailEnd/>
              </a:ln>
              <a:effectLst/>
            </p:spPr>
            <p:txBody>
              <a:bodyPr wrap="square" lIns="36000" rIns="36000" rtlCol="0" anchor="ctr" anchorCtr="0">
                <a:noAutofit/>
              </a:bodyPr>
              <a:lstStyle/>
              <a:p>
                <a:r>
                  <a:rPr lang="ja-JP" altLang="en-US" sz="1200" dirty="0">
                    <a:solidFill>
                      <a:schemeClr val="tx1"/>
                    </a:solidFill>
                    <a:latin typeface="+mn-ea"/>
                    <a:ea typeface="+mn-ea"/>
                  </a:rPr>
                  <a:t>　　　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080D9B0-67CF-6473-277E-140C51BD0BE9}"/>
                  </a:ext>
                </a:extLst>
              </p:cNvPr>
              <p:cNvSpPr txBox="1"/>
              <p:nvPr/>
            </p:nvSpPr>
            <p:spPr>
              <a:xfrm>
                <a:off x="7143837" y="2849500"/>
                <a:ext cx="2086863" cy="285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：難病・小慢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DB</a:t>
                </a:r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での作業</a:t>
                </a: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6439E42-4DC0-0841-F153-9653C5268404}"/>
                </a:ext>
              </a:extLst>
            </p:cNvPr>
            <p:cNvGrpSpPr/>
            <p:nvPr/>
          </p:nvGrpSpPr>
          <p:grpSpPr>
            <a:xfrm>
              <a:off x="6959062" y="3585840"/>
              <a:ext cx="3090788" cy="285010"/>
              <a:chOff x="6911437" y="2812025"/>
              <a:chExt cx="3090788" cy="285010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C297E011-CD27-2EC5-CA2A-6D669DC49843}"/>
                  </a:ext>
                </a:extLst>
              </p:cNvPr>
              <p:cNvSpPr/>
              <p:nvPr/>
            </p:nvSpPr>
            <p:spPr bwMode="auto">
              <a:xfrm>
                <a:off x="6911437" y="2841101"/>
                <a:ext cx="306328" cy="20765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square" lIns="36000" rIns="36000" rtlCol="0" anchor="ctr" anchorCtr="0">
                <a:noAutofit/>
              </a:bodyPr>
              <a:lstStyle/>
              <a:p>
                <a:pPr algn="ctr"/>
                <a:r>
                  <a:rPr lang="ja-JP" altLang="en-US" sz="1200" dirty="0">
                    <a:solidFill>
                      <a:srgbClr val="404040"/>
                    </a:solidFill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　　　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8100B1E-A7EA-1BC1-D6D8-FBEA59D485BE}"/>
                  </a:ext>
                </a:extLst>
              </p:cNvPr>
              <p:cNvSpPr txBox="1"/>
              <p:nvPr/>
            </p:nvSpPr>
            <p:spPr>
              <a:xfrm>
                <a:off x="7143837" y="2812025"/>
                <a:ext cx="2858388" cy="285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：難病・小慢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DB</a:t>
                </a:r>
                <a:r>
                  <a:rPr lang="ja-JP" altLang="en-US" sz="1050" dirty="0">
                    <a:solidFill>
                      <a:schemeClr val="tx1"/>
                    </a:solidFill>
                    <a:latin typeface="+mn-ea"/>
                    <a:ea typeface="+mn-ea"/>
                  </a:rPr>
                  <a:t>以外の作業</a:t>
                </a:r>
              </a:p>
            </p:txBody>
          </p: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C719490-B877-018C-1857-761CB94F8D1C}"/>
                </a:ext>
              </a:extLst>
            </p:cNvPr>
            <p:cNvSpPr txBox="1"/>
            <p:nvPr/>
          </p:nvSpPr>
          <p:spPr>
            <a:xfrm>
              <a:off x="5673777" y="3984487"/>
              <a:ext cx="3356898" cy="25853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 wrap="square" lIns="36000" rIns="36000" rtlCol="0" anchor="ctr" anchorCtr="0">
              <a:noAutofit/>
            </a:bodyPr>
            <a:lstStyle>
              <a:defPPr>
                <a:defRPr lang="ja-JP"/>
              </a:defPPr>
              <a:lvl1pPr algn="ctr">
                <a:defRPr sz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defRPr>
              </a:lvl1pPr>
            </a:lstStyle>
            <a:p>
              <a:pPr algn="r"/>
              <a:r>
                <a:rPr lang="ja-JP" altLang="en-US" b="1" dirty="0">
                  <a:latin typeface="+mn-ea"/>
                  <a:ea typeface="+mn-ea"/>
                </a:rPr>
                <a:t>注</a:t>
              </a:r>
              <a:r>
                <a:rPr lang="ja-JP" altLang="en-US" dirty="0">
                  <a:latin typeface="+mn-ea"/>
                  <a:ea typeface="+mn-ea"/>
                </a:rPr>
                <a:t> 医療機関によりフローが異なる場合があります。 </a:t>
              </a:r>
            </a:p>
          </p:txBody>
        </p:sp>
      </p:grpSp>
      <p:pic>
        <p:nvPicPr>
          <p:cNvPr id="11" name="2-4">
            <a:hlinkClick r:id="" action="ppaction://media"/>
            <a:extLst>
              <a:ext uri="{FF2B5EF4-FFF2-40B4-BE49-F238E27FC236}">
                <a16:creationId xmlns:a16="http://schemas.microsoft.com/office/drawing/2014/main" id="{A5AA86C7-CDF7-BE58-C061-C005127BA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02124"/>
            <a:ext cx="609600" cy="60960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B23A7AC-A582-86B3-F085-562968A74767}"/>
              </a:ext>
            </a:extLst>
          </p:cNvPr>
          <p:cNvSpPr/>
          <p:nvPr/>
        </p:nvSpPr>
        <p:spPr>
          <a:xfrm>
            <a:off x="1432609" y="2515068"/>
            <a:ext cx="1009453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E541F0-166A-2199-AC01-763F94B0CB7E}"/>
              </a:ext>
            </a:extLst>
          </p:cNvPr>
          <p:cNvSpPr/>
          <p:nvPr/>
        </p:nvSpPr>
        <p:spPr>
          <a:xfrm>
            <a:off x="3086100" y="2515068"/>
            <a:ext cx="1022504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97D0C07-5D4D-C2F8-666A-18A46209BFCD}"/>
              </a:ext>
            </a:extLst>
          </p:cNvPr>
          <p:cNvSpPr/>
          <p:nvPr/>
        </p:nvSpPr>
        <p:spPr>
          <a:xfrm>
            <a:off x="4740296" y="2515068"/>
            <a:ext cx="1022504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ADD173E-DD46-D084-DE3E-85ADD90AA249}"/>
              </a:ext>
            </a:extLst>
          </p:cNvPr>
          <p:cNvSpPr/>
          <p:nvPr/>
        </p:nvSpPr>
        <p:spPr>
          <a:xfrm>
            <a:off x="6416963" y="944228"/>
            <a:ext cx="1022504" cy="110716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452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3290">
        <p:fade/>
      </p:transition>
    </mc:Choice>
    <mc:Fallback>
      <p:transition spd="med" advClick="0" advTm="23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 override="childStyle">
                                        <p:cTn id="11" dur="8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 override="childStyle">
                                        <p:cTn id="19" dur="6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 override="childStyle">
                                        <p:cTn id="21" dur="6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5" presetClass="emph" presetSubtype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29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5" presetClass="emph" presetSubtype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31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33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 override="childStyle">
                                        <p:cTn id="35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5" presetClass="emph" presetSubtype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7" dur="indefinit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mph" presetSubtype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1F348CF-6B6C-8448-F7F7-C80CD514F1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次に、難病・小慢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を使用する操作について、画面操作の流れを説明します。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医療機関の責任者または指定医が、医療機関ユーザ新規登録画面で医療クラーク等のユーザ情報を入力し、登録します。ユーザ情報の登録後、医療機関ユーザ検索画面から</a:t>
            </a:r>
            <a:r>
              <a:rPr lang="en-US" altLang="ja-JP" sz="1400" dirty="0">
                <a:solidFill>
                  <a:schemeClr val="bg1"/>
                </a:solidFill>
              </a:rPr>
              <a:t>IDPW</a:t>
            </a:r>
            <a:r>
              <a:rPr lang="ja-JP" altLang="en-US" sz="1400" dirty="0">
                <a:solidFill>
                  <a:schemeClr val="bg1"/>
                </a:solidFill>
              </a:rPr>
              <a:t>発行通知書をダウンロードします。</a:t>
            </a:r>
            <a:endParaRPr lang="en-US" altLang="ja-JP" sz="1400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F387712-7E80-2D44-691C-FFF3C458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000" dirty="0"/>
              <a:t>１</a:t>
            </a:r>
            <a:r>
              <a:rPr kumimoji="1" lang="en-US" altLang="ja-JP" sz="2000" dirty="0"/>
              <a:t>.</a:t>
            </a:r>
            <a:r>
              <a:rPr kumimoji="1" lang="ja-JP" altLang="en-US" sz="2000" dirty="0"/>
              <a:t> 難病・小慢</a:t>
            </a:r>
            <a:r>
              <a:rPr kumimoji="1" lang="en-US" altLang="ja-JP" sz="2000" dirty="0"/>
              <a:t>DB</a:t>
            </a:r>
            <a:r>
              <a:rPr kumimoji="1" lang="ja-JP" altLang="en-US" sz="2000" dirty="0"/>
              <a:t>で医療クラーク等の</a:t>
            </a:r>
            <a:r>
              <a:rPr kumimoji="1" lang="en-US" altLang="ja-JP" sz="2000" dirty="0"/>
              <a:t>ID</a:t>
            </a:r>
            <a:r>
              <a:rPr kumimoji="1" lang="ja-JP" altLang="en-US" sz="2000" dirty="0"/>
              <a:t>を払い出す操作の流れ</a:t>
            </a:r>
          </a:p>
        </p:txBody>
      </p:sp>
      <p:graphicFrame>
        <p:nvGraphicFramePr>
          <p:cNvPr id="3" name="表 5">
            <a:extLst>
              <a:ext uri="{FF2B5EF4-FFF2-40B4-BE49-F238E27FC236}">
                <a16:creationId xmlns:a16="http://schemas.microsoft.com/office/drawing/2014/main" id="{17BCAC58-FB1A-2483-7674-4D50ACB98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274394"/>
              </p:ext>
            </p:extLst>
          </p:nvPr>
        </p:nvGraphicFramePr>
        <p:xfrm>
          <a:off x="142200" y="742945"/>
          <a:ext cx="8859600" cy="173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152">
                  <a:extLst>
                    <a:ext uri="{9D8B030D-6E8A-4147-A177-3AD203B41FA5}">
                      <a16:colId xmlns:a16="http://schemas.microsoft.com/office/drawing/2014/main" val="3563921127"/>
                    </a:ext>
                  </a:extLst>
                </a:gridCol>
                <a:gridCol w="7796448">
                  <a:extLst>
                    <a:ext uri="{9D8B030D-6E8A-4147-A177-3AD203B41FA5}">
                      <a16:colId xmlns:a16="http://schemas.microsoft.com/office/drawing/2014/main" val="2332610360"/>
                    </a:ext>
                  </a:extLst>
                </a:gridCol>
              </a:tblGrid>
              <a:tr h="173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責任者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または</a:t>
                      </a:r>
                      <a:br>
                        <a:rPr kumimoji="1" lang="en-US" altLang="ja-JP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</a:br>
                      <a:r>
                        <a:rPr kumimoji="1" lang="ja-JP" altLang="en-US" sz="1400" b="1" kern="1200" dirty="0">
                          <a:solidFill>
                            <a:schemeClr val="bg1"/>
                          </a:solidFill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+mn-cs"/>
                        </a:rPr>
                        <a:t>指定医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ja-JP" altLang="en-US" sz="1200" b="1" kern="1200" dirty="0">
                        <a:solidFill>
                          <a:schemeClr val="bg1"/>
                        </a:solidFill>
                        <a:latin typeface="Yu Gothic UI" panose="020B0500000000000000" pitchFamily="50" charset="-128"/>
                        <a:ea typeface="Yu Gothic UI" panose="020B0500000000000000" pitchFamily="50" charset="-128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694114"/>
                  </a:ext>
                </a:extLst>
              </a:tr>
            </a:tbl>
          </a:graphicData>
        </a:graphic>
      </p:graphicFrame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C5F4B1E-0E39-AB4A-7713-3AA91DF7E325}"/>
              </a:ext>
            </a:extLst>
          </p:cNvPr>
          <p:cNvSpPr/>
          <p:nvPr/>
        </p:nvSpPr>
        <p:spPr bwMode="auto">
          <a:xfrm>
            <a:off x="1375497" y="1845834"/>
            <a:ext cx="1757998" cy="293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ja-JP" altLang="en-US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ユーザ情報を入力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BF889A1A-7099-05A4-C717-10B4BA2F1009}"/>
              </a:ext>
            </a:extLst>
          </p:cNvPr>
          <p:cNvSpPr/>
          <p:nvPr/>
        </p:nvSpPr>
        <p:spPr bwMode="auto">
          <a:xfrm>
            <a:off x="1427251" y="969704"/>
            <a:ext cx="1188000" cy="621818"/>
          </a:xfrm>
          <a:prstGeom prst="roundRect">
            <a:avLst>
              <a:gd name="adj" fmla="val 5263"/>
            </a:avLst>
          </a:prstGeom>
          <a:solidFill>
            <a:schemeClr val="bg1"/>
          </a:solidFill>
          <a:ln w="28575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医療機関ユーザ新規登録画面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167C4088-8900-E4CB-F7D1-B61F60E22755}"/>
              </a:ext>
            </a:extLst>
          </p:cNvPr>
          <p:cNvSpPr/>
          <p:nvPr/>
        </p:nvSpPr>
        <p:spPr bwMode="auto">
          <a:xfrm>
            <a:off x="3155180" y="969704"/>
            <a:ext cx="1188000" cy="621818"/>
          </a:xfrm>
          <a:prstGeom prst="roundRect">
            <a:avLst>
              <a:gd name="adj" fmla="val 5263"/>
            </a:avLst>
          </a:prstGeom>
          <a:solidFill>
            <a:schemeClr val="bg1"/>
          </a:solidFill>
          <a:ln w="28575">
            <a:solidFill>
              <a:srgbClr val="E27B26"/>
            </a:solidFill>
            <a:miter lim="800000"/>
            <a:headEnd/>
            <a:tailEnd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+mn-ea"/>
                <a:ea typeface="+mn-ea"/>
              </a:rPr>
              <a:t>医療機関ユーザ検索画面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1CE66C-E4A1-64FF-E1E1-12D34252BE9C}"/>
              </a:ext>
            </a:extLst>
          </p:cNvPr>
          <p:cNvSpPr/>
          <p:nvPr/>
        </p:nvSpPr>
        <p:spPr bwMode="auto">
          <a:xfrm>
            <a:off x="2957522" y="1845834"/>
            <a:ext cx="3403918" cy="51494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spAutoFit/>
          </a:bodyPr>
          <a:lstStyle/>
          <a:p>
            <a:pPr indent="-10477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ja-JP" altLang="en-US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登録したユーザを検索</a:t>
            </a:r>
            <a:endParaRPr lang="en-US" altLang="ja-JP" sz="1200" dirty="0">
              <a:solidFill>
                <a:schemeClr val="tx1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indent="-104775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IDPW</a:t>
            </a:r>
            <a:r>
              <a:rPr lang="ja-JP" altLang="en-US" sz="1200" dirty="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発行通知書のダウンロード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D486A0C-D4DB-5D99-C4FB-45D9B17C4E00}"/>
              </a:ext>
            </a:extLst>
          </p:cNvPr>
          <p:cNvGrpSpPr/>
          <p:nvPr/>
        </p:nvGrpSpPr>
        <p:grpSpPr>
          <a:xfrm>
            <a:off x="1643399" y="1594591"/>
            <a:ext cx="755703" cy="193059"/>
            <a:chOff x="1622488" y="1515573"/>
            <a:chExt cx="755703" cy="212366"/>
          </a:xfrm>
        </p:grpSpPr>
        <p:sp>
          <p:nvSpPr>
            <p:cNvPr id="8" name="台形 7">
              <a:extLst>
                <a:ext uri="{FF2B5EF4-FFF2-40B4-BE49-F238E27FC236}">
                  <a16:creationId xmlns:a16="http://schemas.microsoft.com/office/drawing/2014/main" id="{61E1DBEA-C7BC-0770-ADA0-976A6343F73F}"/>
                </a:ext>
              </a:extLst>
            </p:cNvPr>
            <p:cNvSpPr/>
            <p:nvPr/>
          </p:nvSpPr>
          <p:spPr bwMode="auto">
            <a:xfrm>
              <a:off x="1622488" y="1593172"/>
              <a:ext cx="755703" cy="134767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9" name="台形 8">
              <a:extLst>
                <a:ext uri="{FF2B5EF4-FFF2-40B4-BE49-F238E27FC236}">
                  <a16:creationId xmlns:a16="http://schemas.microsoft.com/office/drawing/2014/main" id="{7E6A770B-375A-1431-C31F-FDDA7E011ED4}"/>
                </a:ext>
              </a:extLst>
            </p:cNvPr>
            <p:cNvSpPr/>
            <p:nvPr/>
          </p:nvSpPr>
          <p:spPr bwMode="auto">
            <a:xfrm>
              <a:off x="1879389" y="1515573"/>
              <a:ext cx="241723" cy="107780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9817AC9-3A2E-B4F7-8FA7-34A10627CB90}"/>
              </a:ext>
            </a:extLst>
          </p:cNvPr>
          <p:cNvGrpSpPr/>
          <p:nvPr/>
        </p:nvGrpSpPr>
        <p:grpSpPr>
          <a:xfrm>
            <a:off x="3371328" y="1594591"/>
            <a:ext cx="755703" cy="193059"/>
            <a:chOff x="1622488" y="1515573"/>
            <a:chExt cx="755703" cy="212366"/>
          </a:xfrm>
        </p:grpSpPr>
        <p:sp>
          <p:nvSpPr>
            <p:cNvPr id="11" name="台形 10">
              <a:extLst>
                <a:ext uri="{FF2B5EF4-FFF2-40B4-BE49-F238E27FC236}">
                  <a16:creationId xmlns:a16="http://schemas.microsoft.com/office/drawing/2014/main" id="{A892952E-11AC-D80E-0E9C-DD99358B33D6}"/>
                </a:ext>
              </a:extLst>
            </p:cNvPr>
            <p:cNvSpPr/>
            <p:nvPr/>
          </p:nvSpPr>
          <p:spPr bwMode="auto">
            <a:xfrm>
              <a:off x="1622488" y="1593172"/>
              <a:ext cx="755703" cy="134767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12" name="台形 11">
              <a:extLst>
                <a:ext uri="{FF2B5EF4-FFF2-40B4-BE49-F238E27FC236}">
                  <a16:creationId xmlns:a16="http://schemas.microsoft.com/office/drawing/2014/main" id="{67D5D8D0-9E50-BBC2-7994-B1B2DF95F654}"/>
                </a:ext>
              </a:extLst>
            </p:cNvPr>
            <p:cNvSpPr/>
            <p:nvPr/>
          </p:nvSpPr>
          <p:spPr bwMode="auto">
            <a:xfrm>
              <a:off x="1879389" y="1515573"/>
              <a:ext cx="241723" cy="107780"/>
            </a:xfrm>
            <a:prstGeom prst="trapezoid">
              <a:avLst/>
            </a:prstGeom>
            <a:solidFill>
              <a:srgbClr val="E27B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endParaRPr lang="ja-JP" altLang="en-US" sz="1400">
                <a:solidFill>
                  <a:schemeClr val="tx1"/>
                </a:solidFill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3C5288C-2FF9-3576-0F48-C03F93C07155}"/>
              </a:ext>
            </a:extLst>
          </p:cNvPr>
          <p:cNvCxnSpPr>
            <a:cxnSpLocks/>
            <a:stCxn id="6" idx="3"/>
            <a:endCxn id="41" idx="1"/>
          </p:cNvCxnSpPr>
          <p:nvPr/>
        </p:nvCxnSpPr>
        <p:spPr bwMode="auto">
          <a:xfrm>
            <a:off x="2615251" y="1280613"/>
            <a:ext cx="539929" cy="0"/>
          </a:xfrm>
          <a:prstGeom prst="line">
            <a:avLst/>
          </a:prstGeom>
          <a:solidFill>
            <a:schemeClr val="accent6"/>
          </a:solidFill>
          <a:ln w="38100">
            <a:solidFill>
              <a:srgbClr val="E27B26"/>
            </a:solidFill>
            <a:miter lim="800000"/>
            <a:headEnd/>
            <a:tailEnd type="triangle"/>
          </a:ln>
          <a:effectLst/>
        </p:spPr>
      </p:cxnSp>
      <p:pic>
        <p:nvPicPr>
          <p:cNvPr id="14" name="3-4">
            <a:hlinkClick r:id="" action="ppaction://media"/>
            <a:extLst>
              <a:ext uri="{FF2B5EF4-FFF2-40B4-BE49-F238E27FC236}">
                <a16:creationId xmlns:a16="http://schemas.microsoft.com/office/drawing/2014/main" id="{E86D21C5-1E26-6FEA-75C4-FAD29EBB0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64" y="-646931"/>
            <a:ext cx="609600" cy="609600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D4CD4A6-2266-84DC-DD37-F1691A2A905B}"/>
              </a:ext>
            </a:extLst>
          </p:cNvPr>
          <p:cNvGrpSpPr/>
          <p:nvPr/>
        </p:nvGrpSpPr>
        <p:grpSpPr>
          <a:xfrm>
            <a:off x="1427251" y="966175"/>
            <a:ext cx="1188000" cy="821936"/>
            <a:chOff x="1620868" y="5017616"/>
            <a:chExt cx="1188000" cy="821936"/>
          </a:xfrm>
        </p:grpSpPr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8355B89F-25A4-5F0C-D74C-198E708552A1}"/>
                </a:ext>
              </a:extLst>
            </p:cNvPr>
            <p:cNvSpPr/>
            <p:nvPr/>
          </p:nvSpPr>
          <p:spPr bwMode="auto">
            <a:xfrm>
              <a:off x="1837873" y="5646492"/>
              <a:ext cx="755703" cy="193060"/>
            </a:xfrm>
            <a:custGeom>
              <a:avLst/>
              <a:gdLst>
                <a:gd name="connsiteX0" fmla="*/ 281397 w 755703"/>
                <a:gd name="connsiteY0" fmla="*/ 0 h 193060"/>
                <a:gd name="connsiteX1" fmla="*/ 474129 w 755703"/>
                <a:gd name="connsiteY1" fmla="*/ 0 h 193060"/>
                <a:gd name="connsiteX2" fmla="*/ 491765 w 755703"/>
                <a:gd name="connsiteY2" fmla="*/ 70545 h 193060"/>
                <a:gd name="connsiteX3" fmla="*/ 725074 w 755703"/>
                <a:gd name="connsiteY3" fmla="*/ 70545 h 193060"/>
                <a:gd name="connsiteX4" fmla="*/ 755703 w 755703"/>
                <a:gd name="connsiteY4" fmla="*/ 193060 h 193060"/>
                <a:gd name="connsiteX5" fmla="*/ 0 w 755703"/>
                <a:gd name="connsiteY5" fmla="*/ 193060 h 193060"/>
                <a:gd name="connsiteX6" fmla="*/ 30629 w 755703"/>
                <a:gd name="connsiteY6" fmla="*/ 70545 h 193060"/>
                <a:gd name="connsiteX7" fmla="*/ 263761 w 755703"/>
                <a:gd name="connsiteY7" fmla="*/ 70545 h 19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703" h="193060">
                  <a:moveTo>
                    <a:pt x="281397" y="0"/>
                  </a:moveTo>
                  <a:lnTo>
                    <a:pt x="474129" y="0"/>
                  </a:lnTo>
                  <a:lnTo>
                    <a:pt x="491765" y="70545"/>
                  </a:lnTo>
                  <a:lnTo>
                    <a:pt x="725074" y="70545"/>
                  </a:lnTo>
                  <a:lnTo>
                    <a:pt x="755703" y="193060"/>
                  </a:lnTo>
                  <a:lnTo>
                    <a:pt x="0" y="193060"/>
                  </a:lnTo>
                  <a:lnTo>
                    <a:pt x="30629" y="70545"/>
                  </a:lnTo>
                  <a:lnTo>
                    <a:pt x="263761" y="70545"/>
                  </a:lnTo>
                  <a:close/>
                </a:path>
              </a:pathLst>
            </a:custGeom>
            <a:solidFill>
              <a:srgbClr val="EB5032"/>
            </a:solidFill>
            <a:ln w="25400">
              <a:noFill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B172776E-F315-95B1-1EC1-D081FA92C8C5}"/>
                </a:ext>
              </a:extLst>
            </p:cNvPr>
            <p:cNvSpPr/>
            <p:nvPr/>
          </p:nvSpPr>
          <p:spPr bwMode="auto">
            <a:xfrm>
              <a:off x="1620868" y="5017616"/>
              <a:ext cx="1188000" cy="632582"/>
            </a:xfrm>
            <a:prstGeom prst="roundRect">
              <a:avLst>
                <a:gd name="adj" fmla="val 5179"/>
              </a:avLst>
            </a:prstGeom>
            <a:noFill/>
            <a:ln w="38100">
              <a:solidFill>
                <a:srgbClr val="EB5032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49ECF0F-4F89-2CED-374E-8E4041A01FD7}"/>
              </a:ext>
            </a:extLst>
          </p:cNvPr>
          <p:cNvGrpSpPr/>
          <p:nvPr/>
        </p:nvGrpSpPr>
        <p:grpSpPr>
          <a:xfrm>
            <a:off x="3162561" y="966175"/>
            <a:ext cx="1188000" cy="821936"/>
            <a:chOff x="1620868" y="5017616"/>
            <a:chExt cx="1188000" cy="821936"/>
          </a:xfrm>
        </p:grpSpPr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2064B9CE-4DD3-9E9E-129A-FB486E7C4000}"/>
                </a:ext>
              </a:extLst>
            </p:cNvPr>
            <p:cNvSpPr/>
            <p:nvPr/>
          </p:nvSpPr>
          <p:spPr bwMode="auto">
            <a:xfrm>
              <a:off x="1837873" y="5646492"/>
              <a:ext cx="755703" cy="193060"/>
            </a:xfrm>
            <a:custGeom>
              <a:avLst/>
              <a:gdLst>
                <a:gd name="connsiteX0" fmla="*/ 281397 w 755703"/>
                <a:gd name="connsiteY0" fmla="*/ 0 h 193060"/>
                <a:gd name="connsiteX1" fmla="*/ 474129 w 755703"/>
                <a:gd name="connsiteY1" fmla="*/ 0 h 193060"/>
                <a:gd name="connsiteX2" fmla="*/ 491765 w 755703"/>
                <a:gd name="connsiteY2" fmla="*/ 70545 h 193060"/>
                <a:gd name="connsiteX3" fmla="*/ 725074 w 755703"/>
                <a:gd name="connsiteY3" fmla="*/ 70545 h 193060"/>
                <a:gd name="connsiteX4" fmla="*/ 755703 w 755703"/>
                <a:gd name="connsiteY4" fmla="*/ 193060 h 193060"/>
                <a:gd name="connsiteX5" fmla="*/ 0 w 755703"/>
                <a:gd name="connsiteY5" fmla="*/ 193060 h 193060"/>
                <a:gd name="connsiteX6" fmla="*/ 30629 w 755703"/>
                <a:gd name="connsiteY6" fmla="*/ 70545 h 193060"/>
                <a:gd name="connsiteX7" fmla="*/ 263761 w 755703"/>
                <a:gd name="connsiteY7" fmla="*/ 70545 h 19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703" h="193060">
                  <a:moveTo>
                    <a:pt x="281397" y="0"/>
                  </a:moveTo>
                  <a:lnTo>
                    <a:pt x="474129" y="0"/>
                  </a:lnTo>
                  <a:lnTo>
                    <a:pt x="491765" y="70545"/>
                  </a:lnTo>
                  <a:lnTo>
                    <a:pt x="725074" y="70545"/>
                  </a:lnTo>
                  <a:lnTo>
                    <a:pt x="755703" y="193060"/>
                  </a:lnTo>
                  <a:lnTo>
                    <a:pt x="0" y="193060"/>
                  </a:lnTo>
                  <a:lnTo>
                    <a:pt x="30629" y="70545"/>
                  </a:lnTo>
                  <a:lnTo>
                    <a:pt x="263761" y="70545"/>
                  </a:lnTo>
                  <a:close/>
                </a:path>
              </a:pathLst>
            </a:custGeom>
            <a:solidFill>
              <a:srgbClr val="EB5032"/>
            </a:solidFill>
            <a:ln w="25400">
              <a:noFill/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0F72B00B-4F84-F0D4-CFA0-EE01254A9D4E}"/>
                </a:ext>
              </a:extLst>
            </p:cNvPr>
            <p:cNvSpPr/>
            <p:nvPr/>
          </p:nvSpPr>
          <p:spPr bwMode="auto">
            <a:xfrm>
              <a:off x="1620868" y="5017616"/>
              <a:ext cx="1188000" cy="632582"/>
            </a:xfrm>
            <a:prstGeom prst="roundRect">
              <a:avLst>
                <a:gd name="adj" fmla="val 5179"/>
              </a:avLst>
            </a:prstGeom>
            <a:noFill/>
            <a:ln w="38100">
              <a:solidFill>
                <a:srgbClr val="EB5032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01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810">
        <p:fade/>
      </p:transition>
    </mc:Choice>
    <mc:Fallback>
      <p:transition spd="med" advClick="0" advTm="25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mph" presetSubtype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1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5" presetClass="emph" presetSubtype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3" dur="1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5" dur="1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 override="childStyle">
                                        <p:cTn id="17" dur="1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5" presetClass="emph" presetSubtype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25" dur="7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5" presetClass="emph" presetSubtype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27" dur="7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5" presetClass="emph" presetSubtype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29" dur="7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31" dur="7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33" dur="7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 override="childStyle">
                                        <p:cTn id="35" dur="7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503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34BA522-A2FD-3CCB-F914-DCAECC25A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で医療クラーク等の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を払い出す操作に使用する各画面について説明します。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1D18026-CE5F-B5E5-4796-5FDAFB8549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001750"/>
              </a:buClr>
              <a:buNone/>
              <a:tabLst>
                <a:tab pos="432000" algn="l"/>
              </a:tabLst>
            </a:pPr>
            <a:r>
              <a:rPr lang="en-US" altLang="ja-JP" dirty="0">
                <a:solidFill>
                  <a:srgbClr val="001750"/>
                </a:solidFill>
              </a:rPr>
              <a:t>2.2	</a:t>
            </a:r>
            <a:r>
              <a:rPr lang="ja-JP" altLang="en-US" dirty="0"/>
              <a:t>医療機関ユーザ検索画面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C7C8E1-FA9E-D2A1-65E4-7CCD777DFF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>
                <a:latin typeface="+mj-ea"/>
                <a:ea typeface="+mj-ea"/>
              </a:rPr>
              <a:t>2.</a:t>
            </a:r>
            <a:r>
              <a:rPr kumimoji="1" lang="ja-JP" altLang="en-US" dirty="0">
                <a:latin typeface="+mj-ea"/>
                <a:ea typeface="+mj-ea"/>
              </a:rPr>
              <a:t> </a:t>
            </a:r>
            <a:r>
              <a:rPr kumimoji="1" lang="ja-JP" altLang="en-US" dirty="0"/>
              <a:t>各画面の操作</a:t>
            </a:r>
            <a:endParaRPr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FF3C3BD4-E128-B8CB-C988-EF7B568166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>
                <a:srgbClr val="001750"/>
              </a:buClr>
              <a:buNone/>
              <a:tabLst>
                <a:tab pos="432000" algn="l"/>
              </a:tabLst>
            </a:pPr>
            <a:r>
              <a:rPr lang="en-US" altLang="ja-JP" dirty="0">
                <a:solidFill>
                  <a:srgbClr val="001750"/>
                </a:solidFill>
              </a:rPr>
              <a:t>2.1	</a:t>
            </a:r>
            <a:r>
              <a:rPr lang="ja-JP" altLang="en-US" dirty="0"/>
              <a:t>医療機関ユーザ新規登録画面</a:t>
            </a:r>
          </a:p>
        </p:txBody>
      </p:sp>
      <p:sp>
        <p:nvSpPr>
          <p:cNvPr id="8" name="スライド番号プレースホルダ 12">
            <a:extLst>
              <a:ext uri="{FF2B5EF4-FFF2-40B4-BE49-F238E27FC236}">
                <a16:creationId xmlns:a16="http://schemas.microsoft.com/office/drawing/2014/main" id="{06B7159E-C574-EF21-6E4B-AF3FC04050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90173A9-6621-4FFE-BC07-AC198BDD4C9A}" type="slidenum">
              <a:rPr lang="en-US" altLang="ja-JP"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pPr algn="r">
                <a:defRPr/>
              </a:pPr>
              <a:t>4</a:t>
            </a:fld>
            <a:endParaRPr lang="en-US" altLang="ja-JP" sz="1100" dirty="0">
              <a:solidFill>
                <a:schemeClr val="tx1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5" name="4-4">
            <a:hlinkClick r:id="" action="ppaction://media"/>
            <a:extLst>
              <a:ext uri="{FF2B5EF4-FFF2-40B4-BE49-F238E27FC236}">
                <a16:creationId xmlns:a16="http://schemas.microsoft.com/office/drawing/2014/main" id="{B1B84B61-0F2A-2CC2-CA10-04177AC9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2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8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7220">
        <p15:prstTrans prst="peelOff"/>
      </p:transition>
    </mc:Choice>
    <mc:Fallback>
      <p:transition spd="slow" advClick="0" advTm="7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58FA9EB-E8BC-B072-2E61-878B38E28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医療機関ユーザ新規登録画面は、医療クラーク等のユーザを新規登録する画面です。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ja-JP" sz="1400" dirty="0">
                <a:solidFill>
                  <a:schemeClr val="bg1"/>
                </a:solidFill>
              </a:rPr>
              <a:t>[</a:t>
            </a:r>
            <a:r>
              <a:rPr lang="ja-JP" altLang="en-US" sz="1400" dirty="0">
                <a:solidFill>
                  <a:schemeClr val="bg1"/>
                </a:solidFill>
              </a:rPr>
              <a:t>必須</a:t>
            </a:r>
            <a:r>
              <a:rPr lang="en-US" altLang="ja-JP" sz="1400" dirty="0">
                <a:solidFill>
                  <a:schemeClr val="bg1"/>
                </a:solidFill>
              </a:rPr>
              <a:t>]</a:t>
            </a:r>
            <a:r>
              <a:rPr lang="ja-JP" altLang="en-US" sz="1400" dirty="0">
                <a:solidFill>
                  <a:schemeClr val="bg1"/>
                </a:solidFill>
              </a:rPr>
              <a:t>と記載されている項目をすべて入力し、</a:t>
            </a:r>
            <a:r>
              <a:rPr lang="en-US" altLang="ja-JP" sz="1400" dirty="0">
                <a:solidFill>
                  <a:schemeClr val="bg1"/>
                </a:solidFill>
              </a:rPr>
              <a:t>[</a:t>
            </a:r>
            <a:r>
              <a:rPr lang="ja-JP" altLang="en-US" sz="1400" dirty="0">
                <a:solidFill>
                  <a:schemeClr val="bg1"/>
                </a:solidFill>
              </a:rPr>
              <a:t>登録</a:t>
            </a:r>
            <a:r>
              <a:rPr lang="en-US" altLang="ja-JP" sz="1400" dirty="0">
                <a:solidFill>
                  <a:schemeClr val="bg1"/>
                </a:solidFill>
              </a:rPr>
              <a:t>]</a:t>
            </a:r>
            <a:r>
              <a:rPr lang="ja-JP" altLang="en-US" sz="1400" dirty="0">
                <a:solidFill>
                  <a:schemeClr val="bg1"/>
                </a:solidFill>
              </a:rPr>
              <a:t>ボタンをクリックすることで、医療クラーク等のユーザ情報が登録されます。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1C9EFB-6156-8DBB-C673-CDFEA09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2.1 </a:t>
            </a:r>
            <a:r>
              <a:rPr lang="ja-JP" altLang="en-US" dirty="0"/>
              <a:t>医療機関ユーザ新規登録</a:t>
            </a:r>
            <a:r>
              <a:rPr lang="zh-TW" altLang="en-US" dirty="0"/>
              <a:t>画面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3AC6CF-D2AB-660C-90E2-01D4359C9D43}"/>
              </a:ext>
            </a:extLst>
          </p:cNvPr>
          <p:cNvSpPr/>
          <p:nvPr/>
        </p:nvSpPr>
        <p:spPr bwMode="auto">
          <a:xfrm>
            <a:off x="4344123" y="750948"/>
            <a:ext cx="4677788" cy="12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この画面でできること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医療クラーク等のユーザの新規登録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32599B-4F5D-D905-621E-3B2F627685EB}"/>
              </a:ext>
            </a:extLst>
          </p:cNvPr>
          <p:cNvSpPr/>
          <p:nvPr/>
        </p:nvSpPr>
        <p:spPr bwMode="auto">
          <a:xfrm>
            <a:off x="4344123" y="2152781"/>
            <a:ext cx="4677788" cy="14273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画面操作の流れ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ユーザ種別や部署、氏名などを入力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[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登録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]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ボタンをクリック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1D05C9D-DCAE-97A5-639C-1470765BA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84" r="1484" b="1491"/>
          <a:stretch/>
        </p:blipFill>
        <p:spPr bwMode="auto">
          <a:xfrm>
            <a:off x="234653" y="755522"/>
            <a:ext cx="3911181" cy="282461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5-4">
            <a:hlinkClick r:id="" action="ppaction://media"/>
            <a:extLst>
              <a:ext uri="{FF2B5EF4-FFF2-40B4-BE49-F238E27FC236}">
                <a16:creationId xmlns:a16="http://schemas.microsoft.com/office/drawing/2014/main" id="{A2FCB31F-C6C4-6464-9AEB-71EF92F84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21599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A1BCF9-D180-1B39-FA29-544C69777B4B}"/>
              </a:ext>
            </a:extLst>
          </p:cNvPr>
          <p:cNvSpPr/>
          <p:nvPr/>
        </p:nvSpPr>
        <p:spPr>
          <a:xfrm>
            <a:off x="304800" y="1146174"/>
            <a:ext cx="1936750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D728F6C-CF4E-7E5D-7C53-0BB2DC7D3EF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8" y="1461782"/>
            <a:ext cx="742951" cy="622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D31F209-A08C-28EC-E6C4-F8C242BDC2C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2406888"/>
            <a:ext cx="357190" cy="622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B2AC38-3C13-E5FA-9268-59035F9D85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36" t="30176" r="51572" b="49337"/>
          <a:stretch/>
        </p:blipFill>
        <p:spPr>
          <a:xfrm>
            <a:off x="1281110" y="1624142"/>
            <a:ext cx="885825" cy="58326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E647CC0-3FD1-BBC2-708E-26636CC5F0AC}"/>
              </a:ext>
            </a:extLst>
          </p:cNvPr>
          <p:cNvSpPr/>
          <p:nvPr/>
        </p:nvSpPr>
        <p:spPr>
          <a:xfrm>
            <a:off x="304800" y="1409249"/>
            <a:ext cx="1936750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C417CD0-6B98-E7DE-8746-75F2C24F6E6D}"/>
              </a:ext>
            </a:extLst>
          </p:cNvPr>
          <p:cNvSpPr/>
          <p:nvPr/>
        </p:nvSpPr>
        <p:spPr>
          <a:xfrm>
            <a:off x="304799" y="2202814"/>
            <a:ext cx="2524125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056E547-87FB-B0F0-FBC5-A6C0DA6F7FD4}"/>
              </a:ext>
            </a:extLst>
          </p:cNvPr>
          <p:cNvSpPr/>
          <p:nvPr/>
        </p:nvSpPr>
        <p:spPr>
          <a:xfrm>
            <a:off x="304799" y="2513948"/>
            <a:ext cx="1466851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FFF789-5050-D6A5-D148-91554A0D1FDE}"/>
              </a:ext>
            </a:extLst>
          </p:cNvPr>
          <p:cNvSpPr/>
          <p:nvPr/>
        </p:nvSpPr>
        <p:spPr>
          <a:xfrm>
            <a:off x="304799" y="2852684"/>
            <a:ext cx="2819401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6E1C904-CF2A-A8CD-839D-5F26D5BCD424}"/>
              </a:ext>
            </a:extLst>
          </p:cNvPr>
          <p:cNvSpPr/>
          <p:nvPr/>
        </p:nvSpPr>
        <p:spPr>
          <a:xfrm>
            <a:off x="3773317" y="942367"/>
            <a:ext cx="372518" cy="194282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886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070">
        <p:fade/>
      </p:transition>
    </mc:Choice>
    <mc:Fallback>
      <p:transition spd="med" advClick="0" advTm="17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12DB978-8299-9892-B419-329DD6E78E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ja-JP" altLang="en-US" sz="1400" dirty="0">
                <a:solidFill>
                  <a:schemeClr val="bg1"/>
                </a:solidFill>
              </a:rPr>
              <a:t>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には、指定医のほかに、責任者、医療クラーク等のユーザ種別があります。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医療クラーク等のユーザ登録は、医療機関ユーザ新規登録画面で指定医が行います。責任者のユーザ登録は、医療機関ユーザ新規登録画面で責任者が行います。なお、指定医の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払い出しは、自治体にて行います。</a:t>
            </a:r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1C9EFB-6156-8DBB-C673-CDFEA09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2.1 </a:t>
            </a:r>
            <a:r>
              <a:rPr lang="ja-JP" altLang="en-US" dirty="0"/>
              <a:t>医療機関ユーザ新規登録</a:t>
            </a:r>
            <a:r>
              <a:rPr lang="zh-TW" altLang="en-US" dirty="0"/>
              <a:t>画面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3AC6CF-D2AB-660C-90E2-01D4359C9D43}"/>
              </a:ext>
            </a:extLst>
          </p:cNvPr>
          <p:cNvSpPr/>
          <p:nvPr/>
        </p:nvSpPr>
        <p:spPr bwMode="auto">
          <a:xfrm>
            <a:off x="4338638" y="755522"/>
            <a:ext cx="4677788" cy="320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補足事項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ユーザ種別の種類は次のとおり</a:t>
            </a: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難病指定医、</a:t>
            </a:r>
            <a:r>
              <a:rPr lang="ja-JP" altLang="ja-JP" sz="1300" dirty="0">
                <a:solidFill>
                  <a:schemeClr val="tx1"/>
                </a:solidFill>
                <a:latin typeface="+mn-ea"/>
                <a:ea typeface="+mn-ea"/>
              </a:rPr>
              <a:t>協力難病指定医</a:t>
            </a: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ja-JP" altLang="ja-JP" sz="1300" dirty="0">
                <a:solidFill>
                  <a:schemeClr val="tx1"/>
                </a:solidFill>
                <a:latin typeface="+mn-ea"/>
                <a:ea typeface="+mn-ea"/>
              </a:rPr>
              <a:t>小児慢性特定疾病指定医</a:t>
            </a: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のユーザ登録は、自治体にて行う。 </a:t>
            </a: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医療クラーク等のユーザ登録は、難病指定医、協力難病指定医、小児慢性特定疾病指定医が行う。</a:t>
            </a:r>
            <a:endParaRPr lang="en-US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300" dirty="0">
                <a:solidFill>
                  <a:schemeClr val="tx1"/>
                </a:solidFill>
                <a:latin typeface="+mn-ea"/>
                <a:ea typeface="+mn-ea"/>
              </a:rPr>
              <a:t>責任者のユーザ登録は、責任者が行う。</a:t>
            </a:r>
            <a:endParaRPr lang="ja-JP" altLang="ja-JP" sz="13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ja-JP" altLang="ja-JP" sz="1400" b="0" kern="100" dirty="0">
              <a:solidFill>
                <a:schemeClr val="tx1"/>
              </a:solidFill>
              <a:effectLst/>
              <a:latin typeface="+mn-ea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3045AA7-9E32-0D65-68D6-544C33842A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84" r="1484" b="1491"/>
          <a:stretch/>
        </p:blipFill>
        <p:spPr bwMode="auto">
          <a:xfrm>
            <a:off x="234653" y="755522"/>
            <a:ext cx="3911181" cy="282461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F376538E-71BD-81F9-D216-C4006248E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540001"/>
              </p:ext>
            </p:extLst>
          </p:nvPr>
        </p:nvGraphicFramePr>
        <p:xfrm>
          <a:off x="4701877" y="1335422"/>
          <a:ext cx="4104000" cy="1190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3313512764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1107406320"/>
                    </a:ext>
                  </a:extLst>
                </a:gridCol>
              </a:tblGrid>
              <a:tr h="152285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ja-JP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難病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DB</a:t>
                      </a:r>
                      <a:endParaRPr lang="ja-JP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ja-JP" sz="1200" b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小慢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DB</a:t>
                      </a:r>
                      <a:endParaRPr lang="ja-JP" sz="12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505928"/>
                  </a:ext>
                </a:extLst>
              </a:tr>
              <a:tr h="483847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責任者</a:t>
                      </a:r>
                      <a:endParaRPr lang="en-US" altLang="ja-JP" sz="1200" b="0" kern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en-US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難病</a:t>
                      </a: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指定医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協力難病指定医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医療クラーク等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責任者</a:t>
                      </a:r>
                      <a:endParaRPr lang="en-US" altLang="ja-JP" sz="1200" b="0" kern="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小児慢性特定疾病指定医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ja-JP" altLang="ja-JP" sz="1200" b="0" kern="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医療クラーク等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53989"/>
                  </a:ext>
                </a:extLst>
              </a:tr>
            </a:tbl>
          </a:graphicData>
        </a:graphic>
      </p:graphicFrame>
      <p:pic>
        <p:nvPicPr>
          <p:cNvPr id="6" name="6-4">
            <a:hlinkClick r:id="" action="ppaction://media"/>
            <a:extLst>
              <a:ext uri="{FF2B5EF4-FFF2-40B4-BE49-F238E27FC236}">
                <a16:creationId xmlns:a16="http://schemas.microsoft.com/office/drawing/2014/main" id="{5A22C253-73D9-62C3-0D08-6DDDCD25A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8" y="-617191"/>
            <a:ext cx="609600" cy="609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C74212-BF02-DBF6-B548-48D90F6553C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8" y="1461782"/>
            <a:ext cx="742951" cy="622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8214B39-F6BA-5F22-4F73-A40AB29E943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2406888"/>
            <a:ext cx="357190" cy="6221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86B1974-14D2-93C2-F55E-E473E0358FF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36" t="30176" r="51572" b="49337"/>
          <a:stretch/>
        </p:blipFill>
        <p:spPr>
          <a:xfrm>
            <a:off x="1281110" y="1624142"/>
            <a:ext cx="885825" cy="58326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CAE32A9-08CE-5D1F-86A3-CA445CBA2CC6}"/>
              </a:ext>
            </a:extLst>
          </p:cNvPr>
          <p:cNvSpPr/>
          <p:nvPr/>
        </p:nvSpPr>
        <p:spPr>
          <a:xfrm>
            <a:off x="304800" y="1146174"/>
            <a:ext cx="1936750" cy="158751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45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410">
        <p:fade/>
      </p:transition>
    </mc:Choice>
    <mc:Fallback>
      <p:transition spd="med" advTm="2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8F5B591-FC9E-1FDB-B7A4-CD658AED75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医療機関ユーザ検索画面は、医療機関のユーザを検索する画面です。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検索結果は一覧で表示され、検索結果の右の</a:t>
            </a:r>
            <a:r>
              <a:rPr lang="en-US" altLang="ja-JP" dirty="0"/>
              <a:t>[</a:t>
            </a:r>
            <a:r>
              <a:rPr lang="ja-JP" altLang="en-US" dirty="0"/>
              <a:t>操作</a:t>
            </a:r>
            <a:r>
              <a:rPr lang="en-US" altLang="ja-JP" dirty="0"/>
              <a:t>]</a:t>
            </a:r>
            <a:r>
              <a:rPr lang="ja-JP" altLang="en-US" dirty="0"/>
              <a:t>欄に</a:t>
            </a:r>
            <a:r>
              <a:rPr lang="en-US" altLang="ja-JP" dirty="0"/>
              <a:t>[</a:t>
            </a:r>
            <a:r>
              <a:rPr lang="ja-JP" altLang="en-US" dirty="0"/>
              <a:t>パスワード初期化</a:t>
            </a:r>
            <a:r>
              <a:rPr lang="en-US" altLang="ja-JP" dirty="0"/>
              <a:t>]</a:t>
            </a:r>
            <a:r>
              <a:rPr lang="ja-JP" altLang="en-US" dirty="0"/>
              <a:t>、</a:t>
            </a:r>
            <a:r>
              <a:rPr lang="en-US" altLang="ja-JP" dirty="0"/>
              <a:t>[ID</a:t>
            </a:r>
            <a:r>
              <a:rPr lang="ja-JP" altLang="en-US" dirty="0"/>
              <a:t>パスワード通知書ダウンロード</a:t>
            </a:r>
            <a:r>
              <a:rPr lang="en-US" altLang="ja-JP" dirty="0"/>
              <a:t>] </a:t>
            </a:r>
            <a:r>
              <a:rPr lang="ja-JP" altLang="en-US" dirty="0"/>
              <a:t>などのボタンが表示されます。</a:t>
            </a:r>
            <a:r>
              <a:rPr lang="en-US" altLang="ja-JP" dirty="0"/>
              <a:t>[ID</a:t>
            </a:r>
            <a:r>
              <a:rPr lang="ja-JP" altLang="en-US" dirty="0"/>
              <a:t>パスワード通知書ダウンロード</a:t>
            </a:r>
            <a:r>
              <a:rPr lang="en-US" altLang="ja-JP" dirty="0"/>
              <a:t>]</a:t>
            </a:r>
            <a:r>
              <a:rPr lang="ja-JP" altLang="en-US" dirty="0"/>
              <a:t>ボタンをクリックすることで、</a:t>
            </a:r>
            <a:r>
              <a:rPr lang="en-US" altLang="ja-JP" dirty="0"/>
              <a:t>IDPW</a:t>
            </a:r>
            <a:r>
              <a:rPr lang="ja-JP" altLang="en-US" dirty="0"/>
              <a:t>発行通知書が</a:t>
            </a:r>
            <a:r>
              <a:rPr lang="en-US" altLang="ja-JP" dirty="0"/>
              <a:t>PDF</a:t>
            </a:r>
            <a:r>
              <a:rPr lang="ja-JP" altLang="en-US" dirty="0"/>
              <a:t>形式でダウンロードされます。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91C9EFB-6156-8DBB-C673-CDFEA098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2.2 </a:t>
            </a:r>
            <a:r>
              <a:rPr lang="ja-JP" altLang="en-US" dirty="0"/>
              <a:t>医療機関ユーザ</a:t>
            </a:r>
            <a:r>
              <a:rPr lang="zh-TW" altLang="en-US" dirty="0"/>
              <a:t>検索画面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33AC6CF-D2AB-660C-90E2-01D4359C9D43}"/>
              </a:ext>
            </a:extLst>
          </p:cNvPr>
          <p:cNvSpPr/>
          <p:nvPr/>
        </p:nvSpPr>
        <p:spPr bwMode="auto">
          <a:xfrm>
            <a:off x="4331423" y="750948"/>
            <a:ext cx="4677788" cy="13570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この画面でできること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医療機関ユーザの検索</a:t>
            </a:r>
          </a:p>
          <a:p>
            <a:pPr marL="269875" indent="-1778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Char char="l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検索結果から医療機関ユーザの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IDPW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発行通知書の出力、パスワード初期化、アカウントロック解除、アカウント削除など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32599B-4F5D-D905-621E-3B2F627685EB}"/>
              </a:ext>
            </a:extLst>
          </p:cNvPr>
          <p:cNvSpPr/>
          <p:nvPr/>
        </p:nvSpPr>
        <p:spPr bwMode="auto">
          <a:xfrm>
            <a:off x="4331423" y="2292779"/>
            <a:ext cx="4677788" cy="144737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chemeClr val="tx1"/>
                </a:solidFill>
                <a:latin typeface="+mn-ea"/>
                <a:ea typeface="+mn-ea"/>
              </a:rPr>
              <a:t>画面操作の流れ</a:t>
            </a:r>
            <a:endParaRPr lang="en-US" altLang="ja-JP" sz="14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画面上部で検索条件を指定し、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[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検索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]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ボタンをクリック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indent="-254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検索結果のユーザについて、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[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操作</a:t>
            </a:r>
            <a:r>
              <a:rPr lang="en-US" altLang="ja-JP" sz="1400" dirty="0">
                <a:solidFill>
                  <a:schemeClr val="tx1"/>
                </a:solidFill>
                <a:latin typeface="+mn-ea"/>
                <a:ea typeface="+mn-ea"/>
              </a:rPr>
              <a:t>]</a:t>
            </a:r>
            <a:r>
              <a:rPr lang="ja-JP" altLang="en-US" sz="1400" dirty="0">
                <a:solidFill>
                  <a:schemeClr val="tx1"/>
                </a:solidFill>
                <a:latin typeface="+mn-ea"/>
                <a:ea typeface="+mn-ea"/>
              </a:rPr>
              <a:t>欄に表示される各種ボタンをクリック</a:t>
            </a:r>
            <a:endParaRPr lang="en-US" altLang="ja-JP" sz="1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536239A-C902-228B-993C-36AF078A04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47" b="11891"/>
          <a:stretch/>
        </p:blipFill>
        <p:spPr>
          <a:xfrm>
            <a:off x="234653" y="755522"/>
            <a:ext cx="3911181" cy="2416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7-4">
            <a:hlinkClick r:id="" action="ppaction://media"/>
            <a:extLst>
              <a:ext uri="{FF2B5EF4-FFF2-40B4-BE49-F238E27FC236}">
                <a16:creationId xmlns:a16="http://schemas.microsoft.com/office/drawing/2014/main" id="{2949E2AC-1F93-3029-B855-BE7D09968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147" y="-631421"/>
            <a:ext cx="609600" cy="609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58DE6CB-5F99-5E28-9311-99037E498F7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7" y="1599894"/>
            <a:ext cx="1152000" cy="72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28FEAE8-A509-AECF-89AC-178BDE7B6BC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2647644"/>
            <a:ext cx="262992" cy="72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3591B0-09E8-3A5C-8E9D-5FAD03C1855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2563408"/>
            <a:ext cx="500063" cy="72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AF7155A-3407-1E0C-B55D-2CF70B96F99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2647644"/>
            <a:ext cx="547689" cy="72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07B66CE-7737-5ADE-CD63-F840CDBABD44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4422"/>
          <a:stretch/>
        </p:blipFill>
        <p:spPr>
          <a:xfrm>
            <a:off x="1025517" y="1772036"/>
            <a:ext cx="119864" cy="7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E52DC4B-973D-C63A-A1E3-DD7A447E41CC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4422"/>
          <a:stretch/>
        </p:blipFill>
        <p:spPr>
          <a:xfrm>
            <a:off x="1914525" y="1772036"/>
            <a:ext cx="119864" cy="72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6A8FDC7-3233-481A-1620-C5E761190664}"/>
              </a:ext>
            </a:extLst>
          </p:cNvPr>
          <p:cNvSpPr/>
          <p:nvPr/>
        </p:nvSpPr>
        <p:spPr>
          <a:xfrm>
            <a:off x="2457449" y="2266012"/>
            <a:ext cx="1571625" cy="696263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06D8BBC-C9C1-FC18-7E7A-320671083E7D}"/>
              </a:ext>
            </a:extLst>
          </p:cNvPr>
          <p:cNvSpPr/>
          <p:nvPr/>
        </p:nvSpPr>
        <p:spPr>
          <a:xfrm>
            <a:off x="3076575" y="2543175"/>
            <a:ext cx="714375" cy="257175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90C0ED2-9AA6-3E06-1F2D-433AF3D54698}"/>
              </a:ext>
            </a:extLst>
          </p:cNvPr>
          <p:cNvSpPr/>
          <p:nvPr/>
        </p:nvSpPr>
        <p:spPr>
          <a:xfrm>
            <a:off x="323849" y="1374753"/>
            <a:ext cx="3657601" cy="530810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ADAE8F-1AAE-4CEB-EAD3-C1A72BCC80F3}"/>
              </a:ext>
            </a:extLst>
          </p:cNvPr>
          <p:cNvSpPr/>
          <p:nvPr/>
        </p:nvSpPr>
        <p:spPr>
          <a:xfrm>
            <a:off x="954881" y="1907541"/>
            <a:ext cx="346870" cy="168909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E096701-6D14-09FE-C7A3-65CF29A08648}"/>
              </a:ext>
            </a:extLst>
          </p:cNvPr>
          <p:cNvSpPr/>
          <p:nvPr/>
        </p:nvSpPr>
        <p:spPr>
          <a:xfrm>
            <a:off x="297214" y="2095720"/>
            <a:ext cx="3744000" cy="1066970"/>
          </a:xfrm>
          <a:prstGeom prst="rect">
            <a:avLst/>
          </a:prstGeom>
          <a:noFill/>
          <a:ln w="38100">
            <a:solidFill>
              <a:srgbClr val="EB5032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564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090">
        <p:fade/>
      </p:transition>
    </mc:Choice>
    <mc:Fallback>
      <p:transition spd="med" advClick="0" advTm="27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5619E53D-828A-832E-C30F-95A18FD13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dirty="0"/>
              <a:t>以上で、</a:t>
            </a:r>
            <a:r>
              <a:rPr lang="ja-JP" altLang="en-US" sz="1400" dirty="0">
                <a:solidFill>
                  <a:schemeClr val="bg1"/>
                </a:solidFill>
              </a:rPr>
              <a:t>医療クラーク等の</a:t>
            </a:r>
            <a:r>
              <a:rPr lang="en-US" altLang="ja-JP" sz="1400" dirty="0">
                <a:solidFill>
                  <a:schemeClr val="bg1"/>
                </a:solidFill>
              </a:rPr>
              <a:t>ID</a:t>
            </a:r>
            <a:r>
              <a:rPr lang="ja-JP" altLang="en-US" sz="1400" dirty="0">
                <a:solidFill>
                  <a:schemeClr val="bg1"/>
                </a:solidFill>
              </a:rPr>
              <a:t>を払い出す操作の流れ、画面、操作のポイントの説明は終了です。</a:t>
            </a:r>
            <a:endParaRPr lang="en-US" altLang="ja-JP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難病・小慢</a:t>
            </a:r>
            <a:r>
              <a:rPr lang="en-US" altLang="ja-JP" sz="1400" dirty="0">
                <a:solidFill>
                  <a:schemeClr val="bg1"/>
                </a:solidFill>
              </a:rPr>
              <a:t>DB</a:t>
            </a:r>
            <a:r>
              <a:rPr lang="ja-JP" altLang="en-US" sz="1400" dirty="0">
                <a:solidFill>
                  <a:schemeClr val="bg1"/>
                </a:solidFill>
              </a:rPr>
              <a:t>に関するお問い合わせは、上記の難病・小慢データベース利用者お問い合わせ窓口までお願いいたします。</a:t>
            </a:r>
            <a:endParaRPr kumimoji="1" lang="ja-JP" altLang="en-US" dirty="0"/>
          </a:p>
        </p:txBody>
      </p:sp>
      <p:sp>
        <p:nvSpPr>
          <p:cNvPr id="3" name="スライド番号プレースホルダ 12">
            <a:extLst>
              <a:ext uri="{FF2B5EF4-FFF2-40B4-BE49-F238E27FC236}">
                <a16:creationId xmlns:a16="http://schemas.microsoft.com/office/drawing/2014/main" id="{AEBBC2AB-F26C-D6D1-3557-BD557AB1EC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60360" y="4916262"/>
            <a:ext cx="488950" cy="2286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90173A9-6621-4FFE-BC07-AC198BDD4C9A}" type="slidenum">
              <a:rPr lang="en-US" altLang="ja-JP" sz="110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rPr>
              <a:pPr algn="r">
                <a:defRPr/>
              </a:pPr>
              <a:t>8</a:t>
            </a:fld>
            <a:endParaRPr lang="en-US" altLang="ja-JP" sz="1100" dirty="0">
              <a:solidFill>
                <a:schemeClr val="tx1"/>
              </a:solidFill>
              <a:latin typeface="+mj-lt"/>
              <a:ea typeface="+mn-ea"/>
              <a:cs typeface="Arial" pitchFamily="34" charset="0"/>
            </a:endParaRPr>
          </a:p>
        </p:txBody>
      </p:sp>
      <p:pic>
        <p:nvPicPr>
          <p:cNvPr id="2" name="8-4">
            <a:hlinkClick r:id="" action="ppaction://media"/>
            <a:extLst>
              <a:ext uri="{FF2B5EF4-FFF2-40B4-BE49-F238E27FC236}">
                <a16:creationId xmlns:a16="http://schemas.microsoft.com/office/drawing/2014/main" id="{D43CAEB7-2BBB-0C32-16D7-B16369F55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75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3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750">
        <p:fade/>
      </p:transition>
    </mc:Choice>
    <mc:Fallback>
      <p:transition spd="med" advClick="0" advTm="18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難病・小慢">
      <a:majorFont>
        <a:latin typeface="Arial"/>
        <a:ea typeface="Yu Gothic UI"/>
        <a:cs typeface=""/>
      </a:majorFont>
      <a:minorFont>
        <a:latin typeface="Arial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75000"/>
          </a:schemeClr>
        </a:solidFill>
        <a:ln w="9525">
          <a:noFill/>
          <a:miter lim="800000"/>
          <a:headEnd/>
          <a:tailEnd/>
        </a:ln>
        <a:effectLst/>
      </a:spPr>
      <a:bodyPr wrap="none" rtlCol="0" anchor="ctr" anchorCtr="0">
        <a:noAutofit/>
      </a:bodyPr>
      <a:lstStyle>
        <a:defPPr algn="ctr">
          <a:defRPr kumimoji="1" sz="1800" smtClean="0">
            <a:solidFill>
              <a:schemeClr val="tx1"/>
            </a:solidFill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kumimoji="1" sz="2200" smtClean="0">
            <a:solidFill>
              <a:schemeClr val="tx1"/>
            </a:solidFill>
            <a:latin typeface="+mn-ea"/>
            <a:ea typeface="+mn-ea"/>
          </a:defRPr>
        </a:defPPr>
      </a:lstStyle>
    </a:tx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194E74ADC0F794E8926AD2D1F77B682" ma:contentTypeVersion="0" ma:contentTypeDescription="新しいドキュメントを作成します。" ma:contentTypeScope="" ma:versionID="ceb6d0bc6cd796137434d884cee2103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ea3611c84d8560a9a14a230e5b4174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0D6402-1F4B-4D28-9548-BC849BB04977}">
  <ds:schemaRefs>
    <ds:schemaRef ds:uri="69b4350b-1eef-4a6f-a049-314d91b0d567"/>
    <ds:schemaRef ds:uri="90cb02d9-cc33-4f7a-b2c7-ae5fd86fdfb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AD1398-06EF-4138-95FE-23BBA476AF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03C33D-4964-4D97-BA33-8525FC2C2BE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876</Words>
  <Application>Microsoft Office PowerPoint</Application>
  <PresentationFormat>画面に合わせる (16:9)</PresentationFormat>
  <Paragraphs>92</Paragraphs>
  <Slides>9</Slides>
  <Notes>7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Wingdings</vt:lpstr>
      <vt:lpstr>Yu Gothic UI</vt:lpstr>
      <vt:lpstr>Arial</vt:lpstr>
      <vt:lpstr>Meiryo UI</vt:lpstr>
      <vt:lpstr>HGPｺﾞｼｯｸE</vt:lpstr>
      <vt:lpstr>Times New Roman</vt:lpstr>
      <vt:lpstr>標準デザイン</vt:lpstr>
      <vt:lpstr>難病・小慢DBシステム説明動画</vt:lpstr>
      <vt:lpstr>PowerPoint プレゼンテーション</vt:lpstr>
      <vt:lpstr>１. 難病・小慢DBで医療クラーク等のIDを払い出す操作の流れ</vt:lpstr>
      <vt:lpstr>１. 難病・小慢DBで医療クラーク等のIDを払い出す操作の流れ</vt:lpstr>
      <vt:lpstr>PowerPoint プレゼンテーション</vt:lpstr>
      <vt:lpstr>2.1 医療機関ユーザ新規登録画面</vt:lpstr>
      <vt:lpstr>2.1 医療機関ユーザ新規登録画面</vt:lpstr>
      <vt:lpstr>2.2 医療機関ユーザ検索画面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102</cp:revision>
  <dcterms:created xsi:type="dcterms:W3CDTF">2004-05-26T10:25:15Z</dcterms:created>
  <dcterms:modified xsi:type="dcterms:W3CDTF">2023-04-25T05:07:08Z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0x0101008194E74ADC0F794E8926AD2D1F77B682</vt:lpwstr>
  </property>
  <property fmtid="{D5CDD505-2E9C-101B-9397-08002B2CF9AE}" pid="3" name="MediaServiceImageTags">
    <vt:lpwstr/>
  </property>
</Properties>
</file>