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embedTrueTypeFonts="1" saveSubsetFonts="1" autoCompressPictures="0">
  <p:sldMasterIdLst>
    <p:sldMasterId id="2147483648" r:id="rId4"/>
  </p:sldMasterIdLst>
  <p:notesMasterIdLst>
    <p:notesMasterId r:id="rId8"/>
  </p:notesMasterIdLst>
  <p:handoutMasterIdLst>
    <p:handoutMasterId r:id="rId9"/>
  </p:handoutMasterIdLst>
  <p:sldIdLst>
    <p:sldId id="703" r:id="rId5"/>
    <p:sldId id="702" r:id="rId6"/>
    <p:sldId id="705" r:id="rId7"/>
  </p:sldIdLst>
  <p:sldSz cx="9144000" cy="5143500" type="screen16x9"/>
  <p:notesSz cx="6735763" cy="9866313"/>
  <p:embeddedFontLst>
    <p:embeddedFont>
      <p:font typeface="HGPｺﾞｼｯｸE" panose="020B0900000000000000" pitchFamily="50" charset="-128"/>
      <p:regular r:id="rId10"/>
    </p:embeddedFont>
    <p:embeddedFont>
      <p:font typeface="Meiryo UI" panose="020B0604030504040204" pitchFamily="50" charset="-128"/>
      <p:regular r:id="rId11"/>
      <p:bold r:id="rId12"/>
      <p:italic r:id="rId13"/>
      <p:boldItalic r:id="rId14"/>
    </p:embeddedFont>
    <p:embeddedFont>
      <p:font typeface="Yu Gothic UI" panose="020B0500000000000000" pitchFamily="50" charset="-128"/>
      <p:regular r:id="rId15"/>
      <p:bold r:id="rId16"/>
    </p:embeddedFont>
  </p:embeddedFontLst>
  <p:defaultTex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962"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BFBFBF"/>
    <a:srgbClr val="F9CCC3"/>
    <a:srgbClr val="EB5032"/>
    <a:srgbClr val="F2D43D"/>
    <a:srgbClr val="F3793D"/>
    <a:srgbClr val="8C8A8C"/>
    <a:srgbClr val="FF0026"/>
    <a:srgbClr val="2D2D2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452A8F-2138-4268-A498-203FD0FE5F4D}" v="85" dt="2022-10-26T01:25:50.33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89498" autoAdjust="0"/>
  </p:normalViewPr>
  <p:slideViewPr>
    <p:cSldViewPr snapToGrid="0">
      <p:cViewPr varScale="1">
        <p:scale>
          <a:sx n="118" d="100"/>
          <a:sy n="118" d="100"/>
        </p:scale>
        <p:origin x="642" y="102"/>
      </p:cViewPr>
      <p:guideLst>
        <p:guide orient="horz" pos="96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274" y="-9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5" name="Rectangle 1027"/>
          <p:cNvSpPr>
            <a:spLocks noGrp="1" noChangeArrowheads="1"/>
          </p:cNvSpPr>
          <p:nvPr>
            <p:ph type="dt" sz="quarter"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33796" name="Rectangle 1028"/>
          <p:cNvSpPr>
            <a:spLocks noGrp="1" noChangeArrowheads="1"/>
          </p:cNvSpPr>
          <p:nvPr>
            <p:ph type="ftr" sz="quarter" idx="2"/>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7" name="Rectangle 1029"/>
          <p:cNvSpPr>
            <a:spLocks noGrp="1" noChangeArrowheads="1"/>
          </p:cNvSpPr>
          <p:nvPr>
            <p:ph type="sldNum" sz="quarter" idx="3"/>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97EB0BD7-0D1B-461F-96D2-458D4659D7B9}" type="slidenum">
              <a:rPr lang="en-US" altLang="ja-JP"/>
              <a:pPr/>
              <a:t>‹#›</a:t>
            </a:fld>
            <a:endParaRPr lang="en-US" altLang="ja-JP"/>
          </a:p>
        </p:txBody>
      </p:sp>
    </p:spTree>
    <p:extLst>
      <p:ext uri="{BB962C8B-B14F-4D97-AF65-F5344CB8AC3E}">
        <p14:creationId xmlns:p14="http://schemas.microsoft.com/office/powerpoint/2010/main" val="386721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3" name="Rectangle 1027"/>
          <p:cNvSpPr>
            <a:spLocks noGrp="1" noChangeArrowheads="1"/>
          </p:cNvSpPr>
          <p:nvPr>
            <p:ph type="dt"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25604" name="Rectangle 1028"/>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p:spPr>
      </p:sp>
      <p:sp>
        <p:nvSpPr>
          <p:cNvPr id="25605" name="Rectangle 1029"/>
          <p:cNvSpPr>
            <a:spLocks noGrp="1" noChangeArrowheads="1"/>
          </p:cNvSpPr>
          <p:nvPr>
            <p:ph type="body" sz="quarter" idx="3"/>
          </p:nvPr>
        </p:nvSpPr>
        <p:spPr bwMode="auto">
          <a:xfrm>
            <a:off x="897785" y="4687122"/>
            <a:ext cx="4940198" cy="4439530"/>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1030"/>
          <p:cNvSpPr>
            <a:spLocks noGrp="1" noChangeArrowheads="1"/>
          </p:cNvSpPr>
          <p:nvPr>
            <p:ph type="ftr" sz="quarter" idx="4"/>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7" name="Rectangle 1031"/>
          <p:cNvSpPr>
            <a:spLocks noGrp="1" noChangeArrowheads="1"/>
          </p:cNvSpPr>
          <p:nvPr>
            <p:ph type="sldNum" sz="quarter" idx="5"/>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8AF01994-2739-4319-8C13-74EB71056E38}" type="slidenum">
              <a:rPr lang="en-US" altLang="ja-JP"/>
              <a:pPr/>
              <a:t>‹#›</a:t>
            </a:fld>
            <a:endParaRPr lang="en-US" altLang="ja-JP"/>
          </a:p>
        </p:txBody>
      </p:sp>
    </p:spTree>
    <p:extLst>
      <p:ext uri="{BB962C8B-B14F-4D97-AF65-F5344CB8AC3E}">
        <p14:creationId xmlns:p14="http://schemas.microsoft.com/office/powerpoint/2010/main" val="2477550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F01994-2739-4319-8C13-74EB71056E38}" type="slidenum">
              <a:rPr lang="en-US" altLang="ja-JP" smtClean="0"/>
              <a:pPr/>
              <a:t>1</a:t>
            </a:fld>
            <a:endParaRPr lang="en-US" altLang="ja-JP"/>
          </a:p>
        </p:txBody>
      </p:sp>
    </p:spTree>
    <p:extLst>
      <p:ext uri="{BB962C8B-B14F-4D97-AF65-F5344CB8AC3E}">
        <p14:creationId xmlns:p14="http://schemas.microsoft.com/office/powerpoint/2010/main" val="3829928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grpSp>
        <p:nvGrpSpPr>
          <p:cNvPr id="35" name="グループ化 34"/>
          <p:cNvGrpSpPr/>
          <p:nvPr userDrawn="1"/>
        </p:nvGrpSpPr>
        <p:grpSpPr bwMode="gray">
          <a:xfrm>
            <a:off x="324487" y="2057426"/>
            <a:ext cx="8495663" cy="97488"/>
            <a:chOff x="324487" y="2057426"/>
            <a:chExt cx="8495663" cy="97488"/>
          </a:xfrm>
        </p:grpSpPr>
        <p:sp>
          <p:nvSpPr>
            <p:cNvPr id="36"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7" name="グループ化 16"/>
            <p:cNvGrpSpPr/>
            <p:nvPr/>
          </p:nvGrpSpPr>
          <p:grpSpPr bwMode="gray">
            <a:xfrm>
              <a:off x="324487" y="2057426"/>
              <a:ext cx="1938812" cy="97488"/>
              <a:chOff x="312738" y="2747963"/>
              <a:chExt cx="1970087" cy="109537"/>
            </a:xfrm>
          </p:grpSpPr>
          <p:sp>
            <p:nvSpPr>
              <p:cNvPr id="38" name="正方形/長方形 37"/>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39" name="正方形/長方形 38"/>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1" name="図 40"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章扉">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p:nvPr>
        </p:nvSpPr>
        <p:spPr>
          <a:xfrm>
            <a:off x="903373" y="2158148"/>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p:nvPr>
        </p:nvSpPr>
        <p:spPr>
          <a:xfrm>
            <a:off x="903373" y="2602370"/>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p:nvPr>
        </p:nvSpPr>
        <p:spPr>
          <a:xfrm>
            <a:off x="625839" y="804428"/>
            <a:ext cx="5343162" cy="590400"/>
          </a:xfrm>
          <a:prstGeom prst="rect">
            <a:avLst/>
          </a:prstGeom>
        </p:spPr>
        <p:txBody>
          <a:bodyPr/>
          <a:lstStyle>
            <a:lvl1pPr marL="0" indent="0">
              <a:buFont typeface="+mj-lt"/>
              <a:buNone/>
              <a:defRPr kumimoji="1" lang="ja-JP" altLang="en-US" sz="3600" b="1" kern="1200" dirty="0">
                <a:solidFill>
                  <a:srgbClr val="001750"/>
                </a:solidFill>
                <a:latin typeface="Yu Gothic UI" panose="020B0500000000000000" pitchFamily="50" charset="-128"/>
                <a:ea typeface="Yu Gothic UI" panose="020B0500000000000000" pitchFamily="50" charset="-128"/>
                <a:cs typeface="Arial" pitchFamily="34" charset="0"/>
              </a:defRPr>
            </a:lvl1pPr>
          </a:lstStyle>
          <a:p>
            <a:pPr lvl="0"/>
            <a:r>
              <a:rPr kumimoji="1" lang="ja-JP" altLang="en-US" dirty="0"/>
              <a:t>マスター テキストの書式設定</a:t>
            </a:r>
          </a:p>
        </p:txBody>
      </p:sp>
      <p:sp>
        <p:nvSpPr>
          <p:cNvPr id="2" name="テキスト プレースホルダー 29">
            <a:extLst>
              <a:ext uri="{FF2B5EF4-FFF2-40B4-BE49-F238E27FC236}">
                <a16:creationId xmlns:a16="http://schemas.microsoft.com/office/drawing/2014/main" id="{C6588BC8-FC61-47EC-B5FB-DE4EAEAAC99E}"/>
              </a:ext>
            </a:extLst>
          </p:cNvPr>
          <p:cNvSpPr>
            <a:spLocks noGrp="1"/>
          </p:cNvSpPr>
          <p:nvPr>
            <p:ph type="body" sz="quarter" idx="18"/>
          </p:nvPr>
        </p:nvSpPr>
        <p:spPr>
          <a:xfrm>
            <a:off x="903373" y="1713926"/>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4" name="テキスト プレースホルダー 29">
            <a:extLst>
              <a:ext uri="{FF2B5EF4-FFF2-40B4-BE49-F238E27FC236}">
                <a16:creationId xmlns:a16="http://schemas.microsoft.com/office/drawing/2014/main" id="{33BFFB1B-F7E0-B7C7-1C91-43974EAEAFD6}"/>
              </a:ext>
            </a:extLst>
          </p:cNvPr>
          <p:cNvSpPr>
            <a:spLocks noGrp="1"/>
          </p:cNvSpPr>
          <p:nvPr>
            <p:ph type="body" sz="quarter" idx="19"/>
          </p:nvPr>
        </p:nvSpPr>
        <p:spPr>
          <a:xfrm>
            <a:off x="903373" y="3046591"/>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32462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A56D435-8A41-E849-8586-C18206275BFB}"/>
              </a:ext>
            </a:extLst>
          </p:cNvPr>
          <p:cNvSpPr/>
          <p:nvPr userDrawn="1"/>
        </p:nvSpPr>
        <p:spPr bwMode="gray">
          <a:xfrm>
            <a:off x="0" y="2512"/>
            <a:ext cx="9144000" cy="612000"/>
          </a:xfrm>
          <a:prstGeom prst="rect">
            <a:avLst/>
          </a:prstGeom>
          <a:gradFill flip="none" rotWithShape="1">
            <a:gsLst>
              <a:gs pos="0">
                <a:schemeClr val="accent1">
                  <a:lumMod val="5000"/>
                  <a:lumOff val="95000"/>
                </a:schemeClr>
              </a:gs>
              <a:gs pos="76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4" name="円弧 3">
            <a:extLst>
              <a:ext uri="{FF2B5EF4-FFF2-40B4-BE49-F238E27FC236}">
                <a16:creationId xmlns:a16="http://schemas.microsoft.com/office/drawing/2014/main" id="{D7DEA71F-CA32-411E-3F7B-3CD26BA296CB}"/>
              </a:ext>
            </a:extLst>
          </p:cNvPr>
          <p:cNvSpPr/>
          <p:nvPr userDrawn="1"/>
        </p:nvSpPr>
        <p:spPr bwMode="gray">
          <a:xfrm>
            <a:off x="-1" y="-2171"/>
            <a:ext cx="9144001" cy="4552673"/>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5" name="正方形/長方形 8">
            <a:extLst>
              <a:ext uri="{FF2B5EF4-FFF2-40B4-BE49-F238E27FC236}">
                <a16:creationId xmlns:a16="http://schemas.microsoft.com/office/drawing/2014/main" id="{69CCCB5E-71A2-F56C-4DB9-A1C98699B06C}"/>
              </a:ext>
            </a:extLst>
          </p:cNvPr>
          <p:cNvSpPr/>
          <p:nvPr userDrawn="1"/>
        </p:nvSpPr>
        <p:spPr bwMode="gray">
          <a:xfrm flipV="1">
            <a:off x="-10278" y="-1"/>
            <a:ext cx="9154278" cy="592019"/>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8459" h="1743792">
                <a:moveTo>
                  <a:pt x="0" y="742950"/>
                </a:moveTo>
                <a:cubicBezTo>
                  <a:pt x="889000" y="450850"/>
                  <a:pt x="791264" y="33417"/>
                  <a:pt x="1976104" y="457171"/>
                </a:cubicBezTo>
                <a:cubicBezTo>
                  <a:pt x="2968287" y="1037429"/>
                  <a:pt x="4220789" y="1545341"/>
                  <a:pt x="5401889" y="1411991"/>
                </a:cubicBezTo>
                <a:cubicBezTo>
                  <a:pt x="6694859" y="1234191"/>
                  <a:pt x="7011889" y="1009650"/>
                  <a:pt x="7898459" y="0"/>
                </a:cubicBezTo>
                <a:lnTo>
                  <a:pt x="7898459" y="1743792"/>
                </a:lnTo>
                <a:lnTo>
                  <a:pt x="5731" y="1743792"/>
                </a:lnTo>
                <a:cubicBezTo>
                  <a:pt x="3821" y="1410178"/>
                  <a:pt x="1910" y="1076564"/>
                  <a:pt x="0" y="742950"/>
                </a:cubicBez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6A482A8E-D8B3-DD23-597A-5243DCD9394D}"/>
              </a:ext>
            </a:extLst>
          </p:cNvPr>
          <p:cNvSpPr/>
          <p:nvPr userDrawn="1"/>
        </p:nvSpPr>
        <p:spPr bwMode="gray">
          <a:xfrm rot="5141612">
            <a:off x="2194050" y="-4179321"/>
            <a:ext cx="1926927" cy="9969797"/>
          </a:xfrm>
          <a:prstGeom prst="moon">
            <a:avLst>
              <a:gd name="adj" fmla="val 18876"/>
            </a:avLst>
          </a:prstGeom>
          <a:gradFill flip="none" rotWithShape="1">
            <a:gsLst>
              <a:gs pos="0">
                <a:srgbClr val="2D69FF">
                  <a:alpha val="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9176AE80-77B6-8C56-E220-C33A1DE205B9}"/>
              </a:ext>
            </a:extLst>
          </p:cNvPr>
          <p:cNvSpPr/>
          <p:nvPr userDrawn="1"/>
        </p:nvSpPr>
        <p:spPr bwMode="gray">
          <a:xfrm>
            <a:off x="1704533" y="-78103"/>
            <a:ext cx="7344777" cy="4628606"/>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1E176E8-B7D6-41BD-AE1A-5AFAEBF007AB}"/>
              </a:ext>
            </a:extLst>
          </p:cNvPr>
          <p:cNvSpPr/>
          <p:nvPr userDrawn="1"/>
        </p:nvSpPr>
        <p:spPr bwMode="gray">
          <a:xfrm>
            <a:off x="-166149" y="-952512"/>
            <a:ext cx="9497749" cy="952512"/>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0" name="正方形/長方形 9">
            <a:extLst>
              <a:ext uri="{FF2B5EF4-FFF2-40B4-BE49-F238E27FC236}">
                <a16:creationId xmlns:a16="http://schemas.microsoft.com/office/drawing/2014/main" id="{E1C4987A-8FA4-FB2E-6850-3CDA82391487}"/>
              </a:ext>
            </a:extLst>
          </p:cNvPr>
          <p:cNvSpPr/>
          <p:nvPr userDrawn="1"/>
        </p:nvSpPr>
        <p:spPr bwMode="gray">
          <a:xfrm>
            <a:off x="-10278" y="614512"/>
            <a:ext cx="9154278" cy="952511"/>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正方形/長方形 10">
            <a:extLst>
              <a:ext uri="{FF2B5EF4-FFF2-40B4-BE49-F238E27FC236}">
                <a16:creationId xmlns:a16="http://schemas.microsoft.com/office/drawing/2014/main" id="{B457CD50-58F0-6F59-0F34-135803AFDC15}"/>
              </a:ext>
            </a:extLst>
          </p:cNvPr>
          <p:cNvSpPr/>
          <p:nvPr userDrawn="1"/>
        </p:nvSpPr>
        <p:spPr bwMode="gray">
          <a:xfrm>
            <a:off x="-2183902" y="-112452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四角形: 角を丸くする 12">
            <a:extLst>
              <a:ext uri="{FF2B5EF4-FFF2-40B4-BE49-F238E27FC236}">
                <a16:creationId xmlns:a16="http://schemas.microsoft.com/office/drawing/2014/main" id="{BEE56000-3E27-CA40-9A65-002302B33847}"/>
              </a:ext>
            </a:extLst>
          </p:cNvPr>
          <p:cNvSpPr/>
          <p:nvPr userDrawn="1"/>
        </p:nvSpPr>
        <p:spPr bwMode="gray">
          <a:xfrm>
            <a:off x="7196790" y="90842"/>
            <a:ext cx="2241705" cy="413790"/>
          </a:xfrm>
          <a:prstGeom prst="roundRect">
            <a:avLst/>
          </a:prstGeom>
          <a:solidFill>
            <a:schemeClr val="bg1">
              <a:alpha val="80000"/>
            </a:schemeClr>
          </a:solidFill>
          <a:ln w="9525">
            <a:noFill/>
            <a:miter lim="800000"/>
            <a:headEnd/>
            <a:tailEnd/>
          </a:ln>
          <a:effectLst/>
        </p:spPr>
        <p:txBody>
          <a:bodyPr wrap="none" rtlCol="0" anchor="ctr" anchorCtr="0">
            <a:noAutofit/>
          </a:bodyPr>
          <a:lstStyle/>
          <a:p>
            <a:pPr algn="r"/>
            <a:endParaRPr kumimoji="1" lang="ja-JP" altLang="en-US" sz="1800" dirty="0">
              <a:solidFill>
                <a:schemeClr val="tx1"/>
              </a:solidFill>
            </a:endParaRPr>
          </a:p>
        </p:txBody>
      </p:sp>
      <p:sp>
        <p:nvSpPr>
          <p:cNvPr id="14" name="タイトル 1">
            <a:extLst>
              <a:ext uri="{FF2B5EF4-FFF2-40B4-BE49-F238E27FC236}">
                <a16:creationId xmlns:a16="http://schemas.microsoft.com/office/drawing/2014/main" id="{0A67D01F-DBF4-2118-89F1-BBCD45D1683C}"/>
              </a:ext>
            </a:extLst>
          </p:cNvPr>
          <p:cNvSpPr txBox="1">
            <a:spLocks/>
          </p:cNvSpPr>
          <p:nvPr userDrawn="1"/>
        </p:nvSpPr>
        <p:spPr bwMode="gray">
          <a:xfrm>
            <a:off x="7029450" y="90842"/>
            <a:ext cx="2115111" cy="413790"/>
          </a:xfrm>
          <a:prstGeom prst="rect">
            <a:avLst/>
          </a:prstGeom>
        </p:spPr>
        <p:txBody>
          <a:bodyPr anchor="ctr" anchorCtr="0"/>
          <a:lst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pPr algn="r">
              <a:lnSpc>
                <a:spcPct val="100000"/>
              </a:lnSpc>
            </a:pPr>
            <a:r>
              <a:rPr kumimoji="1" lang="ja-JP" altLang="en-US" sz="1100" b="1" dirty="0">
                <a:solidFill>
                  <a:srgbClr val="404040"/>
                </a:solidFill>
                <a:latin typeface="Yu Gothic UI" panose="020B0500000000000000" pitchFamily="50" charset="-128"/>
                <a:ea typeface="Yu Gothic UI" panose="020B0500000000000000" pitchFamily="50" charset="-128"/>
              </a:rPr>
              <a:t>難病・小慢</a:t>
            </a:r>
            <a:r>
              <a:rPr kumimoji="1" lang="en-US" altLang="ja-JP" sz="1100" b="1" dirty="0">
                <a:solidFill>
                  <a:srgbClr val="404040"/>
                </a:solidFill>
                <a:latin typeface="Yu Gothic UI" panose="020B0500000000000000" pitchFamily="50" charset="-128"/>
                <a:ea typeface="Yu Gothic UI" panose="020B0500000000000000" pitchFamily="50" charset="-128"/>
              </a:rPr>
              <a:t>DB</a:t>
            </a:r>
            <a:r>
              <a:rPr kumimoji="1" lang="ja-JP" altLang="en-US" sz="1100" b="1" dirty="0">
                <a:solidFill>
                  <a:srgbClr val="404040"/>
                </a:solidFill>
                <a:latin typeface="Yu Gothic UI" panose="020B0500000000000000" pitchFamily="50" charset="-128"/>
                <a:ea typeface="Yu Gothic UI" panose="020B0500000000000000" pitchFamily="50" charset="-128"/>
              </a:rPr>
              <a:t>システム説明動画　</a:t>
            </a:r>
            <a:endParaRPr kumimoji="1" lang="en-US" altLang="ja-JP" sz="1100" b="1" dirty="0">
              <a:solidFill>
                <a:srgbClr val="404040"/>
              </a:solidFill>
              <a:latin typeface="Yu Gothic UI" panose="020B0500000000000000" pitchFamily="50" charset="-128"/>
              <a:ea typeface="Yu Gothic UI" panose="020B0500000000000000" pitchFamily="50" charset="-128"/>
            </a:endParaRPr>
          </a:p>
          <a:p>
            <a:pPr algn="r">
              <a:lnSpc>
                <a:spcPct val="100000"/>
              </a:lnSpc>
            </a:pPr>
            <a:r>
              <a:rPr lang="zh-TW" altLang="en-US" sz="1100" b="1" kern="0" dirty="0">
                <a:solidFill>
                  <a:srgbClr val="404040"/>
                </a:solidFill>
                <a:latin typeface="Yu Gothic UI" panose="020B0500000000000000" pitchFamily="50" charset="-128"/>
                <a:ea typeface="Yu Gothic UI" panose="020B0500000000000000" pitchFamily="50" charset="-128"/>
              </a:rPr>
              <a:t>（</a:t>
            </a:r>
            <a:r>
              <a:rPr lang="ja-JP" altLang="en-US" sz="1100" b="1" kern="0" dirty="0">
                <a:solidFill>
                  <a:srgbClr val="404040"/>
                </a:solidFill>
                <a:latin typeface="Yu Gothic UI" panose="020B0500000000000000" pitchFamily="50" charset="-128"/>
                <a:ea typeface="Yu Gothic UI" panose="020B0500000000000000" pitchFamily="50" charset="-128"/>
              </a:rPr>
              <a:t>共通</a:t>
            </a:r>
            <a:r>
              <a:rPr lang="zh-TW" altLang="en-US" sz="1100" b="1" kern="0" dirty="0">
                <a:solidFill>
                  <a:srgbClr val="404040"/>
                </a:solidFill>
                <a:latin typeface="Yu Gothic UI" panose="020B0500000000000000" pitchFamily="50" charset="-128"/>
                <a:ea typeface="Yu Gothic UI" panose="020B0500000000000000" pitchFamily="50" charset="-128"/>
              </a:rPr>
              <a:t>編）医療機関用</a:t>
            </a:r>
          </a:p>
        </p:txBody>
      </p:sp>
      <p:sp>
        <p:nvSpPr>
          <p:cNvPr id="15" name="正方形/長方形 14">
            <a:extLst>
              <a:ext uri="{FF2B5EF4-FFF2-40B4-BE49-F238E27FC236}">
                <a16:creationId xmlns:a16="http://schemas.microsoft.com/office/drawing/2014/main" id="{4468A422-4285-EBCD-4844-AA7B2B15BC97}"/>
              </a:ext>
            </a:extLst>
          </p:cNvPr>
          <p:cNvSpPr/>
          <p:nvPr userDrawn="1"/>
        </p:nvSpPr>
        <p:spPr bwMode="gray">
          <a:xfrm>
            <a:off x="9142892" y="-281764"/>
            <a:ext cx="1150134" cy="95251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スライド番号プレースホルダ 2">
            <a:extLst>
              <a:ext uri="{FF2B5EF4-FFF2-40B4-BE49-F238E27FC236}">
                <a16:creationId xmlns:a16="http://schemas.microsoft.com/office/drawing/2014/main" id="{A2556193-37EF-6C8D-A160-DAFE433E2145}"/>
              </a:ext>
            </a:extLst>
          </p:cNvPr>
          <p:cNvSpPr txBox="1">
            <a:spLocks/>
          </p:cNvSpPr>
          <p:nvPr userDrawn="1"/>
        </p:nvSpPr>
        <p:spPr bwMode="gray">
          <a:xfrm>
            <a:off x="8560360" y="4916262"/>
            <a:ext cx="488950" cy="228600"/>
          </a:xfrm>
          <a:prstGeom prst="rect">
            <a:avLst/>
          </a:prstGeom>
        </p:spPr>
        <p:txBody>
          <a:bodyPr/>
          <a:lstStyle>
            <a:defPPr>
              <a:defRPr lang="ja-JP"/>
            </a:defPPr>
            <a:lvl1pPr algn="r" rtl="0" fontAlgn="base">
              <a:lnSpc>
                <a:spcPct val="90000"/>
              </a:lnSpc>
              <a:spcBef>
                <a:spcPct val="0"/>
              </a:spcBef>
              <a:spcAft>
                <a:spcPct val="0"/>
              </a:spcAft>
              <a:defRPr kumimoji="1" sz="1100" kern="1200" smtClean="0">
                <a:solidFill>
                  <a:schemeClr val="tx1"/>
                </a:solidFill>
                <a:latin typeface="+mj-lt"/>
                <a:ea typeface="+mn-ea"/>
                <a:cs typeface="Arial" pitchFamily="34" charset="0"/>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pPr>
              <a:defRPr/>
            </a:pPr>
            <a:fld id="{790173A9-6621-4FFE-BC07-AC198BDD4C9A}" type="slidenum">
              <a:rPr lang="en-US" altLang="ja-JP" smtClean="0"/>
              <a:pPr>
                <a:defRPr/>
              </a:pPr>
              <a:t>‹#›</a:t>
            </a:fld>
            <a:endParaRPr lang="en-US" altLang="ja-JP" dirty="0"/>
          </a:p>
        </p:txBody>
      </p:sp>
      <p:sp>
        <p:nvSpPr>
          <p:cNvPr id="32" name="Text Box 13">
            <a:extLst>
              <a:ext uri="{FF2B5EF4-FFF2-40B4-BE49-F238E27FC236}">
                <a16:creationId xmlns:a16="http://schemas.microsoft.com/office/drawing/2014/main" id="{15BBE389-8DF8-C4CD-FA70-45F5D85218CE}"/>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1" name="テキスト プレースホルダー 57">
            <a:extLst>
              <a:ext uri="{FF2B5EF4-FFF2-40B4-BE49-F238E27FC236}">
                <a16:creationId xmlns:a16="http://schemas.microsoft.com/office/drawing/2014/main" id="{4D0DC151-D796-38E2-486C-184B106F3E7C}"/>
              </a:ext>
            </a:extLst>
          </p:cNvPr>
          <p:cNvSpPr>
            <a:spLocks noGrp="1"/>
          </p:cNvSpPr>
          <p:nvPr>
            <p:ph type="body" sz="quarter" idx="14"/>
          </p:nvPr>
        </p:nvSpPr>
        <p:spPr>
          <a:xfrm>
            <a:off x="0" y="4035396"/>
            <a:ext cx="9144000" cy="914400"/>
          </a:xfrm>
          <a:prstGeom prst="rect">
            <a:avLst/>
          </a:prstGeom>
          <a:solidFill>
            <a:srgbClr val="223666">
              <a:alpha val="95000"/>
            </a:srgbClr>
          </a:solidFill>
          <a:ln w="9525">
            <a:noFill/>
            <a:miter lim="800000"/>
            <a:headEnd/>
            <a:tailEnd/>
          </a:ln>
          <a:effectLst/>
        </p:spPr>
        <p:txBody>
          <a:bodyPr wrap="square" lIns="180000" tIns="108000" rIns="18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44" name="タイトル 43">
            <a:extLst>
              <a:ext uri="{FF2B5EF4-FFF2-40B4-BE49-F238E27FC236}">
                <a16:creationId xmlns:a16="http://schemas.microsoft.com/office/drawing/2014/main" id="{4331FE4A-2AD5-C312-138C-356175F322A3}"/>
              </a:ext>
            </a:extLst>
          </p:cNvPr>
          <p:cNvSpPr>
            <a:spLocks noGrp="1"/>
          </p:cNvSpPr>
          <p:nvPr>
            <p:ph type="title"/>
          </p:nvPr>
        </p:nvSpPr>
        <p:spPr>
          <a:xfrm>
            <a:off x="107166" y="142872"/>
            <a:ext cx="7332301" cy="512508"/>
          </a:xfrm>
          <a:prstGeom prst="rect">
            <a:avLst/>
          </a:prstGeom>
        </p:spPr>
        <p:txBody>
          <a:bodyPr/>
          <a:lstStyle>
            <a:lvl1pPr>
              <a:defRPr kumimoji="1" lang="ja-JP" altLang="en-US" sz="24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Tree>
    <p:extLst>
      <p:ext uri="{BB962C8B-B14F-4D97-AF65-F5344CB8AC3E}">
        <p14:creationId xmlns:p14="http://schemas.microsoft.com/office/powerpoint/2010/main" val="2040888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終わりのページ">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E6B4F374-0E2E-A518-F0AE-7D788FBE0C70}"/>
              </a:ext>
            </a:extLst>
          </p:cNvPr>
          <p:cNvGrpSpPr/>
          <p:nvPr userDrawn="1"/>
        </p:nvGrpSpPr>
        <p:grpSpPr bwMode="gray">
          <a:xfrm>
            <a:off x="-2170980" y="-2431523"/>
            <a:ext cx="12351073" cy="12318352"/>
            <a:chOff x="-2671077" y="8869932"/>
            <a:chExt cx="12351073" cy="12318352"/>
          </a:xfrm>
        </p:grpSpPr>
        <p:sp>
          <p:nvSpPr>
            <p:cNvPr id="22" name="正方形/長方形 21">
              <a:extLst>
                <a:ext uri="{FF2B5EF4-FFF2-40B4-BE49-F238E27FC236}">
                  <a16:creationId xmlns:a16="http://schemas.microsoft.com/office/drawing/2014/main" id="{0B5D002F-C2AB-A7DE-CF59-9157123A6C09}"/>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3" name="正方形/長方形 8">
              <a:extLst>
                <a:ext uri="{FF2B5EF4-FFF2-40B4-BE49-F238E27FC236}">
                  <a16:creationId xmlns:a16="http://schemas.microsoft.com/office/drawing/2014/main" id="{A5745686-B30B-0A48-BB2C-875A9E72BA2F}"/>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4" name="月 23">
              <a:extLst>
                <a:ext uri="{FF2B5EF4-FFF2-40B4-BE49-F238E27FC236}">
                  <a16:creationId xmlns:a16="http://schemas.microsoft.com/office/drawing/2014/main" id="{9AC94537-5960-B835-9C09-48F59A1FCA1B}"/>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5" name="円弧 24">
              <a:extLst>
                <a:ext uri="{FF2B5EF4-FFF2-40B4-BE49-F238E27FC236}">
                  <a16:creationId xmlns:a16="http://schemas.microsoft.com/office/drawing/2014/main" id="{7D2CB514-899F-A8BB-4B82-7DA90BCE797B}"/>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26" name="正方形/長方形 8">
              <a:extLst>
                <a:ext uri="{FF2B5EF4-FFF2-40B4-BE49-F238E27FC236}">
                  <a16:creationId xmlns:a16="http://schemas.microsoft.com/office/drawing/2014/main" id="{1B603053-FFD4-D10E-60B6-0048F072986F}"/>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7" name="フリーフォーム: 図形 26">
              <a:extLst>
                <a:ext uri="{FF2B5EF4-FFF2-40B4-BE49-F238E27FC236}">
                  <a16:creationId xmlns:a16="http://schemas.microsoft.com/office/drawing/2014/main" id="{73D307E0-DDAF-B6C3-AB2F-792EDA402881}"/>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28" name="月 27">
              <a:extLst>
                <a:ext uri="{FF2B5EF4-FFF2-40B4-BE49-F238E27FC236}">
                  <a16:creationId xmlns:a16="http://schemas.microsoft.com/office/drawing/2014/main" id="{7DF750BC-910D-0093-FFF0-BBDBD6C79FF3}"/>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9" name="月 28">
              <a:extLst>
                <a:ext uri="{FF2B5EF4-FFF2-40B4-BE49-F238E27FC236}">
                  <a16:creationId xmlns:a16="http://schemas.microsoft.com/office/drawing/2014/main" id="{63B6EFDC-745B-865B-DC11-3A029EDBBC7B}"/>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0" name="月 29">
              <a:extLst>
                <a:ext uri="{FF2B5EF4-FFF2-40B4-BE49-F238E27FC236}">
                  <a16:creationId xmlns:a16="http://schemas.microsoft.com/office/drawing/2014/main" id="{4BC7DB88-FCD9-BE2D-4FD4-5A53649F6682}"/>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正方形/長方形 30">
              <a:extLst>
                <a:ext uri="{FF2B5EF4-FFF2-40B4-BE49-F238E27FC236}">
                  <a16:creationId xmlns:a16="http://schemas.microsoft.com/office/drawing/2014/main" id="{CD0C1B1A-7E98-20AC-A15C-8F078ADF71CF}"/>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2" name="正方形/長方形 31">
              <a:extLst>
                <a:ext uri="{FF2B5EF4-FFF2-40B4-BE49-F238E27FC236}">
                  <a16:creationId xmlns:a16="http://schemas.microsoft.com/office/drawing/2014/main" id="{9ED4B0FD-02EE-8CF7-2F22-1432E8FBFE91}"/>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3" name="円弧 32">
              <a:extLst>
                <a:ext uri="{FF2B5EF4-FFF2-40B4-BE49-F238E27FC236}">
                  <a16:creationId xmlns:a16="http://schemas.microsoft.com/office/drawing/2014/main" id="{461B0378-0726-238A-0E02-A5485AC3E11D}"/>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CEFFD362-DC28-5495-9246-B91B875B65D8}"/>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5" name="正方形/長方形 34">
              <a:extLst>
                <a:ext uri="{FF2B5EF4-FFF2-40B4-BE49-F238E27FC236}">
                  <a16:creationId xmlns:a16="http://schemas.microsoft.com/office/drawing/2014/main" id="{8151D0AA-DD54-192A-22EB-BF1E1FCD878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36" name="正方形/長方形 35">
            <a:extLst>
              <a:ext uri="{FF2B5EF4-FFF2-40B4-BE49-F238E27FC236}">
                <a16:creationId xmlns:a16="http://schemas.microsoft.com/office/drawing/2014/main" id="{AF9F8482-1C18-A6E6-6401-D83B602D202F}"/>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2" name="正方形/長方形 41">
            <a:extLst>
              <a:ext uri="{FF2B5EF4-FFF2-40B4-BE49-F238E27FC236}">
                <a16:creationId xmlns:a16="http://schemas.microsoft.com/office/drawing/2014/main" id="{F21C431F-2335-B988-FC78-48072D8DA64A}"/>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3" name="スライド番号プレースホルダ 2">
            <a:extLst>
              <a:ext uri="{FF2B5EF4-FFF2-40B4-BE49-F238E27FC236}">
                <a16:creationId xmlns:a16="http://schemas.microsoft.com/office/drawing/2014/main" id="{C16494ED-08CF-6351-2FE8-2907B9995EA5}"/>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44" name="Text Box 13">
            <a:extLst>
              <a:ext uri="{FF2B5EF4-FFF2-40B4-BE49-F238E27FC236}">
                <a16:creationId xmlns:a16="http://schemas.microsoft.com/office/drawing/2014/main" id="{72C7C0DA-F427-6DB0-5F5F-AC0040CCE4FB}"/>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5" name="Text Box 32">
            <a:extLst>
              <a:ext uri="{FF2B5EF4-FFF2-40B4-BE49-F238E27FC236}">
                <a16:creationId xmlns:a16="http://schemas.microsoft.com/office/drawing/2014/main" id="{03C961C4-9C49-D044-3516-87411A11C513}"/>
              </a:ext>
            </a:extLst>
          </p:cNvPr>
          <p:cNvSpPr txBox="1">
            <a:spLocks noChangeArrowheads="1"/>
          </p:cNvSpPr>
          <p:nvPr userDrawn="1"/>
        </p:nvSpPr>
        <p:spPr bwMode="gray">
          <a:xfrm>
            <a:off x="479321" y="385134"/>
            <a:ext cx="5497836" cy="3647152"/>
          </a:xfrm>
          <a:prstGeom prst="rect">
            <a:avLst/>
          </a:prstGeom>
          <a:noFill/>
          <a:ln w="9525">
            <a:noFill/>
            <a:miter lim="800000"/>
            <a:headEnd/>
            <a:tailEnd/>
          </a:ln>
          <a:effectLst/>
        </p:spPr>
        <p:txBody>
          <a:bodyPr wrap="square">
            <a:spAutoFit/>
          </a:bodyPr>
          <a:lstStyle/>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難病・小慢データベース利用者</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お問い合わせ窓口</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endParaRPr lang="en-US" altLang="ja-JP" sz="20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1400" b="1" dirty="0">
                <a:solidFill>
                  <a:srgbClr val="404040"/>
                </a:solidFill>
                <a:latin typeface="Yu Gothic UI" panose="020B0500000000000000" pitchFamily="50" charset="-128"/>
                <a:ea typeface="Yu Gothic UI" panose="020B0500000000000000" pitchFamily="50" charset="-128"/>
              </a:rPr>
              <a:t>電話：</a:t>
            </a:r>
            <a:r>
              <a:rPr lang="en-US" altLang="ja-JP" sz="1400" b="1" dirty="0">
                <a:solidFill>
                  <a:srgbClr val="404040"/>
                </a:solidFill>
                <a:latin typeface="Yu Gothic UI" panose="020B0500000000000000" pitchFamily="50" charset="-128"/>
                <a:ea typeface="Yu Gothic UI" panose="020B0500000000000000" pitchFamily="50" charset="-128"/>
              </a:rPr>
              <a:t>0120-764-450</a:t>
            </a:r>
          </a:p>
          <a:p>
            <a:pPr>
              <a:lnSpc>
                <a:spcPct val="100000"/>
              </a:lnSpc>
            </a:pPr>
            <a:r>
              <a:rPr lang="ja-JP" altLang="en-US" sz="1400" b="0" dirty="0">
                <a:solidFill>
                  <a:srgbClr val="404040"/>
                </a:solidFill>
                <a:latin typeface="Yu Gothic UI" panose="020B0500000000000000" pitchFamily="50" charset="-128"/>
                <a:ea typeface="Yu Gothic UI" panose="020B0500000000000000" pitchFamily="50" charset="-128"/>
              </a:rPr>
              <a:t>（受付時間は、厚生労働省開庁日の午前９時から、午後５時まで）</a:t>
            </a:r>
          </a:p>
          <a:p>
            <a:pPr>
              <a:lnSpc>
                <a:spcPct val="100000"/>
              </a:lnSpc>
            </a:pPr>
            <a:endParaRPr lang="en-US" altLang="ja-JP" sz="1400" b="0" dirty="0">
              <a:solidFill>
                <a:srgbClr val="404040"/>
              </a:solidFill>
              <a:latin typeface="Yu Gothic UI" panose="020B0500000000000000" pitchFamily="50" charset="-128"/>
              <a:ea typeface="Yu Gothic UI" panose="020B0500000000000000" pitchFamily="50" charset="-128"/>
            </a:endParaRPr>
          </a:p>
          <a:p>
            <a:pPr>
              <a:lnSpc>
                <a:spcPct val="100000"/>
              </a:lnSpc>
              <a:spcAft>
                <a:spcPts val="600"/>
              </a:spcAft>
            </a:pPr>
            <a:r>
              <a:rPr lang="ja-JP" altLang="en-US" sz="1400" b="1" dirty="0">
                <a:solidFill>
                  <a:srgbClr val="404040"/>
                </a:solidFill>
                <a:latin typeface="Yu Gothic UI" panose="020B0500000000000000" pitchFamily="50" charset="-128"/>
                <a:ea typeface="Yu Gothic UI" panose="020B0500000000000000" pitchFamily="50" charset="-128"/>
              </a:rPr>
              <a:t>メール：</a:t>
            </a:r>
            <a:r>
              <a:rPr lang="en-US" altLang="ja-JP" sz="1400" b="1" dirty="0">
                <a:solidFill>
                  <a:srgbClr val="404040"/>
                </a:solidFill>
                <a:latin typeface="Yu Gothic UI" panose="020B0500000000000000" pitchFamily="50" charset="-128"/>
                <a:ea typeface="Yu Gothic UI" panose="020B0500000000000000" pitchFamily="50" charset="-128"/>
              </a:rPr>
              <a:t>nanbyousyouman.db.ec@hitachi-systems.com</a:t>
            </a:r>
          </a:p>
          <a:p>
            <a:pPr>
              <a:lnSpc>
                <a:spcPct val="100000"/>
              </a:lnSpc>
            </a:pPr>
            <a:r>
              <a:rPr lang="en-US" altLang="ja-JP" sz="1400" b="0" dirty="0">
                <a:solidFill>
                  <a:srgbClr val="404040"/>
                </a:solidFill>
                <a:latin typeface="Yu Gothic UI" panose="020B0500000000000000" pitchFamily="50" charset="-128"/>
                <a:ea typeface="Yu Gothic UI" panose="020B0500000000000000" pitchFamily="50" charset="-128"/>
              </a:rPr>
              <a:t>【</a:t>
            </a: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メールでのお問い合わせ時のお願い事項</a:t>
            </a:r>
            <a:r>
              <a:rPr lang="en-US" altLang="ja-JP" sz="1400" b="0" dirty="0">
                <a:solidFill>
                  <a:srgbClr val="404040"/>
                </a:solidFill>
                <a:latin typeface="Yu Gothic UI" panose="020B0500000000000000" pitchFamily="50" charset="-128"/>
                <a:ea typeface="Yu Gothic UI" panose="020B0500000000000000" pitchFamily="50" charset="-128"/>
              </a:rPr>
              <a:t>】</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メールでのお問い合わせ時は下記の情報をお問い合わせ内容と併せてご提供をお願いいたします。（お問い合わせ者の所属する公共団体名、公共団体コード、医療機関名、医療機関コード）</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メールでのお問い合わせ時は、セキュリティの観点から、メールにファイルを添付しないでください。</a:t>
            </a:r>
          </a:p>
          <a:p>
            <a:pPr>
              <a:lnSpc>
                <a:spcPct val="100000"/>
              </a:lnSpc>
            </a:pPr>
            <a:endParaRPr lang="en-US" altLang="ja-JP" sz="1800" b="1" dirty="0">
              <a:solidFill>
                <a:srgbClr val="001750"/>
              </a:solidFill>
              <a:latin typeface="Yu Gothic UI" panose="020B0500000000000000" pitchFamily="50" charset="-128"/>
              <a:ea typeface="Yu Gothic UI" panose="020B0500000000000000" pitchFamily="50" charset="-128"/>
            </a:endParaRPr>
          </a:p>
        </p:txBody>
      </p:sp>
      <p:sp>
        <p:nvSpPr>
          <p:cNvPr id="49" name="テキスト プレースホルダー 57">
            <a:extLst>
              <a:ext uri="{FF2B5EF4-FFF2-40B4-BE49-F238E27FC236}">
                <a16:creationId xmlns:a16="http://schemas.microsoft.com/office/drawing/2014/main" id="{3F68870D-ADF7-D2E0-5B21-DD2C010E1673}"/>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1816328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13" name="図 12" descr="ea60_010_032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extLst>
      <p:ext uri="{BB962C8B-B14F-4D97-AF65-F5344CB8AC3E}">
        <p14:creationId xmlns:p14="http://schemas.microsoft.com/office/powerpoint/2010/main" val="165152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54" name="スライド番号プレースホルダ 2"/>
          <p:cNvSpPr>
            <a:spLocks noGrp="1"/>
          </p:cNvSpPr>
          <p:nvPr>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3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39" name="グループ化 38"/>
          <p:cNvGrpSpPr/>
          <p:nvPr userDrawn="1"/>
        </p:nvGrpSpPr>
        <p:grpSpPr bwMode="gray">
          <a:xfrm>
            <a:off x="324487" y="2057426"/>
            <a:ext cx="8495663" cy="97488"/>
            <a:chOff x="324487" y="2057426"/>
            <a:chExt cx="8495663" cy="97488"/>
          </a:xfrm>
        </p:grpSpPr>
        <p:sp>
          <p:nvSpPr>
            <p:cNvPr id="40"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1" name="グループ化 16"/>
            <p:cNvGrpSpPr/>
            <p:nvPr/>
          </p:nvGrpSpPr>
          <p:grpSpPr bwMode="gray">
            <a:xfrm>
              <a:off x="324487" y="2057426"/>
              <a:ext cx="1938812" cy="97488"/>
              <a:chOff x="312738" y="2747963"/>
              <a:chExt cx="1970087" cy="109537"/>
            </a:xfrm>
          </p:grpSpPr>
          <p:sp>
            <p:nvSpPr>
              <p:cNvPr id="42" name="正方形/長方形 41"/>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3" name="正方形/長方形 42"/>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4" name="図 43"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566739" y="2365096"/>
            <a:ext cx="3267241" cy="397032"/>
          </a:xfrm>
          <a:prstGeom prst="rect">
            <a:avLst/>
          </a:prstGeom>
        </p:spPr>
        <p:txBody>
          <a:bodyPr wrap="none">
            <a:spAutoFit/>
          </a:bodyPr>
          <a:lstStyle>
            <a:lvl1pPr>
              <a:defRPr sz="2200">
                <a:solidFill>
                  <a:schemeClr val="tx1"/>
                </a:solidFill>
                <a:latin typeface="+mj-ea"/>
                <a:ea typeface="+mj-ea"/>
              </a:defRPr>
            </a:lvl1pPr>
          </a:lstStyle>
          <a:p>
            <a:r>
              <a:rPr lang="ja-JP" altLang="en-US" dirty="0"/>
              <a:t>マスタ タイトルの書式設定</a:t>
            </a:r>
          </a:p>
        </p:txBody>
      </p:sp>
      <p:sp>
        <p:nvSpPr>
          <p:cNvPr id="54"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39"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40" name="グループ化 39"/>
          <p:cNvGrpSpPr/>
          <p:nvPr userDrawn="1"/>
        </p:nvGrpSpPr>
        <p:grpSpPr bwMode="gray">
          <a:xfrm>
            <a:off x="324487" y="2057426"/>
            <a:ext cx="8495663" cy="97488"/>
            <a:chOff x="324487" y="2057426"/>
            <a:chExt cx="8495663" cy="97488"/>
          </a:xfrm>
        </p:grpSpPr>
        <p:sp>
          <p:nvSpPr>
            <p:cNvPr id="41"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2" name="グループ化 16"/>
            <p:cNvGrpSpPr/>
            <p:nvPr/>
          </p:nvGrpSpPr>
          <p:grpSpPr bwMode="gray">
            <a:xfrm>
              <a:off x="324487" y="2057426"/>
              <a:ext cx="1938812" cy="97488"/>
              <a:chOff x="312738" y="2747963"/>
              <a:chExt cx="1970087" cy="109537"/>
            </a:xfrm>
          </p:grpSpPr>
          <p:sp>
            <p:nvSpPr>
              <p:cNvPr id="43" name="正方形/長方形 42"/>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4" name="正方形/長方形 43"/>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5" name="図 44"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userDrawn="1">
            <p:ph type="title"/>
          </p:nvPr>
        </p:nvSpPr>
        <p:spPr bwMode="gray">
          <a:xfrm>
            <a:off x="113192" y="134612"/>
            <a:ext cx="7486488" cy="369332"/>
          </a:xfrm>
          <a:prstGeom prst="rect">
            <a:avLst/>
          </a:prstGeom>
        </p:spPr>
        <p:txBody>
          <a:bodyPr wrap="square">
            <a:spAutoFit/>
          </a:bodyPr>
          <a:lstStyle>
            <a:lvl1pPr>
              <a:defRPr sz="2000">
                <a:solidFill>
                  <a:schemeClr val="tx1"/>
                </a:solidFill>
                <a:latin typeface="+mj-ea"/>
                <a:ea typeface="+mj-ea"/>
              </a:defRPr>
            </a:lvl1pPr>
          </a:lstStyle>
          <a:p>
            <a:r>
              <a:rPr lang="ja-JP" altLang="en-US" dirty="0"/>
              <a:t>マスタ タイトルの書式設定</a:t>
            </a:r>
          </a:p>
        </p:txBody>
      </p:sp>
      <p:sp>
        <p:nvSpPr>
          <p:cNvPr id="36"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73" name="正方形/長方形 11"/>
          <p:cNvSpPr>
            <a:spLocks noChangeArrowheads="1"/>
          </p:cNvSpPr>
          <p:nvPr userDrawn="1"/>
        </p:nvSpPr>
        <p:spPr bwMode="gray">
          <a:xfrm>
            <a:off x="0" y="595775"/>
            <a:ext cx="9144000" cy="66292"/>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74" name="グループ化 62"/>
          <p:cNvGrpSpPr/>
          <p:nvPr userDrawn="1"/>
        </p:nvGrpSpPr>
        <p:grpSpPr bwMode="gray">
          <a:xfrm>
            <a:off x="-3" y="595775"/>
            <a:ext cx="1318393" cy="66292"/>
            <a:chOff x="312738" y="2747963"/>
            <a:chExt cx="1970087" cy="109537"/>
          </a:xfrm>
        </p:grpSpPr>
        <p:sp>
          <p:nvSpPr>
            <p:cNvPr id="75" name="正方形/長方形 74"/>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76" name="正方形/長方形 75"/>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sp>
        <p:nvSpPr>
          <p:cNvPr id="4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9" name="図 48"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4175" y="138115"/>
            <a:ext cx="1195200" cy="3428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pic>
        <p:nvPicPr>
          <p:cNvPr id="3" name="図 2" descr="海の向こうに見える虹&#10;&#10;低い精度で自動的に生成された説明">
            <a:extLst>
              <a:ext uri="{FF2B5EF4-FFF2-40B4-BE49-F238E27FC236}">
                <a16:creationId xmlns:a16="http://schemas.microsoft.com/office/drawing/2014/main" id="{A33B4DBA-7F3A-4A0C-B0F3-A7BCD435B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428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03D8859-58C1-4FFE-9619-27660A1D6C49}"/>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07116" y="1373598"/>
            <a:ext cx="6489414" cy="2432069"/>
          </a:xfrm>
          <a:prstGeom prst="rect">
            <a:avLst/>
          </a:prstGeom>
        </p:spPr>
      </p:pic>
    </p:spTree>
    <p:extLst>
      <p:ext uri="{BB962C8B-B14F-4D97-AF65-F5344CB8AC3E}">
        <p14:creationId xmlns:p14="http://schemas.microsoft.com/office/powerpoint/2010/main" val="154114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スライド">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A0549ABA-23ED-CBE6-536E-8F6DE6DBAB43}"/>
              </a:ext>
            </a:extLst>
          </p:cNvPr>
          <p:cNvSpPr/>
          <p:nvPr userDrawn="1"/>
        </p:nvSpPr>
        <p:spPr bwMode="gray">
          <a:xfrm>
            <a:off x="0" y="0"/>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2" name="正方形/長方形 8">
            <a:extLst>
              <a:ext uri="{FF2B5EF4-FFF2-40B4-BE49-F238E27FC236}">
                <a16:creationId xmlns:a16="http://schemas.microsoft.com/office/drawing/2014/main" id="{73D21592-839F-926E-01B6-392E5D9ED49B}"/>
              </a:ext>
            </a:extLst>
          </p:cNvPr>
          <p:cNvSpPr/>
          <p:nvPr userDrawn="1"/>
        </p:nvSpPr>
        <p:spPr bwMode="gray">
          <a:xfrm rot="10800000">
            <a:off x="-46069" y="-484106"/>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4" name="月 63">
            <a:extLst>
              <a:ext uri="{FF2B5EF4-FFF2-40B4-BE49-F238E27FC236}">
                <a16:creationId xmlns:a16="http://schemas.microsoft.com/office/drawing/2014/main" id="{FCB7B17D-E7B6-847B-083C-FB27A7356AA1}"/>
              </a:ext>
            </a:extLst>
          </p:cNvPr>
          <p:cNvSpPr/>
          <p:nvPr userDrawn="1"/>
        </p:nvSpPr>
        <p:spPr bwMode="gray">
          <a:xfrm rot="9082689">
            <a:off x="6654226" y="-932081"/>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66" name="円弧 65">
            <a:extLst>
              <a:ext uri="{FF2B5EF4-FFF2-40B4-BE49-F238E27FC236}">
                <a16:creationId xmlns:a16="http://schemas.microsoft.com/office/drawing/2014/main" id="{5A6A6C0D-9BCF-9195-FACF-31DE64BC20C6}"/>
              </a:ext>
            </a:extLst>
          </p:cNvPr>
          <p:cNvSpPr/>
          <p:nvPr userDrawn="1"/>
        </p:nvSpPr>
        <p:spPr bwMode="gray">
          <a:xfrm>
            <a:off x="-1003429" y="-468589"/>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68" name="正方形/長方形 8">
            <a:extLst>
              <a:ext uri="{FF2B5EF4-FFF2-40B4-BE49-F238E27FC236}">
                <a16:creationId xmlns:a16="http://schemas.microsoft.com/office/drawing/2014/main" id="{6C78541C-3195-9BC7-4950-4E27143CAFE5}"/>
              </a:ext>
            </a:extLst>
          </p:cNvPr>
          <p:cNvSpPr/>
          <p:nvPr userDrawn="1"/>
        </p:nvSpPr>
        <p:spPr bwMode="gray">
          <a:xfrm>
            <a:off x="-139194" y="3004324"/>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70" name="フリーフォーム: 図形 69">
            <a:extLst>
              <a:ext uri="{FF2B5EF4-FFF2-40B4-BE49-F238E27FC236}">
                <a16:creationId xmlns:a16="http://schemas.microsoft.com/office/drawing/2014/main" id="{E88C6B1B-0E36-F23D-D27C-3D3DA9CAC7AD}"/>
              </a:ext>
            </a:extLst>
          </p:cNvPr>
          <p:cNvSpPr/>
          <p:nvPr userDrawn="1"/>
        </p:nvSpPr>
        <p:spPr bwMode="gray">
          <a:xfrm>
            <a:off x="2116723" y="3039356"/>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72" name="月 71">
            <a:extLst>
              <a:ext uri="{FF2B5EF4-FFF2-40B4-BE49-F238E27FC236}">
                <a16:creationId xmlns:a16="http://schemas.microsoft.com/office/drawing/2014/main" id="{EBD022A6-A195-144A-9DD3-AC34C991BAB5}"/>
              </a:ext>
            </a:extLst>
          </p:cNvPr>
          <p:cNvSpPr/>
          <p:nvPr userDrawn="1"/>
        </p:nvSpPr>
        <p:spPr bwMode="gray">
          <a:xfrm rot="4515890">
            <a:off x="2471113" y="-424149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4" name="月 73">
            <a:extLst>
              <a:ext uri="{FF2B5EF4-FFF2-40B4-BE49-F238E27FC236}">
                <a16:creationId xmlns:a16="http://schemas.microsoft.com/office/drawing/2014/main" id="{BBF16EF4-3192-DC9D-39E0-678370BE1769}"/>
              </a:ext>
            </a:extLst>
          </p:cNvPr>
          <p:cNvSpPr/>
          <p:nvPr userDrawn="1"/>
        </p:nvSpPr>
        <p:spPr bwMode="gray">
          <a:xfrm rot="4515890">
            <a:off x="2460768" y="-4386658"/>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6" name="月 75">
            <a:extLst>
              <a:ext uri="{FF2B5EF4-FFF2-40B4-BE49-F238E27FC236}">
                <a16:creationId xmlns:a16="http://schemas.microsoft.com/office/drawing/2014/main" id="{0D9C76EC-E9B7-D176-DE89-3D0F4F4CA57A}"/>
              </a:ext>
            </a:extLst>
          </p:cNvPr>
          <p:cNvSpPr/>
          <p:nvPr userDrawn="1"/>
        </p:nvSpPr>
        <p:spPr bwMode="gray">
          <a:xfrm rot="4515890">
            <a:off x="2461456" y="-4385546"/>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8" name="正方形/長方形 77">
            <a:extLst>
              <a:ext uri="{FF2B5EF4-FFF2-40B4-BE49-F238E27FC236}">
                <a16:creationId xmlns:a16="http://schemas.microsoft.com/office/drawing/2014/main" id="{B1BB4A08-E5CA-4414-E00C-D40EB3188D2F}"/>
              </a:ext>
            </a:extLst>
          </p:cNvPr>
          <p:cNvSpPr/>
          <p:nvPr userDrawn="1"/>
        </p:nvSpPr>
        <p:spPr bwMode="gray">
          <a:xfrm>
            <a:off x="-139194" y="5158314"/>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0" name="正方形/長方形 79">
            <a:extLst>
              <a:ext uri="{FF2B5EF4-FFF2-40B4-BE49-F238E27FC236}">
                <a16:creationId xmlns:a16="http://schemas.microsoft.com/office/drawing/2014/main" id="{B3E15358-DF8F-F786-CD67-E60791177E71}"/>
              </a:ext>
            </a:extLst>
          </p:cNvPr>
          <p:cNvSpPr/>
          <p:nvPr userDrawn="1"/>
        </p:nvSpPr>
        <p:spPr bwMode="gray">
          <a:xfrm>
            <a:off x="-2193679" y="-204063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2" name="円弧 81">
            <a:extLst>
              <a:ext uri="{FF2B5EF4-FFF2-40B4-BE49-F238E27FC236}">
                <a16:creationId xmlns:a16="http://schemas.microsoft.com/office/drawing/2014/main" id="{CC8C59C5-772A-1AB6-9366-A2CE87D1E928}"/>
              </a:ext>
            </a:extLst>
          </p:cNvPr>
          <p:cNvSpPr/>
          <p:nvPr userDrawn="1"/>
        </p:nvSpPr>
        <p:spPr bwMode="gray">
          <a:xfrm>
            <a:off x="720067" y="-228740"/>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dirty="0"/>
          </a:p>
        </p:txBody>
      </p:sp>
      <p:sp>
        <p:nvSpPr>
          <p:cNvPr id="84" name="正方形/長方形 83">
            <a:extLst>
              <a:ext uri="{FF2B5EF4-FFF2-40B4-BE49-F238E27FC236}">
                <a16:creationId xmlns:a16="http://schemas.microsoft.com/office/drawing/2014/main" id="{E6A30C2D-177A-E30A-BF81-B09067CFA726}"/>
              </a:ext>
            </a:extLst>
          </p:cNvPr>
          <p:cNvSpPr/>
          <p:nvPr userDrawn="1"/>
        </p:nvSpPr>
        <p:spPr bwMode="gray">
          <a:xfrm>
            <a:off x="-166149" y="-243152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6" name="正方形/長方形 85">
            <a:extLst>
              <a:ext uri="{FF2B5EF4-FFF2-40B4-BE49-F238E27FC236}">
                <a16:creationId xmlns:a16="http://schemas.microsoft.com/office/drawing/2014/main" id="{2D217B72-5D69-FC78-8A90-EAAE04FB4C33}"/>
              </a:ext>
            </a:extLst>
          </p:cNvPr>
          <p:cNvSpPr/>
          <p:nvPr userDrawn="1"/>
        </p:nvSpPr>
        <p:spPr bwMode="gray">
          <a:xfrm>
            <a:off x="9152367" y="-151345"/>
            <a:ext cx="847877"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8" name="Text Box 13">
            <a:extLst>
              <a:ext uri="{FF2B5EF4-FFF2-40B4-BE49-F238E27FC236}">
                <a16:creationId xmlns:a16="http://schemas.microsoft.com/office/drawing/2014/main" id="{008B140B-70CC-F3BB-D5FD-8828C0AE5793}"/>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8" name="テキスト プレースホルダ 48">
            <a:extLst>
              <a:ext uri="{FF2B5EF4-FFF2-40B4-BE49-F238E27FC236}">
                <a16:creationId xmlns:a16="http://schemas.microsoft.com/office/drawing/2014/main" id="{99FD8D38-653C-1027-90B0-CE7D217F9940}"/>
              </a:ext>
            </a:extLst>
          </p:cNvPr>
          <p:cNvSpPr>
            <a:spLocks noGrp="1"/>
          </p:cNvSpPr>
          <p:nvPr>
            <p:ph type="body" sz="quarter" idx="12"/>
          </p:nvPr>
        </p:nvSpPr>
        <p:spPr bwMode="gray">
          <a:xfrm>
            <a:off x="892494" y="2303430"/>
            <a:ext cx="2598788" cy="341632"/>
          </a:xfrm>
          <a:prstGeom prst="rect">
            <a:avLst/>
          </a:prstGeom>
        </p:spPr>
        <p:txBody>
          <a:bodyPr wrap="none">
            <a:spAutoFit/>
          </a:bodyPr>
          <a:lstStyle>
            <a:lvl1pPr>
              <a:buNone/>
              <a:defRPr kumimoji="1" lang="ja-JP" altLang="en-US" sz="18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dirty="0"/>
              <a:t>マスタ テキストの書式設定</a:t>
            </a:r>
          </a:p>
        </p:txBody>
      </p:sp>
      <p:sp>
        <p:nvSpPr>
          <p:cNvPr id="49" name="テキスト プレースホルダ 48">
            <a:extLst>
              <a:ext uri="{FF2B5EF4-FFF2-40B4-BE49-F238E27FC236}">
                <a16:creationId xmlns:a16="http://schemas.microsoft.com/office/drawing/2014/main" id="{9E80B357-D00D-6289-0A04-0068A2BA9CDA}"/>
              </a:ext>
            </a:extLst>
          </p:cNvPr>
          <p:cNvSpPr>
            <a:spLocks noGrp="1"/>
          </p:cNvSpPr>
          <p:nvPr>
            <p:ph type="body" sz="quarter" idx="13" hasCustomPrompt="1"/>
          </p:nvPr>
        </p:nvSpPr>
        <p:spPr bwMode="gray">
          <a:xfrm>
            <a:off x="1047861" y="2952661"/>
            <a:ext cx="6514989" cy="646331"/>
          </a:xfrm>
          <a:prstGeom prst="rect">
            <a:avLst/>
          </a:prstGeom>
        </p:spPr>
        <p:txBody>
          <a:bodyPr wrap="square">
            <a:spAutoFit/>
          </a:bodyPr>
          <a:lstStyle>
            <a:lvl1pPr>
              <a:buNone/>
              <a:defRPr kumimoji="1" lang="ja-JP" altLang="en-US" sz="20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dirty="0"/>
              <a:t>1.</a:t>
            </a:r>
            <a:r>
              <a:rPr kumimoji="1" lang="ja-JP" altLang="en-US" dirty="0"/>
              <a:t> 臨個票の作成</a:t>
            </a:r>
            <a:endParaRPr kumimoji="1" lang="en-US" altLang="ja-JP" dirty="0"/>
          </a:p>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en-US" altLang="ja-JP"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16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②臨個票を更新するケース（院内システムを利用しない場合）</a:t>
            </a:r>
            <a:endParaRPr kumimoji="1" lang="ja-JP" altLang="en-US" dirty="0"/>
          </a:p>
        </p:txBody>
      </p:sp>
      <p:sp>
        <p:nvSpPr>
          <p:cNvPr id="55" name="タイトル 54">
            <a:extLst>
              <a:ext uri="{FF2B5EF4-FFF2-40B4-BE49-F238E27FC236}">
                <a16:creationId xmlns:a16="http://schemas.microsoft.com/office/drawing/2014/main" id="{32EECAFB-73DF-88C2-FD3E-25425DDD1DE0}"/>
              </a:ext>
            </a:extLst>
          </p:cNvPr>
          <p:cNvSpPr>
            <a:spLocks noGrp="1"/>
          </p:cNvSpPr>
          <p:nvPr>
            <p:ph type="title"/>
          </p:nvPr>
        </p:nvSpPr>
        <p:spPr>
          <a:xfrm>
            <a:off x="1015717" y="1701142"/>
            <a:ext cx="7886700" cy="648139"/>
          </a:xfrm>
          <a:prstGeom prst="rect">
            <a:avLst/>
          </a:prstGeom>
        </p:spPr>
        <p:txBody>
          <a:bodyPr/>
          <a:lstStyle>
            <a:lvl1pPr>
              <a:defRPr kumimoji="1" lang="ja-JP" altLang="en-US" sz="38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
        <p:nvSpPr>
          <p:cNvPr id="58" name="テキスト プレースホルダー 57">
            <a:extLst>
              <a:ext uri="{FF2B5EF4-FFF2-40B4-BE49-F238E27FC236}">
                <a16:creationId xmlns:a16="http://schemas.microsoft.com/office/drawing/2014/main" id="{46A49CB6-0B8E-1B3F-FFEF-E8C01F0DE645}"/>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3921660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2" name="Text Box 29">
            <a:extLst>
              <a:ext uri="{FF2B5EF4-FFF2-40B4-BE49-F238E27FC236}">
                <a16:creationId xmlns:a16="http://schemas.microsoft.com/office/drawing/2014/main" id="{44DB8FDD-5A2D-E9B9-B2CA-4E03FBCE7057}"/>
              </a:ext>
            </a:extLst>
          </p:cNvPr>
          <p:cNvSpPr txBox="1">
            <a:spLocks noChangeArrowheads="1"/>
          </p:cNvSpPr>
          <p:nvPr userDrawn="1"/>
        </p:nvSpPr>
        <p:spPr bwMode="gray">
          <a:xfrm>
            <a:off x="625839" y="803897"/>
            <a:ext cx="2063385" cy="590931"/>
          </a:xfrm>
          <a:prstGeom prst="rect">
            <a:avLst/>
          </a:prstGeom>
          <a:noFill/>
          <a:ln w="9525">
            <a:noFill/>
            <a:miter lim="800000"/>
            <a:headEnd/>
            <a:tailEnd/>
          </a:ln>
        </p:spPr>
        <p:txBody>
          <a:bodyPr wrap="none">
            <a:spAutoFit/>
          </a:bodyPr>
          <a:lstStyle/>
          <a:p>
            <a:pPr algn="l"/>
            <a:r>
              <a:rPr lang="en-US" altLang="ja-JP" sz="3600" b="1" dirty="0">
                <a:solidFill>
                  <a:srgbClr val="001750"/>
                </a:solidFill>
                <a:latin typeface="Yu Gothic UI" panose="020B0500000000000000" pitchFamily="50" charset="-128"/>
                <a:ea typeface="Yu Gothic UI" panose="020B0500000000000000" pitchFamily="50" charset="-128"/>
                <a:cs typeface="Arial" pitchFamily="34" charset="0"/>
              </a:rPr>
              <a:t>Contents</a:t>
            </a:r>
            <a:endParaRPr lang="en-US" altLang="ja-JP" sz="3600" b="1" dirty="0">
              <a:solidFill>
                <a:srgbClr val="001750"/>
              </a:solidFill>
              <a:latin typeface="Yu Gothic UI" panose="020B0500000000000000" pitchFamily="50" charset="-128"/>
              <a:ea typeface="Yu Gothic UI" panose="020B0500000000000000" pitchFamily="50" charset="-128"/>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hasCustomPrompt="1"/>
          </p:nvPr>
        </p:nvSpPr>
        <p:spPr>
          <a:xfrm>
            <a:off x="625839" y="1713926"/>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１</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hasCustomPrompt="1"/>
          </p:nvPr>
        </p:nvSpPr>
        <p:spPr>
          <a:xfrm>
            <a:off x="625839" y="2279655"/>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２</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hasCustomPrompt="1"/>
          </p:nvPr>
        </p:nvSpPr>
        <p:spPr>
          <a:xfrm>
            <a:off x="625839" y="2845383"/>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３</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Tree>
    <p:extLst>
      <p:ext uri="{BB962C8B-B14F-4D97-AF65-F5344CB8AC3E}">
        <p14:creationId xmlns:p14="http://schemas.microsoft.com/office/powerpoint/2010/main" val="7601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4" r:id="rId2"/>
    <p:sldLayoutId id="2147483683" r:id="rId3"/>
    <p:sldLayoutId id="2147483679" r:id="rId4"/>
    <p:sldLayoutId id="2147483656" r:id="rId5"/>
    <p:sldLayoutId id="2147483685" r:id="rId6"/>
    <p:sldLayoutId id="2147483686" r:id="rId7"/>
    <p:sldLayoutId id="2147483687" r:id="rId8"/>
    <p:sldLayoutId id="2147483688" r:id="rId9"/>
    <p:sldLayoutId id="2147483689" r:id="rId10"/>
    <p:sldLayoutId id="2147483690" r:id="rId11"/>
    <p:sldLayoutId id="2147483692" r:id="rId12"/>
  </p:sldLayoutIdLst>
  <p:hf hdr="0" ftr="0" dt="0"/>
  <p:txStyles>
    <p:title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384B085-9479-C630-774A-338EEF86A0C7}"/>
              </a:ext>
            </a:extLst>
          </p:cNvPr>
          <p:cNvSpPr>
            <a:spLocks noGrp="1"/>
          </p:cNvSpPr>
          <p:nvPr>
            <p:ph type="body" sz="quarter" idx="12"/>
          </p:nvPr>
        </p:nvSpPr>
        <p:spPr>
          <a:xfrm>
            <a:off x="892494" y="2303430"/>
            <a:ext cx="2492990" cy="369332"/>
          </a:xfrm>
        </p:spPr>
        <p:txBody>
          <a:bodyPr/>
          <a:lstStyle/>
          <a:p>
            <a:r>
              <a:rPr kumimoji="1" lang="zh-TW" altLang="en-US" dirty="0"/>
              <a:t>（</a:t>
            </a:r>
            <a:r>
              <a:rPr kumimoji="1" lang="ja-JP" altLang="en-US" dirty="0"/>
              <a:t>共通</a:t>
            </a:r>
            <a:r>
              <a:rPr kumimoji="1" lang="zh-TW" altLang="en-US" dirty="0"/>
              <a:t>編）医療機関用</a:t>
            </a:r>
          </a:p>
        </p:txBody>
      </p:sp>
      <p:sp>
        <p:nvSpPr>
          <p:cNvPr id="10" name="テキスト プレースホルダー 9">
            <a:extLst>
              <a:ext uri="{FF2B5EF4-FFF2-40B4-BE49-F238E27FC236}">
                <a16:creationId xmlns:a16="http://schemas.microsoft.com/office/drawing/2014/main" id="{0842F82F-0D18-ED00-B87A-1FCCED04BD24}"/>
              </a:ext>
            </a:extLst>
          </p:cNvPr>
          <p:cNvSpPr>
            <a:spLocks noGrp="1"/>
          </p:cNvSpPr>
          <p:nvPr>
            <p:ph type="body" sz="quarter" idx="13"/>
          </p:nvPr>
        </p:nvSpPr>
        <p:spPr>
          <a:xfrm>
            <a:off x="1047861" y="2952661"/>
            <a:ext cx="6514989" cy="646331"/>
          </a:xfrm>
        </p:spPr>
        <p:txBody>
          <a:bodyPr/>
          <a:lstStyle/>
          <a:p>
            <a:pPr>
              <a:lnSpc>
                <a:spcPct val="90000"/>
              </a:lnSpc>
              <a:spcBef>
                <a:spcPts val="0"/>
              </a:spcBef>
            </a:pPr>
            <a:r>
              <a:rPr lang="en-US" altLang="ja-JP" dirty="0"/>
              <a:t>3. </a:t>
            </a:r>
            <a:r>
              <a:rPr lang="ja-JP" altLang="en-US" dirty="0"/>
              <a:t>指定医</a:t>
            </a:r>
            <a:r>
              <a:rPr lang="en-US" altLang="ja-JP" dirty="0"/>
              <a:t>ID</a:t>
            </a:r>
            <a:r>
              <a:rPr lang="ja-JP" altLang="en-US" dirty="0"/>
              <a:t>の払い出し</a:t>
            </a:r>
            <a:endParaRPr lang="en-US" altLang="ja-JP" dirty="0"/>
          </a:p>
          <a:p>
            <a:pPr>
              <a:lnSpc>
                <a:spcPct val="90000"/>
              </a:lnSpc>
              <a:spcBef>
                <a:spcPts val="0"/>
              </a:spcBef>
            </a:pPr>
            <a:r>
              <a:rPr lang="ja-JP" altLang="en-US" b="0" dirty="0"/>
              <a:t>　</a:t>
            </a:r>
            <a:r>
              <a:rPr lang="ja-JP" altLang="en-US" sz="1600" b="0" dirty="0"/>
              <a:t>③指定医資格を更新する場合</a:t>
            </a:r>
          </a:p>
        </p:txBody>
      </p:sp>
      <p:sp>
        <p:nvSpPr>
          <p:cNvPr id="11" name="タイトル 10">
            <a:extLst>
              <a:ext uri="{FF2B5EF4-FFF2-40B4-BE49-F238E27FC236}">
                <a16:creationId xmlns:a16="http://schemas.microsoft.com/office/drawing/2014/main" id="{162295FC-DA14-A2B8-4260-9B29A47817C4}"/>
              </a:ext>
            </a:extLst>
          </p:cNvPr>
          <p:cNvSpPr>
            <a:spLocks noGrp="1"/>
          </p:cNvSpPr>
          <p:nvPr>
            <p:ph type="title"/>
          </p:nvPr>
        </p:nvSpPr>
        <p:spPr/>
        <p:txBody>
          <a:bodyPr/>
          <a:lstStyle/>
          <a:p>
            <a:r>
              <a:rPr lang="ja-JP" altLang="en-US" sz="3800" b="1" kern="0" dirty="0">
                <a:solidFill>
                  <a:srgbClr val="404040"/>
                </a:solidFill>
                <a:latin typeface="Yu Gothic UI" panose="020B0500000000000000" pitchFamily="50" charset="-128"/>
                <a:ea typeface="Yu Gothic UI" panose="020B0500000000000000" pitchFamily="50" charset="-128"/>
              </a:rPr>
              <a:t>難病・小慢</a:t>
            </a:r>
            <a:r>
              <a:rPr lang="en-US" altLang="ja-JP" sz="3800" b="1" kern="0" dirty="0">
                <a:solidFill>
                  <a:srgbClr val="404040"/>
                </a:solidFill>
                <a:latin typeface="Yu Gothic UI" panose="020B0500000000000000" pitchFamily="50" charset="-128"/>
                <a:ea typeface="Yu Gothic UI" panose="020B0500000000000000" pitchFamily="50" charset="-128"/>
              </a:rPr>
              <a:t>DB</a:t>
            </a:r>
            <a:r>
              <a:rPr lang="ja-JP" altLang="en-US" sz="3800" b="1" kern="0" dirty="0">
                <a:solidFill>
                  <a:srgbClr val="404040"/>
                </a:solidFill>
                <a:latin typeface="Yu Gothic UI" panose="020B0500000000000000" pitchFamily="50" charset="-128"/>
                <a:ea typeface="Yu Gothic UI" panose="020B0500000000000000" pitchFamily="50" charset="-128"/>
              </a:rPr>
              <a:t>システム説明動画</a:t>
            </a:r>
            <a:endParaRPr lang="ja-JP" altLang="en-US" dirty="0"/>
          </a:p>
        </p:txBody>
      </p:sp>
      <p:sp>
        <p:nvSpPr>
          <p:cNvPr id="13" name="テキスト プレースホルダー 12">
            <a:extLst>
              <a:ext uri="{FF2B5EF4-FFF2-40B4-BE49-F238E27FC236}">
                <a16:creationId xmlns:a16="http://schemas.microsoft.com/office/drawing/2014/main" id="{CE0EAE3E-2717-C915-E63E-91722F5BC37B}"/>
              </a:ext>
            </a:extLst>
          </p:cNvPr>
          <p:cNvSpPr>
            <a:spLocks noGrp="1"/>
          </p:cNvSpPr>
          <p:nvPr>
            <p:ph type="body" sz="quarter" idx="14"/>
          </p:nvPr>
        </p:nvSpPr>
        <p:spPr/>
        <p:txBody>
          <a:bodyPr/>
          <a:lstStyle/>
          <a:p>
            <a:pPr>
              <a:lnSpc>
                <a:spcPct val="90000"/>
              </a:lnSpc>
              <a:spcBef>
                <a:spcPts val="0"/>
              </a:spcBef>
            </a:pPr>
            <a:r>
              <a:rPr lang="ja-JP" altLang="en-US" sz="1400" dirty="0">
                <a:solidFill>
                  <a:schemeClr val="bg1"/>
                </a:solidFill>
              </a:rPr>
              <a:t>この動画では、医療機関の方を対象として、指定医資格を更新する作業の流れについて説明します。</a:t>
            </a:r>
          </a:p>
        </p:txBody>
      </p:sp>
      <p:pic>
        <p:nvPicPr>
          <p:cNvPr id="4" name="0-3-③">
            <a:hlinkClick r:id="" action="ppaction://media"/>
            <a:extLst>
              <a:ext uri="{FF2B5EF4-FFF2-40B4-BE49-F238E27FC236}">
                <a16:creationId xmlns:a16="http://schemas.microsoft.com/office/drawing/2014/main" id="{CEEED057-4EA8-0357-2D85-EDE788ADBE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100" y="-704850"/>
            <a:ext cx="609600" cy="609600"/>
          </a:xfrm>
          <a:prstGeom prst="rect">
            <a:avLst/>
          </a:prstGeom>
        </p:spPr>
      </p:pic>
    </p:spTree>
    <p:extLst>
      <p:ext uri="{BB962C8B-B14F-4D97-AF65-F5344CB8AC3E}">
        <p14:creationId xmlns:p14="http://schemas.microsoft.com/office/powerpoint/2010/main" val="2060567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8380">
        <p15:prstTrans prst="peelOff"/>
      </p:transition>
    </mc:Choice>
    <mc:Fallback xmlns="">
      <p:transition spd="slow" advClick="0" advTm="83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21C18425-A603-5A9D-A649-A99579936826}"/>
              </a:ext>
            </a:extLst>
          </p:cNvPr>
          <p:cNvSpPr>
            <a:spLocks noGrp="1"/>
          </p:cNvSpPr>
          <p:nvPr>
            <p:ph type="body" sz="quarter" idx="14"/>
          </p:nvPr>
        </p:nvSpPr>
        <p:spPr/>
        <p:txBody>
          <a:bodyPr/>
          <a:lstStyle/>
          <a:p>
            <a:pPr>
              <a:lnSpc>
                <a:spcPct val="90000"/>
              </a:lnSpc>
              <a:spcBef>
                <a:spcPts val="0"/>
              </a:spcBef>
            </a:pPr>
            <a:r>
              <a:rPr lang="ja-JP" altLang="en-US" dirty="0"/>
              <a:t>指定医資格を更新する作業の流れについて説明します。</a:t>
            </a:r>
          </a:p>
          <a:p>
            <a:pPr>
              <a:lnSpc>
                <a:spcPct val="90000"/>
              </a:lnSpc>
              <a:spcBef>
                <a:spcPts val="0"/>
              </a:spcBef>
            </a:pPr>
            <a:r>
              <a:rPr lang="ja-JP" altLang="en-US" dirty="0"/>
              <a:t>医師は、自治体に指定医資格の更新を申請します。申請については、各自治体に従ってください。</a:t>
            </a:r>
          </a:p>
          <a:p>
            <a:pPr>
              <a:lnSpc>
                <a:spcPct val="90000"/>
              </a:lnSpc>
              <a:spcBef>
                <a:spcPts val="0"/>
              </a:spcBef>
            </a:pPr>
            <a:r>
              <a:rPr lang="ja-JP" altLang="en-US" dirty="0"/>
              <a:t>自治体にて難病・小慢</a:t>
            </a:r>
            <a:r>
              <a:rPr lang="en-US" altLang="ja-JP" dirty="0"/>
              <a:t>DB</a:t>
            </a:r>
            <a:r>
              <a:rPr lang="ja-JP" altLang="en-US" dirty="0"/>
              <a:t>の指定医</a:t>
            </a:r>
            <a:r>
              <a:rPr lang="en-US" altLang="ja-JP" dirty="0"/>
              <a:t>ID</a:t>
            </a:r>
            <a:r>
              <a:rPr lang="ja-JP" altLang="en-US" dirty="0"/>
              <a:t>の有効期限を更新します。</a:t>
            </a:r>
          </a:p>
        </p:txBody>
      </p:sp>
      <p:sp>
        <p:nvSpPr>
          <p:cNvPr id="2" name="タイトル 1">
            <a:extLst>
              <a:ext uri="{FF2B5EF4-FFF2-40B4-BE49-F238E27FC236}">
                <a16:creationId xmlns:a16="http://schemas.microsoft.com/office/drawing/2014/main" id="{0F387712-7E80-2D44-691C-FFF3C4588AF9}"/>
              </a:ext>
            </a:extLst>
          </p:cNvPr>
          <p:cNvSpPr>
            <a:spLocks noGrp="1"/>
          </p:cNvSpPr>
          <p:nvPr>
            <p:ph type="title"/>
          </p:nvPr>
        </p:nvSpPr>
        <p:spPr/>
        <p:txBody>
          <a:bodyPr/>
          <a:lstStyle/>
          <a:p>
            <a:r>
              <a:rPr kumimoji="1" lang="ja-JP" altLang="en-US" dirty="0"/>
              <a:t>指定医資格を更新する</a:t>
            </a:r>
            <a:r>
              <a:rPr lang="ja-JP" altLang="en-US" dirty="0"/>
              <a:t>作業の流れ</a:t>
            </a:r>
          </a:p>
        </p:txBody>
      </p:sp>
      <p:graphicFrame>
        <p:nvGraphicFramePr>
          <p:cNvPr id="3" name="表 5">
            <a:extLst>
              <a:ext uri="{FF2B5EF4-FFF2-40B4-BE49-F238E27FC236}">
                <a16:creationId xmlns:a16="http://schemas.microsoft.com/office/drawing/2014/main" id="{17BCAC58-FB1A-2483-7674-4D50ACB9801B}"/>
              </a:ext>
            </a:extLst>
          </p:cNvPr>
          <p:cNvGraphicFramePr>
            <a:graphicFrameLocks noGrp="1"/>
          </p:cNvGraphicFramePr>
          <p:nvPr>
            <p:extLst>
              <p:ext uri="{D42A27DB-BD31-4B8C-83A1-F6EECF244321}">
                <p14:modId xmlns:p14="http://schemas.microsoft.com/office/powerpoint/2010/main" val="1069870071"/>
              </p:ext>
            </p:extLst>
          </p:nvPr>
        </p:nvGraphicFramePr>
        <p:xfrm>
          <a:off x="142200" y="720784"/>
          <a:ext cx="8859600" cy="3099600"/>
        </p:xfrm>
        <a:graphic>
          <a:graphicData uri="http://schemas.openxmlformats.org/drawingml/2006/table">
            <a:tbl>
              <a:tblPr firstRow="1" bandRow="1">
                <a:tableStyleId>{5C22544A-7EE6-4342-B048-85BDC9FD1C3A}</a:tableStyleId>
              </a:tblPr>
              <a:tblGrid>
                <a:gridCol w="807672">
                  <a:extLst>
                    <a:ext uri="{9D8B030D-6E8A-4147-A177-3AD203B41FA5}">
                      <a16:colId xmlns:a16="http://schemas.microsoft.com/office/drawing/2014/main" val="3563921127"/>
                    </a:ext>
                  </a:extLst>
                </a:gridCol>
                <a:gridCol w="8051928">
                  <a:extLst>
                    <a:ext uri="{9D8B030D-6E8A-4147-A177-3AD203B41FA5}">
                      <a16:colId xmlns:a16="http://schemas.microsoft.com/office/drawing/2014/main" val="2332610360"/>
                    </a:ext>
                  </a:extLst>
                </a:gridCol>
              </a:tblGrid>
              <a:tr h="1549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bg1"/>
                          </a:solidFill>
                          <a:latin typeface="Yu Gothic UI" panose="020B0500000000000000" pitchFamily="50" charset="-128"/>
                          <a:ea typeface="Yu Gothic UI" panose="020B0500000000000000" pitchFamily="50" charset="-128"/>
                          <a:cs typeface="+mn-cs"/>
                        </a:rPr>
                        <a:t>医師</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3470612"/>
                  </a:ext>
                </a:extLst>
              </a:tr>
              <a:tr h="1549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bg1"/>
                          </a:solidFill>
                          <a:latin typeface="Yu Gothic UI" panose="020B0500000000000000" pitchFamily="50" charset="-128"/>
                          <a:ea typeface="Yu Gothic UI" panose="020B0500000000000000" pitchFamily="50" charset="-128"/>
                          <a:cs typeface="+mn-cs"/>
                        </a:rPr>
                        <a:t>自治体</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6931677"/>
                  </a:ext>
                </a:extLst>
              </a:tr>
            </a:tbl>
          </a:graphicData>
        </a:graphic>
      </p:graphicFrame>
      <p:sp>
        <p:nvSpPr>
          <p:cNvPr id="44" name="正方形/長方形 43">
            <a:extLst>
              <a:ext uri="{FF2B5EF4-FFF2-40B4-BE49-F238E27FC236}">
                <a16:creationId xmlns:a16="http://schemas.microsoft.com/office/drawing/2014/main" id="{4E12E95F-4E0F-1A8A-9659-65DB1EFC89E9}"/>
              </a:ext>
            </a:extLst>
          </p:cNvPr>
          <p:cNvSpPr/>
          <p:nvPr/>
        </p:nvSpPr>
        <p:spPr bwMode="auto">
          <a:xfrm>
            <a:off x="2178534" y="972825"/>
            <a:ext cx="900559"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指定医更新の申請</a:t>
            </a:r>
          </a:p>
        </p:txBody>
      </p:sp>
      <p:sp>
        <p:nvSpPr>
          <p:cNvPr id="45" name="正方形/長方形 44">
            <a:extLst>
              <a:ext uri="{FF2B5EF4-FFF2-40B4-BE49-F238E27FC236}">
                <a16:creationId xmlns:a16="http://schemas.microsoft.com/office/drawing/2014/main" id="{F4D9E841-4D8A-1130-AADC-DF5B6DCA219E}"/>
              </a:ext>
            </a:extLst>
          </p:cNvPr>
          <p:cNvSpPr/>
          <p:nvPr/>
        </p:nvSpPr>
        <p:spPr bwMode="auto">
          <a:xfrm>
            <a:off x="3323899" y="2520873"/>
            <a:ext cx="900559"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申請の受理</a:t>
            </a:r>
          </a:p>
        </p:txBody>
      </p:sp>
      <p:cxnSp>
        <p:nvCxnSpPr>
          <p:cNvPr id="46" name="コネクタ: カギ線 45">
            <a:extLst>
              <a:ext uri="{FF2B5EF4-FFF2-40B4-BE49-F238E27FC236}">
                <a16:creationId xmlns:a16="http://schemas.microsoft.com/office/drawing/2014/main" id="{2FFEE0C2-9037-7842-2F11-314618BD0A6F}"/>
              </a:ext>
            </a:extLst>
          </p:cNvPr>
          <p:cNvCxnSpPr>
            <a:cxnSpLocks/>
            <a:stCxn id="44" idx="3"/>
            <a:endCxn id="45" idx="1"/>
          </p:cNvCxnSpPr>
          <p:nvPr/>
        </p:nvCxnSpPr>
        <p:spPr bwMode="auto">
          <a:xfrm>
            <a:off x="3079093" y="1493487"/>
            <a:ext cx="244806" cy="1548048"/>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sp>
        <p:nvSpPr>
          <p:cNvPr id="50" name="正方形/長方形 49">
            <a:extLst>
              <a:ext uri="{FF2B5EF4-FFF2-40B4-BE49-F238E27FC236}">
                <a16:creationId xmlns:a16="http://schemas.microsoft.com/office/drawing/2014/main" id="{63F9DC93-BB41-F579-83D1-A3EDE6FBD196}"/>
              </a:ext>
            </a:extLst>
          </p:cNvPr>
          <p:cNvSpPr/>
          <p:nvPr/>
        </p:nvSpPr>
        <p:spPr bwMode="auto">
          <a:xfrm>
            <a:off x="4469264" y="2520873"/>
            <a:ext cx="900559" cy="1041323"/>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Yu Gothic UI" panose="020B0500000000000000" pitchFamily="50" charset="-128"/>
                <a:ea typeface="Yu Gothic UI" panose="020B0500000000000000" pitchFamily="50" charset="-128"/>
              </a:rPr>
              <a:t>指定医の</a:t>
            </a:r>
            <a:br>
              <a:rPr lang="en-US" altLang="ja-JP" sz="1200" dirty="0">
                <a:solidFill>
                  <a:schemeClr val="tx1"/>
                </a:solidFill>
                <a:latin typeface="Yu Gothic UI" panose="020B0500000000000000" pitchFamily="50" charset="-128"/>
                <a:ea typeface="Yu Gothic UI" panose="020B0500000000000000" pitchFamily="50" charset="-128"/>
              </a:rPr>
            </a:br>
            <a:r>
              <a:rPr lang="ja-JP" altLang="en-US" sz="1200" dirty="0">
                <a:solidFill>
                  <a:schemeClr val="tx1"/>
                </a:solidFill>
                <a:latin typeface="Yu Gothic UI" panose="020B0500000000000000" pitchFamily="50" charset="-128"/>
                <a:ea typeface="Yu Gothic UI" panose="020B0500000000000000" pitchFamily="50" charset="-128"/>
              </a:rPr>
              <a:t>本人確認、</a:t>
            </a:r>
            <a:br>
              <a:rPr lang="en-US" altLang="ja-JP" sz="1200" dirty="0">
                <a:solidFill>
                  <a:schemeClr val="tx1"/>
                </a:solidFill>
                <a:latin typeface="Yu Gothic UI" panose="020B0500000000000000" pitchFamily="50" charset="-128"/>
                <a:ea typeface="Yu Gothic UI" panose="020B0500000000000000" pitchFamily="50" charset="-128"/>
              </a:rPr>
            </a:br>
            <a:r>
              <a:rPr lang="ja-JP" altLang="en-US" sz="1200" dirty="0">
                <a:solidFill>
                  <a:schemeClr val="tx1"/>
                </a:solidFill>
                <a:latin typeface="Yu Gothic UI" panose="020B0500000000000000" pitchFamily="50" charset="-128"/>
                <a:ea typeface="Yu Gothic UI" panose="020B0500000000000000" pitchFamily="50" charset="-128"/>
              </a:rPr>
              <a:t>更新など</a:t>
            </a:r>
          </a:p>
        </p:txBody>
      </p:sp>
      <p:sp>
        <p:nvSpPr>
          <p:cNvPr id="52" name="正方形/長方形 51">
            <a:extLst>
              <a:ext uri="{FF2B5EF4-FFF2-40B4-BE49-F238E27FC236}">
                <a16:creationId xmlns:a16="http://schemas.microsoft.com/office/drawing/2014/main" id="{30CAC325-F43A-67E1-569A-B7B4F8B4CB60}"/>
              </a:ext>
            </a:extLst>
          </p:cNvPr>
          <p:cNvSpPr/>
          <p:nvPr/>
        </p:nvSpPr>
        <p:spPr bwMode="auto">
          <a:xfrm>
            <a:off x="5614629" y="2520873"/>
            <a:ext cx="900559"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指定医更新通知書の</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送付</a:t>
            </a:r>
          </a:p>
        </p:txBody>
      </p:sp>
      <p:sp>
        <p:nvSpPr>
          <p:cNvPr id="56" name="正方形/長方形 55">
            <a:extLst>
              <a:ext uri="{FF2B5EF4-FFF2-40B4-BE49-F238E27FC236}">
                <a16:creationId xmlns:a16="http://schemas.microsoft.com/office/drawing/2014/main" id="{8FD61B86-1465-9B19-E6A5-2B612965CEFE}"/>
              </a:ext>
            </a:extLst>
          </p:cNvPr>
          <p:cNvSpPr/>
          <p:nvPr/>
        </p:nvSpPr>
        <p:spPr bwMode="auto">
          <a:xfrm>
            <a:off x="6759992" y="972825"/>
            <a:ext cx="900559"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指定医更新通知書の</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受領</a:t>
            </a:r>
          </a:p>
        </p:txBody>
      </p:sp>
      <p:cxnSp>
        <p:nvCxnSpPr>
          <p:cNvPr id="51" name="直線矢印コネクタ 50">
            <a:extLst>
              <a:ext uri="{FF2B5EF4-FFF2-40B4-BE49-F238E27FC236}">
                <a16:creationId xmlns:a16="http://schemas.microsoft.com/office/drawing/2014/main" id="{B8A2B19C-9F2A-DC22-B559-482ACFD737EC}"/>
              </a:ext>
            </a:extLst>
          </p:cNvPr>
          <p:cNvCxnSpPr>
            <a:cxnSpLocks/>
            <a:stCxn id="45" idx="3"/>
            <a:endCxn id="50" idx="1"/>
          </p:cNvCxnSpPr>
          <p:nvPr/>
        </p:nvCxnSpPr>
        <p:spPr bwMode="auto">
          <a:xfrm>
            <a:off x="4224458" y="3041535"/>
            <a:ext cx="244806" cy="0"/>
          </a:xfrm>
          <a:prstGeom prst="straightConnector1">
            <a:avLst/>
          </a:prstGeom>
          <a:solidFill>
            <a:schemeClr val="bg1"/>
          </a:solidFill>
          <a:ln w="12700">
            <a:solidFill>
              <a:schemeClr val="tx1">
                <a:lumMod val="50000"/>
                <a:lumOff val="50000"/>
              </a:schemeClr>
            </a:solidFill>
            <a:miter lim="800000"/>
            <a:headEnd/>
            <a:tailEnd type="arrow"/>
          </a:ln>
          <a:effectLst/>
        </p:spPr>
      </p:cxnSp>
      <p:cxnSp>
        <p:nvCxnSpPr>
          <p:cNvPr id="54" name="直線矢印コネクタ 53">
            <a:extLst>
              <a:ext uri="{FF2B5EF4-FFF2-40B4-BE49-F238E27FC236}">
                <a16:creationId xmlns:a16="http://schemas.microsoft.com/office/drawing/2014/main" id="{D6F4B7BD-5281-72A5-F4B1-507893BF61A2}"/>
              </a:ext>
            </a:extLst>
          </p:cNvPr>
          <p:cNvCxnSpPr>
            <a:cxnSpLocks/>
            <a:stCxn id="50" idx="3"/>
            <a:endCxn id="52" idx="1"/>
          </p:cNvCxnSpPr>
          <p:nvPr/>
        </p:nvCxnSpPr>
        <p:spPr bwMode="auto">
          <a:xfrm>
            <a:off x="5369823" y="3041535"/>
            <a:ext cx="244806" cy="0"/>
          </a:xfrm>
          <a:prstGeom prst="straightConnector1">
            <a:avLst/>
          </a:prstGeom>
          <a:solidFill>
            <a:schemeClr val="bg1"/>
          </a:solidFill>
          <a:ln w="12700">
            <a:solidFill>
              <a:schemeClr val="tx1">
                <a:lumMod val="50000"/>
                <a:lumOff val="50000"/>
              </a:schemeClr>
            </a:solidFill>
            <a:miter lim="800000"/>
            <a:headEnd/>
            <a:tailEnd type="arrow"/>
          </a:ln>
          <a:effectLst/>
        </p:spPr>
      </p:cxnSp>
      <p:cxnSp>
        <p:nvCxnSpPr>
          <p:cNvPr id="69" name="コネクタ: カギ線 68">
            <a:extLst>
              <a:ext uri="{FF2B5EF4-FFF2-40B4-BE49-F238E27FC236}">
                <a16:creationId xmlns:a16="http://schemas.microsoft.com/office/drawing/2014/main" id="{65DD9D7A-24C3-EBC3-DC29-F541C4143AC8}"/>
              </a:ext>
            </a:extLst>
          </p:cNvPr>
          <p:cNvCxnSpPr>
            <a:cxnSpLocks/>
            <a:stCxn id="52" idx="3"/>
            <a:endCxn id="56" idx="1"/>
          </p:cNvCxnSpPr>
          <p:nvPr/>
        </p:nvCxnSpPr>
        <p:spPr bwMode="auto">
          <a:xfrm flipV="1">
            <a:off x="6515188" y="1493487"/>
            <a:ext cx="244804" cy="1548048"/>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sp>
        <p:nvSpPr>
          <p:cNvPr id="7" name="正方形/長方形 6">
            <a:extLst>
              <a:ext uri="{FF2B5EF4-FFF2-40B4-BE49-F238E27FC236}">
                <a16:creationId xmlns:a16="http://schemas.microsoft.com/office/drawing/2014/main" id="{0D5D6F2F-7190-1259-B7B4-2E77A60B9D24}"/>
              </a:ext>
            </a:extLst>
          </p:cNvPr>
          <p:cNvSpPr/>
          <p:nvPr/>
        </p:nvSpPr>
        <p:spPr bwMode="auto">
          <a:xfrm>
            <a:off x="1033169" y="972825"/>
            <a:ext cx="900559"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更新申請書の作成</a:t>
            </a:r>
          </a:p>
        </p:txBody>
      </p:sp>
      <p:cxnSp>
        <p:nvCxnSpPr>
          <p:cNvPr id="8" name="直線矢印コネクタ 7">
            <a:extLst>
              <a:ext uri="{FF2B5EF4-FFF2-40B4-BE49-F238E27FC236}">
                <a16:creationId xmlns:a16="http://schemas.microsoft.com/office/drawing/2014/main" id="{D56F9F5B-173A-754B-A384-7DBFF8B01320}"/>
              </a:ext>
            </a:extLst>
          </p:cNvPr>
          <p:cNvCxnSpPr>
            <a:cxnSpLocks/>
            <a:stCxn id="7" idx="3"/>
            <a:endCxn id="44" idx="1"/>
          </p:cNvCxnSpPr>
          <p:nvPr/>
        </p:nvCxnSpPr>
        <p:spPr bwMode="auto">
          <a:xfrm>
            <a:off x="1933728" y="1493487"/>
            <a:ext cx="244806" cy="0"/>
          </a:xfrm>
          <a:prstGeom prst="straightConnector1">
            <a:avLst/>
          </a:prstGeom>
          <a:solidFill>
            <a:schemeClr val="bg1"/>
          </a:solidFill>
          <a:ln w="12700">
            <a:solidFill>
              <a:schemeClr val="tx1">
                <a:lumMod val="50000"/>
                <a:lumOff val="50000"/>
              </a:schemeClr>
            </a:solidFill>
            <a:miter lim="800000"/>
            <a:headEnd/>
            <a:tailEnd type="arrow"/>
          </a:ln>
          <a:effectLst/>
        </p:spPr>
      </p:cxnSp>
      <p:sp>
        <p:nvSpPr>
          <p:cNvPr id="6" name="テキスト ボックス 5">
            <a:extLst>
              <a:ext uri="{FF2B5EF4-FFF2-40B4-BE49-F238E27FC236}">
                <a16:creationId xmlns:a16="http://schemas.microsoft.com/office/drawing/2014/main" id="{95EB5E7E-D72A-F598-5B87-B53F0166620A}"/>
              </a:ext>
            </a:extLst>
          </p:cNvPr>
          <p:cNvSpPr txBox="1"/>
          <p:nvPr/>
        </p:nvSpPr>
        <p:spPr>
          <a:xfrm>
            <a:off x="5415199" y="3802288"/>
            <a:ext cx="3832859" cy="258532"/>
          </a:xfrm>
          <a:prstGeom prst="rect">
            <a:avLst/>
          </a:prstGeom>
          <a:noFill/>
          <a:ln w="6350">
            <a:noFill/>
            <a:miter lim="800000"/>
            <a:headEnd/>
            <a:tailEnd/>
          </a:ln>
          <a:effectLst/>
        </p:spPr>
        <p:txBody>
          <a:bodyPr wrap="square" lIns="36000" rIns="36000" rtlCol="0" anchor="ctr" anchorCtr="0">
            <a:noAutofit/>
          </a:bodyPr>
          <a:lstStyle>
            <a:defPPr>
              <a:defRPr lang="ja-JP"/>
            </a:defPPr>
            <a:lvl1pPr algn="ctr">
              <a:defRPr sz="1200">
                <a:solidFill>
                  <a:schemeClr val="tx1"/>
                </a:solidFill>
                <a:latin typeface="Meiryo UI" panose="020B0604030504040204" pitchFamily="50" charset="-128"/>
                <a:ea typeface="Meiryo UI" panose="020B0604030504040204" pitchFamily="50" charset="-128"/>
              </a:defRPr>
            </a:lvl1pPr>
          </a:lstStyle>
          <a:p>
            <a:pPr algn="l"/>
            <a:r>
              <a:rPr lang="ja-JP" altLang="en-US" b="1" dirty="0">
                <a:latin typeface="+mn-ea"/>
                <a:ea typeface="+mn-ea"/>
              </a:rPr>
              <a:t>注</a:t>
            </a:r>
            <a:r>
              <a:rPr lang="ja-JP" altLang="en-US" dirty="0">
                <a:latin typeface="+mn-ea"/>
                <a:ea typeface="+mn-ea"/>
              </a:rPr>
              <a:t> 医療機関や自治体によりフローが異なる場合があります。 </a:t>
            </a:r>
          </a:p>
        </p:txBody>
      </p:sp>
      <p:grpSp>
        <p:nvGrpSpPr>
          <p:cNvPr id="16" name="グループ化 15">
            <a:extLst>
              <a:ext uri="{FF2B5EF4-FFF2-40B4-BE49-F238E27FC236}">
                <a16:creationId xmlns:a16="http://schemas.microsoft.com/office/drawing/2014/main" id="{B9A867CE-DC8D-71E2-8E6E-BEBD95D88AEA}"/>
              </a:ext>
            </a:extLst>
          </p:cNvPr>
          <p:cNvGrpSpPr/>
          <p:nvPr/>
        </p:nvGrpSpPr>
        <p:grpSpPr>
          <a:xfrm>
            <a:off x="6807753" y="2913313"/>
            <a:ext cx="2299447" cy="789406"/>
            <a:chOff x="6807753" y="2913313"/>
            <a:chExt cx="2299447" cy="789406"/>
          </a:xfrm>
        </p:grpSpPr>
        <p:sp>
          <p:nvSpPr>
            <p:cNvPr id="10" name="四角形: 角を丸くする 9">
              <a:extLst>
                <a:ext uri="{FF2B5EF4-FFF2-40B4-BE49-F238E27FC236}">
                  <a16:creationId xmlns:a16="http://schemas.microsoft.com/office/drawing/2014/main" id="{A35AC2C7-3762-F97A-A0B1-7031E5615B84}"/>
                </a:ext>
              </a:extLst>
            </p:cNvPr>
            <p:cNvSpPr/>
            <p:nvPr/>
          </p:nvSpPr>
          <p:spPr bwMode="auto">
            <a:xfrm>
              <a:off x="6807753" y="2913313"/>
              <a:ext cx="2092367" cy="789406"/>
            </a:xfrm>
            <a:prstGeom prst="roundRect">
              <a:avLst>
                <a:gd name="adj" fmla="val 11314"/>
              </a:avLst>
            </a:prstGeom>
            <a:solidFill>
              <a:schemeClr val="bg1"/>
            </a:solidFill>
            <a:ln w="9525">
              <a:noFill/>
              <a:miter lim="800000"/>
              <a:headEnd/>
              <a:tailEnd/>
            </a:ln>
            <a:effectLst/>
          </p:spPr>
          <p:txBody>
            <a:bodyPr wrap="none" rtlCol="0" anchor="t" anchorCtr="0">
              <a:noAutofit/>
            </a:bodyPr>
            <a:lstStyle/>
            <a:p>
              <a:r>
                <a:rPr lang="ja-JP" altLang="en-US" sz="1200" b="1" dirty="0">
                  <a:solidFill>
                    <a:schemeClr val="tx1"/>
                  </a:solidFill>
                  <a:latin typeface="+mn-ea"/>
                  <a:ea typeface="+mn-ea"/>
                </a:rPr>
                <a:t>凡例</a:t>
              </a:r>
            </a:p>
          </p:txBody>
        </p:sp>
        <p:sp>
          <p:nvSpPr>
            <p:cNvPr id="14" name="正方形/長方形 13">
              <a:extLst>
                <a:ext uri="{FF2B5EF4-FFF2-40B4-BE49-F238E27FC236}">
                  <a16:creationId xmlns:a16="http://schemas.microsoft.com/office/drawing/2014/main" id="{9644DA63-1BF9-FA6D-F175-6E6F877A3438}"/>
                </a:ext>
              </a:extLst>
            </p:cNvPr>
            <p:cNvSpPr/>
            <p:nvPr/>
          </p:nvSpPr>
          <p:spPr bwMode="auto">
            <a:xfrm>
              <a:off x="6934257" y="3426245"/>
              <a:ext cx="306328" cy="173225"/>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　　　</a:t>
              </a:r>
            </a:p>
          </p:txBody>
        </p:sp>
        <p:sp>
          <p:nvSpPr>
            <p:cNvPr id="20" name="テキスト ボックス 19">
              <a:extLst>
                <a:ext uri="{FF2B5EF4-FFF2-40B4-BE49-F238E27FC236}">
                  <a16:creationId xmlns:a16="http://schemas.microsoft.com/office/drawing/2014/main" id="{BC27E42B-92B7-0B05-0114-30AED3E3B921}"/>
                </a:ext>
              </a:extLst>
            </p:cNvPr>
            <p:cNvSpPr txBox="1"/>
            <p:nvPr/>
          </p:nvSpPr>
          <p:spPr>
            <a:xfrm>
              <a:off x="7166657" y="3401990"/>
              <a:ext cx="1940543" cy="237757"/>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dirty="0">
                  <a:solidFill>
                    <a:schemeClr val="tx1"/>
                  </a:solidFill>
                  <a:latin typeface="+mn-ea"/>
                  <a:ea typeface="+mn-ea"/>
                </a:rPr>
                <a:t>DB</a:t>
              </a:r>
              <a:r>
                <a:rPr lang="ja-JP" altLang="en-US" sz="1050" dirty="0">
                  <a:solidFill>
                    <a:schemeClr val="tx1"/>
                  </a:solidFill>
                  <a:latin typeface="+mn-ea"/>
                  <a:ea typeface="+mn-ea"/>
                </a:rPr>
                <a:t>以外の作業</a:t>
              </a:r>
            </a:p>
          </p:txBody>
        </p:sp>
        <p:sp>
          <p:nvSpPr>
            <p:cNvPr id="12" name="正方形/長方形 11">
              <a:extLst>
                <a:ext uri="{FF2B5EF4-FFF2-40B4-BE49-F238E27FC236}">
                  <a16:creationId xmlns:a16="http://schemas.microsoft.com/office/drawing/2014/main" id="{7C64FA57-617D-3E41-C8E9-83FDB518A068}"/>
                </a:ext>
              </a:extLst>
            </p:cNvPr>
            <p:cNvSpPr/>
            <p:nvPr/>
          </p:nvSpPr>
          <p:spPr bwMode="auto">
            <a:xfrm>
              <a:off x="6934257" y="3195882"/>
              <a:ext cx="306328" cy="173225"/>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Yu Gothic UI" panose="020B0500000000000000" pitchFamily="50" charset="-128"/>
                  <a:ea typeface="Yu Gothic UI" panose="020B0500000000000000" pitchFamily="50" charset="-128"/>
                </a:rPr>
                <a:t>　　　</a:t>
              </a:r>
            </a:p>
          </p:txBody>
        </p:sp>
        <p:sp>
          <p:nvSpPr>
            <p:cNvPr id="15" name="テキスト ボックス 14">
              <a:extLst>
                <a:ext uri="{FF2B5EF4-FFF2-40B4-BE49-F238E27FC236}">
                  <a16:creationId xmlns:a16="http://schemas.microsoft.com/office/drawing/2014/main" id="{C3EDAF81-53FC-5ACE-8759-A51DEE863290}"/>
                </a:ext>
              </a:extLst>
            </p:cNvPr>
            <p:cNvSpPr txBox="1"/>
            <p:nvPr/>
          </p:nvSpPr>
          <p:spPr>
            <a:xfrm>
              <a:off x="7166657" y="3171627"/>
              <a:ext cx="1940543" cy="237757"/>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dirty="0">
                  <a:solidFill>
                    <a:schemeClr val="tx1"/>
                  </a:solidFill>
                  <a:latin typeface="+mn-ea"/>
                  <a:ea typeface="+mn-ea"/>
                </a:rPr>
                <a:t>DB</a:t>
              </a:r>
              <a:r>
                <a:rPr lang="ja-JP" altLang="en-US" sz="1050" dirty="0">
                  <a:solidFill>
                    <a:schemeClr val="tx1"/>
                  </a:solidFill>
                  <a:latin typeface="+mn-ea"/>
                  <a:ea typeface="+mn-ea"/>
                </a:rPr>
                <a:t>を含む作業</a:t>
              </a:r>
            </a:p>
          </p:txBody>
        </p:sp>
      </p:grpSp>
      <p:sp>
        <p:nvSpPr>
          <p:cNvPr id="5" name="正方形/長方形 4">
            <a:extLst>
              <a:ext uri="{FF2B5EF4-FFF2-40B4-BE49-F238E27FC236}">
                <a16:creationId xmlns:a16="http://schemas.microsoft.com/office/drawing/2014/main" id="{89520023-0B21-BEC4-36F0-4866FF30ECC1}"/>
              </a:ext>
            </a:extLst>
          </p:cNvPr>
          <p:cNvSpPr/>
          <p:nvPr/>
        </p:nvSpPr>
        <p:spPr>
          <a:xfrm>
            <a:off x="1031718" y="985771"/>
            <a:ext cx="900558" cy="1028378"/>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pic>
        <p:nvPicPr>
          <p:cNvPr id="9" name="1-3-③">
            <a:hlinkClick r:id="" action="ppaction://media"/>
            <a:extLst>
              <a:ext uri="{FF2B5EF4-FFF2-40B4-BE49-F238E27FC236}">
                <a16:creationId xmlns:a16="http://schemas.microsoft.com/office/drawing/2014/main" id="{2883E222-70DC-30BE-640D-25B8CD816D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750332"/>
            <a:ext cx="609600" cy="609600"/>
          </a:xfrm>
          <a:prstGeom prst="rect">
            <a:avLst/>
          </a:prstGeom>
        </p:spPr>
      </p:pic>
      <p:sp>
        <p:nvSpPr>
          <p:cNvPr id="11" name="正方形/長方形 10">
            <a:extLst>
              <a:ext uri="{FF2B5EF4-FFF2-40B4-BE49-F238E27FC236}">
                <a16:creationId xmlns:a16="http://schemas.microsoft.com/office/drawing/2014/main" id="{2C37EFAA-99FA-F738-33E3-A2782A73E06E}"/>
              </a:ext>
            </a:extLst>
          </p:cNvPr>
          <p:cNvSpPr/>
          <p:nvPr/>
        </p:nvSpPr>
        <p:spPr>
          <a:xfrm>
            <a:off x="2177080" y="985771"/>
            <a:ext cx="900558" cy="1028378"/>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3" name="正方形/長方形 12">
            <a:extLst>
              <a:ext uri="{FF2B5EF4-FFF2-40B4-BE49-F238E27FC236}">
                <a16:creationId xmlns:a16="http://schemas.microsoft.com/office/drawing/2014/main" id="{E14228AB-0A98-012A-1D05-F5FB87F45370}"/>
              </a:ext>
            </a:extLst>
          </p:cNvPr>
          <p:cNvSpPr/>
          <p:nvPr/>
        </p:nvSpPr>
        <p:spPr>
          <a:xfrm>
            <a:off x="3316833" y="2533818"/>
            <a:ext cx="900558" cy="1028378"/>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7" name="正方形/長方形 16">
            <a:extLst>
              <a:ext uri="{FF2B5EF4-FFF2-40B4-BE49-F238E27FC236}">
                <a16:creationId xmlns:a16="http://schemas.microsoft.com/office/drawing/2014/main" id="{1E199EAB-2AE9-853F-09BD-2FF07A506CDB}"/>
              </a:ext>
            </a:extLst>
          </p:cNvPr>
          <p:cNvSpPr/>
          <p:nvPr/>
        </p:nvSpPr>
        <p:spPr>
          <a:xfrm>
            <a:off x="4469265" y="2533818"/>
            <a:ext cx="900558" cy="1028378"/>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Tree>
    <p:extLst>
      <p:ext uri="{BB962C8B-B14F-4D97-AF65-F5344CB8AC3E}">
        <p14:creationId xmlns:p14="http://schemas.microsoft.com/office/powerpoint/2010/main" val="3744523946"/>
      </p:ext>
    </p:extLst>
  </p:cSld>
  <p:clrMapOvr>
    <a:masterClrMapping/>
  </p:clrMapOvr>
  <mc:AlternateContent xmlns:mc="http://schemas.openxmlformats.org/markup-compatibility/2006" xmlns:p14="http://schemas.microsoft.com/office/powerpoint/2010/main">
    <mc:Choice Requires="p14">
      <p:transition spd="med" p14:dur="700" advClick="0" advTm="19960">
        <p:fade/>
      </p:transition>
    </mc:Choice>
    <mc:Fallback xmlns="">
      <p:transition spd="med" advClick="0" advTm="199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664" fill="hold"/>
                                        <p:tgtEl>
                                          <p:spTgt spid="9"/>
                                        </p:tgtEl>
                                      </p:cBhvr>
                                    </p:cmd>
                                  </p:childTnLst>
                                </p:cTn>
                              </p:par>
                              <p:par>
                                <p:cTn id="7" presetID="10" presetClass="entr" presetSubtype="0" fill="hold" grpId="0" nodeType="withEffect">
                                  <p:stCondLst>
                                    <p:cond delay="450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5" presetClass="emph" presetSubtype="0" nodeType="withEffect">
                                  <p:stCondLst>
                                    <p:cond delay="4500"/>
                                  </p:stCondLst>
                                  <p:childTnLst>
                                    <p:set>
                                      <p:cBhvr override="childStyle">
                                        <p:cTn id="11" dur="7500"/>
                                        <p:tgtEl>
                                          <p:spTgt spid="7">
                                            <p:txEl>
                                              <p:pRg st="0" end="0"/>
                                            </p:txEl>
                                          </p:spTgt>
                                        </p:tgtEl>
                                        <p:attrNameLst>
                                          <p:attrName>style.fontWeight</p:attrName>
                                        </p:attrNameLst>
                                      </p:cBhvr>
                                      <p:to>
                                        <p:strVal val="bold"/>
                                      </p:to>
                                    </p:set>
                                  </p:childTnLst>
                                </p:cTn>
                              </p:par>
                              <p:par>
                                <p:cTn id="12" presetID="3" presetClass="emph" presetSubtype="1" nodeType="withEffect">
                                  <p:stCondLst>
                                    <p:cond delay="4500"/>
                                  </p:stCondLst>
                                  <p:childTnLst>
                                    <p:set>
                                      <p:cBhvr override="childStyle">
                                        <p:cTn id="13" dur="7500"/>
                                        <p:tgtEl>
                                          <p:spTgt spid="7">
                                            <p:txEl>
                                              <p:pRg st="0" end="0"/>
                                            </p:txEl>
                                          </p:spTgt>
                                        </p:tgtEl>
                                        <p:attrNameLst>
                                          <p:attrName>style.color</p:attrName>
                                        </p:attrNameLst>
                                      </p:cBhvr>
                                      <p:to>
                                        <p:clrVal>
                                          <a:srgbClr val="EB5032"/>
                                        </p:clrVal>
                                      </p:to>
                                    </p:set>
                                  </p:childTnLst>
                                </p:cTn>
                              </p:par>
                              <p:par>
                                <p:cTn id="14" presetID="10" presetClass="exit" presetSubtype="0" fill="hold" grpId="1" nodeType="withEffect">
                                  <p:stCondLst>
                                    <p:cond delay="1200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ntr" presetSubtype="0" fill="hold" grpId="0" nodeType="withEffect">
                                  <p:stCondLst>
                                    <p:cond delay="55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5" presetClass="emph" presetSubtype="0" nodeType="withEffect">
                                  <p:stCondLst>
                                    <p:cond delay="5500"/>
                                  </p:stCondLst>
                                  <p:childTnLst>
                                    <p:set>
                                      <p:cBhvr override="childStyle">
                                        <p:cTn id="21" dur="7500"/>
                                        <p:tgtEl>
                                          <p:spTgt spid="44">
                                            <p:txEl>
                                              <p:pRg st="0" end="0"/>
                                            </p:txEl>
                                          </p:spTgt>
                                        </p:tgtEl>
                                        <p:attrNameLst>
                                          <p:attrName>style.fontWeight</p:attrName>
                                        </p:attrNameLst>
                                      </p:cBhvr>
                                      <p:to>
                                        <p:strVal val="bold"/>
                                      </p:to>
                                    </p:set>
                                  </p:childTnLst>
                                </p:cTn>
                              </p:par>
                              <p:par>
                                <p:cTn id="22" presetID="3" presetClass="emph" presetSubtype="1" nodeType="withEffect">
                                  <p:stCondLst>
                                    <p:cond delay="5500"/>
                                  </p:stCondLst>
                                  <p:childTnLst>
                                    <p:set>
                                      <p:cBhvr override="childStyle">
                                        <p:cTn id="23" dur="7500"/>
                                        <p:tgtEl>
                                          <p:spTgt spid="44">
                                            <p:txEl>
                                              <p:pRg st="0" end="0"/>
                                            </p:txEl>
                                          </p:spTgt>
                                        </p:tgtEl>
                                        <p:attrNameLst>
                                          <p:attrName>style.color</p:attrName>
                                        </p:attrNameLst>
                                      </p:cBhvr>
                                      <p:to>
                                        <p:clrVal>
                                          <a:srgbClr val="EB5032"/>
                                        </p:clrVal>
                                      </p:to>
                                    </p:set>
                                  </p:childTnLst>
                                </p:cTn>
                              </p:par>
                              <p:par>
                                <p:cTn id="24" presetID="10" presetClass="exit" presetSubtype="0" fill="hold" grpId="1" nodeType="withEffect">
                                  <p:stCondLst>
                                    <p:cond delay="1300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0" presetClass="entr" presetSubtype="0" fill="hold" grpId="0" nodeType="withEffect">
                                  <p:stCondLst>
                                    <p:cond delay="65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5" presetClass="emph" presetSubtype="0" nodeType="withEffect">
                                  <p:stCondLst>
                                    <p:cond delay="6500"/>
                                  </p:stCondLst>
                                  <p:childTnLst>
                                    <p:set>
                                      <p:cBhvr override="childStyle">
                                        <p:cTn id="31" dur="7500"/>
                                        <p:tgtEl>
                                          <p:spTgt spid="45">
                                            <p:txEl>
                                              <p:pRg st="0" end="0"/>
                                            </p:txEl>
                                          </p:spTgt>
                                        </p:tgtEl>
                                        <p:attrNameLst>
                                          <p:attrName>style.fontWeight</p:attrName>
                                        </p:attrNameLst>
                                      </p:cBhvr>
                                      <p:to>
                                        <p:strVal val="bold"/>
                                      </p:to>
                                    </p:set>
                                  </p:childTnLst>
                                </p:cTn>
                              </p:par>
                              <p:par>
                                <p:cTn id="32" presetID="3" presetClass="emph" presetSubtype="1" nodeType="withEffect">
                                  <p:stCondLst>
                                    <p:cond delay="6500"/>
                                  </p:stCondLst>
                                  <p:childTnLst>
                                    <p:set>
                                      <p:cBhvr override="childStyle">
                                        <p:cTn id="33" dur="7500"/>
                                        <p:tgtEl>
                                          <p:spTgt spid="45">
                                            <p:txEl>
                                              <p:pRg st="0" end="0"/>
                                            </p:txEl>
                                          </p:spTgt>
                                        </p:tgtEl>
                                        <p:attrNameLst>
                                          <p:attrName>style.color</p:attrName>
                                        </p:attrNameLst>
                                      </p:cBhvr>
                                      <p:to>
                                        <p:clrVal>
                                          <a:srgbClr val="EB5032"/>
                                        </p:clrVal>
                                      </p:to>
                                    </p:set>
                                  </p:childTnLst>
                                </p:cTn>
                              </p:par>
                              <p:par>
                                <p:cTn id="34" presetID="10" presetClass="exit" presetSubtype="0" fill="hold" grpId="1" nodeType="withEffect">
                                  <p:stCondLst>
                                    <p:cond delay="1400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ntr" presetSubtype="0" fill="hold" grpId="0" nodeType="withEffect">
                                  <p:stCondLst>
                                    <p:cond delay="145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3" presetClass="emph" presetSubtype="1" nodeType="withEffect">
                                  <p:stCondLst>
                                    <p:cond delay="14500"/>
                                  </p:stCondLst>
                                  <p:childTnLst>
                                    <p:set>
                                      <p:cBhvr override="childStyle">
                                        <p:cTn id="41" dur="indefinite"/>
                                        <p:tgtEl>
                                          <p:spTgt spid="50">
                                            <p:txEl>
                                              <p:pRg st="0" end="0"/>
                                            </p:txEl>
                                          </p:spTgt>
                                        </p:tgtEl>
                                        <p:attrNameLst>
                                          <p:attrName>style.color</p:attrName>
                                        </p:attrNameLst>
                                      </p:cBhvr>
                                      <p:to>
                                        <p:clrVal>
                                          <a:srgbClr val="EB5032"/>
                                        </p:clrVal>
                                      </p:to>
                                    </p:set>
                                  </p:childTnLst>
                                </p:cTn>
                              </p:par>
                              <p:par>
                                <p:cTn id="42" presetID="15" presetClass="emph" presetSubtype="0" nodeType="withEffect">
                                  <p:stCondLst>
                                    <p:cond delay="14500"/>
                                  </p:stCondLst>
                                  <p:childTnLst>
                                    <p:set>
                                      <p:cBhvr override="childStyle">
                                        <p:cTn id="43" dur="indefinite"/>
                                        <p:tgtEl>
                                          <p:spTgt spid="50">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4" fill="hold" display="0">
                  <p:stCondLst>
                    <p:cond delay="indefinite"/>
                  </p:stCondLst>
                  <p:endCondLst>
                    <p:cond evt="onStopAudio" delay="0">
                      <p:tgtEl>
                        <p:sldTgt/>
                      </p:tgtEl>
                    </p:cond>
                  </p:endCondLst>
                </p:cTn>
                <p:tgtEl>
                  <p:spTgt spid="9"/>
                </p:tgtEl>
              </p:cMediaNode>
            </p:audio>
          </p:childTnLst>
        </p:cTn>
      </p:par>
    </p:tnLst>
    <p:bldLst>
      <p:bldP spid="5" grpId="0" animBg="1"/>
      <p:bldP spid="5" grpId="1" animBg="1"/>
      <p:bldP spid="11" grpId="0" animBg="1"/>
      <p:bldP spid="11" grpId="1" animBg="1"/>
      <p:bldP spid="13" grpId="0" animBg="1"/>
      <p:bldP spid="13" grpId="1"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5619E53D-828A-832E-C30F-95A18FD134E3}"/>
              </a:ext>
            </a:extLst>
          </p:cNvPr>
          <p:cNvSpPr>
            <a:spLocks noGrp="1"/>
          </p:cNvSpPr>
          <p:nvPr>
            <p:ph type="body" sz="quarter" idx="14"/>
          </p:nvPr>
        </p:nvSpPr>
        <p:spPr/>
        <p:txBody>
          <a:bodyPr/>
          <a:lstStyle/>
          <a:p>
            <a:pPr>
              <a:lnSpc>
                <a:spcPct val="90000"/>
              </a:lnSpc>
              <a:spcBef>
                <a:spcPts val="0"/>
              </a:spcBef>
            </a:pPr>
            <a:r>
              <a:rPr lang="ja-JP" altLang="en-US" dirty="0"/>
              <a:t>以上で、</a:t>
            </a:r>
            <a:r>
              <a:rPr lang="ja-JP" altLang="en-US" sz="1400" dirty="0">
                <a:solidFill>
                  <a:schemeClr val="bg1"/>
                </a:solidFill>
              </a:rPr>
              <a:t>指定医資格を更新する作業の流れの説明は終了です。</a:t>
            </a:r>
            <a:endParaRPr lang="en-US" altLang="ja-JP" sz="1400" dirty="0">
              <a:solidFill>
                <a:schemeClr val="bg1"/>
              </a:solidFill>
            </a:endParaRPr>
          </a:p>
          <a:p>
            <a:pPr>
              <a:lnSpc>
                <a:spcPct val="90000"/>
              </a:lnSpc>
              <a:spcBef>
                <a:spcPts val="0"/>
              </a:spcBef>
            </a:pPr>
            <a:r>
              <a:rPr lang="ja-JP" altLang="en-US" sz="1400" dirty="0">
                <a:solidFill>
                  <a:schemeClr val="bg1"/>
                </a:solidFill>
              </a:rPr>
              <a:t>難病・小慢</a:t>
            </a:r>
            <a:r>
              <a:rPr lang="en-US" altLang="ja-JP" sz="1400" dirty="0">
                <a:solidFill>
                  <a:schemeClr val="bg1"/>
                </a:solidFill>
              </a:rPr>
              <a:t>DB</a:t>
            </a:r>
            <a:r>
              <a:rPr lang="ja-JP" altLang="en-US" sz="1400" dirty="0">
                <a:solidFill>
                  <a:schemeClr val="bg1"/>
                </a:solidFill>
              </a:rPr>
              <a:t>に関するお問い合わせは、上記の難病・小慢データベース利用者お問い合わせ窓口までお願いいたします。</a:t>
            </a:r>
            <a:endParaRPr kumimoji="1" lang="ja-JP" altLang="en-US" dirty="0"/>
          </a:p>
        </p:txBody>
      </p:sp>
      <p:sp>
        <p:nvSpPr>
          <p:cNvPr id="3" name="スライド番号プレースホルダ 12">
            <a:extLst>
              <a:ext uri="{FF2B5EF4-FFF2-40B4-BE49-F238E27FC236}">
                <a16:creationId xmlns:a16="http://schemas.microsoft.com/office/drawing/2014/main" id="{AEBBC2AB-F26C-D6D1-3557-BD557AB1EC07}"/>
              </a:ext>
            </a:extLst>
          </p:cNvPr>
          <p:cNvSpPr>
            <a:spLocks noGrp="1"/>
          </p:cNvSpPr>
          <p:nvPr>
            <p:ph type="sldNum" sz="quarter" idx="4294967295"/>
          </p:nvPr>
        </p:nvSpPr>
        <p:spPr>
          <a:xfrm>
            <a:off x="8560360" y="4916262"/>
            <a:ext cx="488950" cy="228600"/>
          </a:xfrm>
          <a:prstGeom prst="rect">
            <a:avLst/>
          </a:prstGeom>
        </p:spPr>
        <p:txBody>
          <a:bodyPr/>
          <a:lstStyle/>
          <a:p>
            <a:pPr algn="r">
              <a:defRPr/>
            </a:pPr>
            <a:fld id="{790173A9-6621-4FFE-BC07-AC198BDD4C9A}" type="slidenum">
              <a:rPr lang="en-US" altLang="ja-JP" sz="1100" smtClean="0">
                <a:solidFill>
                  <a:schemeClr val="tx1"/>
                </a:solidFill>
                <a:latin typeface="+mj-lt"/>
                <a:ea typeface="+mn-ea"/>
                <a:cs typeface="Arial" pitchFamily="34" charset="0"/>
              </a:rPr>
              <a:pPr algn="r">
                <a:defRPr/>
              </a:pPr>
              <a:t>2</a:t>
            </a:fld>
            <a:endParaRPr lang="en-US" altLang="ja-JP" sz="1100" dirty="0">
              <a:solidFill>
                <a:schemeClr val="tx1"/>
              </a:solidFill>
              <a:latin typeface="+mj-lt"/>
              <a:ea typeface="+mn-ea"/>
              <a:cs typeface="Arial" pitchFamily="34" charset="0"/>
            </a:endParaRPr>
          </a:p>
        </p:txBody>
      </p:sp>
      <p:pic>
        <p:nvPicPr>
          <p:cNvPr id="2" name="2-3-③">
            <a:hlinkClick r:id="" action="ppaction://media"/>
            <a:extLst>
              <a:ext uri="{FF2B5EF4-FFF2-40B4-BE49-F238E27FC236}">
                <a16:creationId xmlns:a16="http://schemas.microsoft.com/office/drawing/2014/main" id="{45F6017B-BA1C-1D84-B03A-8E2B0105DB7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625" y="-666750"/>
            <a:ext cx="609600" cy="609600"/>
          </a:xfrm>
          <a:prstGeom prst="rect">
            <a:avLst/>
          </a:prstGeom>
        </p:spPr>
      </p:pic>
    </p:spTree>
    <p:extLst>
      <p:ext uri="{BB962C8B-B14F-4D97-AF65-F5344CB8AC3E}">
        <p14:creationId xmlns:p14="http://schemas.microsoft.com/office/powerpoint/2010/main" val="1520132923"/>
      </p:ext>
    </p:extLst>
  </p:cSld>
  <p:clrMapOvr>
    <a:masterClrMapping/>
  </p:clrMapOvr>
  <mc:AlternateContent xmlns:mc="http://schemas.openxmlformats.org/markup-compatibility/2006" xmlns:p14="http://schemas.microsoft.com/office/powerpoint/2010/main">
    <mc:Choice Requires="p14">
      <p:transition spd="med" p14:dur="700" advClick="0" advTm="15250">
        <p:fade/>
      </p:transition>
    </mc:Choice>
    <mc:Fallback xmlns="">
      <p:transition spd="med" advClick="0" advTm="152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7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難病・小慢">
      <a:majorFont>
        <a:latin typeface="Arial"/>
        <a:ea typeface="Yu Gothic UI"/>
        <a:cs typeface=""/>
      </a:majorFont>
      <a:minorFont>
        <a:latin typeface="Arial"/>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rtlCol="0" anchor="ctr" anchorCtr="0">
        <a:noAutofit/>
      </a:bodyPr>
      <a:lstStyle>
        <a:defPPr algn="ctr">
          <a:defRPr kumimoji="1" sz="1800" smtClean="0">
            <a:solidFill>
              <a:schemeClr val="tx1"/>
            </a:solidFill>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kumimoji="1" sz="2200" smtClean="0">
            <a:solidFill>
              <a:schemeClr val="tx1"/>
            </a:solidFill>
            <a:latin typeface="+mn-ea"/>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194E74ADC0F794E8926AD2D1F77B682" ma:contentTypeVersion="0" ma:contentTypeDescription="新しいドキュメントを作成します。" ma:contentTypeScope="" ma:versionID="ceb6d0bc6cd796137434d884cee2103a">
  <xsd:schema xmlns:xsd="http://www.w3.org/2001/XMLSchema" xmlns:xs="http://www.w3.org/2001/XMLSchema" xmlns:p="http://schemas.microsoft.com/office/2006/metadata/properties" targetNamespace="http://schemas.microsoft.com/office/2006/metadata/properties" ma:root="true" ma:fieldsID="dea3611c84d8560a9a14a230e5b4174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AD1398-06EF-4138-95FE-23BBA476AF92}">
  <ds:schemaRefs>
    <ds:schemaRef ds:uri="http://schemas.microsoft.com/sharepoint/v3/contenttype/forms"/>
  </ds:schemaRefs>
</ds:datastoreItem>
</file>

<file path=customXml/itemProps2.xml><?xml version="1.0" encoding="utf-8"?>
<ds:datastoreItem xmlns:ds="http://schemas.openxmlformats.org/officeDocument/2006/customXml" ds:itemID="{190D6402-1F4B-4D28-9548-BC849BB04977}">
  <ds:schemaRefs>
    <ds:schemaRef ds:uri="69b4350b-1eef-4a6f-a049-314d91b0d56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0cb02d9-cc33-4f7a-b2c7-ae5fd86fdfb3"/>
    <ds:schemaRef ds:uri="http://www.w3.org/XML/1998/namespace"/>
    <ds:schemaRef ds:uri="http://purl.org/dc/dcmitype/"/>
  </ds:schemaRefs>
</ds:datastoreItem>
</file>

<file path=customXml/itemProps3.xml><?xml version="1.0" encoding="utf-8"?>
<ds:datastoreItem xmlns:ds="http://schemas.openxmlformats.org/officeDocument/2006/customXml" ds:itemID="{D46BA225-4773-4673-B920-0E38238CF999}"/>
</file>

<file path=docProps/app.xml><?xml version="1.0" encoding="utf-8"?>
<Properties xmlns="http://schemas.openxmlformats.org/officeDocument/2006/extended-properties" xmlns:vt="http://schemas.openxmlformats.org/officeDocument/2006/docPropsVTypes">
  <Template/>
  <TotalTime>0</TotalTime>
  <Words>222</Words>
  <Application>Microsoft Office PowerPoint</Application>
  <PresentationFormat>画面に合わせる (16:9)</PresentationFormat>
  <Paragraphs>27</Paragraphs>
  <Slides>3</Slides>
  <Notes>1</Notes>
  <HiddenSlides>0</HiddenSlides>
  <MMClips>3</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Yu Gothic UI</vt:lpstr>
      <vt:lpstr>HGPｺﾞｼｯｸE</vt:lpstr>
      <vt:lpstr>Arial</vt:lpstr>
      <vt:lpstr>Meiryo UI</vt:lpstr>
      <vt:lpstr>Times New Roman</vt:lpstr>
      <vt:lpstr>標準デザイン</vt:lpstr>
      <vt:lpstr>難病・小慢DBシステム説明動画</vt:lpstr>
      <vt:lpstr>指定医資格を更新する作業の流れ</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102</cp:revision>
  <dcterms:created xsi:type="dcterms:W3CDTF">2004-05-26T10:25:15Z</dcterms:created>
  <dcterms:modified xsi:type="dcterms:W3CDTF">2022-10-26T01:25:55Z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0x0101008194E74ADC0F794E8926AD2D1F77B682</vt:lpwstr>
  </property>
  <property fmtid="{D5CDD505-2E9C-101B-9397-08002B2CF9AE}" pid="3" name="MediaServiceImageTags">
    <vt:lpwstr/>
  </property>
  <property fmtid="{D5CDD505-2E9C-101B-9397-08002B2CF9AE}" pid="4" name="Order">
    <vt:r8>453600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