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C0051-92D5-4541-AD7C-BFE304A9D5B5}" v="127" dt="2022-10-26T01:23:57.6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89498" autoAdjust="0"/>
  </p:normalViewPr>
  <p:slideViewPr>
    <p:cSldViewPr snapToGrid="0">
      <p:cViewPr varScale="1">
        <p:scale>
          <a:sx n="118" d="100"/>
          <a:sy n="118" d="100"/>
        </p:scale>
        <p:origin x="642"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85893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325831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124671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299119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232628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② 指定医に指定済みの場合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この動画では、医療機関の方を対象として、指定医に指定済みの場合に指定医</a:t>
            </a:r>
            <a:r>
              <a:rPr lang="en-US" altLang="ja-JP" sz="1400" dirty="0">
                <a:solidFill>
                  <a:schemeClr val="bg1"/>
                </a:solidFill>
              </a:rPr>
              <a:t>ID</a:t>
            </a:r>
            <a:r>
              <a:rPr lang="ja-JP" altLang="en-US" sz="1400" dirty="0">
                <a:solidFill>
                  <a:schemeClr val="bg1"/>
                </a:solidFill>
              </a:rPr>
              <a:t>を払い出す作業の流れについて説明します。</a:t>
            </a:r>
          </a:p>
        </p:txBody>
      </p:sp>
      <p:pic>
        <p:nvPicPr>
          <p:cNvPr id="2" name="0-3-②">
            <a:hlinkClick r:id="" action="ppaction://media"/>
            <a:extLst>
              <a:ext uri="{FF2B5EF4-FFF2-40B4-BE49-F238E27FC236}">
                <a16:creationId xmlns:a16="http://schemas.microsoft.com/office/drawing/2014/main" id="{68F5ACDD-03CA-163A-AC6C-B89F637CD3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 y="-695325"/>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410">
        <p15:prstTrans prst="peelOff"/>
      </p:transition>
    </mc:Choice>
    <mc:Fallback xmlns="">
      <p:transition spd="slow" advClick="0" advTm="104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3A6608E-E74B-2EB5-A955-18FD7EEDB095}"/>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指定医に指定済みの場合に指定医</a:t>
            </a:r>
            <a:r>
              <a:rPr lang="en-US" altLang="ja-JP" sz="1400" dirty="0">
                <a:solidFill>
                  <a:schemeClr val="bg1"/>
                </a:solidFill>
              </a:rPr>
              <a:t>ID</a:t>
            </a:r>
            <a:r>
              <a:rPr lang="ja-JP" altLang="en-US" sz="1400" dirty="0">
                <a:solidFill>
                  <a:schemeClr val="bg1"/>
                </a:solidFill>
              </a:rPr>
              <a:t>を払い出す作業の流れについて説明します。</a:t>
            </a:r>
          </a:p>
          <a:p>
            <a:pPr>
              <a:lnSpc>
                <a:spcPct val="90000"/>
              </a:lnSpc>
              <a:spcBef>
                <a:spcPts val="0"/>
              </a:spcBef>
            </a:pPr>
            <a:r>
              <a:rPr lang="ja-JP" altLang="en-US" sz="1400" dirty="0">
                <a:solidFill>
                  <a:schemeClr val="bg1"/>
                </a:solidFill>
              </a:rPr>
              <a:t>医師は、自治体から</a:t>
            </a:r>
            <a:r>
              <a:rPr lang="en-US" altLang="ja-JP" sz="1400" dirty="0">
                <a:solidFill>
                  <a:schemeClr val="bg1"/>
                </a:solidFill>
              </a:rPr>
              <a:t>ID</a:t>
            </a:r>
            <a:r>
              <a:rPr lang="ja-JP" altLang="en-US" sz="1400" dirty="0">
                <a:solidFill>
                  <a:schemeClr val="bg1"/>
                </a:solidFill>
              </a:rPr>
              <a:t>及びパスワード申請書を取得し、医療機関単位で難病・小慢</a:t>
            </a:r>
            <a:r>
              <a:rPr lang="en-US" altLang="ja-JP" sz="1400" dirty="0">
                <a:solidFill>
                  <a:schemeClr val="bg1"/>
                </a:solidFill>
              </a:rPr>
              <a:t>DB</a:t>
            </a:r>
            <a:r>
              <a:rPr lang="ja-JP" altLang="en-US" sz="1400" dirty="0">
                <a:solidFill>
                  <a:schemeClr val="bg1"/>
                </a:solidFill>
              </a:rPr>
              <a:t>の</a:t>
            </a:r>
            <a:r>
              <a:rPr lang="en-US" altLang="ja-JP" sz="1400" dirty="0">
                <a:solidFill>
                  <a:schemeClr val="bg1"/>
                </a:solidFill>
              </a:rPr>
              <a:t>ID</a:t>
            </a:r>
            <a:r>
              <a:rPr lang="ja-JP" altLang="en-US" sz="1400" dirty="0">
                <a:solidFill>
                  <a:schemeClr val="bg1"/>
                </a:solidFill>
              </a:rPr>
              <a:t>及びパスワードの発行を申請します。申請については、各自治体に従ってください。自治体にて難病・小慢</a:t>
            </a:r>
            <a:r>
              <a:rPr lang="en-US" altLang="ja-JP" sz="1400" dirty="0">
                <a:solidFill>
                  <a:schemeClr val="bg1"/>
                </a:solidFill>
              </a:rPr>
              <a:t>DB</a:t>
            </a:r>
            <a:r>
              <a:rPr lang="ja-JP" altLang="en-US" sz="1400" dirty="0">
                <a:solidFill>
                  <a:schemeClr val="bg1"/>
                </a:solidFill>
              </a:rPr>
              <a:t>に指定医</a:t>
            </a:r>
            <a:r>
              <a:rPr lang="en-US" altLang="ja-JP" sz="1400" dirty="0">
                <a:solidFill>
                  <a:schemeClr val="bg1"/>
                </a:solidFill>
              </a:rPr>
              <a:t>ID</a:t>
            </a:r>
            <a:r>
              <a:rPr lang="ja-JP" altLang="en-US" sz="1400" dirty="0">
                <a:solidFill>
                  <a:schemeClr val="bg1"/>
                </a:solidFill>
              </a:rPr>
              <a:t>を登録後、医療機関に</a:t>
            </a:r>
            <a:r>
              <a:rPr lang="en-US" altLang="ja-JP" sz="1400" dirty="0">
                <a:solidFill>
                  <a:schemeClr val="bg1"/>
                </a:solidFill>
              </a:rPr>
              <a:t>ID</a:t>
            </a:r>
            <a:r>
              <a:rPr lang="ja-JP" altLang="en-US" sz="1400" dirty="0">
                <a:solidFill>
                  <a:schemeClr val="bg1"/>
                </a:solidFill>
              </a:rPr>
              <a:t>・パスワードなどの媒体が送付されます。</a:t>
            </a:r>
            <a:r>
              <a:rPr lang="en-US" altLang="ja-JP" sz="1400" dirty="0">
                <a:solidFill>
                  <a:schemeClr val="bg1"/>
                </a:solidFill>
              </a:rPr>
              <a:t>IDPW</a:t>
            </a:r>
            <a:r>
              <a:rPr lang="ja-JP" altLang="en-US" sz="1400" dirty="0">
                <a:solidFill>
                  <a:schemeClr val="bg1"/>
                </a:solidFill>
              </a:rPr>
              <a:t>発行通知書と媒体受領後、難病・小慢</a:t>
            </a:r>
            <a:r>
              <a:rPr lang="en-US" altLang="ja-JP" sz="1400" dirty="0">
                <a:solidFill>
                  <a:schemeClr val="bg1"/>
                </a:solidFill>
              </a:rPr>
              <a:t>DB</a:t>
            </a:r>
            <a:r>
              <a:rPr lang="ja-JP" altLang="en-US" sz="1400" dirty="0">
                <a:solidFill>
                  <a:schemeClr val="bg1"/>
                </a:solidFill>
              </a:rPr>
              <a:t>を利用できます。</a:t>
            </a:r>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kumimoji="1" lang="ja-JP" altLang="en-US" sz="2200" dirty="0"/>
              <a:t>指定医に指定済みの場合に</a:t>
            </a:r>
            <a:r>
              <a:rPr lang="ja-JP" altLang="en-US" sz="2200" dirty="0"/>
              <a:t>指定医</a:t>
            </a:r>
            <a:r>
              <a:rPr lang="en-US" altLang="ja-JP" sz="2200" dirty="0"/>
              <a:t>ID</a:t>
            </a:r>
            <a:r>
              <a:rPr lang="ja-JP" altLang="en-US" sz="2200" dirty="0"/>
              <a:t>を払い出す作業の流れ</a:t>
            </a:r>
          </a:p>
        </p:txBody>
      </p:sp>
      <p:graphicFrame>
        <p:nvGraphicFramePr>
          <p:cNvPr id="3" name="表 5">
            <a:extLst>
              <a:ext uri="{FF2B5EF4-FFF2-40B4-BE49-F238E27FC236}">
                <a16:creationId xmlns:a16="http://schemas.microsoft.com/office/drawing/2014/main" id="{17BCAC58-FB1A-2483-7674-4D50ACB9801B}"/>
              </a:ext>
            </a:extLst>
          </p:cNvPr>
          <p:cNvGraphicFramePr>
            <a:graphicFrameLocks noGrp="1"/>
          </p:cNvGraphicFramePr>
          <p:nvPr>
            <p:extLst>
              <p:ext uri="{D42A27DB-BD31-4B8C-83A1-F6EECF244321}">
                <p14:modId xmlns:p14="http://schemas.microsoft.com/office/powerpoint/2010/main" val="2434841780"/>
              </p:ext>
            </p:extLst>
          </p:nvPr>
        </p:nvGraphicFramePr>
        <p:xfrm>
          <a:off x="142200" y="739268"/>
          <a:ext cx="8859600" cy="3099600"/>
        </p:xfrm>
        <a:graphic>
          <a:graphicData uri="http://schemas.openxmlformats.org/drawingml/2006/table">
            <a:tbl>
              <a:tblPr firstRow="1" bandRow="1">
                <a:tableStyleId>{5C22544A-7EE6-4342-B048-85BDC9FD1C3A}</a:tableStyleId>
              </a:tblPr>
              <a:tblGrid>
                <a:gridCol w="806371">
                  <a:extLst>
                    <a:ext uri="{9D8B030D-6E8A-4147-A177-3AD203B41FA5}">
                      <a16:colId xmlns:a16="http://schemas.microsoft.com/office/drawing/2014/main" val="3563921127"/>
                    </a:ext>
                  </a:extLst>
                </a:gridCol>
                <a:gridCol w="8053229">
                  <a:extLst>
                    <a:ext uri="{9D8B030D-6E8A-4147-A177-3AD203B41FA5}">
                      <a16:colId xmlns:a16="http://schemas.microsoft.com/office/drawing/2014/main" val="2332610360"/>
                    </a:ext>
                  </a:extLst>
                </a:gridCol>
              </a:tblGrid>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cxnSp>
        <p:nvCxnSpPr>
          <p:cNvPr id="53" name="コネクタ: カギ線 52">
            <a:extLst>
              <a:ext uri="{FF2B5EF4-FFF2-40B4-BE49-F238E27FC236}">
                <a16:creationId xmlns:a16="http://schemas.microsoft.com/office/drawing/2014/main" id="{BDD6D27E-0BDF-6C2A-30F6-07DA311B9EE7}"/>
              </a:ext>
            </a:extLst>
          </p:cNvPr>
          <p:cNvCxnSpPr>
            <a:cxnSpLocks/>
            <a:stCxn id="31" idx="3"/>
            <a:endCxn id="32" idx="1"/>
          </p:cNvCxnSpPr>
          <p:nvPr/>
        </p:nvCxnSpPr>
        <p:spPr bwMode="auto">
          <a:xfrm flipV="1">
            <a:off x="1705466" y="1508398"/>
            <a:ext cx="209913" cy="1555647"/>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31" name="正方形/長方形 30">
            <a:extLst>
              <a:ext uri="{FF2B5EF4-FFF2-40B4-BE49-F238E27FC236}">
                <a16:creationId xmlns:a16="http://schemas.microsoft.com/office/drawing/2014/main" id="{1DE241C6-B1A9-5AE0-0928-DAE41C08B45E}"/>
              </a:ext>
            </a:extLst>
          </p:cNvPr>
          <p:cNvSpPr/>
          <p:nvPr/>
        </p:nvSpPr>
        <p:spPr bwMode="auto">
          <a:xfrm>
            <a:off x="1021466" y="2491317"/>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パスワード申請書の配布</a:t>
            </a:r>
          </a:p>
        </p:txBody>
      </p:sp>
      <p:sp>
        <p:nvSpPr>
          <p:cNvPr id="32" name="正方形/長方形 31">
            <a:extLst>
              <a:ext uri="{FF2B5EF4-FFF2-40B4-BE49-F238E27FC236}">
                <a16:creationId xmlns:a16="http://schemas.microsoft.com/office/drawing/2014/main" id="{6CB2B676-03C8-CE6C-F8C6-60BDCBEC5AE8}"/>
              </a:ext>
            </a:extLst>
          </p:cNvPr>
          <p:cNvSpPr/>
          <p:nvPr/>
        </p:nvSpPr>
        <p:spPr bwMode="auto">
          <a:xfrm>
            <a:off x="1915379" y="935670"/>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パスワード申請書の受領</a:t>
            </a:r>
          </a:p>
        </p:txBody>
      </p:sp>
      <p:sp>
        <p:nvSpPr>
          <p:cNvPr id="39" name="正方形/長方形 38">
            <a:extLst>
              <a:ext uri="{FF2B5EF4-FFF2-40B4-BE49-F238E27FC236}">
                <a16:creationId xmlns:a16="http://schemas.microsoft.com/office/drawing/2014/main" id="{A7042044-FBF9-F32C-73E8-05160FF97E98}"/>
              </a:ext>
            </a:extLst>
          </p:cNvPr>
          <p:cNvSpPr/>
          <p:nvPr/>
        </p:nvSpPr>
        <p:spPr bwMode="auto">
          <a:xfrm>
            <a:off x="2809292" y="935670"/>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パスワード申請書の作成</a:t>
            </a:r>
          </a:p>
        </p:txBody>
      </p:sp>
      <p:sp>
        <p:nvSpPr>
          <p:cNvPr id="44" name="正方形/長方形 43">
            <a:extLst>
              <a:ext uri="{FF2B5EF4-FFF2-40B4-BE49-F238E27FC236}">
                <a16:creationId xmlns:a16="http://schemas.microsoft.com/office/drawing/2014/main" id="{4E12E95F-4E0F-1A8A-9659-65DB1EFC89E9}"/>
              </a:ext>
            </a:extLst>
          </p:cNvPr>
          <p:cNvSpPr/>
          <p:nvPr/>
        </p:nvSpPr>
        <p:spPr bwMode="auto">
          <a:xfrm>
            <a:off x="3703205" y="935670"/>
            <a:ext cx="756000" cy="1145455"/>
          </a:xfrm>
          <a:prstGeom prst="rect">
            <a:avLst/>
          </a:prstGeom>
          <a:solidFill>
            <a:schemeClr val="bg1"/>
          </a:solidFill>
          <a:ln w="12700">
            <a:solidFill>
              <a:schemeClr val="tx1">
                <a:lumMod val="50000"/>
                <a:lumOff val="50000"/>
              </a:schemeClr>
            </a:solidFill>
            <a:miter lim="800000"/>
            <a:headEnd/>
            <a:tailEnd/>
          </a:ln>
          <a:effectLst/>
        </p:spPr>
        <p:txBody>
          <a:bodyPr wrap="square" lIns="0" rIns="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発行申請</a:t>
            </a:r>
          </a:p>
        </p:txBody>
      </p:sp>
      <p:sp>
        <p:nvSpPr>
          <p:cNvPr id="45" name="正方形/長方形 44">
            <a:extLst>
              <a:ext uri="{FF2B5EF4-FFF2-40B4-BE49-F238E27FC236}">
                <a16:creationId xmlns:a16="http://schemas.microsoft.com/office/drawing/2014/main" id="{F4D9E841-4D8A-1130-AADC-DF5B6DCA219E}"/>
              </a:ext>
            </a:extLst>
          </p:cNvPr>
          <p:cNvSpPr/>
          <p:nvPr/>
        </p:nvSpPr>
        <p:spPr bwMode="auto">
          <a:xfrm>
            <a:off x="4669118" y="2491317"/>
            <a:ext cx="576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申請の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受理</a:t>
            </a:r>
          </a:p>
        </p:txBody>
      </p:sp>
      <p:cxnSp>
        <p:nvCxnSpPr>
          <p:cNvPr id="46" name="コネクタ: カギ線 45">
            <a:extLst>
              <a:ext uri="{FF2B5EF4-FFF2-40B4-BE49-F238E27FC236}">
                <a16:creationId xmlns:a16="http://schemas.microsoft.com/office/drawing/2014/main" id="{2FFEE0C2-9037-7842-2F11-314618BD0A6F}"/>
              </a:ext>
            </a:extLst>
          </p:cNvPr>
          <p:cNvCxnSpPr>
            <a:cxnSpLocks/>
            <a:stCxn id="44" idx="3"/>
            <a:endCxn id="45" idx="1"/>
          </p:cNvCxnSpPr>
          <p:nvPr/>
        </p:nvCxnSpPr>
        <p:spPr bwMode="auto">
          <a:xfrm>
            <a:off x="4459205" y="1508398"/>
            <a:ext cx="209913" cy="1555647"/>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50" name="正方形/長方形 49">
            <a:extLst>
              <a:ext uri="{FF2B5EF4-FFF2-40B4-BE49-F238E27FC236}">
                <a16:creationId xmlns:a16="http://schemas.microsoft.com/office/drawing/2014/main" id="{63F9DC93-BB41-F579-83D1-A3EDE6FBD196}"/>
              </a:ext>
            </a:extLst>
          </p:cNvPr>
          <p:cNvSpPr/>
          <p:nvPr/>
        </p:nvSpPr>
        <p:spPr bwMode="auto">
          <a:xfrm>
            <a:off x="5455031" y="2491317"/>
            <a:ext cx="684000" cy="114545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指定医の本人確認</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・登録</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など</a:t>
            </a:r>
          </a:p>
        </p:txBody>
      </p:sp>
      <p:sp>
        <p:nvSpPr>
          <p:cNvPr id="52" name="正方形/長方形 51">
            <a:extLst>
              <a:ext uri="{FF2B5EF4-FFF2-40B4-BE49-F238E27FC236}">
                <a16:creationId xmlns:a16="http://schemas.microsoft.com/office/drawing/2014/main" id="{30CAC325-F43A-67E1-569A-B7B4F8B4CB60}"/>
              </a:ext>
            </a:extLst>
          </p:cNvPr>
          <p:cNvSpPr/>
          <p:nvPr/>
        </p:nvSpPr>
        <p:spPr bwMode="auto">
          <a:xfrm>
            <a:off x="6348944" y="2491317"/>
            <a:ext cx="684000" cy="114545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en-US" altLang="ja-JP" sz="1200" dirty="0">
                <a:solidFill>
                  <a:schemeClr val="tx1"/>
                </a:solidFill>
                <a:latin typeface="Yu Gothic UI" panose="020B0500000000000000" pitchFamily="50" charset="-128"/>
                <a:ea typeface="Yu Gothic UI" panose="020B0500000000000000" pitchFamily="50" charset="-128"/>
              </a:rPr>
              <a:t>IDPW</a:t>
            </a:r>
            <a:r>
              <a:rPr lang="ja-JP" altLang="en-US" sz="1200" dirty="0">
                <a:solidFill>
                  <a:schemeClr val="tx1"/>
                </a:solidFill>
                <a:latin typeface="Yu Gothic UI" panose="020B0500000000000000" pitchFamily="50" charset="-128"/>
                <a:ea typeface="Yu Gothic UI" panose="020B0500000000000000" pitchFamily="50" charset="-128"/>
              </a:rPr>
              <a:t>発行通知書の交付と</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媒体の</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送付</a:t>
            </a:r>
          </a:p>
        </p:txBody>
      </p:sp>
      <p:sp>
        <p:nvSpPr>
          <p:cNvPr id="56" name="正方形/長方形 55">
            <a:extLst>
              <a:ext uri="{FF2B5EF4-FFF2-40B4-BE49-F238E27FC236}">
                <a16:creationId xmlns:a16="http://schemas.microsoft.com/office/drawing/2014/main" id="{8FD61B86-1465-9B19-E6A5-2B612965CEFE}"/>
              </a:ext>
            </a:extLst>
          </p:cNvPr>
          <p:cNvSpPr/>
          <p:nvPr/>
        </p:nvSpPr>
        <p:spPr bwMode="auto">
          <a:xfrm>
            <a:off x="7242857" y="935670"/>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IDPW</a:t>
            </a:r>
            <a:r>
              <a:rPr lang="ja-JP" altLang="en-US" sz="1200" dirty="0">
                <a:solidFill>
                  <a:srgbClr val="404040"/>
                </a:solidFill>
                <a:latin typeface="Yu Gothic UI" panose="020B0500000000000000" pitchFamily="50" charset="-128"/>
                <a:ea typeface="Yu Gothic UI" panose="020B0500000000000000" pitchFamily="50" charset="-128"/>
              </a:rPr>
              <a:t>発行通知書と媒体の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受領</a:t>
            </a:r>
          </a:p>
        </p:txBody>
      </p:sp>
      <p:cxnSp>
        <p:nvCxnSpPr>
          <p:cNvPr id="20" name="直線矢印コネクタ 19">
            <a:extLst>
              <a:ext uri="{FF2B5EF4-FFF2-40B4-BE49-F238E27FC236}">
                <a16:creationId xmlns:a16="http://schemas.microsoft.com/office/drawing/2014/main" id="{2DAB08F6-BE1D-11E6-9625-735E0F4E6D05}"/>
              </a:ext>
            </a:extLst>
          </p:cNvPr>
          <p:cNvCxnSpPr>
            <a:cxnSpLocks/>
            <a:stCxn id="32" idx="3"/>
            <a:endCxn id="39" idx="1"/>
          </p:cNvCxnSpPr>
          <p:nvPr/>
        </p:nvCxnSpPr>
        <p:spPr bwMode="auto">
          <a:xfrm>
            <a:off x="2599379" y="1508398"/>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43" name="直線矢印コネクタ 42">
            <a:extLst>
              <a:ext uri="{FF2B5EF4-FFF2-40B4-BE49-F238E27FC236}">
                <a16:creationId xmlns:a16="http://schemas.microsoft.com/office/drawing/2014/main" id="{F3B15CB8-7515-D6DB-6576-0343F815C97E}"/>
              </a:ext>
            </a:extLst>
          </p:cNvPr>
          <p:cNvCxnSpPr>
            <a:cxnSpLocks/>
            <a:stCxn id="39" idx="3"/>
            <a:endCxn id="44" idx="1"/>
          </p:cNvCxnSpPr>
          <p:nvPr/>
        </p:nvCxnSpPr>
        <p:spPr bwMode="auto">
          <a:xfrm>
            <a:off x="3493292" y="1508398"/>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51" name="直線矢印コネクタ 50">
            <a:extLst>
              <a:ext uri="{FF2B5EF4-FFF2-40B4-BE49-F238E27FC236}">
                <a16:creationId xmlns:a16="http://schemas.microsoft.com/office/drawing/2014/main" id="{B8A2B19C-9F2A-DC22-B559-482ACFD737EC}"/>
              </a:ext>
            </a:extLst>
          </p:cNvPr>
          <p:cNvCxnSpPr>
            <a:cxnSpLocks/>
            <a:stCxn id="45" idx="3"/>
            <a:endCxn id="50" idx="1"/>
          </p:cNvCxnSpPr>
          <p:nvPr/>
        </p:nvCxnSpPr>
        <p:spPr bwMode="auto">
          <a:xfrm>
            <a:off x="5245118" y="3064045"/>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54" name="直線矢印コネクタ 53">
            <a:extLst>
              <a:ext uri="{FF2B5EF4-FFF2-40B4-BE49-F238E27FC236}">
                <a16:creationId xmlns:a16="http://schemas.microsoft.com/office/drawing/2014/main" id="{D6F4B7BD-5281-72A5-F4B1-507893BF61A2}"/>
              </a:ext>
            </a:extLst>
          </p:cNvPr>
          <p:cNvCxnSpPr>
            <a:cxnSpLocks/>
            <a:stCxn id="50" idx="3"/>
            <a:endCxn id="52" idx="1"/>
          </p:cNvCxnSpPr>
          <p:nvPr/>
        </p:nvCxnSpPr>
        <p:spPr bwMode="auto">
          <a:xfrm>
            <a:off x="6139031" y="3064045"/>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69" name="コネクタ: カギ線 68">
            <a:extLst>
              <a:ext uri="{FF2B5EF4-FFF2-40B4-BE49-F238E27FC236}">
                <a16:creationId xmlns:a16="http://schemas.microsoft.com/office/drawing/2014/main" id="{65DD9D7A-24C3-EBC3-DC29-F541C4143AC8}"/>
              </a:ext>
            </a:extLst>
          </p:cNvPr>
          <p:cNvCxnSpPr>
            <a:cxnSpLocks/>
            <a:stCxn id="52" idx="3"/>
            <a:endCxn id="56" idx="1"/>
          </p:cNvCxnSpPr>
          <p:nvPr/>
        </p:nvCxnSpPr>
        <p:spPr bwMode="auto">
          <a:xfrm flipV="1">
            <a:off x="7032944" y="1508398"/>
            <a:ext cx="209913" cy="1555647"/>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6" name="テキスト ボックス 5">
            <a:extLst>
              <a:ext uri="{FF2B5EF4-FFF2-40B4-BE49-F238E27FC236}">
                <a16:creationId xmlns:a16="http://schemas.microsoft.com/office/drawing/2014/main" id="{DE2F419D-EA7A-C0F9-5C3F-CEC19DC0F043}"/>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grpSp>
        <p:nvGrpSpPr>
          <p:cNvPr id="23" name="グループ化 22">
            <a:extLst>
              <a:ext uri="{FF2B5EF4-FFF2-40B4-BE49-F238E27FC236}">
                <a16:creationId xmlns:a16="http://schemas.microsoft.com/office/drawing/2014/main" id="{0003251B-D6C3-C9A4-F2E5-F092D1416479}"/>
              </a:ext>
            </a:extLst>
          </p:cNvPr>
          <p:cNvGrpSpPr/>
          <p:nvPr/>
        </p:nvGrpSpPr>
        <p:grpSpPr>
          <a:xfrm>
            <a:off x="7377137" y="2491317"/>
            <a:ext cx="1624664" cy="1175211"/>
            <a:chOff x="7377137" y="2491317"/>
            <a:chExt cx="1624664" cy="1175211"/>
          </a:xfrm>
        </p:grpSpPr>
        <p:sp>
          <p:nvSpPr>
            <p:cNvPr id="15" name="四角形: 角を丸くする 14">
              <a:extLst>
                <a:ext uri="{FF2B5EF4-FFF2-40B4-BE49-F238E27FC236}">
                  <a16:creationId xmlns:a16="http://schemas.microsoft.com/office/drawing/2014/main" id="{75EFA6DF-0923-588B-C60E-47A8CA6ADCB8}"/>
                </a:ext>
              </a:extLst>
            </p:cNvPr>
            <p:cNvSpPr/>
            <p:nvPr/>
          </p:nvSpPr>
          <p:spPr bwMode="auto">
            <a:xfrm>
              <a:off x="7377137" y="2491317"/>
              <a:ext cx="1531786" cy="1175211"/>
            </a:xfrm>
            <a:prstGeom prst="roundRect">
              <a:avLst>
                <a:gd name="adj" fmla="val 6813"/>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17" name="正方形/長方形 16">
              <a:extLst>
                <a:ext uri="{FF2B5EF4-FFF2-40B4-BE49-F238E27FC236}">
                  <a16:creationId xmlns:a16="http://schemas.microsoft.com/office/drawing/2014/main" id="{5751D61D-4045-6322-C6FC-8D0A1A6314C5}"/>
                </a:ext>
              </a:extLst>
            </p:cNvPr>
            <p:cNvSpPr/>
            <p:nvPr/>
          </p:nvSpPr>
          <p:spPr bwMode="auto">
            <a:xfrm>
              <a:off x="7501602" y="3281831"/>
              <a:ext cx="306328" cy="323931"/>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　　　</a:t>
              </a:r>
            </a:p>
          </p:txBody>
        </p:sp>
        <p:sp>
          <p:nvSpPr>
            <p:cNvPr id="18" name="テキスト ボックス 17">
              <a:extLst>
                <a:ext uri="{FF2B5EF4-FFF2-40B4-BE49-F238E27FC236}">
                  <a16:creationId xmlns:a16="http://schemas.microsoft.com/office/drawing/2014/main" id="{22513BA2-28FD-130F-44B2-5AEE7AB80BF1}"/>
                </a:ext>
              </a:extLst>
            </p:cNvPr>
            <p:cNvSpPr txBox="1"/>
            <p:nvPr/>
          </p:nvSpPr>
          <p:spPr>
            <a:xfrm>
              <a:off x="7734003" y="3257576"/>
              <a:ext cx="1267798" cy="383182"/>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p>
            <a:p>
              <a:r>
                <a:rPr lang="ja-JP" altLang="en-US" sz="1050" dirty="0">
                  <a:solidFill>
                    <a:schemeClr val="tx1"/>
                  </a:solidFill>
                  <a:latin typeface="+mn-ea"/>
                  <a:ea typeface="+mn-ea"/>
                </a:rPr>
                <a:t>　以外の作業</a:t>
              </a:r>
            </a:p>
          </p:txBody>
        </p:sp>
        <p:sp>
          <p:nvSpPr>
            <p:cNvPr id="21" name="正方形/長方形 20">
              <a:extLst>
                <a:ext uri="{FF2B5EF4-FFF2-40B4-BE49-F238E27FC236}">
                  <a16:creationId xmlns:a16="http://schemas.microsoft.com/office/drawing/2014/main" id="{1F8DB875-848C-2DAD-60A9-FAB6AC7F4B6D}"/>
                </a:ext>
              </a:extLst>
            </p:cNvPr>
            <p:cNvSpPr/>
            <p:nvPr/>
          </p:nvSpPr>
          <p:spPr bwMode="auto">
            <a:xfrm>
              <a:off x="7501602" y="2848531"/>
              <a:ext cx="306328" cy="323931"/>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22" name="テキスト ボックス 21">
              <a:extLst>
                <a:ext uri="{FF2B5EF4-FFF2-40B4-BE49-F238E27FC236}">
                  <a16:creationId xmlns:a16="http://schemas.microsoft.com/office/drawing/2014/main" id="{CC1FAEB3-67D9-E734-957B-DE8CE61622D3}"/>
                </a:ext>
              </a:extLst>
            </p:cNvPr>
            <p:cNvSpPr txBox="1"/>
            <p:nvPr/>
          </p:nvSpPr>
          <p:spPr>
            <a:xfrm>
              <a:off x="7734003" y="2824276"/>
              <a:ext cx="1267798" cy="383183"/>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p>
            <a:p>
              <a:r>
                <a:rPr lang="ja-JP" altLang="en-US" sz="1050" dirty="0">
                  <a:solidFill>
                    <a:schemeClr val="tx1"/>
                  </a:solidFill>
                  <a:latin typeface="+mn-ea"/>
                  <a:ea typeface="+mn-ea"/>
                </a:rPr>
                <a:t>　を含む作業</a:t>
              </a:r>
            </a:p>
          </p:txBody>
        </p:sp>
      </p:grpSp>
      <p:pic>
        <p:nvPicPr>
          <p:cNvPr id="5" name="1-3-②">
            <a:hlinkClick r:id="" action="ppaction://media"/>
            <a:extLst>
              <a:ext uri="{FF2B5EF4-FFF2-40B4-BE49-F238E27FC236}">
                <a16:creationId xmlns:a16="http://schemas.microsoft.com/office/drawing/2014/main" id="{3A1CC504-4CA3-2F81-CE51-2760975EDC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66" y="-666750"/>
            <a:ext cx="609600" cy="609600"/>
          </a:xfrm>
          <a:prstGeom prst="rect">
            <a:avLst/>
          </a:prstGeom>
        </p:spPr>
      </p:pic>
      <p:sp>
        <p:nvSpPr>
          <p:cNvPr id="7" name="正方形/長方形 6">
            <a:extLst>
              <a:ext uri="{FF2B5EF4-FFF2-40B4-BE49-F238E27FC236}">
                <a16:creationId xmlns:a16="http://schemas.microsoft.com/office/drawing/2014/main" id="{D6DDE073-AAD7-F714-1507-CBB29B32EFDC}"/>
              </a:ext>
            </a:extLst>
          </p:cNvPr>
          <p:cNvSpPr/>
          <p:nvPr/>
        </p:nvSpPr>
        <p:spPr>
          <a:xfrm>
            <a:off x="1045761" y="2491316"/>
            <a:ext cx="659704"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8" name="正方形/長方形 7">
            <a:extLst>
              <a:ext uri="{FF2B5EF4-FFF2-40B4-BE49-F238E27FC236}">
                <a16:creationId xmlns:a16="http://schemas.microsoft.com/office/drawing/2014/main" id="{1FCAFA2A-CD88-1722-20E3-EEA0A155747F}"/>
              </a:ext>
            </a:extLst>
          </p:cNvPr>
          <p:cNvSpPr/>
          <p:nvPr/>
        </p:nvSpPr>
        <p:spPr>
          <a:xfrm>
            <a:off x="1932900" y="935670"/>
            <a:ext cx="659704"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9" name="正方形/長方形 8">
            <a:extLst>
              <a:ext uri="{FF2B5EF4-FFF2-40B4-BE49-F238E27FC236}">
                <a16:creationId xmlns:a16="http://schemas.microsoft.com/office/drawing/2014/main" id="{F2350EA0-904C-980A-4E09-93AAC1E0021B}"/>
              </a:ext>
            </a:extLst>
          </p:cNvPr>
          <p:cNvSpPr/>
          <p:nvPr/>
        </p:nvSpPr>
        <p:spPr>
          <a:xfrm>
            <a:off x="2818606" y="935670"/>
            <a:ext cx="659704"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0" name="正方形/長方形 9">
            <a:extLst>
              <a:ext uri="{FF2B5EF4-FFF2-40B4-BE49-F238E27FC236}">
                <a16:creationId xmlns:a16="http://schemas.microsoft.com/office/drawing/2014/main" id="{0BE02131-7687-0E5F-30CA-6DA5DCF83606}"/>
              </a:ext>
            </a:extLst>
          </p:cNvPr>
          <p:cNvSpPr/>
          <p:nvPr/>
        </p:nvSpPr>
        <p:spPr>
          <a:xfrm>
            <a:off x="3723728" y="935670"/>
            <a:ext cx="735475"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1" name="正方形/長方形 10">
            <a:extLst>
              <a:ext uri="{FF2B5EF4-FFF2-40B4-BE49-F238E27FC236}">
                <a16:creationId xmlns:a16="http://schemas.microsoft.com/office/drawing/2014/main" id="{6FCC2DBC-3A04-337C-2044-7888A5D31918}"/>
              </a:ext>
            </a:extLst>
          </p:cNvPr>
          <p:cNvSpPr/>
          <p:nvPr/>
        </p:nvSpPr>
        <p:spPr>
          <a:xfrm>
            <a:off x="4669118" y="2486465"/>
            <a:ext cx="575999"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2" name="正方形/長方形 11">
            <a:extLst>
              <a:ext uri="{FF2B5EF4-FFF2-40B4-BE49-F238E27FC236}">
                <a16:creationId xmlns:a16="http://schemas.microsoft.com/office/drawing/2014/main" id="{28D85412-D55B-1030-3B29-F7059C43F9F0}"/>
              </a:ext>
            </a:extLst>
          </p:cNvPr>
          <p:cNvSpPr/>
          <p:nvPr/>
        </p:nvSpPr>
        <p:spPr>
          <a:xfrm>
            <a:off x="5468972" y="2486465"/>
            <a:ext cx="661513"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3" name="正方形/長方形 12">
            <a:extLst>
              <a:ext uri="{FF2B5EF4-FFF2-40B4-BE49-F238E27FC236}">
                <a16:creationId xmlns:a16="http://schemas.microsoft.com/office/drawing/2014/main" id="{3DEB4A44-0705-0AF1-629C-7DEED1D52E78}"/>
              </a:ext>
            </a:extLst>
          </p:cNvPr>
          <p:cNvSpPr/>
          <p:nvPr/>
        </p:nvSpPr>
        <p:spPr>
          <a:xfrm>
            <a:off x="6362887" y="2486465"/>
            <a:ext cx="661512"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4" name="正方形/長方形 13">
            <a:extLst>
              <a:ext uri="{FF2B5EF4-FFF2-40B4-BE49-F238E27FC236}">
                <a16:creationId xmlns:a16="http://schemas.microsoft.com/office/drawing/2014/main" id="{AAB5E037-18C1-E15F-E5AF-E426BFB78FD0}"/>
              </a:ext>
            </a:extLst>
          </p:cNvPr>
          <p:cNvSpPr/>
          <p:nvPr/>
        </p:nvSpPr>
        <p:spPr>
          <a:xfrm>
            <a:off x="7242857" y="923543"/>
            <a:ext cx="684001"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39200">
        <p:fade/>
      </p:transition>
    </mc:Choice>
    <mc:Fallback xmlns="">
      <p:transition spd="med" advClick="0" advTm="392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04" fill="hold"/>
                                        <p:tgtEl>
                                          <p:spTgt spid="5"/>
                                        </p:tgtEl>
                                      </p:cBhvr>
                                    </p:cmd>
                                  </p:childTnLst>
                                </p:cTn>
                              </p:par>
                              <p:par>
                                <p:cTn id="7" presetID="10" presetClass="entr" presetSubtype="0" fill="hold" grpId="0" nodeType="withEffect">
                                  <p:stCondLst>
                                    <p:cond delay="65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5" presetClass="emph" presetSubtype="0" nodeType="withEffect">
                                  <p:stCondLst>
                                    <p:cond delay="6500"/>
                                  </p:stCondLst>
                                  <p:childTnLst>
                                    <p:set>
                                      <p:cBhvr override="childStyle">
                                        <p:cTn id="11" dur="4500"/>
                                        <p:tgtEl>
                                          <p:spTgt spid="31">
                                            <p:txEl>
                                              <p:pRg st="0" end="0"/>
                                            </p:txEl>
                                          </p:spTgt>
                                        </p:tgtEl>
                                        <p:attrNameLst>
                                          <p:attrName>style.fontWeight</p:attrName>
                                        </p:attrNameLst>
                                      </p:cBhvr>
                                      <p:to>
                                        <p:strVal val="bold"/>
                                      </p:to>
                                    </p:set>
                                  </p:childTnLst>
                                </p:cTn>
                              </p:par>
                              <p:par>
                                <p:cTn id="12" presetID="3" presetClass="emph" presetSubtype="1" nodeType="withEffect">
                                  <p:stCondLst>
                                    <p:cond delay="6500"/>
                                  </p:stCondLst>
                                  <p:childTnLst>
                                    <p:set>
                                      <p:cBhvr override="childStyle">
                                        <p:cTn id="13" dur="4500"/>
                                        <p:tgtEl>
                                          <p:spTgt spid="31">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100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7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5" presetClass="emph" presetSubtype="0" nodeType="withEffect">
                                  <p:stCondLst>
                                    <p:cond delay="7500"/>
                                  </p:stCondLst>
                                  <p:childTnLst>
                                    <p:set>
                                      <p:cBhvr override="childStyle">
                                        <p:cTn id="21" dur="4000"/>
                                        <p:tgtEl>
                                          <p:spTgt spid="32">
                                            <p:txEl>
                                              <p:pRg st="0" end="0"/>
                                            </p:txEl>
                                          </p:spTgt>
                                        </p:tgtEl>
                                        <p:attrNameLst>
                                          <p:attrName>style.fontWeight</p:attrName>
                                        </p:attrNameLst>
                                      </p:cBhvr>
                                      <p:to>
                                        <p:strVal val="bold"/>
                                      </p:to>
                                    </p:set>
                                  </p:childTnLst>
                                </p:cTn>
                              </p:par>
                              <p:par>
                                <p:cTn id="22" presetID="3" presetClass="emph" presetSubtype="1" nodeType="withEffect">
                                  <p:stCondLst>
                                    <p:cond delay="7500"/>
                                  </p:stCondLst>
                                  <p:childTnLst>
                                    <p:set>
                                      <p:cBhvr override="childStyle">
                                        <p:cTn id="23" dur="4000"/>
                                        <p:tgtEl>
                                          <p:spTgt spid="32">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1150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ntr" presetSubtype="0" fill="hold" grpId="0" nodeType="withEffect">
                                  <p:stCondLst>
                                    <p:cond delay="12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5" presetClass="emph" presetSubtype="0" nodeType="withEffect">
                                  <p:stCondLst>
                                    <p:cond delay="12000"/>
                                  </p:stCondLst>
                                  <p:childTnLst>
                                    <p:set>
                                      <p:cBhvr override="childStyle">
                                        <p:cTn id="31" dur="8500"/>
                                        <p:tgtEl>
                                          <p:spTgt spid="39">
                                            <p:txEl>
                                              <p:pRg st="0" end="0"/>
                                            </p:txEl>
                                          </p:spTgt>
                                        </p:tgtEl>
                                        <p:attrNameLst>
                                          <p:attrName>style.fontWeight</p:attrName>
                                        </p:attrNameLst>
                                      </p:cBhvr>
                                      <p:to>
                                        <p:strVal val="bold"/>
                                      </p:to>
                                    </p:set>
                                  </p:childTnLst>
                                </p:cTn>
                              </p:par>
                              <p:par>
                                <p:cTn id="32" presetID="3" presetClass="emph" presetSubtype="1" nodeType="withEffect">
                                  <p:stCondLst>
                                    <p:cond delay="12000"/>
                                  </p:stCondLst>
                                  <p:childTnLst>
                                    <p:set>
                                      <p:cBhvr override="childStyle">
                                        <p:cTn id="33" dur="8500"/>
                                        <p:tgtEl>
                                          <p:spTgt spid="39">
                                            <p:txEl>
                                              <p:pRg st="0" end="0"/>
                                            </p:txEl>
                                          </p:spTgt>
                                        </p:tgtEl>
                                        <p:attrNameLst>
                                          <p:attrName>style.color</p:attrName>
                                        </p:attrNameLst>
                                      </p:cBhvr>
                                      <p:to>
                                        <p:clrVal>
                                          <a:srgbClr val="EB5032"/>
                                        </p:clrVal>
                                      </p:to>
                                    </p:set>
                                  </p:childTnLst>
                                </p:cTn>
                              </p:par>
                              <p:par>
                                <p:cTn id="34" presetID="10" presetClass="exit" presetSubtype="0" fill="hold" grpId="1" nodeType="withEffect">
                                  <p:stCondLst>
                                    <p:cond delay="2050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ntr" presetSubtype="0" fill="hold" grpId="0" nodeType="withEffect">
                                  <p:stCondLst>
                                    <p:cond delay="13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5" presetClass="emph" presetSubtype="0" nodeType="withEffect">
                                  <p:stCondLst>
                                    <p:cond delay="13000"/>
                                  </p:stCondLst>
                                  <p:childTnLst>
                                    <p:set>
                                      <p:cBhvr override="childStyle">
                                        <p:cTn id="41" dur="8500"/>
                                        <p:tgtEl>
                                          <p:spTgt spid="44">
                                            <p:txEl>
                                              <p:pRg st="0" end="0"/>
                                            </p:txEl>
                                          </p:spTgt>
                                        </p:tgtEl>
                                        <p:attrNameLst>
                                          <p:attrName>style.fontWeight</p:attrName>
                                        </p:attrNameLst>
                                      </p:cBhvr>
                                      <p:to>
                                        <p:strVal val="bold"/>
                                      </p:to>
                                    </p:set>
                                  </p:childTnLst>
                                </p:cTn>
                              </p:par>
                              <p:par>
                                <p:cTn id="42" presetID="3" presetClass="emph" presetSubtype="1" nodeType="withEffect">
                                  <p:stCondLst>
                                    <p:cond delay="13000"/>
                                  </p:stCondLst>
                                  <p:childTnLst>
                                    <p:set>
                                      <p:cBhvr override="childStyle">
                                        <p:cTn id="43" dur="8500"/>
                                        <p:tgtEl>
                                          <p:spTgt spid="44">
                                            <p:txEl>
                                              <p:pRg st="0" end="0"/>
                                            </p:txEl>
                                          </p:spTgt>
                                        </p:tgtEl>
                                        <p:attrNameLst>
                                          <p:attrName>style.color</p:attrName>
                                        </p:attrNameLst>
                                      </p:cBhvr>
                                      <p:to>
                                        <p:clrVal>
                                          <a:srgbClr val="EB5032"/>
                                        </p:clrVal>
                                      </p:to>
                                    </p:set>
                                  </p:childTnLst>
                                </p:cTn>
                              </p:par>
                              <p:par>
                                <p:cTn id="44" presetID="10" presetClass="exit" presetSubtype="0" fill="hold" grpId="1" nodeType="withEffect">
                                  <p:stCondLst>
                                    <p:cond delay="2150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ntr" presetSubtype="0" fill="hold" grpId="0" nodeType="withEffect">
                                  <p:stCondLst>
                                    <p:cond delay="140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5" presetClass="emph" presetSubtype="0" nodeType="withEffect">
                                  <p:stCondLst>
                                    <p:cond delay="14000"/>
                                  </p:stCondLst>
                                  <p:childTnLst>
                                    <p:set>
                                      <p:cBhvr override="childStyle">
                                        <p:cTn id="51" dur="8500"/>
                                        <p:tgtEl>
                                          <p:spTgt spid="45">
                                            <p:txEl>
                                              <p:pRg st="0" end="0"/>
                                            </p:txEl>
                                          </p:spTgt>
                                        </p:tgtEl>
                                        <p:attrNameLst>
                                          <p:attrName>style.fontWeight</p:attrName>
                                        </p:attrNameLst>
                                      </p:cBhvr>
                                      <p:to>
                                        <p:strVal val="bold"/>
                                      </p:to>
                                    </p:set>
                                  </p:childTnLst>
                                </p:cTn>
                              </p:par>
                              <p:par>
                                <p:cTn id="52" presetID="3" presetClass="emph" presetSubtype="1" nodeType="withEffect">
                                  <p:stCondLst>
                                    <p:cond delay="14000"/>
                                  </p:stCondLst>
                                  <p:childTnLst>
                                    <p:set>
                                      <p:cBhvr override="childStyle">
                                        <p:cTn id="53" dur="8500"/>
                                        <p:tgtEl>
                                          <p:spTgt spid="45">
                                            <p:txEl>
                                              <p:pRg st="0" end="0"/>
                                            </p:txEl>
                                          </p:spTgt>
                                        </p:tgtEl>
                                        <p:attrNameLst>
                                          <p:attrName>style.color</p:attrName>
                                        </p:attrNameLst>
                                      </p:cBhvr>
                                      <p:to>
                                        <p:clrVal>
                                          <a:srgbClr val="EB5032"/>
                                        </p:clrVal>
                                      </p:to>
                                    </p:set>
                                  </p:childTnLst>
                                </p:cTn>
                              </p:par>
                              <p:par>
                                <p:cTn id="54" presetID="10" presetClass="exit" presetSubtype="0" fill="hold" grpId="1" nodeType="withEffect">
                                  <p:stCondLst>
                                    <p:cond delay="2250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ntr" presetSubtype="0" fill="hold" grpId="0" nodeType="withEffect">
                                  <p:stCondLst>
                                    <p:cond delay="235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5" presetClass="emph" presetSubtype="0" nodeType="withEffect">
                                  <p:stCondLst>
                                    <p:cond delay="23500"/>
                                  </p:stCondLst>
                                  <p:childTnLst>
                                    <p:set>
                                      <p:cBhvr override="childStyle">
                                        <p:cTn id="61" dur="4000"/>
                                        <p:tgtEl>
                                          <p:spTgt spid="50">
                                            <p:txEl>
                                              <p:pRg st="0" end="0"/>
                                            </p:txEl>
                                          </p:spTgt>
                                        </p:tgtEl>
                                        <p:attrNameLst>
                                          <p:attrName>style.fontWeight</p:attrName>
                                        </p:attrNameLst>
                                      </p:cBhvr>
                                      <p:to>
                                        <p:strVal val="bold"/>
                                      </p:to>
                                    </p:set>
                                  </p:childTnLst>
                                </p:cTn>
                              </p:par>
                              <p:par>
                                <p:cTn id="62" presetID="15" presetClass="emph" presetSubtype="0" nodeType="withEffect">
                                  <p:stCondLst>
                                    <p:cond delay="23500"/>
                                  </p:stCondLst>
                                  <p:childTnLst>
                                    <p:set>
                                      <p:cBhvr override="childStyle">
                                        <p:cTn id="63" dur="4000"/>
                                        <p:tgtEl>
                                          <p:spTgt spid="50">
                                            <p:txEl>
                                              <p:pRg st="1" end="1"/>
                                            </p:txEl>
                                          </p:spTgt>
                                        </p:tgtEl>
                                        <p:attrNameLst>
                                          <p:attrName>style.fontWeight</p:attrName>
                                        </p:attrNameLst>
                                      </p:cBhvr>
                                      <p:to>
                                        <p:strVal val="bold"/>
                                      </p:to>
                                    </p:set>
                                  </p:childTnLst>
                                </p:cTn>
                              </p:par>
                              <p:par>
                                <p:cTn id="64" presetID="15" presetClass="emph" presetSubtype="0" nodeType="withEffect">
                                  <p:stCondLst>
                                    <p:cond delay="23500"/>
                                  </p:stCondLst>
                                  <p:childTnLst>
                                    <p:set>
                                      <p:cBhvr override="childStyle">
                                        <p:cTn id="65" dur="4000"/>
                                        <p:tgtEl>
                                          <p:spTgt spid="50">
                                            <p:txEl>
                                              <p:pRg st="2" end="2"/>
                                            </p:txEl>
                                          </p:spTgt>
                                        </p:tgtEl>
                                        <p:attrNameLst>
                                          <p:attrName>style.fontWeight</p:attrName>
                                        </p:attrNameLst>
                                      </p:cBhvr>
                                      <p:to>
                                        <p:strVal val="bold"/>
                                      </p:to>
                                    </p:set>
                                  </p:childTnLst>
                                </p:cTn>
                              </p:par>
                              <p:par>
                                <p:cTn id="66" presetID="3" presetClass="emph" presetSubtype="1" nodeType="withEffect">
                                  <p:stCondLst>
                                    <p:cond delay="23500"/>
                                  </p:stCondLst>
                                  <p:childTnLst>
                                    <p:set>
                                      <p:cBhvr override="childStyle">
                                        <p:cTn id="67" dur="4000"/>
                                        <p:tgtEl>
                                          <p:spTgt spid="50">
                                            <p:txEl>
                                              <p:pRg st="0" end="0"/>
                                            </p:txEl>
                                          </p:spTgt>
                                        </p:tgtEl>
                                        <p:attrNameLst>
                                          <p:attrName>style.color</p:attrName>
                                        </p:attrNameLst>
                                      </p:cBhvr>
                                      <p:to>
                                        <p:clrVal>
                                          <a:srgbClr val="EB5032"/>
                                        </p:clrVal>
                                      </p:to>
                                    </p:set>
                                  </p:childTnLst>
                                </p:cTn>
                              </p:par>
                              <p:par>
                                <p:cTn id="68" presetID="3" presetClass="emph" presetSubtype="1" nodeType="withEffect">
                                  <p:stCondLst>
                                    <p:cond delay="23500"/>
                                  </p:stCondLst>
                                  <p:childTnLst>
                                    <p:set>
                                      <p:cBhvr override="childStyle">
                                        <p:cTn id="69" dur="4000"/>
                                        <p:tgtEl>
                                          <p:spTgt spid="50">
                                            <p:txEl>
                                              <p:pRg st="1" end="1"/>
                                            </p:txEl>
                                          </p:spTgt>
                                        </p:tgtEl>
                                        <p:attrNameLst>
                                          <p:attrName>style.color</p:attrName>
                                        </p:attrNameLst>
                                      </p:cBhvr>
                                      <p:to>
                                        <p:clrVal>
                                          <a:srgbClr val="EB5032"/>
                                        </p:clrVal>
                                      </p:to>
                                    </p:set>
                                  </p:childTnLst>
                                </p:cTn>
                              </p:par>
                              <p:par>
                                <p:cTn id="70" presetID="3" presetClass="emph" presetSubtype="1" nodeType="withEffect">
                                  <p:stCondLst>
                                    <p:cond delay="23500"/>
                                  </p:stCondLst>
                                  <p:childTnLst>
                                    <p:set>
                                      <p:cBhvr override="childStyle">
                                        <p:cTn id="71" dur="4000"/>
                                        <p:tgtEl>
                                          <p:spTgt spid="50">
                                            <p:txEl>
                                              <p:pRg st="2" end="2"/>
                                            </p:txEl>
                                          </p:spTgt>
                                        </p:tgtEl>
                                        <p:attrNameLst>
                                          <p:attrName>style.color</p:attrName>
                                        </p:attrNameLst>
                                      </p:cBhvr>
                                      <p:to>
                                        <p:clrVal>
                                          <a:srgbClr val="EB5032"/>
                                        </p:clrVal>
                                      </p:to>
                                    </p:set>
                                  </p:childTnLst>
                                </p:cTn>
                              </p:par>
                              <p:par>
                                <p:cTn id="72" presetID="10" presetClass="exit" presetSubtype="0" fill="hold" grpId="1" nodeType="withEffect">
                                  <p:stCondLst>
                                    <p:cond delay="2750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10" presetClass="entr" presetSubtype="0" fill="hold" grpId="0" nodeType="withEffect">
                                  <p:stCondLst>
                                    <p:cond delay="2800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5" presetClass="emph" presetSubtype="0" nodeType="withEffect">
                                  <p:stCondLst>
                                    <p:cond delay="28000"/>
                                  </p:stCondLst>
                                  <p:childTnLst>
                                    <p:set>
                                      <p:cBhvr override="childStyle">
                                        <p:cTn id="79" dur="4000"/>
                                        <p:tgtEl>
                                          <p:spTgt spid="52">
                                            <p:txEl>
                                              <p:pRg st="0" end="0"/>
                                            </p:txEl>
                                          </p:spTgt>
                                        </p:tgtEl>
                                        <p:attrNameLst>
                                          <p:attrName>style.fontWeight</p:attrName>
                                        </p:attrNameLst>
                                      </p:cBhvr>
                                      <p:to>
                                        <p:strVal val="bold"/>
                                      </p:to>
                                    </p:set>
                                  </p:childTnLst>
                                </p:cTn>
                              </p:par>
                              <p:par>
                                <p:cTn id="80" presetID="3" presetClass="emph" presetSubtype="1" nodeType="withEffect">
                                  <p:stCondLst>
                                    <p:cond delay="28000"/>
                                  </p:stCondLst>
                                  <p:childTnLst>
                                    <p:set>
                                      <p:cBhvr override="childStyle">
                                        <p:cTn id="81" dur="4000"/>
                                        <p:tgtEl>
                                          <p:spTgt spid="52">
                                            <p:txEl>
                                              <p:pRg st="0" end="0"/>
                                            </p:txEl>
                                          </p:spTgt>
                                        </p:tgtEl>
                                        <p:attrNameLst>
                                          <p:attrName>style.color</p:attrName>
                                        </p:attrNameLst>
                                      </p:cBhvr>
                                      <p:to>
                                        <p:clrVal>
                                          <a:srgbClr val="EB5032"/>
                                        </p:clrVal>
                                      </p:to>
                                    </p:set>
                                  </p:childTnLst>
                                </p:cTn>
                              </p:par>
                              <p:par>
                                <p:cTn id="82" presetID="10" presetClass="exit" presetSubtype="0" fill="hold" grpId="1" nodeType="withEffect">
                                  <p:stCondLst>
                                    <p:cond delay="3200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0" presetClass="entr" presetSubtype="0" fill="hold" grpId="0" nodeType="withEffect">
                                  <p:stCondLst>
                                    <p:cond delay="3250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5" presetClass="emph" presetSubtype="0" nodeType="withEffect">
                                  <p:stCondLst>
                                    <p:cond delay="32500"/>
                                  </p:stCondLst>
                                  <p:childTnLst>
                                    <p:set>
                                      <p:cBhvr override="childStyle">
                                        <p:cTn id="89" dur="indefinite"/>
                                        <p:tgtEl>
                                          <p:spTgt spid="56">
                                            <p:txEl>
                                              <p:pRg st="0" end="0"/>
                                            </p:txEl>
                                          </p:spTgt>
                                        </p:tgtEl>
                                        <p:attrNameLst>
                                          <p:attrName>style.fontWeight</p:attrName>
                                        </p:attrNameLst>
                                      </p:cBhvr>
                                      <p:to>
                                        <p:strVal val="bold"/>
                                      </p:to>
                                    </p:set>
                                  </p:childTnLst>
                                </p:cTn>
                              </p:par>
                              <p:par>
                                <p:cTn id="90" presetID="3" presetClass="emph" presetSubtype="1" nodeType="withEffect">
                                  <p:stCondLst>
                                    <p:cond delay="32500"/>
                                  </p:stCondLst>
                                  <p:childTnLst>
                                    <p:set>
                                      <p:cBhvr override="childStyle">
                                        <p:cTn id="91" dur="indefinite"/>
                                        <p:tgtEl>
                                          <p:spTgt spid="56">
                                            <p:txEl>
                                              <p:pRg st="0" end="0"/>
                                            </p:txEl>
                                          </p:spTgt>
                                        </p:tgtEl>
                                        <p:attrNameLst>
                                          <p:attrName>style.color</p:attrName>
                                        </p:attrNameLst>
                                      </p:cBhvr>
                                      <p:to>
                                        <p:clrVal>
                                          <a:srgbClr val="EB5032"/>
                                        </p:clrVal>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2" fill="hold" display="0">
                  <p:stCondLst>
                    <p:cond delay="indefinite"/>
                  </p:stCondLst>
                  <p:endCondLst>
                    <p:cond evt="onStopAudio" delay="0">
                      <p:tgtEl>
                        <p:sldTgt/>
                      </p:tgtEl>
                    </p:cond>
                  </p:endCondLst>
                </p:cTn>
                <p:tgtEl>
                  <p:spTgt spid="5"/>
                </p:tgtEl>
              </p:cMediaNode>
            </p:audio>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指定医に指定済みの場合に指定医</a:t>
            </a:r>
            <a:r>
              <a:rPr lang="en-US" altLang="ja-JP" sz="1400" dirty="0">
                <a:solidFill>
                  <a:schemeClr val="bg1"/>
                </a:solidFill>
              </a:rPr>
              <a:t>ID</a:t>
            </a:r>
            <a:r>
              <a:rPr lang="ja-JP" altLang="en-US" sz="1400" dirty="0">
                <a:solidFill>
                  <a:schemeClr val="bg1"/>
                </a:solidFill>
              </a:rPr>
              <a:t>を払い出す作業の流れの説明は終了です。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②">
            <a:hlinkClick r:id="" action="ppaction://media"/>
            <a:extLst>
              <a:ext uri="{FF2B5EF4-FFF2-40B4-BE49-F238E27FC236}">
                <a16:creationId xmlns:a16="http://schemas.microsoft.com/office/drawing/2014/main" id="{74F09EBB-09D9-F84F-37A6-F1AAEBC7D6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85800"/>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Tm="17250">
        <p:fade/>
      </p:transition>
    </mc:Choice>
    <mc:Fallback xmlns="">
      <p:transition spd="med" advTm="17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B50828-9C79-48C1-B81C-47FE3D99C391}"/>
</file>

<file path=customXml/itemProps2.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3.xml><?xml version="1.0" encoding="utf-8"?>
<ds:datastoreItem xmlns:ds="http://schemas.openxmlformats.org/officeDocument/2006/customXml" ds:itemID="{190D6402-1F4B-4D28-9548-BC849BB04977}">
  <ds:schemaRefs>
    <ds:schemaRef ds:uri="90cb02d9-cc33-4f7a-b2c7-ae5fd86fdfb3"/>
    <ds:schemaRef ds:uri="69b4350b-1eef-4a6f-a049-314d91b0d567"/>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315</Words>
  <Application>Microsoft Office PowerPoint</Application>
  <PresentationFormat>画面に合わせる (16:9)</PresentationFormat>
  <Paragraphs>32</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HGPｺﾞｼｯｸE</vt:lpstr>
      <vt:lpstr>Arial</vt:lpstr>
      <vt:lpstr>Yu Gothic UI</vt:lpstr>
      <vt:lpstr>Times New Roman</vt:lpstr>
      <vt:lpstr>標準デザイン</vt:lpstr>
      <vt:lpstr>難病・小慢DBシステム説明動画</vt:lpstr>
      <vt:lpstr>指定医に指定済みの場合に指定医IDを払い出す作業の流れ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453300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