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297_22E83977.xml" ContentType="application/vnd.ms-powerpoint.comments+xml"/>
  <Override PartName="/ppt/notesSlides/notesSlide6.xml" ContentType="application/vnd.openxmlformats-officedocument.presentationml.notesSlide+xml"/>
  <Override PartName="/ppt/comments/modernComment_2B0_39F4738A.xml" ContentType="application/vnd.ms-powerpoint.comments+xml"/>
  <Override PartName="/ppt/notesSlides/notesSlide7.xml" ContentType="application/vnd.openxmlformats-officedocument.presentationml.notesSlide+xml"/>
  <Override PartName="/ppt/comments/modernComment_2B1_CF4FBFDD.xml" ContentType="application/vnd.ms-powerpoint.comments+xml"/>
  <Override PartName="/ppt/notesSlides/notesSlide8.xml" ContentType="application/vnd.openxmlformats-officedocument.presentationml.notesSlide+xml"/>
  <Override PartName="/ppt/comments/modernComment_2B4_4E08764D.xml" ContentType="application/vnd.ms-powerpoint.comments+xml"/>
  <Override PartName="/ppt/notesSlides/notesSlide9.xml" ContentType="application/vnd.openxmlformats-officedocument.presentationml.notesSlide+xml"/>
  <Override PartName="/ppt/comments/modernComment_2B5_30BE61AE.xml" ContentType="application/vnd.ms-powerpoint.comments+xml"/>
  <Override PartName="/ppt/notesSlides/notesSlide10.xml" ContentType="application/vnd.openxmlformats-officedocument.presentationml.notesSlide+xml"/>
  <Override PartName="/ppt/comments/modernComment_2B6_204D552F.xml" ContentType="application/vnd.ms-powerpoint.comments+xml"/>
  <Override PartName="/ppt/notesSlides/notesSlide11.xml" ContentType="application/vnd.openxmlformats-officedocument.presentationml.notesSlide+xml"/>
  <Override PartName="/ppt/comments/modernComment_2C3_36DD59DE.xml" ContentType="application/vnd.ms-powerpoint.comments+xml"/>
  <Override PartName="/ppt/notesSlides/notesSlide12.xml" ContentType="application/vnd.openxmlformats-officedocument.presentationml.notesSlide+xml"/>
  <Override PartName="/ppt/comments/modernComment_2C4_D3987E4F.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embedTrueTypeFonts="1" saveSubsetFonts="1" autoCompressPictures="0">
  <p:sldMasterIdLst>
    <p:sldMasterId id="2147483648" r:id="rId4"/>
  </p:sldMasterIdLst>
  <p:notesMasterIdLst>
    <p:notesMasterId r:id="rId19"/>
  </p:notesMasterIdLst>
  <p:handoutMasterIdLst>
    <p:handoutMasterId r:id="rId20"/>
  </p:handoutMasterIdLst>
  <p:sldIdLst>
    <p:sldId id="703" r:id="rId5"/>
    <p:sldId id="704" r:id="rId6"/>
    <p:sldId id="702" r:id="rId7"/>
    <p:sldId id="687" r:id="rId8"/>
    <p:sldId id="690" r:id="rId9"/>
    <p:sldId id="663" r:id="rId10"/>
    <p:sldId id="688" r:id="rId11"/>
    <p:sldId id="689" r:id="rId12"/>
    <p:sldId id="692" r:id="rId13"/>
    <p:sldId id="693" r:id="rId14"/>
    <p:sldId id="694" r:id="rId15"/>
    <p:sldId id="707" r:id="rId16"/>
    <p:sldId id="708" r:id="rId17"/>
    <p:sldId id="705" r:id="rId18"/>
  </p:sldIdLst>
  <p:sldSz cx="9144000" cy="5143500" type="screen16x9"/>
  <p:notesSz cx="6735763" cy="9866313"/>
  <p:embeddedFontLst>
    <p:embeddedFont>
      <p:font typeface="HGPｺﾞｼｯｸE" panose="020B0900000000000000" pitchFamily="50" charset="-128"/>
      <p:regular r:id="rId21"/>
    </p:embeddedFont>
    <p:embeddedFont>
      <p:font typeface="Meiryo UI" panose="020B0604030504040204" pitchFamily="50" charset="-128"/>
      <p:regular r:id="rId22"/>
      <p:bold r:id="rId23"/>
      <p:italic r:id="rId24"/>
      <p:boldItalic r:id="rId25"/>
    </p:embeddedFont>
    <p:embeddedFont>
      <p:font typeface="Yu Gothic UI" panose="020B0500000000000000" pitchFamily="50" charset="-128"/>
      <p:regular r:id="rId26"/>
      <p:bold r:id="rId27"/>
    </p:embeddedFont>
  </p:embeddedFontLst>
  <p:defaultTextStyle>
    <a:defPPr>
      <a:defRPr lang="ja-JP"/>
    </a:defPPr>
    <a:lvl1pPr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1pPr>
    <a:lvl2pPr marL="4572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2pPr>
    <a:lvl3pPr marL="9144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3pPr>
    <a:lvl4pPr marL="13716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4pPr>
    <a:lvl5pPr marL="18288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5pPr>
    <a:lvl6pPr marL="22860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6pPr>
    <a:lvl7pPr marL="27432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7pPr>
    <a:lvl8pPr marL="32004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8pPr>
    <a:lvl9pPr marL="36576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9pPr>
  </p:defaultTextStyle>
  <p:extLst>
    <p:ext uri="{EFAFB233-063F-42B5-8137-9DF3F51BA10A}">
      <p15:sldGuideLst xmlns:p15="http://schemas.microsoft.com/office/powerpoint/2012/main">
        <p15:guide id="1" orient="horz" pos="463" userDrawn="1">
          <p15:clr>
            <a:srgbClr val="A4A3A4"/>
          </p15:clr>
        </p15:guide>
        <p15:guide id="2" pos="5670" userDrawn="1">
          <p15:clr>
            <a:srgbClr val="A4A3A4"/>
          </p15:clr>
        </p15:guide>
        <p15:guide id="3" pos="2721" userDrawn="1">
          <p15:clr>
            <a:srgbClr val="A4A3A4"/>
          </p15:clr>
        </p15:guide>
        <p15:guide id="4" pos="136" userDrawn="1">
          <p15:clr>
            <a:srgbClr val="A4A3A4"/>
          </p15:clr>
        </p15:guide>
      </p15:sldGuideLst>
    </p:ext>
    <p:ext uri="{2D200454-40CA-4A62-9FC3-DE9A4176ACB9}">
      <p15:notesGuideLst xmlns:p15="http://schemas.microsoft.com/office/powerpoint/2012/main">
        <p15:guide id="1" orient="horz" pos="3107">
          <p15:clr>
            <a:srgbClr val="A4A3A4"/>
          </p15:clr>
        </p15:guide>
        <p15:guide id="2" pos="212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750"/>
    <a:srgbClr val="E27B26"/>
    <a:srgbClr val="4BACC6"/>
    <a:srgbClr val="BFBFBF"/>
    <a:srgbClr val="F9CCC3"/>
    <a:srgbClr val="EB5032"/>
    <a:srgbClr val="F2D43D"/>
    <a:srgbClr val="F3793D"/>
    <a:srgbClr val="8C8A8C"/>
    <a:srgbClr val="FF00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1B644F-373B-4F85-BAA0-9BF9D8509FA1}" v="7" dt="2023-07-04T01:29:45.694"/>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2" autoAdjust="0"/>
    <p:restoredTop sz="89498" autoAdjust="0"/>
  </p:normalViewPr>
  <p:slideViewPr>
    <p:cSldViewPr snapToGrid="0">
      <p:cViewPr varScale="1">
        <p:scale>
          <a:sx n="114" d="100"/>
          <a:sy n="114" d="100"/>
        </p:scale>
        <p:origin x="528" y="108"/>
      </p:cViewPr>
      <p:guideLst>
        <p:guide orient="horz" pos="463"/>
        <p:guide pos="5670"/>
        <p:guide pos="2721"/>
        <p:guide pos="136"/>
      </p:guideLst>
    </p:cSldViewPr>
  </p:slideViewPr>
  <p:outlineViewPr>
    <p:cViewPr>
      <p:scale>
        <a:sx n="33" d="100"/>
        <a:sy n="33" d="100"/>
      </p:scale>
      <p:origin x="0" y="0"/>
    </p:cViewPr>
    <p:sldLst>
      <p:sld r:id="rId1" collapse="1"/>
      <p:sld r:id="rId2" collapse="1"/>
    </p:sldLst>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74" d="100"/>
          <a:sy n="74" d="100"/>
        </p:scale>
        <p:origin x="-2274" y="-96"/>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 Target="slides/slide2.xml"/></Relationships>
</file>

<file path=ppt/comments/modernComment_297_22E83977.xml><?xml version="1.0" encoding="utf-8"?>
<p188:cmLst xmlns:a="http://schemas.openxmlformats.org/drawingml/2006/main" xmlns:r="http://schemas.openxmlformats.org/officeDocument/2006/relationships" xmlns:p188="http://schemas.microsoft.com/office/powerpoint/2018/8/main">
  <p188:cm id="{A40FEDA8-7BCB-4BE1-B892-4318A8B15F35}" authorId="{00000000-0000-0000-0000-000000000000}" created="2023-04-25T05:02:38.782">
    <pc:sldMkLst xmlns:pc="http://schemas.microsoft.com/office/powerpoint/2013/main/command">
      <pc:docMk/>
      <pc:sldMk cId="585644407" sldId="663"/>
    </pc:sldMkLst>
    <p188:txBody>
      <a:bodyPr/>
      <a:lstStyle/>
      <a:p>
        <a:r>
          <a:rPr lang="ja-JP" altLang="en-US"/>
          <a:t>画面差し替え</a:t>
        </a:r>
      </a:p>
    </p188:txBody>
  </p188:cm>
</p188:cmLst>
</file>

<file path=ppt/comments/modernComment_2B0_39F4738A.xml><?xml version="1.0" encoding="utf-8"?>
<p188:cmLst xmlns:a="http://schemas.openxmlformats.org/drawingml/2006/main" xmlns:r="http://schemas.openxmlformats.org/officeDocument/2006/relationships" xmlns:p188="http://schemas.microsoft.com/office/powerpoint/2018/8/main">
  <p188:cm id="{2DF14F95-11A1-4008-A0A2-21E72DC1929C}" authorId="{00000000-0000-0000-0000-000000000000}" created="2023-04-25T05:02:44.023">
    <pc:sldMkLst xmlns:pc="http://schemas.microsoft.com/office/powerpoint/2013/main/command">
      <pc:docMk/>
      <pc:sldMk cId="972321674" sldId="688"/>
    </pc:sldMkLst>
    <p188:txBody>
      <a:bodyPr/>
      <a:lstStyle/>
      <a:p>
        <a:r>
          <a:rPr lang="ja-JP" altLang="en-US"/>
          <a:t>画面差し替え</a:t>
        </a:r>
      </a:p>
    </p188:txBody>
  </p188:cm>
</p188:cmLst>
</file>

<file path=ppt/comments/modernComment_2B1_CF4FBFDD.xml><?xml version="1.0" encoding="utf-8"?>
<p188:cmLst xmlns:a="http://schemas.openxmlformats.org/drawingml/2006/main" xmlns:r="http://schemas.openxmlformats.org/officeDocument/2006/relationships" xmlns:p188="http://schemas.microsoft.com/office/powerpoint/2018/8/main">
  <p188:cm id="{71D81B7A-F299-47BB-9CD5-61B6CC623C44}" authorId="{00000000-0000-0000-0000-000000000000}" created="2023-04-25T05:02:49.267">
    <pc:sldMkLst xmlns:pc="http://schemas.microsoft.com/office/powerpoint/2013/main/command">
      <pc:docMk/>
      <pc:sldMk cId="3478110173" sldId="689"/>
    </pc:sldMkLst>
    <p188:txBody>
      <a:bodyPr/>
      <a:lstStyle/>
      <a:p>
        <a:r>
          <a:rPr lang="ja-JP" altLang="en-US"/>
          <a:t>画面差し替え</a:t>
        </a:r>
      </a:p>
    </p188:txBody>
  </p188:cm>
</p188:cmLst>
</file>

<file path=ppt/comments/modernComment_2B4_4E08764D.xml><?xml version="1.0" encoding="utf-8"?>
<p188:cmLst xmlns:a="http://schemas.openxmlformats.org/drawingml/2006/main" xmlns:r="http://schemas.openxmlformats.org/officeDocument/2006/relationships" xmlns:p188="http://schemas.microsoft.com/office/powerpoint/2018/8/main">
  <p188:cm id="{5529933E-BF49-4211-90EC-46EE829C1728}" authorId="{00000000-0000-0000-0000-000000000000}" created="2023-04-25T05:02:53.652">
    <pc:sldMkLst xmlns:pc="http://schemas.microsoft.com/office/powerpoint/2013/main/command">
      <pc:docMk/>
      <pc:sldMk cId="1309177421" sldId="692"/>
    </pc:sldMkLst>
    <p188:txBody>
      <a:bodyPr/>
      <a:lstStyle/>
      <a:p>
        <a:r>
          <a:rPr lang="ja-JP" altLang="en-US"/>
          <a:t>画面差し替え</a:t>
        </a:r>
      </a:p>
    </p188:txBody>
  </p188:cm>
</p188:cmLst>
</file>

<file path=ppt/comments/modernComment_2B5_30BE61AE.xml><?xml version="1.0" encoding="utf-8"?>
<p188:cmLst xmlns:a="http://schemas.openxmlformats.org/drawingml/2006/main" xmlns:r="http://schemas.openxmlformats.org/officeDocument/2006/relationships" xmlns:p188="http://schemas.microsoft.com/office/powerpoint/2018/8/main">
  <p188:cm id="{C9AB92E3-7546-4C80-BCBE-5A7D9A31CA50}" authorId="{00000000-0000-0000-0000-000000000000}" created="2023-05-31T01:38:19.950">
    <pc:sldMkLst xmlns:pc="http://schemas.microsoft.com/office/powerpoint/2013/main/command">
      <pc:docMk/>
      <pc:sldMk cId="817783214" sldId="693"/>
    </pc:sldMkLst>
    <p188:txBody>
      <a:bodyPr/>
      <a:lstStyle/>
      <a:p>
        <a:r>
          <a:rPr lang="ja-JP" altLang="en-US"/>
          <a:t>画面差し替え</a:t>
        </a:r>
      </a:p>
    </p188:txBody>
  </p188:cm>
</p188:cmLst>
</file>

<file path=ppt/comments/modernComment_2B6_204D552F.xml><?xml version="1.0" encoding="utf-8"?>
<p188:cmLst xmlns:a="http://schemas.openxmlformats.org/drawingml/2006/main" xmlns:r="http://schemas.openxmlformats.org/officeDocument/2006/relationships" xmlns:p188="http://schemas.microsoft.com/office/powerpoint/2018/8/main">
  <p188:cm id="{57935BCF-BACE-4B76-9C32-934F19677D8C}" authorId="{00000000-0000-0000-0000-000000000000}" created="2023-04-25T05:03:06.743">
    <pc:sldMkLst xmlns:pc="http://schemas.microsoft.com/office/powerpoint/2013/main/command">
      <pc:docMk/>
      <pc:sldMk cId="541938991" sldId="694"/>
    </pc:sldMkLst>
    <p188:txBody>
      <a:bodyPr/>
      <a:lstStyle/>
      <a:p>
        <a:r>
          <a:rPr lang="ja-JP" altLang="en-US"/>
          <a:t>画面差し替え</a:t>
        </a:r>
      </a:p>
    </p188:txBody>
  </p188:cm>
</p188:cmLst>
</file>

<file path=ppt/comments/modernComment_2C3_36DD59DE.xml><?xml version="1.0" encoding="utf-8"?>
<p188:cmLst xmlns:a="http://schemas.openxmlformats.org/drawingml/2006/main" xmlns:r="http://schemas.openxmlformats.org/officeDocument/2006/relationships" xmlns:p188="http://schemas.microsoft.com/office/powerpoint/2018/8/main">
  <p188:cm id="{DAEAF76E-581B-4908-B75B-3A4CD60E98E6}" authorId="{00000000-0000-0000-0000-000000000000}" created="2023-04-25T05:03:10.867">
    <pc:sldMkLst xmlns:pc="http://schemas.microsoft.com/office/powerpoint/2013/main/command">
      <pc:docMk/>
      <pc:sldMk cId="920476126" sldId="707"/>
    </pc:sldMkLst>
    <p188:txBody>
      <a:bodyPr/>
      <a:lstStyle/>
      <a:p>
        <a:r>
          <a:rPr lang="ja-JP" altLang="en-US"/>
          <a:t>画面差し替え</a:t>
        </a:r>
      </a:p>
    </p188:txBody>
  </p188:cm>
</p188:cmLst>
</file>

<file path=ppt/comments/modernComment_2C4_D3987E4F.xml><?xml version="1.0" encoding="utf-8"?>
<p188:cmLst xmlns:a="http://schemas.openxmlformats.org/drawingml/2006/main" xmlns:r="http://schemas.openxmlformats.org/officeDocument/2006/relationships" xmlns:p188="http://schemas.microsoft.com/office/powerpoint/2018/8/main">
  <p188:cm id="{6F687617-5B9F-4927-9DAF-D2F578F77D28}" authorId="{00000000-0000-0000-0000-000000000000}" created="2023-04-25T05:03:15.236">
    <pc:sldMkLst xmlns:pc="http://schemas.microsoft.com/office/powerpoint/2013/main/command">
      <pc:docMk/>
      <pc:sldMk cId="3549986383" sldId="708"/>
    </pc:sldMkLst>
    <p188:txBody>
      <a:bodyPr/>
      <a:lstStyle/>
      <a:p>
        <a:r>
          <a:rPr lang="ja-JP" altLang="en-US"/>
          <a:t>画面差し替え</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1026"/>
          <p:cNvSpPr>
            <a:spLocks noGrp="1" noChangeArrowheads="1"/>
          </p:cNvSpPr>
          <p:nvPr>
            <p:ph type="hdr" sz="quarter"/>
          </p:nvPr>
        </p:nvSpPr>
        <p:spPr bwMode="auto">
          <a:xfrm>
            <a:off x="0"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33795" name="Rectangle 1027"/>
          <p:cNvSpPr>
            <a:spLocks noGrp="1" noChangeArrowheads="1"/>
          </p:cNvSpPr>
          <p:nvPr>
            <p:ph type="dt" sz="quarter" idx="1"/>
          </p:nvPr>
        </p:nvSpPr>
        <p:spPr bwMode="auto">
          <a:xfrm>
            <a:off x="3817571"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endParaRPr lang="en-US" altLang="ja-JP"/>
          </a:p>
        </p:txBody>
      </p:sp>
      <p:sp>
        <p:nvSpPr>
          <p:cNvPr id="33796" name="Rectangle 1028"/>
          <p:cNvSpPr>
            <a:spLocks noGrp="1" noChangeArrowheads="1"/>
          </p:cNvSpPr>
          <p:nvPr>
            <p:ph type="ftr" sz="quarter" idx="2"/>
          </p:nvPr>
        </p:nvSpPr>
        <p:spPr bwMode="auto">
          <a:xfrm>
            <a:off x="0"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33797" name="Rectangle 1029"/>
          <p:cNvSpPr>
            <a:spLocks noGrp="1" noChangeArrowheads="1"/>
          </p:cNvSpPr>
          <p:nvPr>
            <p:ph type="sldNum" sz="quarter" idx="3"/>
          </p:nvPr>
        </p:nvSpPr>
        <p:spPr bwMode="auto">
          <a:xfrm>
            <a:off x="3817571"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fld id="{97EB0BD7-0D1B-461F-96D2-458D4659D7B9}" type="slidenum">
              <a:rPr lang="en-US" altLang="ja-JP"/>
              <a:pPr/>
              <a:t>‹#›</a:t>
            </a:fld>
            <a:endParaRPr lang="en-US" altLang="ja-JP"/>
          </a:p>
        </p:txBody>
      </p:sp>
    </p:spTree>
    <p:extLst>
      <p:ext uri="{BB962C8B-B14F-4D97-AF65-F5344CB8AC3E}">
        <p14:creationId xmlns:p14="http://schemas.microsoft.com/office/powerpoint/2010/main" val="3867217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hdr" sz="quarter"/>
          </p:nvPr>
        </p:nvSpPr>
        <p:spPr bwMode="auto">
          <a:xfrm>
            <a:off x="0"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25603" name="Rectangle 1027"/>
          <p:cNvSpPr>
            <a:spLocks noGrp="1" noChangeArrowheads="1"/>
          </p:cNvSpPr>
          <p:nvPr>
            <p:ph type="dt" idx="1"/>
          </p:nvPr>
        </p:nvSpPr>
        <p:spPr bwMode="auto">
          <a:xfrm>
            <a:off x="3817571"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endParaRPr lang="en-US" altLang="ja-JP"/>
          </a:p>
        </p:txBody>
      </p:sp>
      <p:sp>
        <p:nvSpPr>
          <p:cNvPr id="25604" name="Rectangle 1028"/>
          <p:cNvSpPr>
            <a:spLocks noGrp="1" noRot="1" noChangeAspect="1" noChangeArrowheads="1" noTextEdit="1"/>
          </p:cNvSpPr>
          <p:nvPr>
            <p:ph type="sldImg" idx="2"/>
          </p:nvPr>
        </p:nvSpPr>
        <p:spPr bwMode="auto">
          <a:xfrm>
            <a:off x="79375" y="739775"/>
            <a:ext cx="6577013" cy="3700463"/>
          </a:xfrm>
          <a:prstGeom prst="rect">
            <a:avLst/>
          </a:prstGeom>
          <a:noFill/>
          <a:ln w="9525">
            <a:solidFill>
              <a:srgbClr val="000000"/>
            </a:solidFill>
            <a:miter lim="800000"/>
            <a:headEnd/>
            <a:tailEnd/>
          </a:ln>
          <a:effectLst/>
        </p:spPr>
      </p:sp>
      <p:sp>
        <p:nvSpPr>
          <p:cNvPr id="25605" name="Rectangle 1029"/>
          <p:cNvSpPr>
            <a:spLocks noGrp="1" noChangeArrowheads="1"/>
          </p:cNvSpPr>
          <p:nvPr>
            <p:ph type="body" sz="quarter" idx="3"/>
          </p:nvPr>
        </p:nvSpPr>
        <p:spPr bwMode="auto">
          <a:xfrm>
            <a:off x="897785" y="4687122"/>
            <a:ext cx="4940198" cy="4439530"/>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5606" name="Rectangle 1030"/>
          <p:cNvSpPr>
            <a:spLocks noGrp="1" noChangeArrowheads="1"/>
          </p:cNvSpPr>
          <p:nvPr>
            <p:ph type="ftr" sz="quarter" idx="4"/>
          </p:nvPr>
        </p:nvSpPr>
        <p:spPr bwMode="auto">
          <a:xfrm>
            <a:off x="0"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25607" name="Rectangle 1031"/>
          <p:cNvSpPr>
            <a:spLocks noGrp="1" noChangeArrowheads="1"/>
          </p:cNvSpPr>
          <p:nvPr>
            <p:ph type="sldNum" sz="quarter" idx="5"/>
          </p:nvPr>
        </p:nvSpPr>
        <p:spPr bwMode="auto">
          <a:xfrm>
            <a:off x="3817571"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fld id="{8AF01994-2739-4319-8C13-74EB71056E38}" type="slidenum">
              <a:rPr lang="en-US" altLang="ja-JP"/>
              <a:pPr/>
              <a:t>‹#›</a:t>
            </a:fld>
            <a:endParaRPr lang="en-US" altLang="ja-JP"/>
          </a:p>
        </p:txBody>
      </p:sp>
    </p:spTree>
    <p:extLst>
      <p:ext uri="{BB962C8B-B14F-4D97-AF65-F5344CB8AC3E}">
        <p14:creationId xmlns:p14="http://schemas.microsoft.com/office/powerpoint/2010/main" val="24775505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charset="0"/>
        <a:ea typeface="ＭＳ Ｐ明朝" charset="-128"/>
        <a:cs typeface="+mn-cs"/>
      </a:defRPr>
    </a:lvl1pPr>
    <a:lvl2pPr marL="457200" algn="l" rtl="0" fontAlgn="base">
      <a:spcBef>
        <a:spcPct val="30000"/>
      </a:spcBef>
      <a:spcAft>
        <a:spcPct val="0"/>
      </a:spcAft>
      <a:defRPr kumimoji="1" sz="1200" kern="1200">
        <a:solidFill>
          <a:schemeClr val="tx1"/>
        </a:solidFill>
        <a:latin typeface="Times New Roman" charset="0"/>
        <a:ea typeface="ＭＳ Ｐ明朝" charset="-128"/>
        <a:cs typeface="+mn-cs"/>
      </a:defRPr>
    </a:lvl2pPr>
    <a:lvl3pPr marL="914400" algn="l" rtl="0" fontAlgn="base">
      <a:spcBef>
        <a:spcPct val="30000"/>
      </a:spcBef>
      <a:spcAft>
        <a:spcPct val="0"/>
      </a:spcAft>
      <a:defRPr kumimoji="1" sz="1200" kern="1200">
        <a:solidFill>
          <a:schemeClr val="tx1"/>
        </a:solidFill>
        <a:latin typeface="Times New Roman" charset="0"/>
        <a:ea typeface="ＭＳ Ｐ明朝" charset="-128"/>
        <a:cs typeface="+mn-cs"/>
      </a:defRPr>
    </a:lvl3pPr>
    <a:lvl4pPr marL="1371600" algn="l" rtl="0" fontAlgn="base">
      <a:spcBef>
        <a:spcPct val="30000"/>
      </a:spcBef>
      <a:spcAft>
        <a:spcPct val="0"/>
      </a:spcAft>
      <a:defRPr kumimoji="1" sz="1200" kern="1200">
        <a:solidFill>
          <a:schemeClr val="tx1"/>
        </a:solidFill>
        <a:latin typeface="Times New Roman" charset="0"/>
        <a:ea typeface="ＭＳ Ｐ明朝" charset="-128"/>
        <a:cs typeface="+mn-cs"/>
      </a:defRPr>
    </a:lvl4pPr>
    <a:lvl5pPr marL="1828800" algn="l" rtl="0" fontAlgn="base">
      <a:spcBef>
        <a:spcPct val="30000"/>
      </a:spcBef>
      <a:spcAft>
        <a:spcPct val="0"/>
      </a:spcAft>
      <a:defRPr kumimoji="1" sz="1200" kern="1200">
        <a:solidFill>
          <a:schemeClr val="tx1"/>
        </a:solidFill>
        <a:latin typeface="Times New Roman"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9375" y="739775"/>
            <a:ext cx="6577013"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01994-2739-4319-8C13-74EB71056E38}" type="slidenum">
              <a:rPr lang="en-US" altLang="ja-JP" smtClean="0"/>
              <a:pPr/>
              <a:t>1</a:t>
            </a:fld>
            <a:endParaRPr lang="en-US"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10</a:t>
            </a:fld>
            <a:endParaRPr lang="en-US" altLang="ja-JP"/>
          </a:p>
        </p:txBody>
      </p:sp>
    </p:spTree>
    <p:extLst>
      <p:ext uri="{BB962C8B-B14F-4D97-AF65-F5344CB8AC3E}">
        <p14:creationId xmlns:p14="http://schemas.microsoft.com/office/powerpoint/2010/main" val="3366482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11</a:t>
            </a:fld>
            <a:endParaRPr lang="en-US" altLang="ja-JP"/>
          </a:p>
        </p:txBody>
      </p:sp>
    </p:spTree>
    <p:extLst>
      <p:ext uri="{BB962C8B-B14F-4D97-AF65-F5344CB8AC3E}">
        <p14:creationId xmlns:p14="http://schemas.microsoft.com/office/powerpoint/2010/main" val="3503244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12</a:t>
            </a:fld>
            <a:endParaRPr lang="en-US" altLang="ja-JP"/>
          </a:p>
        </p:txBody>
      </p:sp>
    </p:spTree>
    <p:extLst>
      <p:ext uri="{BB962C8B-B14F-4D97-AF65-F5344CB8AC3E}">
        <p14:creationId xmlns:p14="http://schemas.microsoft.com/office/powerpoint/2010/main" val="31835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2</a:t>
            </a:fld>
            <a:endParaRPr lang="en-US" altLang="ja-JP"/>
          </a:p>
        </p:txBody>
      </p:sp>
    </p:spTree>
    <p:extLst>
      <p:ext uri="{BB962C8B-B14F-4D97-AF65-F5344CB8AC3E}">
        <p14:creationId xmlns:p14="http://schemas.microsoft.com/office/powerpoint/2010/main" val="3829928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3</a:t>
            </a:fld>
            <a:endParaRPr lang="en-US" altLang="ja-JP"/>
          </a:p>
        </p:txBody>
      </p:sp>
    </p:spTree>
    <p:extLst>
      <p:ext uri="{BB962C8B-B14F-4D97-AF65-F5344CB8AC3E}">
        <p14:creationId xmlns:p14="http://schemas.microsoft.com/office/powerpoint/2010/main" val="125629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9375" y="739775"/>
            <a:ext cx="6577013"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01994-2739-4319-8C13-74EB71056E38}" type="slidenum">
              <a:rPr lang="en-US" altLang="ja-JP" smtClean="0"/>
              <a:pPr/>
              <a:t>4</a:t>
            </a:fld>
            <a:endParaRPr lang="en-US" altLang="ja-JP"/>
          </a:p>
        </p:txBody>
      </p:sp>
    </p:spTree>
    <p:extLst>
      <p:ext uri="{BB962C8B-B14F-4D97-AF65-F5344CB8AC3E}">
        <p14:creationId xmlns:p14="http://schemas.microsoft.com/office/powerpoint/2010/main" val="2115340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5</a:t>
            </a:fld>
            <a:endParaRPr lang="en-US" altLang="ja-JP"/>
          </a:p>
        </p:txBody>
      </p:sp>
    </p:spTree>
    <p:extLst>
      <p:ext uri="{BB962C8B-B14F-4D97-AF65-F5344CB8AC3E}">
        <p14:creationId xmlns:p14="http://schemas.microsoft.com/office/powerpoint/2010/main" val="4253697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6</a:t>
            </a:fld>
            <a:endParaRPr lang="en-US" altLang="ja-JP"/>
          </a:p>
        </p:txBody>
      </p:sp>
    </p:spTree>
    <p:extLst>
      <p:ext uri="{BB962C8B-B14F-4D97-AF65-F5344CB8AC3E}">
        <p14:creationId xmlns:p14="http://schemas.microsoft.com/office/powerpoint/2010/main" val="1434372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7</a:t>
            </a:fld>
            <a:endParaRPr lang="en-US" altLang="ja-JP"/>
          </a:p>
        </p:txBody>
      </p:sp>
    </p:spTree>
    <p:extLst>
      <p:ext uri="{BB962C8B-B14F-4D97-AF65-F5344CB8AC3E}">
        <p14:creationId xmlns:p14="http://schemas.microsoft.com/office/powerpoint/2010/main" val="4184623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8</a:t>
            </a:fld>
            <a:endParaRPr lang="en-US" altLang="ja-JP"/>
          </a:p>
        </p:txBody>
      </p:sp>
    </p:spTree>
    <p:extLst>
      <p:ext uri="{BB962C8B-B14F-4D97-AF65-F5344CB8AC3E}">
        <p14:creationId xmlns:p14="http://schemas.microsoft.com/office/powerpoint/2010/main" val="2920275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9</a:t>
            </a:fld>
            <a:endParaRPr lang="en-US" altLang="ja-JP"/>
          </a:p>
        </p:txBody>
      </p:sp>
    </p:spTree>
    <p:extLst>
      <p:ext uri="{BB962C8B-B14F-4D97-AF65-F5344CB8AC3E}">
        <p14:creationId xmlns:p14="http://schemas.microsoft.com/office/powerpoint/2010/main" val="2075293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のみ">
    <p:spTree>
      <p:nvGrpSpPr>
        <p:cNvPr id="1" name=""/>
        <p:cNvGrpSpPr/>
        <p:nvPr/>
      </p:nvGrpSpPr>
      <p:grpSpPr>
        <a:xfrm>
          <a:off x="0" y="0"/>
          <a:ext cx="0" cy="0"/>
          <a:chOff x="0" y="0"/>
          <a:chExt cx="0" cy="0"/>
        </a:xfrm>
      </p:grpSpPr>
      <p:grpSp>
        <p:nvGrpSpPr>
          <p:cNvPr id="35" name="グループ化 34"/>
          <p:cNvGrpSpPr/>
          <p:nvPr userDrawn="1"/>
        </p:nvGrpSpPr>
        <p:grpSpPr bwMode="gray">
          <a:xfrm>
            <a:off x="324487" y="2057426"/>
            <a:ext cx="8495663" cy="97488"/>
            <a:chOff x="324487" y="2057426"/>
            <a:chExt cx="8495663" cy="97488"/>
          </a:xfrm>
        </p:grpSpPr>
        <p:sp>
          <p:nvSpPr>
            <p:cNvPr id="36"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37" name="グループ化 16"/>
            <p:cNvGrpSpPr/>
            <p:nvPr/>
          </p:nvGrpSpPr>
          <p:grpSpPr bwMode="gray">
            <a:xfrm>
              <a:off x="324487" y="2057426"/>
              <a:ext cx="1938812" cy="97488"/>
              <a:chOff x="312738" y="2747963"/>
              <a:chExt cx="1970087" cy="109537"/>
            </a:xfrm>
          </p:grpSpPr>
          <p:sp>
            <p:nvSpPr>
              <p:cNvPr id="38" name="正方形/長方形 37"/>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39" name="正方形/長方形 38"/>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sp>
        <p:nvSpPr>
          <p:cNvPr id="42" name="スライド番号プレースホルダ 2"/>
          <p:cNvSpPr>
            <a:spLocks noGrp="1"/>
          </p:cNvSpPr>
          <p:nvPr userDrawn="1">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43" name="タイトル 1"/>
          <p:cNvSpPr>
            <a:spLocks noGrp="1"/>
          </p:cNvSpPr>
          <p:nvPr userDrawn="1">
            <p:ph type="title"/>
          </p:nvPr>
        </p:nvSpPr>
        <p:spPr bwMode="gray">
          <a:xfrm>
            <a:off x="2138611" y="2335279"/>
            <a:ext cx="3550972" cy="461665"/>
          </a:xfrm>
          <a:prstGeom prst="rect">
            <a:avLst/>
          </a:prstGeom>
        </p:spPr>
        <p:txBody>
          <a:bodyPr wrap="none">
            <a:spAutoFit/>
          </a:bodyPr>
          <a:lstStyle>
            <a:lvl1pPr>
              <a:lnSpc>
                <a:spcPct val="100000"/>
              </a:lnSpc>
              <a:defRPr sz="2400">
                <a:solidFill>
                  <a:schemeClr val="tx1"/>
                </a:solidFill>
                <a:latin typeface="+mj-ea"/>
                <a:ea typeface="+mj-ea"/>
              </a:defRPr>
            </a:lvl1pPr>
          </a:lstStyle>
          <a:p>
            <a:r>
              <a:rPr lang="ja-JP" altLang="en-US" dirty="0"/>
              <a:t>マスタ タイトルの書式設定</a:t>
            </a:r>
          </a:p>
        </p:txBody>
      </p:sp>
      <p:sp>
        <p:nvSpPr>
          <p:cNvPr id="49" name="テキスト プレースホルダ 48"/>
          <p:cNvSpPr>
            <a:spLocks noGrp="1"/>
          </p:cNvSpPr>
          <p:nvPr userDrawn="1">
            <p:ph type="body" sz="quarter" idx="11"/>
          </p:nvPr>
        </p:nvSpPr>
        <p:spPr bwMode="gray">
          <a:xfrm>
            <a:off x="2138610" y="2742133"/>
            <a:ext cx="2861681" cy="369332"/>
          </a:xfrm>
          <a:prstGeom prst="rect">
            <a:avLst/>
          </a:prstGeom>
        </p:spPr>
        <p:txBody>
          <a:bodyPr wrap="none">
            <a:spAutoFit/>
          </a:bodyPr>
          <a:lstStyle>
            <a:lvl1pPr>
              <a:buNone/>
              <a:defRPr sz="1800">
                <a:latin typeface="+mn-ea"/>
                <a:ea typeface="+mn-ea"/>
              </a:defRPr>
            </a:lvl1pPr>
          </a:lstStyle>
          <a:p>
            <a:pPr lvl="0"/>
            <a:r>
              <a:rPr kumimoji="1" lang="ja-JP" altLang="en-US"/>
              <a:t>マスタ テキストの書式設定</a:t>
            </a:r>
          </a:p>
        </p:txBody>
      </p:sp>
      <p:sp>
        <p:nvSpPr>
          <p:cNvPr id="44"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41" name="図 40"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章扉">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FD54A11-EE6B-30C9-BE7D-8E738CE55FDB}"/>
              </a:ext>
            </a:extLst>
          </p:cNvPr>
          <p:cNvGrpSpPr/>
          <p:nvPr userDrawn="1"/>
        </p:nvGrpSpPr>
        <p:grpSpPr bwMode="gray">
          <a:xfrm>
            <a:off x="-2170980" y="-2431523"/>
            <a:ext cx="12351073" cy="12318352"/>
            <a:chOff x="-2671077" y="8869932"/>
            <a:chExt cx="12351073" cy="12318352"/>
          </a:xfrm>
        </p:grpSpPr>
        <p:sp>
          <p:nvSpPr>
            <p:cNvPr id="4" name="正方形/長方形 3">
              <a:extLst>
                <a:ext uri="{FF2B5EF4-FFF2-40B4-BE49-F238E27FC236}">
                  <a16:creationId xmlns:a16="http://schemas.microsoft.com/office/drawing/2014/main" id="{25AE7691-B73B-6393-F48F-CC4DB9738A36}"/>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5" name="正方形/長方形 8">
              <a:extLst>
                <a:ext uri="{FF2B5EF4-FFF2-40B4-BE49-F238E27FC236}">
                  <a16:creationId xmlns:a16="http://schemas.microsoft.com/office/drawing/2014/main" id="{B1708106-5E09-5FE7-D220-8D79130FACBA}"/>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069E1B5E-A1A2-D3B1-D763-3B579618A256}"/>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862BBC9B-61DE-207B-86C2-2A0838CE20A5}"/>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8">
              <a:extLst>
                <a:ext uri="{FF2B5EF4-FFF2-40B4-BE49-F238E27FC236}">
                  <a16:creationId xmlns:a16="http://schemas.microsoft.com/office/drawing/2014/main" id="{B6483A19-42A6-893C-2EB2-C76237096231}"/>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9" name="フリーフォーム: 図形 8">
              <a:extLst>
                <a:ext uri="{FF2B5EF4-FFF2-40B4-BE49-F238E27FC236}">
                  <a16:creationId xmlns:a16="http://schemas.microsoft.com/office/drawing/2014/main" id="{BABD19E7-3EE9-07DF-8AF0-DC2AA9C99E6E}"/>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10" name="月 9">
              <a:extLst>
                <a:ext uri="{FF2B5EF4-FFF2-40B4-BE49-F238E27FC236}">
                  <a16:creationId xmlns:a16="http://schemas.microsoft.com/office/drawing/2014/main" id="{FA24B99E-A2FA-2226-9599-E2694BDE6C4A}"/>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月 10">
              <a:extLst>
                <a:ext uri="{FF2B5EF4-FFF2-40B4-BE49-F238E27FC236}">
                  <a16:creationId xmlns:a16="http://schemas.microsoft.com/office/drawing/2014/main" id="{6F945B6B-71FE-EC29-B118-296D8B2CFCCC}"/>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2" name="月 11">
              <a:extLst>
                <a:ext uri="{FF2B5EF4-FFF2-40B4-BE49-F238E27FC236}">
                  <a16:creationId xmlns:a16="http://schemas.microsoft.com/office/drawing/2014/main" id="{E0D3CFF0-75CF-39FE-0ACA-D115D113A8B8}"/>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正方形/長方形 12">
              <a:extLst>
                <a:ext uri="{FF2B5EF4-FFF2-40B4-BE49-F238E27FC236}">
                  <a16:creationId xmlns:a16="http://schemas.microsoft.com/office/drawing/2014/main" id="{81DEEFCA-273B-7E30-B5CD-D620A5D07ECA}"/>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4" name="正方形/長方形 13">
              <a:extLst>
                <a:ext uri="{FF2B5EF4-FFF2-40B4-BE49-F238E27FC236}">
                  <a16:creationId xmlns:a16="http://schemas.microsoft.com/office/drawing/2014/main" id="{C8F43CD9-A41A-B057-D1F2-B8B34D8FC674}"/>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5" name="円弧 14">
              <a:extLst>
                <a:ext uri="{FF2B5EF4-FFF2-40B4-BE49-F238E27FC236}">
                  <a16:creationId xmlns:a16="http://schemas.microsoft.com/office/drawing/2014/main" id="{CE1BFBD7-67F2-9DA2-82BE-C07756DFC9E3}"/>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8ED90A5-B60F-AE4C-2000-86CE62DA4390}"/>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7" name="正方形/長方形 16">
              <a:extLst>
                <a:ext uri="{FF2B5EF4-FFF2-40B4-BE49-F238E27FC236}">
                  <a16:creationId xmlns:a16="http://schemas.microsoft.com/office/drawing/2014/main" id="{781FE38D-E128-E98E-4553-CA60768531F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18" name="正方形/長方形 17">
            <a:extLst>
              <a:ext uri="{FF2B5EF4-FFF2-40B4-BE49-F238E27FC236}">
                <a16:creationId xmlns:a16="http://schemas.microsoft.com/office/drawing/2014/main" id="{055444BF-CD1F-336D-E715-289DC6293DA3}"/>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4" name="正方形/長方形 23">
            <a:extLst>
              <a:ext uri="{FF2B5EF4-FFF2-40B4-BE49-F238E27FC236}">
                <a16:creationId xmlns:a16="http://schemas.microsoft.com/office/drawing/2014/main" id="{6A8DC35E-5F17-0D10-C6A4-5F472A0B8ED9}"/>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6" name="スライド番号プレースホルダ 2">
            <a:extLst>
              <a:ext uri="{FF2B5EF4-FFF2-40B4-BE49-F238E27FC236}">
                <a16:creationId xmlns:a16="http://schemas.microsoft.com/office/drawing/2014/main" id="{A12AE650-3A76-E671-05DE-68D232C7622A}"/>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27" name="Text Box 13">
            <a:extLst>
              <a:ext uri="{FF2B5EF4-FFF2-40B4-BE49-F238E27FC236}">
                <a16:creationId xmlns:a16="http://schemas.microsoft.com/office/drawing/2014/main" id="{94604A91-478D-E5DD-3C0E-60CBFD06AF55}"/>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28" name="テキスト プレースホルダー 57">
            <a:extLst>
              <a:ext uri="{FF2B5EF4-FFF2-40B4-BE49-F238E27FC236}">
                <a16:creationId xmlns:a16="http://schemas.microsoft.com/office/drawing/2014/main" id="{B74CE449-C795-383D-E0E8-10E4386190CA}"/>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31" name="テキスト プレースホルダー 29">
            <a:extLst>
              <a:ext uri="{FF2B5EF4-FFF2-40B4-BE49-F238E27FC236}">
                <a16:creationId xmlns:a16="http://schemas.microsoft.com/office/drawing/2014/main" id="{6248C272-DF40-FE39-08FF-BBA438E5B7B0}"/>
              </a:ext>
            </a:extLst>
          </p:cNvPr>
          <p:cNvSpPr>
            <a:spLocks noGrp="1"/>
          </p:cNvSpPr>
          <p:nvPr>
            <p:ph type="body" sz="quarter" idx="16"/>
          </p:nvPr>
        </p:nvSpPr>
        <p:spPr>
          <a:xfrm>
            <a:off x="903373" y="2158148"/>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
        <p:nvSpPr>
          <p:cNvPr id="49" name="テキスト プレースホルダー 29">
            <a:extLst>
              <a:ext uri="{FF2B5EF4-FFF2-40B4-BE49-F238E27FC236}">
                <a16:creationId xmlns:a16="http://schemas.microsoft.com/office/drawing/2014/main" id="{CC7A1365-59DF-1DA7-E8E8-BF7AC3E5B693}"/>
              </a:ext>
            </a:extLst>
          </p:cNvPr>
          <p:cNvSpPr>
            <a:spLocks noGrp="1"/>
          </p:cNvSpPr>
          <p:nvPr>
            <p:ph type="body" sz="quarter" idx="17"/>
          </p:nvPr>
        </p:nvSpPr>
        <p:spPr>
          <a:xfrm>
            <a:off x="903373" y="2602370"/>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
        <p:nvSpPr>
          <p:cNvPr id="30" name="テキスト プレースホルダー 29">
            <a:extLst>
              <a:ext uri="{FF2B5EF4-FFF2-40B4-BE49-F238E27FC236}">
                <a16:creationId xmlns:a16="http://schemas.microsoft.com/office/drawing/2014/main" id="{7A846E71-87E0-CBD5-17D7-E576693F101F}"/>
              </a:ext>
            </a:extLst>
          </p:cNvPr>
          <p:cNvSpPr>
            <a:spLocks noGrp="1"/>
          </p:cNvSpPr>
          <p:nvPr>
            <p:ph type="body" sz="quarter" idx="15"/>
          </p:nvPr>
        </p:nvSpPr>
        <p:spPr>
          <a:xfrm>
            <a:off x="625839" y="804428"/>
            <a:ext cx="5343162" cy="590400"/>
          </a:xfrm>
          <a:prstGeom prst="rect">
            <a:avLst/>
          </a:prstGeom>
        </p:spPr>
        <p:txBody>
          <a:bodyPr/>
          <a:lstStyle>
            <a:lvl1pPr marL="0" indent="0">
              <a:buFont typeface="+mj-lt"/>
              <a:buNone/>
              <a:defRPr kumimoji="1" lang="ja-JP" altLang="en-US" sz="3600" b="1" kern="1200" dirty="0">
                <a:solidFill>
                  <a:srgbClr val="001750"/>
                </a:solidFill>
                <a:latin typeface="Yu Gothic UI" panose="020B0500000000000000" pitchFamily="50" charset="-128"/>
                <a:ea typeface="Yu Gothic UI" panose="020B0500000000000000" pitchFamily="50" charset="-128"/>
                <a:cs typeface="Arial" pitchFamily="34" charset="0"/>
              </a:defRPr>
            </a:lvl1pPr>
          </a:lstStyle>
          <a:p>
            <a:pPr lvl="0"/>
            <a:r>
              <a:rPr kumimoji="1" lang="ja-JP" altLang="en-US" dirty="0"/>
              <a:t>マスター テキストの書式設定</a:t>
            </a:r>
          </a:p>
        </p:txBody>
      </p:sp>
      <p:sp>
        <p:nvSpPr>
          <p:cNvPr id="2" name="テキスト プレースホルダー 29">
            <a:extLst>
              <a:ext uri="{FF2B5EF4-FFF2-40B4-BE49-F238E27FC236}">
                <a16:creationId xmlns:a16="http://schemas.microsoft.com/office/drawing/2014/main" id="{C6588BC8-FC61-47EC-B5FB-DE4EAEAAC99E}"/>
              </a:ext>
            </a:extLst>
          </p:cNvPr>
          <p:cNvSpPr>
            <a:spLocks noGrp="1"/>
          </p:cNvSpPr>
          <p:nvPr>
            <p:ph type="body" sz="quarter" idx="18"/>
          </p:nvPr>
        </p:nvSpPr>
        <p:spPr>
          <a:xfrm>
            <a:off x="903373" y="1713926"/>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
        <p:nvSpPr>
          <p:cNvPr id="44" name="テキスト プレースホルダー 29">
            <a:extLst>
              <a:ext uri="{FF2B5EF4-FFF2-40B4-BE49-F238E27FC236}">
                <a16:creationId xmlns:a16="http://schemas.microsoft.com/office/drawing/2014/main" id="{33BFFB1B-F7E0-B7C7-1C91-43974EAEAFD6}"/>
              </a:ext>
            </a:extLst>
          </p:cNvPr>
          <p:cNvSpPr>
            <a:spLocks noGrp="1"/>
          </p:cNvSpPr>
          <p:nvPr>
            <p:ph type="body" sz="quarter" idx="19"/>
          </p:nvPr>
        </p:nvSpPr>
        <p:spPr>
          <a:xfrm>
            <a:off x="903373" y="3046591"/>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Tree>
    <p:extLst>
      <p:ext uri="{BB962C8B-B14F-4D97-AF65-F5344CB8AC3E}">
        <p14:creationId xmlns:p14="http://schemas.microsoft.com/office/powerpoint/2010/main" val="3615434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本文">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A56D435-8A41-E849-8586-C18206275BFB}"/>
              </a:ext>
            </a:extLst>
          </p:cNvPr>
          <p:cNvSpPr/>
          <p:nvPr userDrawn="1"/>
        </p:nvSpPr>
        <p:spPr bwMode="gray">
          <a:xfrm>
            <a:off x="0" y="2512"/>
            <a:ext cx="9144000" cy="612000"/>
          </a:xfrm>
          <a:prstGeom prst="rect">
            <a:avLst/>
          </a:prstGeom>
          <a:gradFill flip="none" rotWithShape="1">
            <a:gsLst>
              <a:gs pos="0">
                <a:schemeClr val="accent1">
                  <a:lumMod val="5000"/>
                  <a:lumOff val="95000"/>
                </a:schemeClr>
              </a:gs>
              <a:gs pos="76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4" name="円弧 3">
            <a:extLst>
              <a:ext uri="{FF2B5EF4-FFF2-40B4-BE49-F238E27FC236}">
                <a16:creationId xmlns:a16="http://schemas.microsoft.com/office/drawing/2014/main" id="{D7DEA71F-CA32-411E-3F7B-3CD26BA296CB}"/>
              </a:ext>
            </a:extLst>
          </p:cNvPr>
          <p:cNvSpPr/>
          <p:nvPr userDrawn="1"/>
        </p:nvSpPr>
        <p:spPr bwMode="gray">
          <a:xfrm>
            <a:off x="-1" y="-2171"/>
            <a:ext cx="9144001" cy="4552673"/>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5" name="正方形/長方形 8">
            <a:extLst>
              <a:ext uri="{FF2B5EF4-FFF2-40B4-BE49-F238E27FC236}">
                <a16:creationId xmlns:a16="http://schemas.microsoft.com/office/drawing/2014/main" id="{69CCCB5E-71A2-F56C-4DB9-A1C98699B06C}"/>
              </a:ext>
            </a:extLst>
          </p:cNvPr>
          <p:cNvSpPr/>
          <p:nvPr userDrawn="1"/>
        </p:nvSpPr>
        <p:spPr bwMode="gray">
          <a:xfrm flipV="1">
            <a:off x="-10278" y="-1"/>
            <a:ext cx="9154278" cy="592019"/>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099127 w 7936559"/>
              <a:gd name="connsiteY1" fmla="*/ 570514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099127 w 7936559"/>
              <a:gd name="connsiteY1" fmla="*/ 570514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956676 w 7936559"/>
              <a:gd name="connsiteY1" fmla="*/ 597450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956676 w 7936559"/>
              <a:gd name="connsiteY1" fmla="*/ 597450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76104 w 7898459"/>
              <a:gd name="connsiteY1" fmla="*/ 457171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76104 w 7898459"/>
              <a:gd name="connsiteY1" fmla="*/ 457171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8459" h="1743792">
                <a:moveTo>
                  <a:pt x="0" y="742950"/>
                </a:moveTo>
                <a:cubicBezTo>
                  <a:pt x="889000" y="450850"/>
                  <a:pt x="791264" y="33417"/>
                  <a:pt x="1976104" y="457171"/>
                </a:cubicBezTo>
                <a:cubicBezTo>
                  <a:pt x="2968287" y="1037429"/>
                  <a:pt x="4220789" y="1545341"/>
                  <a:pt x="5401889" y="1411991"/>
                </a:cubicBezTo>
                <a:cubicBezTo>
                  <a:pt x="6694859" y="1234191"/>
                  <a:pt x="7011889" y="1009650"/>
                  <a:pt x="7898459" y="0"/>
                </a:cubicBezTo>
                <a:lnTo>
                  <a:pt x="7898459" y="1743792"/>
                </a:lnTo>
                <a:lnTo>
                  <a:pt x="5731" y="1743792"/>
                </a:lnTo>
                <a:cubicBezTo>
                  <a:pt x="3821" y="1410178"/>
                  <a:pt x="1910" y="1076564"/>
                  <a:pt x="0" y="742950"/>
                </a:cubicBez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6A482A8E-D8B3-DD23-597A-5243DCD9394D}"/>
              </a:ext>
            </a:extLst>
          </p:cNvPr>
          <p:cNvSpPr/>
          <p:nvPr userDrawn="1"/>
        </p:nvSpPr>
        <p:spPr bwMode="gray">
          <a:xfrm rot="5141612">
            <a:off x="2194050" y="-4179321"/>
            <a:ext cx="1926927" cy="9969797"/>
          </a:xfrm>
          <a:prstGeom prst="moon">
            <a:avLst>
              <a:gd name="adj" fmla="val 18876"/>
            </a:avLst>
          </a:prstGeom>
          <a:gradFill flip="none" rotWithShape="1">
            <a:gsLst>
              <a:gs pos="0">
                <a:srgbClr val="2D69FF">
                  <a:alpha val="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9176AE80-77B6-8C56-E220-C33A1DE205B9}"/>
              </a:ext>
            </a:extLst>
          </p:cNvPr>
          <p:cNvSpPr/>
          <p:nvPr userDrawn="1"/>
        </p:nvSpPr>
        <p:spPr bwMode="gray">
          <a:xfrm>
            <a:off x="1704533" y="-78103"/>
            <a:ext cx="7344777" cy="4628606"/>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1E176E8-B7D6-41BD-AE1A-5AFAEBF007AB}"/>
              </a:ext>
            </a:extLst>
          </p:cNvPr>
          <p:cNvSpPr/>
          <p:nvPr userDrawn="1"/>
        </p:nvSpPr>
        <p:spPr bwMode="gray">
          <a:xfrm>
            <a:off x="-166149" y="-952512"/>
            <a:ext cx="9497749" cy="952512"/>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0" name="正方形/長方形 9">
            <a:extLst>
              <a:ext uri="{FF2B5EF4-FFF2-40B4-BE49-F238E27FC236}">
                <a16:creationId xmlns:a16="http://schemas.microsoft.com/office/drawing/2014/main" id="{E1C4987A-8FA4-FB2E-6850-3CDA82391487}"/>
              </a:ext>
            </a:extLst>
          </p:cNvPr>
          <p:cNvSpPr/>
          <p:nvPr userDrawn="1"/>
        </p:nvSpPr>
        <p:spPr bwMode="gray">
          <a:xfrm>
            <a:off x="-10278" y="614512"/>
            <a:ext cx="9154278" cy="952511"/>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正方形/長方形 10">
            <a:extLst>
              <a:ext uri="{FF2B5EF4-FFF2-40B4-BE49-F238E27FC236}">
                <a16:creationId xmlns:a16="http://schemas.microsoft.com/office/drawing/2014/main" id="{B457CD50-58F0-6F59-0F34-135803AFDC15}"/>
              </a:ext>
            </a:extLst>
          </p:cNvPr>
          <p:cNvSpPr/>
          <p:nvPr userDrawn="1"/>
        </p:nvSpPr>
        <p:spPr bwMode="gray">
          <a:xfrm>
            <a:off x="-2183902" y="-112452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四角形: 角を丸くする 12">
            <a:extLst>
              <a:ext uri="{FF2B5EF4-FFF2-40B4-BE49-F238E27FC236}">
                <a16:creationId xmlns:a16="http://schemas.microsoft.com/office/drawing/2014/main" id="{BEE56000-3E27-CA40-9A65-002302B33847}"/>
              </a:ext>
            </a:extLst>
          </p:cNvPr>
          <p:cNvSpPr/>
          <p:nvPr userDrawn="1"/>
        </p:nvSpPr>
        <p:spPr bwMode="gray">
          <a:xfrm>
            <a:off x="7196790" y="90842"/>
            <a:ext cx="2241705" cy="413790"/>
          </a:xfrm>
          <a:prstGeom prst="roundRect">
            <a:avLst/>
          </a:prstGeom>
          <a:solidFill>
            <a:schemeClr val="bg1">
              <a:alpha val="80000"/>
            </a:schemeClr>
          </a:solidFill>
          <a:ln w="9525">
            <a:noFill/>
            <a:miter lim="800000"/>
            <a:headEnd/>
            <a:tailEnd/>
          </a:ln>
          <a:effectLst/>
        </p:spPr>
        <p:txBody>
          <a:bodyPr wrap="none" rtlCol="0" anchor="ctr" anchorCtr="0">
            <a:noAutofit/>
          </a:bodyPr>
          <a:lstStyle/>
          <a:p>
            <a:pPr algn="r"/>
            <a:endParaRPr kumimoji="1" lang="ja-JP" altLang="en-US" sz="1800" dirty="0">
              <a:solidFill>
                <a:schemeClr val="tx1"/>
              </a:solidFill>
            </a:endParaRPr>
          </a:p>
        </p:txBody>
      </p:sp>
      <p:sp>
        <p:nvSpPr>
          <p:cNvPr id="14" name="タイトル 1">
            <a:extLst>
              <a:ext uri="{FF2B5EF4-FFF2-40B4-BE49-F238E27FC236}">
                <a16:creationId xmlns:a16="http://schemas.microsoft.com/office/drawing/2014/main" id="{0A67D01F-DBF4-2118-89F1-BBCD45D1683C}"/>
              </a:ext>
            </a:extLst>
          </p:cNvPr>
          <p:cNvSpPr txBox="1">
            <a:spLocks/>
          </p:cNvSpPr>
          <p:nvPr userDrawn="1"/>
        </p:nvSpPr>
        <p:spPr bwMode="gray">
          <a:xfrm>
            <a:off x="7029450" y="90842"/>
            <a:ext cx="2115111" cy="413790"/>
          </a:xfrm>
          <a:prstGeom prst="rect">
            <a:avLst/>
          </a:prstGeom>
        </p:spPr>
        <p:txBody>
          <a:bodyPr anchor="ctr" anchorCtr="0"/>
          <a:lstStyle>
            <a:lvl1pPr algn="l" rtl="0" fontAlgn="base">
              <a:lnSpc>
                <a:spcPct val="90000"/>
              </a:lnSpc>
              <a:spcBef>
                <a:spcPct val="0"/>
              </a:spcBef>
              <a:spcAft>
                <a:spcPct val="0"/>
              </a:spcAft>
              <a:defRPr kumimoji="1" sz="2600">
                <a:solidFill>
                  <a:schemeClr val="bg1"/>
                </a:solidFill>
                <a:latin typeface="+mj-lt"/>
                <a:ea typeface="+mj-ea"/>
                <a:cs typeface="+mj-cs"/>
              </a:defRPr>
            </a:lvl1pPr>
            <a:lvl2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2pPr>
            <a:lvl3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3pPr>
            <a:lvl4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4pPr>
            <a:lvl5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5pPr>
            <a:lvl6pPr marL="4572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6pPr>
            <a:lvl7pPr marL="9144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7pPr>
            <a:lvl8pPr marL="13716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8pPr>
            <a:lvl9pPr marL="18288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9pPr>
          </a:lstStyle>
          <a:p>
            <a:pPr algn="r">
              <a:lnSpc>
                <a:spcPct val="100000"/>
              </a:lnSpc>
            </a:pPr>
            <a:r>
              <a:rPr kumimoji="1" lang="ja-JP" altLang="en-US" sz="1100" b="1" dirty="0">
                <a:solidFill>
                  <a:srgbClr val="404040"/>
                </a:solidFill>
                <a:latin typeface="Yu Gothic UI" panose="020B0500000000000000" pitchFamily="50" charset="-128"/>
                <a:ea typeface="Yu Gothic UI" panose="020B0500000000000000" pitchFamily="50" charset="-128"/>
              </a:rPr>
              <a:t>難病・小慢</a:t>
            </a:r>
            <a:r>
              <a:rPr kumimoji="1" lang="en-US" altLang="ja-JP" sz="1100" b="1" dirty="0">
                <a:solidFill>
                  <a:srgbClr val="404040"/>
                </a:solidFill>
                <a:latin typeface="Yu Gothic UI" panose="020B0500000000000000" pitchFamily="50" charset="-128"/>
                <a:ea typeface="Yu Gothic UI" panose="020B0500000000000000" pitchFamily="50" charset="-128"/>
              </a:rPr>
              <a:t>DB</a:t>
            </a:r>
            <a:r>
              <a:rPr kumimoji="1" lang="ja-JP" altLang="en-US" sz="1100" b="1" dirty="0">
                <a:solidFill>
                  <a:srgbClr val="404040"/>
                </a:solidFill>
                <a:latin typeface="Yu Gothic UI" panose="020B0500000000000000" pitchFamily="50" charset="-128"/>
                <a:ea typeface="Yu Gothic UI" panose="020B0500000000000000" pitchFamily="50" charset="-128"/>
              </a:rPr>
              <a:t>システム説明動画　</a:t>
            </a:r>
            <a:endParaRPr kumimoji="1" lang="en-US" altLang="ja-JP" sz="1100" b="1" dirty="0">
              <a:solidFill>
                <a:srgbClr val="404040"/>
              </a:solidFill>
              <a:latin typeface="Yu Gothic UI" panose="020B0500000000000000" pitchFamily="50" charset="-128"/>
              <a:ea typeface="Yu Gothic UI" panose="020B0500000000000000" pitchFamily="50" charset="-128"/>
            </a:endParaRPr>
          </a:p>
          <a:p>
            <a:pPr algn="r">
              <a:lnSpc>
                <a:spcPct val="100000"/>
              </a:lnSpc>
            </a:pPr>
            <a:r>
              <a:rPr lang="zh-TW" altLang="en-US" sz="1100" b="1" kern="0" dirty="0">
                <a:solidFill>
                  <a:srgbClr val="404040"/>
                </a:solidFill>
                <a:latin typeface="Yu Gothic UI" panose="020B0500000000000000" pitchFamily="50" charset="-128"/>
                <a:ea typeface="Yu Gothic UI" panose="020B0500000000000000" pitchFamily="50" charset="-128"/>
              </a:rPr>
              <a:t>（</a:t>
            </a:r>
            <a:r>
              <a:rPr lang="ja-JP" altLang="en-US" sz="1100" b="1" kern="0" dirty="0">
                <a:solidFill>
                  <a:srgbClr val="404040"/>
                </a:solidFill>
                <a:latin typeface="Yu Gothic UI" panose="020B0500000000000000" pitchFamily="50" charset="-128"/>
                <a:ea typeface="Yu Gothic UI" panose="020B0500000000000000" pitchFamily="50" charset="-128"/>
              </a:rPr>
              <a:t>小慢</a:t>
            </a:r>
            <a:r>
              <a:rPr lang="zh-TW" altLang="en-US" sz="1100" b="1" kern="0" dirty="0">
                <a:solidFill>
                  <a:srgbClr val="404040"/>
                </a:solidFill>
                <a:latin typeface="Yu Gothic UI" panose="020B0500000000000000" pitchFamily="50" charset="-128"/>
                <a:ea typeface="Yu Gothic UI" panose="020B0500000000000000" pitchFamily="50" charset="-128"/>
              </a:rPr>
              <a:t>編）医療機関用</a:t>
            </a:r>
          </a:p>
        </p:txBody>
      </p:sp>
      <p:sp>
        <p:nvSpPr>
          <p:cNvPr id="15" name="正方形/長方形 14">
            <a:extLst>
              <a:ext uri="{FF2B5EF4-FFF2-40B4-BE49-F238E27FC236}">
                <a16:creationId xmlns:a16="http://schemas.microsoft.com/office/drawing/2014/main" id="{4468A422-4285-EBCD-4844-AA7B2B15BC97}"/>
              </a:ext>
            </a:extLst>
          </p:cNvPr>
          <p:cNvSpPr/>
          <p:nvPr userDrawn="1"/>
        </p:nvSpPr>
        <p:spPr bwMode="gray">
          <a:xfrm>
            <a:off x="9142892" y="-281764"/>
            <a:ext cx="1150134" cy="95251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1" name="スライド番号プレースホルダ 2">
            <a:extLst>
              <a:ext uri="{FF2B5EF4-FFF2-40B4-BE49-F238E27FC236}">
                <a16:creationId xmlns:a16="http://schemas.microsoft.com/office/drawing/2014/main" id="{A2556193-37EF-6C8D-A160-DAFE433E2145}"/>
              </a:ext>
            </a:extLst>
          </p:cNvPr>
          <p:cNvSpPr txBox="1">
            <a:spLocks/>
          </p:cNvSpPr>
          <p:nvPr userDrawn="1"/>
        </p:nvSpPr>
        <p:spPr bwMode="gray">
          <a:xfrm>
            <a:off x="8560360" y="4916262"/>
            <a:ext cx="488950" cy="228600"/>
          </a:xfrm>
          <a:prstGeom prst="rect">
            <a:avLst/>
          </a:prstGeom>
        </p:spPr>
        <p:txBody>
          <a:bodyPr/>
          <a:lstStyle>
            <a:defPPr>
              <a:defRPr lang="ja-JP"/>
            </a:defPPr>
            <a:lvl1pPr algn="r" rtl="0" fontAlgn="base">
              <a:lnSpc>
                <a:spcPct val="90000"/>
              </a:lnSpc>
              <a:spcBef>
                <a:spcPct val="0"/>
              </a:spcBef>
              <a:spcAft>
                <a:spcPct val="0"/>
              </a:spcAft>
              <a:defRPr kumimoji="1" sz="1100" kern="1200" smtClean="0">
                <a:solidFill>
                  <a:schemeClr val="tx1"/>
                </a:solidFill>
                <a:latin typeface="+mj-lt"/>
                <a:ea typeface="+mn-ea"/>
                <a:cs typeface="Arial" pitchFamily="34" charset="0"/>
              </a:defRPr>
            </a:lvl1pPr>
            <a:lvl2pPr marL="4572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2pPr>
            <a:lvl3pPr marL="9144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3pPr>
            <a:lvl4pPr marL="13716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4pPr>
            <a:lvl5pPr marL="18288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5pPr>
            <a:lvl6pPr marL="22860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6pPr>
            <a:lvl7pPr marL="27432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7pPr>
            <a:lvl8pPr marL="32004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8pPr>
            <a:lvl9pPr marL="36576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9pPr>
          </a:lstStyle>
          <a:p>
            <a:pPr>
              <a:defRPr/>
            </a:pPr>
            <a:fld id="{790173A9-6621-4FFE-BC07-AC198BDD4C9A}" type="slidenum">
              <a:rPr lang="en-US" altLang="ja-JP" smtClean="0"/>
              <a:pPr>
                <a:defRPr/>
              </a:pPr>
              <a:t>‹#›</a:t>
            </a:fld>
            <a:endParaRPr lang="en-US" altLang="ja-JP" dirty="0"/>
          </a:p>
        </p:txBody>
      </p:sp>
      <p:sp>
        <p:nvSpPr>
          <p:cNvPr id="32" name="Text Box 13">
            <a:extLst>
              <a:ext uri="{FF2B5EF4-FFF2-40B4-BE49-F238E27FC236}">
                <a16:creationId xmlns:a16="http://schemas.microsoft.com/office/drawing/2014/main" id="{15BBE389-8DF8-C4CD-FA70-45F5D85218CE}"/>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1" name="テキスト プレースホルダー 57">
            <a:extLst>
              <a:ext uri="{FF2B5EF4-FFF2-40B4-BE49-F238E27FC236}">
                <a16:creationId xmlns:a16="http://schemas.microsoft.com/office/drawing/2014/main" id="{4D0DC151-D796-38E2-486C-184B106F3E7C}"/>
              </a:ext>
            </a:extLst>
          </p:cNvPr>
          <p:cNvSpPr>
            <a:spLocks noGrp="1"/>
          </p:cNvSpPr>
          <p:nvPr>
            <p:ph type="body" sz="quarter" idx="14"/>
          </p:nvPr>
        </p:nvSpPr>
        <p:spPr>
          <a:xfrm>
            <a:off x="0" y="4035396"/>
            <a:ext cx="9144000" cy="914400"/>
          </a:xfrm>
          <a:prstGeom prst="rect">
            <a:avLst/>
          </a:prstGeom>
          <a:solidFill>
            <a:srgbClr val="223666">
              <a:alpha val="95000"/>
            </a:srgbClr>
          </a:solidFill>
          <a:ln w="9525">
            <a:noFill/>
            <a:miter lim="800000"/>
            <a:headEnd/>
            <a:tailEnd/>
          </a:ln>
          <a:effectLst/>
        </p:spPr>
        <p:txBody>
          <a:bodyPr wrap="square" lIns="180000" tIns="108000" rIns="18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44" name="タイトル 43">
            <a:extLst>
              <a:ext uri="{FF2B5EF4-FFF2-40B4-BE49-F238E27FC236}">
                <a16:creationId xmlns:a16="http://schemas.microsoft.com/office/drawing/2014/main" id="{4331FE4A-2AD5-C312-138C-356175F322A3}"/>
              </a:ext>
            </a:extLst>
          </p:cNvPr>
          <p:cNvSpPr>
            <a:spLocks noGrp="1"/>
          </p:cNvSpPr>
          <p:nvPr>
            <p:ph type="title"/>
          </p:nvPr>
        </p:nvSpPr>
        <p:spPr>
          <a:xfrm>
            <a:off x="107166" y="142872"/>
            <a:ext cx="7332301" cy="512508"/>
          </a:xfrm>
          <a:prstGeom prst="rect">
            <a:avLst/>
          </a:prstGeom>
        </p:spPr>
        <p:txBody>
          <a:bodyPr/>
          <a:lstStyle>
            <a:lvl1pPr>
              <a:defRPr kumimoji="1" lang="ja-JP" altLang="en-US" sz="2400" b="1" kern="0" dirty="0">
                <a:solidFill>
                  <a:srgbClr val="404040"/>
                </a:solidFill>
                <a:latin typeface="Yu Gothic UI" panose="020B0500000000000000" pitchFamily="50" charset="-128"/>
                <a:ea typeface="Yu Gothic UI" panose="020B0500000000000000" pitchFamily="50" charset="-128"/>
                <a:cs typeface="+mj-cs"/>
              </a:defRPr>
            </a:lvl1pPr>
          </a:lstStyle>
          <a:p>
            <a:r>
              <a:rPr kumimoji="1" lang="ja-JP" altLang="en-US" dirty="0"/>
              <a:t>マスター タイトルの書式設定</a:t>
            </a:r>
          </a:p>
        </p:txBody>
      </p:sp>
    </p:spTree>
    <p:extLst>
      <p:ext uri="{BB962C8B-B14F-4D97-AF65-F5344CB8AC3E}">
        <p14:creationId xmlns:p14="http://schemas.microsoft.com/office/powerpoint/2010/main" val="1640136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終わりのページ">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E6B4F374-0E2E-A518-F0AE-7D788FBE0C70}"/>
              </a:ext>
            </a:extLst>
          </p:cNvPr>
          <p:cNvGrpSpPr/>
          <p:nvPr userDrawn="1"/>
        </p:nvGrpSpPr>
        <p:grpSpPr bwMode="gray">
          <a:xfrm>
            <a:off x="-2170980" y="-2431523"/>
            <a:ext cx="12351073" cy="12318352"/>
            <a:chOff x="-2671077" y="8869932"/>
            <a:chExt cx="12351073" cy="12318352"/>
          </a:xfrm>
        </p:grpSpPr>
        <p:sp>
          <p:nvSpPr>
            <p:cNvPr id="22" name="正方形/長方形 21">
              <a:extLst>
                <a:ext uri="{FF2B5EF4-FFF2-40B4-BE49-F238E27FC236}">
                  <a16:creationId xmlns:a16="http://schemas.microsoft.com/office/drawing/2014/main" id="{0B5D002F-C2AB-A7DE-CF59-9157123A6C09}"/>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3" name="正方形/長方形 8">
              <a:extLst>
                <a:ext uri="{FF2B5EF4-FFF2-40B4-BE49-F238E27FC236}">
                  <a16:creationId xmlns:a16="http://schemas.microsoft.com/office/drawing/2014/main" id="{A5745686-B30B-0A48-BB2C-875A9E72BA2F}"/>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4" name="月 23">
              <a:extLst>
                <a:ext uri="{FF2B5EF4-FFF2-40B4-BE49-F238E27FC236}">
                  <a16:creationId xmlns:a16="http://schemas.microsoft.com/office/drawing/2014/main" id="{9AC94537-5960-B835-9C09-48F59A1FCA1B}"/>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5" name="円弧 24">
              <a:extLst>
                <a:ext uri="{FF2B5EF4-FFF2-40B4-BE49-F238E27FC236}">
                  <a16:creationId xmlns:a16="http://schemas.microsoft.com/office/drawing/2014/main" id="{7D2CB514-899F-A8BB-4B82-7DA90BCE797B}"/>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26" name="正方形/長方形 8">
              <a:extLst>
                <a:ext uri="{FF2B5EF4-FFF2-40B4-BE49-F238E27FC236}">
                  <a16:creationId xmlns:a16="http://schemas.microsoft.com/office/drawing/2014/main" id="{1B603053-FFD4-D10E-60B6-0048F072986F}"/>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7" name="フリーフォーム: 図形 26">
              <a:extLst>
                <a:ext uri="{FF2B5EF4-FFF2-40B4-BE49-F238E27FC236}">
                  <a16:creationId xmlns:a16="http://schemas.microsoft.com/office/drawing/2014/main" id="{73D307E0-DDAF-B6C3-AB2F-792EDA402881}"/>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28" name="月 27">
              <a:extLst>
                <a:ext uri="{FF2B5EF4-FFF2-40B4-BE49-F238E27FC236}">
                  <a16:creationId xmlns:a16="http://schemas.microsoft.com/office/drawing/2014/main" id="{7DF750BC-910D-0093-FFF0-BBDBD6C79FF3}"/>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9" name="月 28">
              <a:extLst>
                <a:ext uri="{FF2B5EF4-FFF2-40B4-BE49-F238E27FC236}">
                  <a16:creationId xmlns:a16="http://schemas.microsoft.com/office/drawing/2014/main" id="{63B6EFDC-745B-865B-DC11-3A029EDBBC7B}"/>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0" name="月 29">
              <a:extLst>
                <a:ext uri="{FF2B5EF4-FFF2-40B4-BE49-F238E27FC236}">
                  <a16:creationId xmlns:a16="http://schemas.microsoft.com/office/drawing/2014/main" id="{4BC7DB88-FCD9-BE2D-4FD4-5A53649F6682}"/>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1" name="正方形/長方形 30">
              <a:extLst>
                <a:ext uri="{FF2B5EF4-FFF2-40B4-BE49-F238E27FC236}">
                  <a16:creationId xmlns:a16="http://schemas.microsoft.com/office/drawing/2014/main" id="{CD0C1B1A-7E98-20AC-A15C-8F078ADF71CF}"/>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2" name="正方形/長方形 31">
              <a:extLst>
                <a:ext uri="{FF2B5EF4-FFF2-40B4-BE49-F238E27FC236}">
                  <a16:creationId xmlns:a16="http://schemas.microsoft.com/office/drawing/2014/main" id="{9ED4B0FD-02EE-8CF7-2F22-1432E8FBFE91}"/>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3" name="円弧 32">
              <a:extLst>
                <a:ext uri="{FF2B5EF4-FFF2-40B4-BE49-F238E27FC236}">
                  <a16:creationId xmlns:a16="http://schemas.microsoft.com/office/drawing/2014/main" id="{461B0378-0726-238A-0E02-A5485AC3E11D}"/>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CEFFD362-DC28-5495-9246-B91B875B65D8}"/>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5" name="正方形/長方形 34">
              <a:extLst>
                <a:ext uri="{FF2B5EF4-FFF2-40B4-BE49-F238E27FC236}">
                  <a16:creationId xmlns:a16="http://schemas.microsoft.com/office/drawing/2014/main" id="{8151D0AA-DD54-192A-22EB-BF1E1FCD878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36" name="正方形/長方形 35">
            <a:extLst>
              <a:ext uri="{FF2B5EF4-FFF2-40B4-BE49-F238E27FC236}">
                <a16:creationId xmlns:a16="http://schemas.microsoft.com/office/drawing/2014/main" id="{AF9F8482-1C18-A6E6-6401-D83B602D202F}"/>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42" name="正方形/長方形 41">
            <a:extLst>
              <a:ext uri="{FF2B5EF4-FFF2-40B4-BE49-F238E27FC236}">
                <a16:creationId xmlns:a16="http://schemas.microsoft.com/office/drawing/2014/main" id="{F21C431F-2335-B988-FC78-48072D8DA64A}"/>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43" name="スライド番号プレースホルダ 2">
            <a:extLst>
              <a:ext uri="{FF2B5EF4-FFF2-40B4-BE49-F238E27FC236}">
                <a16:creationId xmlns:a16="http://schemas.microsoft.com/office/drawing/2014/main" id="{C16494ED-08CF-6351-2FE8-2907B9995EA5}"/>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44" name="Text Box 13">
            <a:extLst>
              <a:ext uri="{FF2B5EF4-FFF2-40B4-BE49-F238E27FC236}">
                <a16:creationId xmlns:a16="http://schemas.microsoft.com/office/drawing/2014/main" id="{72C7C0DA-F427-6DB0-5F5F-AC0040CCE4FB}"/>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5" name="Text Box 32">
            <a:extLst>
              <a:ext uri="{FF2B5EF4-FFF2-40B4-BE49-F238E27FC236}">
                <a16:creationId xmlns:a16="http://schemas.microsoft.com/office/drawing/2014/main" id="{03C961C4-9C49-D044-3516-87411A11C513}"/>
              </a:ext>
            </a:extLst>
          </p:cNvPr>
          <p:cNvSpPr txBox="1">
            <a:spLocks noChangeArrowheads="1"/>
          </p:cNvSpPr>
          <p:nvPr userDrawn="1"/>
        </p:nvSpPr>
        <p:spPr bwMode="gray">
          <a:xfrm>
            <a:off x="479321" y="385134"/>
            <a:ext cx="5497836" cy="3647152"/>
          </a:xfrm>
          <a:prstGeom prst="rect">
            <a:avLst/>
          </a:prstGeom>
          <a:noFill/>
          <a:ln w="9525">
            <a:noFill/>
            <a:miter lim="800000"/>
            <a:headEnd/>
            <a:tailEnd/>
          </a:ln>
          <a:effectLst/>
        </p:spPr>
        <p:txBody>
          <a:bodyPr wrap="square">
            <a:spAutoFit/>
          </a:bodyPr>
          <a:lstStyle/>
          <a:p>
            <a:pPr>
              <a:lnSpc>
                <a:spcPct val="100000"/>
              </a:lnSpc>
            </a:pPr>
            <a:r>
              <a:rPr lang="ja-JP" altLang="en-US" sz="2400" b="1" dirty="0">
                <a:solidFill>
                  <a:srgbClr val="001750"/>
                </a:solidFill>
                <a:latin typeface="Yu Gothic UI" panose="020B0500000000000000" pitchFamily="50" charset="-128"/>
                <a:ea typeface="Yu Gothic UI" panose="020B0500000000000000" pitchFamily="50" charset="-128"/>
              </a:rPr>
              <a:t>難病・小慢データベース利用者</a:t>
            </a:r>
            <a:endParaRPr lang="en-US" altLang="ja-JP" sz="2400" b="1" dirty="0">
              <a:solidFill>
                <a:srgbClr val="001750"/>
              </a:solidFill>
              <a:latin typeface="Yu Gothic UI" panose="020B0500000000000000" pitchFamily="50" charset="-128"/>
              <a:ea typeface="Yu Gothic UI" panose="020B0500000000000000" pitchFamily="50" charset="-128"/>
            </a:endParaRPr>
          </a:p>
          <a:p>
            <a:pPr>
              <a:lnSpc>
                <a:spcPct val="100000"/>
              </a:lnSpc>
            </a:pPr>
            <a:r>
              <a:rPr lang="ja-JP" altLang="en-US" sz="2400" b="1" dirty="0">
                <a:solidFill>
                  <a:srgbClr val="001750"/>
                </a:solidFill>
                <a:latin typeface="Yu Gothic UI" panose="020B0500000000000000" pitchFamily="50" charset="-128"/>
                <a:ea typeface="Yu Gothic UI" panose="020B0500000000000000" pitchFamily="50" charset="-128"/>
              </a:rPr>
              <a:t>お問い合わせ窓口</a:t>
            </a:r>
            <a:endParaRPr lang="en-US" altLang="ja-JP" sz="2400" b="1" dirty="0">
              <a:solidFill>
                <a:srgbClr val="001750"/>
              </a:solidFill>
              <a:latin typeface="Yu Gothic UI" panose="020B0500000000000000" pitchFamily="50" charset="-128"/>
              <a:ea typeface="Yu Gothic UI" panose="020B0500000000000000" pitchFamily="50" charset="-128"/>
            </a:endParaRPr>
          </a:p>
          <a:p>
            <a:pPr>
              <a:lnSpc>
                <a:spcPct val="100000"/>
              </a:lnSpc>
            </a:pPr>
            <a:endParaRPr lang="en-US" altLang="ja-JP" sz="2000" b="1" dirty="0">
              <a:solidFill>
                <a:srgbClr val="001750"/>
              </a:solidFill>
              <a:latin typeface="Yu Gothic UI" panose="020B0500000000000000" pitchFamily="50" charset="-128"/>
              <a:ea typeface="Yu Gothic UI" panose="020B0500000000000000" pitchFamily="50" charset="-128"/>
            </a:endParaRPr>
          </a:p>
          <a:p>
            <a:pPr>
              <a:lnSpc>
                <a:spcPct val="100000"/>
              </a:lnSpc>
            </a:pPr>
            <a:r>
              <a:rPr lang="ja-JP" altLang="en-US" sz="1400" b="1" dirty="0">
                <a:solidFill>
                  <a:srgbClr val="404040"/>
                </a:solidFill>
                <a:latin typeface="Yu Gothic UI" panose="020B0500000000000000" pitchFamily="50" charset="-128"/>
                <a:ea typeface="Yu Gothic UI" panose="020B0500000000000000" pitchFamily="50" charset="-128"/>
              </a:rPr>
              <a:t>電話：</a:t>
            </a:r>
            <a:r>
              <a:rPr lang="en-US" altLang="ja-JP" sz="1400" b="1" dirty="0">
                <a:solidFill>
                  <a:srgbClr val="404040"/>
                </a:solidFill>
                <a:latin typeface="Yu Gothic UI" panose="020B0500000000000000" pitchFamily="50" charset="-128"/>
                <a:ea typeface="Yu Gothic UI" panose="020B0500000000000000" pitchFamily="50" charset="-128"/>
              </a:rPr>
              <a:t>0120-764-450</a:t>
            </a:r>
          </a:p>
          <a:p>
            <a:pPr>
              <a:lnSpc>
                <a:spcPct val="100000"/>
              </a:lnSpc>
            </a:pPr>
            <a:r>
              <a:rPr lang="ja-JP" altLang="en-US" sz="1400" b="0" dirty="0">
                <a:solidFill>
                  <a:srgbClr val="404040"/>
                </a:solidFill>
                <a:latin typeface="Yu Gothic UI" panose="020B0500000000000000" pitchFamily="50" charset="-128"/>
                <a:ea typeface="Yu Gothic UI" panose="020B0500000000000000" pitchFamily="50" charset="-128"/>
              </a:rPr>
              <a:t>（受付時間は、厚生労働省開庁日の午前９時から、午後５時まで）</a:t>
            </a:r>
          </a:p>
          <a:p>
            <a:pPr>
              <a:lnSpc>
                <a:spcPct val="100000"/>
              </a:lnSpc>
            </a:pPr>
            <a:endParaRPr lang="en-US" altLang="ja-JP" sz="1400" b="0" dirty="0">
              <a:solidFill>
                <a:srgbClr val="404040"/>
              </a:solidFill>
              <a:latin typeface="Yu Gothic UI" panose="020B0500000000000000" pitchFamily="50" charset="-128"/>
              <a:ea typeface="Yu Gothic UI" panose="020B0500000000000000" pitchFamily="50" charset="-128"/>
            </a:endParaRPr>
          </a:p>
          <a:p>
            <a:pPr>
              <a:lnSpc>
                <a:spcPct val="100000"/>
              </a:lnSpc>
              <a:spcAft>
                <a:spcPts val="600"/>
              </a:spcAft>
            </a:pPr>
            <a:r>
              <a:rPr lang="ja-JP" altLang="en-US" sz="1400" b="1" dirty="0">
                <a:solidFill>
                  <a:srgbClr val="404040"/>
                </a:solidFill>
                <a:latin typeface="Yu Gothic UI" panose="020B0500000000000000" pitchFamily="50" charset="-128"/>
                <a:ea typeface="Yu Gothic UI" panose="020B0500000000000000" pitchFamily="50" charset="-128"/>
              </a:rPr>
              <a:t>メール：</a:t>
            </a:r>
            <a:r>
              <a:rPr lang="en-US" altLang="ja-JP" sz="1400" b="1" dirty="0">
                <a:solidFill>
                  <a:srgbClr val="404040"/>
                </a:solidFill>
                <a:latin typeface="Yu Gothic UI" panose="020B0500000000000000" pitchFamily="50" charset="-128"/>
                <a:ea typeface="Yu Gothic UI" panose="020B0500000000000000" pitchFamily="50" charset="-128"/>
              </a:rPr>
              <a:t>nanbyousyouman.db.ec@hitachi-systems.com</a:t>
            </a:r>
          </a:p>
          <a:p>
            <a:pPr>
              <a:lnSpc>
                <a:spcPct val="100000"/>
              </a:lnSpc>
            </a:pPr>
            <a:r>
              <a:rPr lang="en-US" altLang="ja-JP" sz="1400" b="0" dirty="0">
                <a:solidFill>
                  <a:srgbClr val="404040"/>
                </a:solidFill>
                <a:latin typeface="Yu Gothic UI" panose="020B0500000000000000" pitchFamily="50" charset="-128"/>
                <a:ea typeface="Yu Gothic UI" panose="020B0500000000000000" pitchFamily="50" charset="-128"/>
              </a:rPr>
              <a:t>【</a:t>
            </a: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メールでのお問い合わせ時のお願い事項</a:t>
            </a:r>
            <a:r>
              <a:rPr lang="en-US" altLang="ja-JP" sz="1400" b="0" dirty="0">
                <a:solidFill>
                  <a:srgbClr val="404040"/>
                </a:solidFill>
                <a:latin typeface="Yu Gothic UI" panose="020B0500000000000000" pitchFamily="50" charset="-128"/>
                <a:ea typeface="Yu Gothic UI" panose="020B0500000000000000" pitchFamily="50" charset="-128"/>
              </a:rPr>
              <a:t>】</a:t>
            </a:r>
          </a:p>
          <a:p>
            <a:pPr marL="171450" indent="-171450">
              <a:lnSpc>
                <a:spcPct val="100000"/>
              </a:lnSpc>
              <a:buFont typeface="Arial" panose="020B0604020202020204" pitchFamily="34" charset="0"/>
              <a:buChar char="•"/>
            </a:pP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メールでのお問い合わせ時は下記の情報をお問い合わせ内容と併せてご提供をお願いいたします。（お問い合わせ者の所属する公共団体名、公共団体コード、医療機関名、医療機関コード）</a:t>
            </a:r>
          </a:p>
          <a:p>
            <a:pPr marL="171450" indent="-171450">
              <a:lnSpc>
                <a:spcPct val="100000"/>
              </a:lnSpc>
              <a:buFont typeface="Arial" panose="020B0604020202020204" pitchFamily="34" charset="0"/>
              <a:buChar char="•"/>
            </a:pP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メールでのお問い合わせ時は、セキュリティの観点から、メールにファイルを添付しないでください。</a:t>
            </a:r>
          </a:p>
          <a:p>
            <a:pPr>
              <a:lnSpc>
                <a:spcPct val="100000"/>
              </a:lnSpc>
            </a:pPr>
            <a:endParaRPr lang="en-US" altLang="ja-JP" sz="1800" b="1" dirty="0">
              <a:solidFill>
                <a:srgbClr val="001750"/>
              </a:solidFill>
              <a:latin typeface="Yu Gothic UI" panose="020B0500000000000000" pitchFamily="50" charset="-128"/>
              <a:ea typeface="Yu Gothic UI" panose="020B0500000000000000" pitchFamily="50" charset="-128"/>
            </a:endParaRPr>
          </a:p>
        </p:txBody>
      </p:sp>
      <p:sp>
        <p:nvSpPr>
          <p:cNvPr id="49" name="テキスト プレースホルダー 57">
            <a:extLst>
              <a:ext uri="{FF2B5EF4-FFF2-40B4-BE49-F238E27FC236}">
                <a16:creationId xmlns:a16="http://schemas.microsoft.com/office/drawing/2014/main" id="{3F68870D-ADF7-D2E0-5B21-DD2C010E1673}"/>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Tree>
    <p:extLst>
      <p:ext uri="{BB962C8B-B14F-4D97-AF65-F5344CB8AC3E}">
        <p14:creationId xmlns:p14="http://schemas.microsoft.com/office/powerpoint/2010/main" val="2514559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のみ">
    <p:spTree>
      <p:nvGrpSpPr>
        <p:cNvPr id="1" name=""/>
        <p:cNvGrpSpPr/>
        <p:nvPr/>
      </p:nvGrpSpPr>
      <p:grpSpPr>
        <a:xfrm>
          <a:off x="0" y="0"/>
          <a:ext cx="0" cy="0"/>
          <a:chOff x="0" y="0"/>
          <a:chExt cx="0" cy="0"/>
        </a:xfrm>
      </p:grpSpPr>
      <p:sp>
        <p:nvSpPr>
          <p:cNvPr id="42" name="スライド番号プレースホルダ 2"/>
          <p:cNvSpPr>
            <a:spLocks noGrp="1"/>
          </p:cNvSpPr>
          <p:nvPr userDrawn="1">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43" name="タイトル 1"/>
          <p:cNvSpPr>
            <a:spLocks noGrp="1"/>
          </p:cNvSpPr>
          <p:nvPr userDrawn="1">
            <p:ph type="title"/>
          </p:nvPr>
        </p:nvSpPr>
        <p:spPr bwMode="gray">
          <a:xfrm>
            <a:off x="2138611" y="2335279"/>
            <a:ext cx="3550972" cy="461665"/>
          </a:xfrm>
          <a:prstGeom prst="rect">
            <a:avLst/>
          </a:prstGeom>
        </p:spPr>
        <p:txBody>
          <a:bodyPr wrap="none">
            <a:spAutoFit/>
          </a:bodyPr>
          <a:lstStyle>
            <a:lvl1pPr>
              <a:lnSpc>
                <a:spcPct val="100000"/>
              </a:lnSpc>
              <a:defRPr sz="2400">
                <a:solidFill>
                  <a:schemeClr val="tx1"/>
                </a:solidFill>
                <a:latin typeface="+mj-ea"/>
                <a:ea typeface="+mj-ea"/>
              </a:defRPr>
            </a:lvl1pPr>
          </a:lstStyle>
          <a:p>
            <a:r>
              <a:rPr lang="ja-JP" altLang="en-US" dirty="0"/>
              <a:t>マスタ タイトルの書式設定</a:t>
            </a:r>
          </a:p>
        </p:txBody>
      </p:sp>
      <p:sp>
        <p:nvSpPr>
          <p:cNvPr id="49" name="テキスト プレースホルダ 48"/>
          <p:cNvSpPr>
            <a:spLocks noGrp="1"/>
          </p:cNvSpPr>
          <p:nvPr userDrawn="1">
            <p:ph type="body" sz="quarter" idx="11"/>
          </p:nvPr>
        </p:nvSpPr>
        <p:spPr bwMode="gray">
          <a:xfrm>
            <a:off x="2138610" y="2742133"/>
            <a:ext cx="2861681" cy="369332"/>
          </a:xfrm>
          <a:prstGeom prst="rect">
            <a:avLst/>
          </a:prstGeom>
        </p:spPr>
        <p:txBody>
          <a:bodyPr wrap="none">
            <a:spAutoFit/>
          </a:bodyPr>
          <a:lstStyle>
            <a:lvl1pPr>
              <a:buNone/>
              <a:defRPr sz="1800">
                <a:latin typeface="+mn-ea"/>
                <a:ea typeface="+mn-ea"/>
              </a:defRPr>
            </a:lvl1pPr>
          </a:lstStyle>
          <a:p>
            <a:pPr lvl="0"/>
            <a:r>
              <a:rPr kumimoji="1" lang="ja-JP" altLang="en-US"/>
              <a:t>マスタ テキストの書式設定</a:t>
            </a:r>
          </a:p>
        </p:txBody>
      </p:sp>
      <p:sp>
        <p:nvSpPr>
          <p:cNvPr id="44"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13" name="図 12" descr="ea60_010_032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extLst>
      <p:ext uri="{BB962C8B-B14F-4D97-AF65-F5344CB8AC3E}">
        <p14:creationId xmlns:p14="http://schemas.microsoft.com/office/powerpoint/2010/main" val="165152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タイトルのみ">
    <p:spTree>
      <p:nvGrpSpPr>
        <p:cNvPr id="1" name=""/>
        <p:cNvGrpSpPr/>
        <p:nvPr/>
      </p:nvGrpSpPr>
      <p:grpSpPr>
        <a:xfrm>
          <a:off x="0" y="0"/>
          <a:ext cx="0" cy="0"/>
          <a:chOff x="0" y="0"/>
          <a:chExt cx="0" cy="0"/>
        </a:xfrm>
      </p:grpSpPr>
      <p:sp>
        <p:nvSpPr>
          <p:cNvPr id="54" name="スライド番号プレースホルダ 2"/>
          <p:cNvSpPr>
            <a:spLocks noGrp="1"/>
          </p:cNvSpPr>
          <p:nvPr>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38"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grpSp>
        <p:nvGrpSpPr>
          <p:cNvPr id="39" name="グループ化 38"/>
          <p:cNvGrpSpPr/>
          <p:nvPr userDrawn="1"/>
        </p:nvGrpSpPr>
        <p:grpSpPr bwMode="gray">
          <a:xfrm>
            <a:off x="324487" y="2057426"/>
            <a:ext cx="8495663" cy="97488"/>
            <a:chOff x="324487" y="2057426"/>
            <a:chExt cx="8495663" cy="97488"/>
          </a:xfrm>
        </p:grpSpPr>
        <p:sp>
          <p:nvSpPr>
            <p:cNvPr id="40"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41" name="グループ化 16"/>
            <p:cNvGrpSpPr/>
            <p:nvPr/>
          </p:nvGrpSpPr>
          <p:grpSpPr bwMode="gray">
            <a:xfrm>
              <a:off x="324487" y="2057426"/>
              <a:ext cx="1938812" cy="97488"/>
              <a:chOff x="312738" y="2747963"/>
              <a:chExt cx="1970087" cy="109537"/>
            </a:xfrm>
          </p:grpSpPr>
          <p:sp>
            <p:nvSpPr>
              <p:cNvPr id="42" name="正方形/長方形 41"/>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43" name="正方形/長方形 42"/>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pic>
        <p:nvPicPr>
          <p:cNvPr id="44" name="図 43"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bwMode="gray">
          <a:xfrm>
            <a:off x="566739" y="2365096"/>
            <a:ext cx="3267241" cy="397032"/>
          </a:xfrm>
          <a:prstGeom prst="rect">
            <a:avLst/>
          </a:prstGeom>
        </p:spPr>
        <p:txBody>
          <a:bodyPr wrap="none">
            <a:spAutoFit/>
          </a:bodyPr>
          <a:lstStyle>
            <a:lvl1pPr>
              <a:defRPr sz="2200">
                <a:solidFill>
                  <a:schemeClr val="tx1"/>
                </a:solidFill>
                <a:latin typeface="+mj-ea"/>
                <a:ea typeface="+mj-ea"/>
              </a:defRPr>
            </a:lvl1pPr>
          </a:lstStyle>
          <a:p>
            <a:r>
              <a:rPr lang="ja-JP" altLang="en-US" dirty="0"/>
              <a:t>マスタ タイトルの書式設定</a:t>
            </a:r>
          </a:p>
        </p:txBody>
      </p:sp>
      <p:sp>
        <p:nvSpPr>
          <p:cNvPr id="54" name="スライド番号プレースホルダ 2"/>
          <p:cNvSpPr txBox="1">
            <a:spLocks/>
          </p:cNvSpPr>
          <p:nvPr userDrawn="1"/>
        </p:nvSpPr>
        <p:spPr bwMode="gray">
          <a:xfrm>
            <a:off x="8560360" y="4916262"/>
            <a:ext cx="488950" cy="228600"/>
          </a:xfrm>
          <a:prstGeom prst="rect">
            <a:avLst/>
          </a:prstGeom>
        </p:spPr>
        <p:txBody>
          <a:bodyPr/>
          <a:lstStyle>
            <a:lvl1pPr algn="r">
              <a:defRPr sz="1100" smtClean="0">
                <a:latin typeface="Arial" pitchFamily="34" charset="0"/>
                <a:cs typeface="Arial" pitchFamily="34" charset="0"/>
              </a:defRPr>
            </a:lvl1pPr>
          </a:lstStyle>
          <a:p>
            <a:pPr marL="0" marR="0" lvl="0" indent="0" algn="r" defTabSz="914400" rtl="0" eaLnBrk="1" fontAlgn="base" latinLnBrk="0" hangingPunct="1">
              <a:lnSpc>
                <a:spcPct val="90000"/>
              </a:lnSpc>
              <a:spcBef>
                <a:spcPct val="0"/>
              </a:spcBef>
              <a:spcAft>
                <a:spcPct val="0"/>
              </a:spcAft>
              <a:buClrTx/>
              <a:buSzTx/>
              <a:buFontTx/>
              <a:buNone/>
              <a:tabLst/>
              <a:defRPr/>
            </a:pPr>
            <a:fld id="{790173A9-6621-4FFE-BC07-AC198BDD4C9A}" type="slidenum">
              <a:rPr kumimoji="1" lang="en-US" altLang="ja-JP" sz="1100" b="0" i="0" u="none" strike="noStrike" kern="1200" cap="none" spc="0" normalizeH="0" baseline="0" noProof="0" smtClean="0">
                <a:ln>
                  <a:noFill/>
                </a:ln>
                <a:solidFill>
                  <a:schemeClr val="tx1"/>
                </a:solidFill>
                <a:effectLst/>
                <a:uLnTx/>
                <a:uFillTx/>
                <a:latin typeface="+mj-lt"/>
                <a:ea typeface="+mn-ea"/>
                <a:cs typeface="Arial" pitchFamily="34" charset="0"/>
              </a:rPr>
              <a:pPr marL="0" marR="0" lvl="0" indent="0" algn="r" defTabSz="914400" rtl="0" eaLnBrk="1" fontAlgn="base" latinLnBrk="0" hangingPunct="1">
                <a:lnSpc>
                  <a:spcPct val="90000"/>
                </a:lnSpc>
                <a:spcBef>
                  <a:spcPct val="0"/>
                </a:spcBef>
                <a:spcAft>
                  <a:spcPct val="0"/>
                </a:spcAft>
                <a:buClrTx/>
                <a:buSzTx/>
                <a:buFontTx/>
                <a:buNone/>
                <a:tabLst/>
                <a:defRPr/>
              </a:pPr>
              <a:t>‹#›</a:t>
            </a:fld>
            <a:endParaRPr kumimoji="1" lang="en-US" altLang="ja-JP" sz="1100" b="0" i="0" u="none" strike="noStrike" kern="1200" cap="none" spc="0" normalizeH="0" baseline="0" noProof="0" dirty="0">
              <a:ln>
                <a:noFill/>
              </a:ln>
              <a:solidFill>
                <a:schemeClr val="tx1"/>
              </a:solidFill>
              <a:effectLst/>
              <a:uLnTx/>
              <a:uFillTx/>
              <a:latin typeface="+mj-lt"/>
              <a:ea typeface="+mn-ea"/>
              <a:cs typeface="Arial" pitchFamily="34" charset="0"/>
            </a:endParaRPr>
          </a:p>
        </p:txBody>
      </p:sp>
      <p:sp>
        <p:nvSpPr>
          <p:cNvPr id="39"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grpSp>
        <p:nvGrpSpPr>
          <p:cNvPr id="40" name="グループ化 39"/>
          <p:cNvGrpSpPr/>
          <p:nvPr userDrawn="1"/>
        </p:nvGrpSpPr>
        <p:grpSpPr bwMode="gray">
          <a:xfrm>
            <a:off x="324487" y="2057426"/>
            <a:ext cx="8495663" cy="97488"/>
            <a:chOff x="324487" y="2057426"/>
            <a:chExt cx="8495663" cy="97488"/>
          </a:xfrm>
        </p:grpSpPr>
        <p:sp>
          <p:nvSpPr>
            <p:cNvPr id="41"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42" name="グループ化 16"/>
            <p:cNvGrpSpPr/>
            <p:nvPr/>
          </p:nvGrpSpPr>
          <p:grpSpPr bwMode="gray">
            <a:xfrm>
              <a:off x="324487" y="2057426"/>
              <a:ext cx="1938812" cy="97488"/>
              <a:chOff x="312738" y="2747963"/>
              <a:chExt cx="1970087" cy="109537"/>
            </a:xfrm>
          </p:grpSpPr>
          <p:sp>
            <p:nvSpPr>
              <p:cNvPr id="43" name="正方形/長方形 42"/>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44" name="正方形/長方形 43"/>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pic>
        <p:nvPicPr>
          <p:cNvPr id="45" name="図 44"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userDrawn="1">
            <p:ph type="title"/>
          </p:nvPr>
        </p:nvSpPr>
        <p:spPr bwMode="gray">
          <a:xfrm>
            <a:off x="113192" y="134612"/>
            <a:ext cx="7486488" cy="369332"/>
          </a:xfrm>
          <a:prstGeom prst="rect">
            <a:avLst/>
          </a:prstGeom>
        </p:spPr>
        <p:txBody>
          <a:bodyPr wrap="square">
            <a:spAutoFit/>
          </a:bodyPr>
          <a:lstStyle>
            <a:lvl1pPr>
              <a:defRPr sz="2000">
                <a:solidFill>
                  <a:schemeClr val="tx1"/>
                </a:solidFill>
                <a:latin typeface="+mj-ea"/>
                <a:ea typeface="+mj-ea"/>
              </a:defRPr>
            </a:lvl1pPr>
          </a:lstStyle>
          <a:p>
            <a:r>
              <a:rPr lang="ja-JP" altLang="en-US" dirty="0"/>
              <a:t>マスタ タイトルの書式設定</a:t>
            </a:r>
          </a:p>
        </p:txBody>
      </p:sp>
      <p:sp>
        <p:nvSpPr>
          <p:cNvPr id="36" name="スライド番号プレースホルダ 2"/>
          <p:cNvSpPr txBox="1">
            <a:spLocks/>
          </p:cNvSpPr>
          <p:nvPr userDrawn="1"/>
        </p:nvSpPr>
        <p:spPr bwMode="gray">
          <a:xfrm>
            <a:off x="8560360" y="4916262"/>
            <a:ext cx="488950" cy="228600"/>
          </a:xfrm>
          <a:prstGeom prst="rect">
            <a:avLst/>
          </a:prstGeom>
        </p:spPr>
        <p:txBody>
          <a:bodyPr/>
          <a:lstStyle>
            <a:lvl1pPr algn="r">
              <a:defRPr sz="1100" smtClean="0">
                <a:latin typeface="Arial" pitchFamily="34" charset="0"/>
                <a:cs typeface="Arial" pitchFamily="34" charset="0"/>
              </a:defRPr>
            </a:lvl1pPr>
          </a:lstStyle>
          <a:p>
            <a:pPr marL="0" marR="0" lvl="0" indent="0" algn="r" defTabSz="914400" rtl="0" eaLnBrk="1" fontAlgn="base" latinLnBrk="0" hangingPunct="1">
              <a:lnSpc>
                <a:spcPct val="90000"/>
              </a:lnSpc>
              <a:spcBef>
                <a:spcPct val="0"/>
              </a:spcBef>
              <a:spcAft>
                <a:spcPct val="0"/>
              </a:spcAft>
              <a:buClrTx/>
              <a:buSzTx/>
              <a:buFontTx/>
              <a:buNone/>
              <a:tabLst/>
              <a:defRPr/>
            </a:pPr>
            <a:fld id="{790173A9-6621-4FFE-BC07-AC198BDD4C9A}" type="slidenum">
              <a:rPr kumimoji="1" lang="en-US" altLang="ja-JP" sz="1100" b="0" i="0" u="none" strike="noStrike" kern="1200" cap="none" spc="0" normalizeH="0" baseline="0" noProof="0" smtClean="0">
                <a:ln>
                  <a:noFill/>
                </a:ln>
                <a:solidFill>
                  <a:schemeClr val="tx1"/>
                </a:solidFill>
                <a:effectLst/>
                <a:uLnTx/>
                <a:uFillTx/>
                <a:latin typeface="+mj-lt"/>
                <a:ea typeface="+mn-ea"/>
                <a:cs typeface="Arial" pitchFamily="34" charset="0"/>
              </a:rPr>
              <a:pPr marL="0" marR="0" lvl="0" indent="0" algn="r" defTabSz="914400" rtl="0" eaLnBrk="1" fontAlgn="base" latinLnBrk="0" hangingPunct="1">
                <a:lnSpc>
                  <a:spcPct val="90000"/>
                </a:lnSpc>
                <a:spcBef>
                  <a:spcPct val="0"/>
                </a:spcBef>
                <a:spcAft>
                  <a:spcPct val="0"/>
                </a:spcAft>
                <a:buClrTx/>
                <a:buSzTx/>
                <a:buFontTx/>
                <a:buNone/>
                <a:tabLst/>
                <a:defRPr/>
              </a:pPr>
              <a:t>‹#›</a:t>
            </a:fld>
            <a:endParaRPr kumimoji="1" lang="en-US" altLang="ja-JP" sz="1100" b="0" i="0" u="none" strike="noStrike" kern="1200" cap="none" spc="0" normalizeH="0" baseline="0" noProof="0" dirty="0">
              <a:ln>
                <a:noFill/>
              </a:ln>
              <a:solidFill>
                <a:schemeClr val="tx1"/>
              </a:solidFill>
              <a:effectLst/>
              <a:uLnTx/>
              <a:uFillTx/>
              <a:latin typeface="+mj-lt"/>
              <a:ea typeface="+mn-ea"/>
              <a:cs typeface="Arial" pitchFamily="34" charset="0"/>
            </a:endParaRPr>
          </a:p>
        </p:txBody>
      </p:sp>
      <p:sp>
        <p:nvSpPr>
          <p:cNvPr id="73" name="正方形/長方形 11"/>
          <p:cNvSpPr>
            <a:spLocks noChangeArrowheads="1"/>
          </p:cNvSpPr>
          <p:nvPr userDrawn="1"/>
        </p:nvSpPr>
        <p:spPr bwMode="gray">
          <a:xfrm>
            <a:off x="0" y="595775"/>
            <a:ext cx="9144000" cy="66292"/>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74" name="グループ化 62"/>
          <p:cNvGrpSpPr/>
          <p:nvPr userDrawn="1"/>
        </p:nvGrpSpPr>
        <p:grpSpPr bwMode="gray">
          <a:xfrm>
            <a:off x="-3" y="595775"/>
            <a:ext cx="1318393" cy="66292"/>
            <a:chOff x="312738" y="2747963"/>
            <a:chExt cx="1970087" cy="109537"/>
          </a:xfrm>
        </p:grpSpPr>
        <p:sp>
          <p:nvSpPr>
            <p:cNvPr id="75" name="正方形/長方形 74"/>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76" name="正方形/長方形 75"/>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sp>
        <p:nvSpPr>
          <p:cNvPr id="48"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49" name="図 48"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4175" y="138115"/>
            <a:ext cx="1195200" cy="34285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pic>
        <p:nvPicPr>
          <p:cNvPr id="3" name="図 2" descr="海の向こうに見える虹&#10;&#10;低い精度で自動的に生成された説明">
            <a:extLst>
              <a:ext uri="{FF2B5EF4-FFF2-40B4-BE49-F238E27FC236}">
                <a16:creationId xmlns:a16="http://schemas.microsoft.com/office/drawing/2014/main" id="{A33B4DBA-7F3A-4A0C-B0F3-A7BCD435B3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74289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03D8859-58C1-4FFE-9619-27660A1D6C49}"/>
              </a:ext>
            </a:extLst>
          </p:cNvPr>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07116" y="1373598"/>
            <a:ext cx="6489414" cy="2432069"/>
          </a:xfrm>
          <a:prstGeom prst="rect">
            <a:avLst/>
          </a:prstGeom>
        </p:spPr>
      </p:pic>
    </p:spTree>
    <p:extLst>
      <p:ext uri="{BB962C8B-B14F-4D97-AF65-F5344CB8AC3E}">
        <p14:creationId xmlns:p14="http://schemas.microsoft.com/office/powerpoint/2010/main" val="154114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スライド">
    <p:spTree>
      <p:nvGrpSpPr>
        <p:cNvPr id="1" name=""/>
        <p:cNvGrpSpPr/>
        <p:nvPr/>
      </p:nvGrpSpPr>
      <p:grpSpPr>
        <a:xfrm>
          <a:off x="0" y="0"/>
          <a:ext cx="0" cy="0"/>
          <a:chOff x="0" y="0"/>
          <a:chExt cx="0" cy="0"/>
        </a:xfrm>
      </p:grpSpPr>
      <p:sp>
        <p:nvSpPr>
          <p:cNvPr id="60" name="正方形/長方形 59">
            <a:extLst>
              <a:ext uri="{FF2B5EF4-FFF2-40B4-BE49-F238E27FC236}">
                <a16:creationId xmlns:a16="http://schemas.microsoft.com/office/drawing/2014/main" id="{A0549ABA-23ED-CBE6-536E-8F6DE6DBAB43}"/>
              </a:ext>
            </a:extLst>
          </p:cNvPr>
          <p:cNvSpPr/>
          <p:nvPr userDrawn="1"/>
        </p:nvSpPr>
        <p:spPr bwMode="gray">
          <a:xfrm>
            <a:off x="0" y="0"/>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2" name="正方形/長方形 8">
            <a:extLst>
              <a:ext uri="{FF2B5EF4-FFF2-40B4-BE49-F238E27FC236}">
                <a16:creationId xmlns:a16="http://schemas.microsoft.com/office/drawing/2014/main" id="{73D21592-839F-926E-01B6-392E5D9ED49B}"/>
              </a:ext>
            </a:extLst>
          </p:cNvPr>
          <p:cNvSpPr/>
          <p:nvPr userDrawn="1"/>
        </p:nvSpPr>
        <p:spPr bwMode="gray">
          <a:xfrm rot="10800000">
            <a:off x="-46069" y="-484106"/>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4" name="月 63">
            <a:extLst>
              <a:ext uri="{FF2B5EF4-FFF2-40B4-BE49-F238E27FC236}">
                <a16:creationId xmlns:a16="http://schemas.microsoft.com/office/drawing/2014/main" id="{FCB7B17D-E7B6-847B-083C-FB27A7356AA1}"/>
              </a:ext>
            </a:extLst>
          </p:cNvPr>
          <p:cNvSpPr/>
          <p:nvPr userDrawn="1"/>
        </p:nvSpPr>
        <p:spPr bwMode="gray">
          <a:xfrm rot="9082689">
            <a:off x="6654226" y="-932081"/>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66" name="円弧 65">
            <a:extLst>
              <a:ext uri="{FF2B5EF4-FFF2-40B4-BE49-F238E27FC236}">
                <a16:creationId xmlns:a16="http://schemas.microsoft.com/office/drawing/2014/main" id="{5A6A6C0D-9BCF-9195-FACF-31DE64BC20C6}"/>
              </a:ext>
            </a:extLst>
          </p:cNvPr>
          <p:cNvSpPr/>
          <p:nvPr userDrawn="1"/>
        </p:nvSpPr>
        <p:spPr bwMode="gray">
          <a:xfrm>
            <a:off x="-1003429" y="-468589"/>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68" name="正方形/長方形 8">
            <a:extLst>
              <a:ext uri="{FF2B5EF4-FFF2-40B4-BE49-F238E27FC236}">
                <a16:creationId xmlns:a16="http://schemas.microsoft.com/office/drawing/2014/main" id="{6C78541C-3195-9BC7-4950-4E27143CAFE5}"/>
              </a:ext>
            </a:extLst>
          </p:cNvPr>
          <p:cNvSpPr/>
          <p:nvPr userDrawn="1"/>
        </p:nvSpPr>
        <p:spPr bwMode="gray">
          <a:xfrm>
            <a:off x="-139194" y="3004324"/>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70" name="フリーフォーム: 図形 69">
            <a:extLst>
              <a:ext uri="{FF2B5EF4-FFF2-40B4-BE49-F238E27FC236}">
                <a16:creationId xmlns:a16="http://schemas.microsoft.com/office/drawing/2014/main" id="{E88C6B1B-0E36-F23D-D27C-3D3DA9CAC7AD}"/>
              </a:ext>
            </a:extLst>
          </p:cNvPr>
          <p:cNvSpPr/>
          <p:nvPr userDrawn="1"/>
        </p:nvSpPr>
        <p:spPr bwMode="gray">
          <a:xfrm>
            <a:off x="2116723" y="3039356"/>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72" name="月 71">
            <a:extLst>
              <a:ext uri="{FF2B5EF4-FFF2-40B4-BE49-F238E27FC236}">
                <a16:creationId xmlns:a16="http://schemas.microsoft.com/office/drawing/2014/main" id="{EBD022A6-A195-144A-9DD3-AC34C991BAB5}"/>
              </a:ext>
            </a:extLst>
          </p:cNvPr>
          <p:cNvSpPr/>
          <p:nvPr userDrawn="1"/>
        </p:nvSpPr>
        <p:spPr bwMode="gray">
          <a:xfrm rot="4515890">
            <a:off x="2471113" y="-424149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4" name="月 73">
            <a:extLst>
              <a:ext uri="{FF2B5EF4-FFF2-40B4-BE49-F238E27FC236}">
                <a16:creationId xmlns:a16="http://schemas.microsoft.com/office/drawing/2014/main" id="{BBF16EF4-3192-DC9D-39E0-678370BE1769}"/>
              </a:ext>
            </a:extLst>
          </p:cNvPr>
          <p:cNvSpPr/>
          <p:nvPr userDrawn="1"/>
        </p:nvSpPr>
        <p:spPr bwMode="gray">
          <a:xfrm rot="4515890">
            <a:off x="2460768" y="-4386658"/>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6" name="月 75">
            <a:extLst>
              <a:ext uri="{FF2B5EF4-FFF2-40B4-BE49-F238E27FC236}">
                <a16:creationId xmlns:a16="http://schemas.microsoft.com/office/drawing/2014/main" id="{0D9C76EC-E9B7-D176-DE89-3D0F4F4CA57A}"/>
              </a:ext>
            </a:extLst>
          </p:cNvPr>
          <p:cNvSpPr/>
          <p:nvPr userDrawn="1"/>
        </p:nvSpPr>
        <p:spPr bwMode="gray">
          <a:xfrm rot="4515890">
            <a:off x="2461456" y="-4385546"/>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8" name="正方形/長方形 77">
            <a:extLst>
              <a:ext uri="{FF2B5EF4-FFF2-40B4-BE49-F238E27FC236}">
                <a16:creationId xmlns:a16="http://schemas.microsoft.com/office/drawing/2014/main" id="{B1BB4A08-E5CA-4414-E00C-D40EB3188D2F}"/>
              </a:ext>
            </a:extLst>
          </p:cNvPr>
          <p:cNvSpPr/>
          <p:nvPr userDrawn="1"/>
        </p:nvSpPr>
        <p:spPr bwMode="gray">
          <a:xfrm>
            <a:off x="-139194" y="5158314"/>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0" name="正方形/長方形 79">
            <a:extLst>
              <a:ext uri="{FF2B5EF4-FFF2-40B4-BE49-F238E27FC236}">
                <a16:creationId xmlns:a16="http://schemas.microsoft.com/office/drawing/2014/main" id="{B3E15358-DF8F-F786-CD67-E60791177E71}"/>
              </a:ext>
            </a:extLst>
          </p:cNvPr>
          <p:cNvSpPr/>
          <p:nvPr userDrawn="1"/>
        </p:nvSpPr>
        <p:spPr bwMode="gray">
          <a:xfrm>
            <a:off x="-2193679" y="-204063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2" name="円弧 81">
            <a:extLst>
              <a:ext uri="{FF2B5EF4-FFF2-40B4-BE49-F238E27FC236}">
                <a16:creationId xmlns:a16="http://schemas.microsoft.com/office/drawing/2014/main" id="{CC8C59C5-772A-1AB6-9366-A2CE87D1E928}"/>
              </a:ext>
            </a:extLst>
          </p:cNvPr>
          <p:cNvSpPr/>
          <p:nvPr userDrawn="1"/>
        </p:nvSpPr>
        <p:spPr bwMode="gray">
          <a:xfrm>
            <a:off x="720067" y="-228740"/>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dirty="0"/>
          </a:p>
        </p:txBody>
      </p:sp>
      <p:sp>
        <p:nvSpPr>
          <p:cNvPr id="84" name="正方形/長方形 83">
            <a:extLst>
              <a:ext uri="{FF2B5EF4-FFF2-40B4-BE49-F238E27FC236}">
                <a16:creationId xmlns:a16="http://schemas.microsoft.com/office/drawing/2014/main" id="{E6A30C2D-177A-E30A-BF81-B09067CFA726}"/>
              </a:ext>
            </a:extLst>
          </p:cNvPr>
          <p:cNvSpPr/>
          <p:nvPr userDrawn="1"/>
        </p:nvSpPr>
        <p:spPr bwMode="gray">
          <a:xfrm>
            <a:off x="-166149" y="-243152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6" name="正方形/長方形 85">
            <a:extLst>
              <a:ext uri="{FF2B5EF4-FFF2-40B4-BE49-F238E27FC236}">
                <a16:creationId xmlns:a16="http://schemas.microsoft.com/office/drawing/2014/main" id="{2D217B72-5D69-FC78-8A90-EAAE04FB4C33}"/>
              </a:ext>
            </a:extLst>
          </p:cNvPr>
          <p:cNvSpPr/>
          <p:nvPr userDrawn="1"/>
        </p:nvSpPr>
        <p:spPr bwMode="gray">
          <a:xfrm>
            <a:off x="9152367" y="-151345"/>
            <a:ext cx="847877"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8" name="Text Box 13">
            <a:extLst>
              <a:ext uri="{FF2B5EF4-FFF2-40B4-BE49-F238E27FC236}">
                <a16:creationId xmlns:a16="http://schemas.microsoft.com/office/drawing/2014/main" id="{008B140B-70CC-F3BB-D5FD-8828C0AE5793}"/>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8" name="テキスト プレースホルダ 48">
            <a:extLst>
              <a:ext uri="{FF2B5EF4-FFF2-40B4-BE49-F238E27FC236}">
                <a16:creationId xmlns:a16="http://schemas.microsoft.com/office/drawing/2014/main" id="{99FD8D38-653C-1027-90B0-CE7D217F9940}"/>
              </a:ext>
            </a:extLst>
          </p:cNvPr>
          <p:cNvSpPr>
            <a:spLocks noGrp="1"/>
          </p:cNvSpPr>
          <p:nvPr>
            <p:ph type="body" sz="quarter" idx="12"/>
          </p:nvPr>
        </p:nvSpPr>
        <p:spPr bwMode="gray">
          <a:xfrm>
            <a:off x="892494" y="2303430"/>
            <a:ext cx="2598788" cy="341632"/>
          </a:xfrm>
          <a:prstGeom prst="rect">
            <a:avLst/>
          </a:prstGeom>
        </p:spPr>
        <p:txBody>
          <a:bodyPr wrap="none">
            <a:spAutoFit/>
          </a:bodyPr>
          <a:lstStyle>
            <a:lvl1pPr>
              <a:buNone/>
              <a:defRPr kumimoji="1" lang="ja-JP" altLang="en-US" sz="1800" b="1" i="0" u="none" strike="noStrike" kern="0" cap="none" spc="0" normalizeH="0" baseline="0" dirty="0">
                <a:ln>
                  <a:noFill/>
                </a:ln>
                <a:solidFill>
                  <a:srgbClr val="404040"/>
                </a:solidFill>
                <a:effectLst/>
                <a:uLnTx/>
                <a:uFillTx/>
                <a:latin typeface="Yu Gothic UI" panose="020B0500000000000000" pitchFamily="50" charset="-128"/>
                <a:ea typeface="Yu Gothic UI" panose="020B0500000000000000" pitchFamily="50" charset="-128"/>
                <a:cs typeface="+mn-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dirty="0"/>
              <a:t>マスタ テキストの書式設定</a:t>
            </a:r>
          </a:p>
        </p:txBody>
      </p:sp>
      <p:sp>
        <p:nvSpPr>
          <p:cNvPr id="49" name="テキスト プレースホルダ 48">
            <a:extLst>
              <a:ext uri="{FF2B5EF4-FFF2-40B4-BE49-F238E27FC236}">
                <a16:creationId xmlns:a16="http://schemas.microsoft.com/office/drawing/2014/main" id="{9E80B357-D00D-6289-0A04-0068A2BA9CDA}"/>
              </a:ext>
            </a:extLst>
          </p:cNvPr>
          <p:cNvSpPr>
            <a:spLocks noGrp="1"/>
          </p:cNvSpPr>
          <p:nvPr>
            <p:ph type="body" sz="quarter" idx="13" hasCustomPrompt="1"/>
          </p:nvPr>
        </p:nvSpPr>
        <p:spPr bwMode="gray">
          <a:xfrm>
            <a:off x="1047861" y="2952661"/>
            <a:ext cx="6514989" cy="646331"/>
          </a:xfrm>
          <a:prstGeom prst="rect">
            <a:avLst/>
          </a:prstGeom>
        </p:spPr>
        <p:txBody>
          <a:bodyPr wrap="square">
            <a:spAutoFit/>
          </a:bodyPr>
          <a:lstStyle>
            <a:lvl1pPr>
              <a:buNone/>
              <a:defRPr kumimoji="1" lang="ja-JP" altLang="en-US" sz="2000" b="1" i="0" u="none" strike="noStrike" kern="0" cap="none" spc="0" normalizeH="0" baseline="0" dirty="0">
                <a:ln>
                  <a:noFill/>
                </a:ln>
                <a:solidFill>
                  <a:srgbClr val="404040"/>
                </a:solidFill>
                <a:effectLst/>
                <a:uLnTx/>
                <a:uFillTx/>
                <a:latin typeface="Yu Gothic UI" panose="020B0500000000000000" pitchFamily="50" charset="-128"/>
                <a:ea typeface="Yu Gothic UI" panose="020B0500000000000000" pitchFamily="50" charset="-128"/>
                <a:cs typeface="+mn-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dirty="0"/>
              <a:t>1.</a:t>
            </a:r>
            <a:r>
              <a:rPr kumimoji="1" lang="ja-JP" altLang="en-US" dirty="0"/>
              <a:t> 臨個票の作成</a:t>
            </a:r>
            <a:endParaRPr kumimoji="1" lang="en-US" altLang="ja-JP" dirty="0"/>
          </a:p>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en-US" altLang="ja-JP"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ja-JP" altLang="en-US"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ja-JP" altLang="en-US" sz="16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②臨個票を更新するケース（院内システムを利用しない場合）</a:t>
            </a:r>
            <a:endParaRPr kumimoji="1" lang="ja-JP" altLang="en-US" dirty="0"/>
          </a:p>
        </p:txBody>
      </p:sp>
      <p:sp>
        <p:nvSpPr>
          <p:cNvPr id="55" name="タイトル 54">
            <a:extLst>
              <a:ext uri="{FF2B5EF4-FFF2-40B4-BE49-F238E27FC236}">
                <a16:creationId xmlns:a16="http://schemas.microsoft.com/office/drawing/2014/main" id="{32EECAFB-73DF-88C2-FD3E-25425DDD1DE0}"/>
              </a:ext>
            </a:extLst>
          </p:cNvPr>
          <p:cNvSpPr>
            <a:spLocks noGrp="1"/>
          </p:cNvSpPr>
          <p:nvPr>
            <p:ph type="title"/>
          </p:nvPr>
        </p:nvSpPr>
        <p:spPr>
          <a:xfrm>
            <a:off x="1015717" y="1701142"/>
            <a:ext cx="7886700" cy="648139"/>
          </a:xfrm>
          <a:prstGeom prst="rect">
            <a:avLst/>
          </a:prstGeom>
        </p:spPr>
        <p:txBody>
          <a:bodyPr/>
          <a:lstStyle>
            <a:lvl1pPr>
              <a:defRPr kumimoji="1" lang="ja-JP" altLang="en-US" sz="3800" b="1" kern="0" dirty="0">
                <a:solidFill>
                  <a:srgbClr val="404040"/>
                </a:solidFill>
                <a:latin typeface="Yu Gothic UI" panose="020B0500000000000000" pitchFamily="50" charset="-128"/>
                <a:ea typeface="Yu Gothic UI" panose="020B0500000000000000" pitchFamily="50" charset="-128"/>
                <a:cs typeface="+mj-cs"/>
              </a:defRPr>
            </a:lvl1pPr>
          </a:lstStyle>
          <a:p>
            <a:r>
              <a:rPr kumimoji="1" lang="ja-JP" altLang="en-US" dirty="0"/>
              <a:t>マスター タイトルの書式設定</a:t>
            </a:r>
          </a:p>
        </p:txBody>
      </p:sp>
      <p:sp>
        <p:nvSpPr>
          <p:cNvPr id="58" name="テキスト プレースホルダー 57">
            <a:extLst>
              <a:ext uri="{FF2B5EF4-FFF2-40B4-BE49-F238E27FC236}">
                <a16:creationId xmlns:a16="http://schemas.microsoft.com/office/drawing/2014/main" id="{46A49CB6-0B8E-1B3F-FFEF-E8C01F0DE645}"/>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Tree>
    <p:extLst>
      <p:ext uri="{BB962C8B-B14F-4D97-AF65-F5344CB8AC3E}">
        <p14:creationId xmlns:p14="http://schemas.microsoft.com/office/powerpoint/2010/main" val="2253424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FD54A11-EE6B-30C9-BE7D-8E738CE55FDB}"/>
              </a:ext>
            </a:extLst>
          </p:cNvPr>
          <p:cNvGrpSpPr/>
          <p:nvPr userDrawn="1"/>
        </p:nvGrpSpPr>
        <p:grpSpPr bwMode="gray">
          <a:xfrm>
            <a:off x="-2170980" y="-2431523"/>
            <a:ext cx="12351073" cy="12318352"/>
            <a:chOff x="-2671077" y="8869932"/>
            <a:chExt cx="12351073" cy="12318352"/>
          </a:xfrm>
        </p:grpSpPr>
        <p:sp>
          <p:nvSpPr>
            <p:cNvPr id="4" name="正方形/長方形 3">
              <a:extLst>
                <a:ext uri="{FF2B5EF4-FFF2-40B4-BE49-F238E27FC236}">
                  <a16:creationId xmlns:a16="http://schemas.microsoft.com/office/drawing/2014/main" id="{25AE7691-B73B-6393-F48F-CC4DB9738A36}"/>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5" name="正方形/長方形 8">
              <a:extLst>
                <a:ext uri="{FF2B5EF4-FFF2-40B4-BE49-F238E27FC236}">
                  <a16:creationId xmlns:a16="http://schemas.microsoft.com/office/drawing/2014/main" id="{B1708106-5E09-5FE7-D220-8D79130FACBA}"/>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069E1B5E-A1A2-D3B1-D763-3B579618A256}"/>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862BBC9B-61DE-207B-86C2-2A0838CE20A5}"/>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8">
              <a:extLst>
                <a:ext uri="{FF2B5EF4-FFF2-40B4-BE49-F238E27FC236}">
                  <a16:creationId xmlns:a16="http://schemas.microsoft.com/office/drawing/2014/main" id="{B6483A19-42A6-893C-2EB2-C76237096231}"/>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9" name="フリーフォーム: 図形 8">
              <a:extLst>
                <a:ext uri="{FF2B5EF4-FFF2-40B4-BE49-F238E27FC236}">
                  <a16:creationId xmlns:a16="http://schemas.microsoft.com/office/drawing/2014/main" id="{BABD19E7-3EE9-07DF-8AF0-DC2AA9C99E6E}"/>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10" name="月 9">
              <a:extLst>
                <a:ext uri="{FF2B5EF4-FFF2-40B4-BE49-F238E27FC236}">
                  <a16:creationId xmlns:a16="http://schemas.microsoft.com/office/drawing/2014/main" id="{FA24B99E-A2FA-2226-9599-E2694BDE6C4A}"/>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月 10">
              <a:extLst>
                <a:ext uri="{FF2B5EF4-FFF2-40B4-BE49-F238E27FC236}">
                  <a16:creationId xmlns:a16="http://schemas.microsoft.com/office/drawing/2014/main" id="{6F945B6B-71FE-EC29-B118-296D8B2CFCCC}"/>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2" name="月 11">
              <a:extLst>
                <a:ext uri="{FF2B5EF4-FFF2-40B4-BE49-F238E27FC236}">
                  <a16:creationId xmlns:a16="http://schemas.microsoft.com/office/drawing/2014/main" id="{E0D3CFF0-75CF-39FE-0ACA-D115D113A8B8}"/>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正方形/長方形 12">
              <a:extLst>
                <a:ext uri="{FF2B5EF4-FFF2-40B4-BE49-F238E27FC236}">
                  <a16:creationId xmlns:a16="http://schemas.microsoft.com/office/drawing/2014/main" id="{81DEEFCA-273B-7E30-B5CD-D620A5D07ECA}"/>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4" name="正方形/長方形 13">
              <a:extLst>
                <a:ext uri="{FF2B5EF4-FFF2-40B4-BE49-F238E27FC236}">
                  <a16:creationId xmlns:a16="http://schemas.microsoft.com/office/drawing/2014/main" id="{C8F43CD9-A41A-B057-D1F2-B8B34D8FC674}"/>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5" name="円弧 14">
              <a:extLst>
                <a:ext uri="{FF2B5EF4-FFF2-40B4-BE49-F238E27FC236}">
                  <a16:creationId xmlns:a16="http://schemas.microsoft.com/office/drawing/2014/main" id="{CE1BFBD7-67F2-9DA2-82BE-C07756DFC9E3}"/>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8ED90A5-B60F-AE4C-2000-86CE62DA4390}"/>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7" name="正方形/長方形 16">
              <a:extLst>
                <a:ext uri="{FF2B5EF4-FFF2-40B4-BE49-F238E27FC236}">
                  <a16:creationId xmlns:a16="http://schemas.microsoft.com/office/drawing/2014/main" id="{781FE38D-E128-E98E-4553-CA60768531F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18" name="正方形/長方形 17">
            <a:extLst>
              <a:ext uri="{FF2B5EF4-FFF2-40B4-BE49-F238E27FC236}">
                <a16:creationId xmlns:a16="http://schemas.microsoft.com/office/drawing/2014/main" id="{055444BF-CD1F-336D-E715-289DC6293DA3}"/>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2" name="Text Box 29">
            <a:extLst>
              <a:ext uri="{FF2B5EF4-FFF2-40B4-BE49-F238E27FC236}">
                <a16:creationId xmlns:a16="http://schemas.microsoft.com/office/drawing/2014/main" id="{44DB8FDD-5A2D-E9B9-B2CA-4E03FBCE7057}"/>
              </a:ext>
            </a:extLst>
          </p:cNvPr>
          <p:cNvSpPr txBox="1">
            <a:spLocks noChangeArrowheads="1"/>
          </p:cNvSpPr>
          <p:nvPr userDrawn="1"/>
        </p:nvSpPr>
        <p:spPr bwMode="gray">
          <a:xfrm>
            <a:off x="625839" y="803897"/>
            <a:ext cx="2063385" cy="590931"/>
          </a:xfrm>
          <a:prstGeom prst="rect">
            <a:avLst/>
          </a:prstGeom>
          <a:noFill/>
          <a:ln w="9525">
            <a:noFill/>
            <a:miter lim="800000"/>
            <a:headEnd/>
            <a:tailEnd/>
          </a:ln>
        </p:spPr>
        <p:txBody>
          <a:bodyPr wrap="none">
            <a:spAutoFit/>
          </a:bodyPr>
          <a:lstStyle/>
          <a:p>
            <a:pPr algn="l"/>
            <a:r>
              <a:rPr lang="en-US" altLang="ja-JP" sz="3600" b="1" dirty="0">
                <a:solidFill>
                  <a:srgbClr val="001750"/>
                </a:solidFill>
                <a:latin typeface="Yu Gothic UI" panose="020B0500000000000000" pitchFamily="50" charset="-128"/>
                <a:ea typeface="Yu Gothic UI" panose="020B0500000000000000" pitchFamily="50" charset="-128"/>
                <a:cs typeface="Arial" pitchFamily="34" charset="0"/>
              </a:rPr>
              <a:t>Contents</a:t>
            </a:r>
            <a:endParaRPr lang="en-US" altLang="ja-JP" sz="3600" b="1" dirty="0">
              <a:solidFill>
                <a:srgbClr val="001750"/>
              </a:solidFill>
              <a:latin typeface="Yu Gothic UI" panose="020B0500000000000000" pitchFamily="50" charset="-128"/>
              <a:ea typeface="Yu Gothic UI" panose="020B0500000000000000" pitchFamily="50" charset="-128"/>
            </a:endParaRPr>
          </a:p>
        </p:txBody>
      </p:sp>
      <p:sp>
        <p:nvSpPr>
          <p:cNvPr id="24" name="正方形/長方形 23">
            <a:extLst>
              <a:ext uri="{FF2B5EF4-FFF2-40B4-BE49-F238E27FC236}">
                <a16:creationId xmlns:a16="http://schemas.microsoft.com/office/drawing/2014/main" id="{6A8DC35E-5F17-0D10-C6A4-5F472A0B8ED9}"/>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6" name="スライド番号プレースホルダ 2">
            <a:extLst>
              <a:ext uri="{FF2B5EF4-FFF2-40B4-BE49-F238E27FC236}">
                <a16:creationId xmlns:a16="http://schemas.microsoft.com/office/drawing/2014/main" id="{A12AE650-3A76-E671-05DE-68D232C7622A}"/>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27" name="Text Box 13">
            <a:extLst>
              <a:ext uri="{FF2B5EF4-FFF2-40B4-BE49-F238E27FC236}">
                <a16:creationId xmlns:a16="http://schemas.microsoft.com/office/drawing/2014/main" id="{94604A91-478D-E5DD-3C0E-60CBFD06AF55}"/>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28" name="テキスト プレースホルダー 57">
            <a:extLst>
              <a:ext uri="{FF2B5EF4-FFF2-40B4-BE49-F238E27FC236}">
                <a16:creationId xmlns:a16="http://schemas.microsoft.com/office/drawing/2014/main" id="{B74CE449-C795-383D-E0E8-10E4386190CA}"/>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30" name="テキスト プレースホルダー 29">
            <a:extLst>
              <a:ext uri="{FF2B5EF4-FFF2-40B4-BE49-F238E27FC236}">
                <a16:creationId xmlns:a16="http://schemas.microsoft.com/office/drawing/2014/main" id="{7A846E71-87E0-CBD5-17D7-E576693F101F}"/>
              </a:ext>
            </a:extLst>
          </p:cNvPr>
          <p:cNvSpPr>
            <a:spLocks noGrp="1"/>
          </p:cNvSpPr>
          <p:nvPr>
            <p:ph type="body" sz="quarter" idx="15" hasCustomPrompt="1"/>
          </p:nvPr>
        </p:nvSpPr>
        <p:spPr>
          <a:xfrm>
            <a:off x="625839" y="1713926"/>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１</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
        <p:nvSpPr>
          <p:cNvPr id="31" name="テキスト プレースホルダー 29">
            <a:extLst>
              <a:ext uri="{FF2B5EF4-FFF2-40B4-BE49-F238E27FC236}">
                <a16:creationId xmlns:a16="http://schemas.microsoft.com/office/drawing/2014/main" id="{6248C272-DF40-FE39-08FF-BBA438E5B7B0}"/>
              </a:ext>
            </a:extLst>
          </p:cNvPr>
          <p:cNvSpPr>
            <a:spLocks noGrp="1"/>
          </p:cNvSpPr>
          <p:nvPr>
            <p:ph type="body" sz="quarter" idx="16" hasCustomPrompt="1"/>
          </p:nvPr>
        </p:nvSpPr>
        <p:spPr>
          <a:xfrm>
            <a:off x="625839" y="2279655"/>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２</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
        <p:nvSpPr>
          <p:cNvPr id="49" name="テキスト プレースホルダー 29">
            <a:extLst>
              <a:ext uri="{FF2B5EF4-FFF2-40B4-BE49-F238E27FC236}">
                <a16:creationId xmlns:a16="http://schemas.microsoft.com/office/drawing/2014/main" id="{CC7A1365-59DF-1DA7-E8E8-BF7AC3E5B693}"/>
              </a:ext>
            </a:extLst>
          </p:cNvPr>
          <p:cNvSpPr>
            <a:spLocks noGrp="1"/>
          </p:cNvSpPr>
          <p:nvPr>
            <p:ph type="body" sz="quarter" idx="17" hasCustomPrompt="1"/>
          </p:nvPr>
        </p:nvSpPr>
        <p:spPr>
          <a:xfrm>
            <a:off x="625839" y="2845383"/>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３</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Tree>
    <p:extLst>
      <p:ext uri="{BB962C8B-B14F-4D97-AF65-F5344CB8AC3E}">
        <p14:creationId xmlns:p14="http://schemas.microsoft.com/office/powerpoint/2010/main" val="2850901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 id="2147483684" r:id="rId2"/>
    <p:sldLayoutId id="2147483683" r:id="rId3"/>
    <p:sldLayoutId id="2147483679" r:id="rId4"/>
    <p:sldLayoutId id="2147483656" r:id="rId5"/>
    <p:sldLayoutId id="2147483685" r:id="rId6"/>
    <p:sldLayoutId id="2147483686" r:id="rId7"/>
    <p:sldLayoutId id="2147483687" r:id="rId8"/>
    <p:sldLayoutId id="2147483688" r:id="rId9"/>
    <p:sldLayoutId id="2147483689" r:id="rId10"/>
    <p:sldLayoutId id="2147483690" r:id="rId11"/>
    <p:sldLayoutId id="2147483692" r:id="rId12"/>
  </p:sldLayoutIdLst>
  <p:hf hdr="0" ftr="0" dt="0"/>
  <p:txStyles>
    <p:titleStyle>
      <a:lvl1pPr algn="l" rtl="0" fontAlgn="base">
        <a:lnSpc>
          <a:spcPct val="90000"/>
        </a:lnSpc>
        <a:spcBef>
          <a:spcPct val="0"/>
        </a:spcBef>
        <a:spcAft>
          <a:spcPct val="0"/>
        </a:spcAft>
        <a:defRPr kumimoji="1" sz="2600">
          <a:solidFill>
            <a:schemeClr val="bg1"/>
          </a:solidFill>
          <a:latin typeface="+mj-lt"/>
          <a:ea typeface="+mj-ea"/>
          <a:cs typeface="+mj-cs"/>
        </a:defRPr>
      </a:lvl1pPr>
      <a:lvl2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2pPr>
      <a:lvl3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3pPr>
      <a:lvl4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4pPr>
      <a:lvl5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5pPr>
      <a:lvl6pPr marL="4572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6pPr>
      <a:lvl7pPr marL="9144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7pPr>
      <a:lvl8pPr marL="13716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8pPr>
      <a:lvl9pPr marL="18288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9.png"/><Relationship Id="rId5" Type="http://schemas.microsoft.com/office/2018/10/relationships/comments" Target="../comments/modernComment_2B5_30BE61AE.xml"/><Relationship Id="rId4" Type="http://schemas.openxmlformats.org/officeDocument/2006/relationships/notesSlide" Target="../notesSlides/notesSlide9.xml"/><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1.png"/><Relationship Id="rId5" Type="http://schemas.microsoft.com/office/2018/10/relationships/comments" Target="../comments/modernComment_2B6_204D552F.xml"/><Relationship Id="rId4" Type="http://schemas.openxmlformats.org/officeDocument/2006/relationships/notesSlide" Target="../notesSlides/notesSlide10.xml"/><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2.png"/><Relationship Id="rId5" Type="http://schemas.microsoft.com/office/2018/10/relationships/comments" Target="../comments/modernComment_2C3_36DD59DE.xml"/><Relationship Id="rId4" Type="http://schemas.openxmlformats.org/officeDocument/2006/relationships/notesSlide" Target="../notesSlides/notesSlide11.xml"/><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2.png"/><Relationship Id="rId5" Type="http://schemas.microsoft.com/office/2018/10/relationships/comments" Target="../comments/modernComment_2C4_D3987E4F.xml"/><Relationship Id="rId4" Type="http://schemas.openxmlformats.org/officeDocument/2006/relationships/notesSlide" Target="../notesSlides/notesSlide12.xml"/><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6.png"/><Relationship Id="rId5" Type="http://schemas.microsoft.com/office/2018/10/relationships/comments" Target="../comments/modernComment_297_22E83977.xm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6.png"/><Relationship Id="rId5" Type="http://schemas.microsoft.com/office/2018/10/relationships/comments" Target="../comments/modernComment_2B0_39F4738A.xm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7.png"/><Relationship Id="rId5" Type="http://schemas.microsoft.com/office/2018/10/relationships/comments" Target="../comments/modernComment_2B1_CF4FBFDD.xm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1.xml"/><Relationship Id="rId7" Type="http://schemas.openxmlformats.org/officeDocument/2006/relationships/image" Target="../media/image8.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7.png"/><Relationship Id="rId5" Type="http://schemas.microsoft.com/office/2018/10/relationships/comments" Target="../comments/modernComment_2B4_4E08764D.xm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0384B085-9479-C630-774A-338EEF86A0C7}"/>
              </a:ext>
            </a:extLst>
          </p:cNvPr>
          <p:cNvSpPr>
            <a:spLocks noGrp="1"/>
          </p:cNvSpPr>
          <p:nvPr>
            <p:ph type="body" sz="quarter" idx="12"/>
          </p:nvPr>
        </p:nvSpPr>
        <p:spPr>
          <a:xfrm>
            <a:off x="892494" y="2303430"/>
            <a:ext cx="2492990" cy="369332"/>
          </a:xfrm>
        </p:spPr>
        <p:txBody>
          <a:bodyPr/>
          <a:lstStyle/>
          <a:p>
            <a:r>
              <a:rPr kumimoji="1" lang="zh-TW" altLang="en-US" dirty="0"/>
              <a:t>（</a:t>
            </a:r>
            <a:r>
              <a:rPr kumimoji="1" lang="ja-JP" altLang="en-US" dirty="0"/>
              <a:t>小慢</a:t>
            </a:r>
            <a:r>
              <a:rPr kumimoji="1" lang="zh-TW" altLang="en-US" dirty="0"/>
              <a:t>編）医療機関用</a:t>
            </a:r>
          </a:p>
        </p:txBody>
      </p:sp>
      <p:sp>
        <p:nvSpPr>
          <p:cNvPr id="10" name="テキスト プレースホルダー 9">
            <a:extLst>
              <a:ext uri="{FF2B5EF4-FFF2-40B4-BE49-F238E27FC236}">
                <a16:creationId xmlns:a16="http://schemas.microsoft.com/office/drawing/2014/main" id="{0842F82F-0D18-ED00-B87A-1FCCED04BD24}"/>
              </a:ext>
            </a:extLst>
          </p:cNvPr>
          <p:cNvSpPr>
            <a:spLocks noGrp="1"/>
          </p:cNvSpPr>
          <p:nvPr>
            <p:ph type="body" sz="quarter" idx="13"/>
          </p:nvPr>
        </p:nvSpPr>
        <p:spPr>
          <a:xfrm>
            <a:off x="1047861" y="2952661"/>
            <a:ext cx="6926762" cy="646331"/>
          </a:xfrm>
        </p:spPr>
        <p:txBody>
          <a:bodyPr/>
          <a:lstStyle/>
          <a:p>
            <a:pPr>
              <a:lnSpc>
                <a:spcPct val="90000"/>
              </a:lnSpc>
              <a:spcBef>
                <a:spcPts val="0"/>
              </a:spcBef>
            </a:pPr>
            <a:r>
              <a:rPr lang="en-US" altLang="ja-JP" dirty="0"/>
              <a:t>2. </a:t>
            </a:r>
            <a:r>
              <a:rPr lang="ja-JP" altLang="en-US" dirty="0"/>
              <a:t>意見書の作成</a:t>
            </a:r>
            <a:endParaRPr lang="en-US" altLang="ja-JP" dirty="0"/>
          </a:p>
          <a:p>
            <a:pPr>
              <a:lnSpc>
                <a:spcPct val="90000"/>
              </a:lnSpc>
              <a:spcBef>
                <a:spcPts val="0"/>
              </a:spcBef>
            </a:pPr>
            <a:r>
              <a:rPr lang="ja-JP" altLang="en-US" b="0"/>
              <a:t>　</a:t>
            </a:r>
            <a:r>
              <a:rPr lang="ja-JP" altLang="en-US" sz="1600" b="0"/>
              <a:t>③</a:t>
            </a:r>
            <a:r>
              <a:rPr lang="ja-JP" altLang="en-US" sz="1600" b="0" dirty="0"/>
              <a:t>意見書を新規に作成または更新するケース（院内システムを利用する場合）</a:t>
            </a:r>
          </a:p>
        </p:txBody>
      </p:sp>
      <p:sp>
        <p:nvSpPr>
          <p:cNvPr id="11" name="タイトル 10">
            <a:extLst>
              <a:ext uri="{FF2B5EF4-FFF2-40B4-BE49-F238E27FC236}">
                <a16:creationId xmlns:a16="http://schemas.microsoft.com/office/drawing/2014/main" id="{162295FC-DA14-A2B8-4260-9B29A47817C4}"/>
              </a:ext>
            </a:extLst>
          </p:cNvPr>
          <p:cNvSpPr>
            <a:spLocks noGrp="1"/>
          </p:cNvSpPr>
          <p:nvPr>
            <p:ph type="title"/>
          </p:nvPr>
        </p:nvSpPr>
        <p:spPr/>
        <p:txBody>
          <a:bodyPr/>
          <a:lstStyle/>
          <a:p>
            <a:r>
              <a:rPr lang="ja-JP" altLang="en-US" sz="3800" b="1" kern="0" dirty="0">
                <a:solidFill>
                  <a:srgbClr val="404040"/>
                </a:solidFill>
                <a:latin typeface="Yu Gothic UI" panose="020B0500000000000000" pitchFamily="50" charset="-128"/>
                <a:ea typeface="Yu Gothic UI" panose="020B0500000000000000" pitchFamily="50" charset="-128"/>
              </a:rPr>
              <a:t>難病・小慢</a:t>
            </a:r>
            <a:r>
              <a:rPr lang="en-US" altLang="ja-JP" sz="3800" b="1" kern="0" dirty="0">
                <a:solidFill>
                  <a:srgbClr val="404040"/>
                </a:solidFill>
                <a:latin typeface="Yu Gothic UI" panose="020B0500000000000000" pitchFamily="50" charset="-128"/>
                <a:ea typeface="Yu Gothic UI" panose="020B0500000000000000" pitchFamily="50" charset="-128"/>
              </a:rPr>
              <a:t>DB</a:t>
            </a:r>
            <a:r>
              <a:rPr lang="ja-JP" altLang="en-US" sz="3800" b="1" kern="0" dirty="0">
                <a:solidFill>
                  <a:srgbClr val="404040"/>
                </a:solidFill>
                <a:latin typeface="Yu Gothic UI" panose="020B0500000000000000" pitchFamily="50" charset="-128"/>
                <a:ea typeface="Yu Gothic UI" panose="020B0500000000000000" pitchFamily="50" charset="-128"/>
              </a:rPr>
              <a:t>システム説明動画</a:t>
            </a:r>
            <a:endParaRPr lang="ja-JP" altLang="en-US" dirty="0"/>
          </a:p>
        </p:txBody>
      </p:sp>
      <p:sp>
        <p:nvSpPr>
          <p:cNvPr id="13" name="テキスト プレースホルダー 12">
            <a:extLst>
              <a:ext uri="{FF2B5EF4-FFF2-40B4-BE49-F238E27FC236}">
                <a16:creationId xmlns:a16="http://schemas.microsoft.com/office/drawing/2014/main" id="{CE0EAE3E-2717-C915-E63E-91722F5BC37B}"/>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この動画では、医療機関の方を対象として、院内システムを利用するケースを例に、小慢</a:t>
            </a:r>
            <a:r>
              <a:rPr lang="en-US" altLang="ja-JP" sz="1400" dirty="0">
                <a:solidFill>
                  <a:schemeClr val="bg1"/>
                </a:solidFill>
              </a:rPr>
              <a:t>DB</a:t>
            </a:r>
            <a:r>
              <a:rPr lang="ja-JP" altLang="en-US" sz="1400" dirty="0">
                <a:solidFill>
                  <a:schemeClr val="bg1"/>
                </a:solidFill>
              </a:rPr>
              <a:t>を使用して意見書を新規作成または更新する操作の流れ、画面、操作のポイントなどについて説明します。</a:t>
            </a:r>
          </a:p>
        </p:txBody>
      </p:sp>
      <p:pic>
        <p:nvPicPr>
          <p:cNvPr id="2" name="00-2-③">
            <a:hlinkClick r:id="" action="ppaction://media"/>
            <a:extLst>
              <a:ext uri="{FF2B5EF4-FFF2-40B4-BE49-F238E27FC236}">
                <a16:creationId xmlns:a16="http://schemas.microsoft.com/office/drawing/2014/main" id="{A5A29E96-68FF-5E84-DFD1-02CA642054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713994"/>
            <a:ext cx="609600" cy="609600"/>
          </a:xfrm>
          <a:prstGeom prst="rect">
            <a:avLst/>
          </a:prstGeom>
        </p:spPr>
      </p:pic>
    </p:spTree>
    <p:extLst>
      <p:ext uri="{BB962C8B-B14F-4D97-AF65-F5344CB8AC3E}">
        <p14:creationId xmlns:p14="http://schemas.microsoft.com/office/powerpoint/2010/main" val="964224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6500">
        <p15:prstTrans prst="peelOff"/>
      </p:transition>
    </mc:Choice>
    <mc:Fallback xmlns="">
      <p:transition spd="slow" advClick="0" advTm="1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24482BF0-8997-B8AD-34E1-6B5CBAD2C099}"/>
              </a:ext>
            </a:extLst>
          </p:cNvPr>
          <p:cNvPicPr>
            <a:picLocks noChangeAspect="1"/>
          </p:cNvPicPr>
          <p:nvPr/>
        </p:nvPicPr>
        <p:blipFill>
          <a:blip r:embed="rId6"/>
          <a:stretch>
            <a:fillRect/>
          </a:stretch>
        </p:blipFill>
        <p:spPr>
          <a:xfrm>
            <a:off x="234653" y="752604"/>
            <a:ext cx="3911181" cy="2876241"/>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sp>
        <p:nvSpPr>
          <p:cNvPr id="3" name="テキスト プレースホルダー 2">
            <a:extLst>
              <a:ext uri="{FF2B5EF4-FFF2-40B4-BE49-F238E27FC236}">
                <a16:creationId xmlns:a16="http://schemas.microsoft.com/office/drawing/2014/main" id="{B4C586F2-7F00-8E97-2A0B-BF4FE516CD88}"/>
              </a:ext>
            </a:extLst>
          </p:cNvPr>
          <p:cNvSpPr>
            <a:spLocks noGrp="1"/>
          </p:cNvSpPr>
          <p:nvPr>
            <p:ph type="body" sz="quarter" idx="14"/>
          </p:nvPr>
        </p:nvSpPr>
        <p:spPr/>
        <p:txBody>
          <a:bodyPr/>
          <a:lstStyle/>
          <a:p>
            <a:pPr>
              <a:lnSpc>
                <a:spcPct val="90000"/>
              </a:lnSpc>
              <a:spcBef>
                <a:spcPts val="0"/>
              </a:spcBef>
            </a:pPr>
            <a:r>
              <a:rPr lang="ja-JP" altLang="en-US" dirty="0"/>
              <a:t>医療意見書検索画面の</a:t>
            </a:r>
            <a:r>
              <a:rPr lang="en-US" altLang="ja-JP" dirty="0"/>
              <a:t>[</a:t>
            </a:r>
            <a:r>
              <a:rPr lang="ja-JP" altLang="en-US" dirty="0"/>
              <a:t>一括承認</a:t>
            </a:r>
            <a:r>
              <a:rPr lang="en-US" altLang="ja-JP" dirty="0"/>
              <a:t>]</a:t>
            </a:r>
            <a:r>
              <a:rPr lang="ja-JP" altLang="en-US" dirty="0"/>
              <a:t>タブは、医療意見書一括登録画面から取り込まれた意見書を検索し、一括承認する画面です。</a:t>
            </a:r>
          </a:p>
          <a:p>
            <a:pPr>
              <a:lnSpc>
                <a:spcPct val="90000"/>
              </a:lnSpc>
              <a:spcBef>
                <a:spcPts val="0"/>
              </a:spcBef>
            </a:pPr>
            <a:r>
              <a:rPr lang="ja-JP" altLang="en-US" dirty="0"/>
              <a:t>検索結果として、該当する意見書が表示されます。一括承認の対象をチェックボックスで選択し、 </a:t>
            </a:r>
            <a:r>
              <a:rPr lang="en-US" altLang="ja-JP" dirty="0"/>
              <a:t>[</a:t>
            </a:r>
            <a:r>
              <a:rPr lang="ja-JP" altLang="en-US" dirty="0"/>
              <a:t>一括承認</a:t>
            </a:r>
            <a:r>
              <a:rPr lang="en-US" altLang="ja-JP" dirty="0"/>
              <a:t>]</a:t>
            </a:r>
            <a:r>
              <a:rPr lang="ja-JP" altLang="en-US" dirty="0"/>
              <a:t>ボタンをクリックしてください。</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2.3</a:t>
            </a:r>
            <a:r>
              <a:rPr lang="ja-JP" altLang="en-US" dirty="0"/>
              <a:t> 医療意見書</a:t>
            </a:r>
            <a:r>
              <a:rPr lang="zh-TW" altLang="en-US" dirty="0"/>
              <a:t>検索画面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57298"/>
            <a:ext cx="4677788" cy="1033401"/>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一括承認</a:t>
            </a:r>
            <a:r>
              <a:rPr lang="en-US" altLang="ja-JP" sz="1400" dirty="0">
                <a:solidFill>
                  <a:schemeClr val="tx1"/>
                </a:solidFill>
                <a:latin typeface="+mn-ea"/>
                <a:ea typeface="+mn-ea"/>
              </a:rPr>
              <a:t>]</a:t>
            </a:r>
            <a:r>
              <a:rPr lang="ja-JP" altLang="en-US" sz="1400" dirty="0">
                <a:solidFill>
                  <a:schemeClr val="tx1"/>
                </a:solidFill>
                <a:latin typeface="+mn-ea"/>
                <a:ea typeface="+mn-ea"/>
              </a:rPr>
              <a:t>タブで、一括承認できる意見書の検索</a:t>
            </a: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検索結果から意見書の一括承認</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44123" y="1962547"/>
            <a:ext cx="4677788" cy="185040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一括承認</a:t>
            </a:r>
            <a:r>
              <a:rPr lang="en-US" altLang="ja-JP" sz="1400" dirty="0">
                <a:solidFill>
                  <a:schemeClr val="tx1"/>
                </a:solidFill>
                <a:latin typeface="+mn-ea"/>
                <a:ea typeface="+mn-ea"/>
              </a:rPr>
              <a:t>]</a:t>
            </a:r>
            <a:r>
              <a:rPr lang="ja-JP" altLang="en-US" sz="1400" dirty="0">
                <a:solidFill>
                  <a:schemeClr val="tx1"/>
                </a:solidFill>
                <a:latin typeface="+mn-ea"/>
                <a:ea typeface="+mn-ea"/>
              </a:rPr>
              <a:t>タブをクリック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承認する意見書にチェックを入れる</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一括承認</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4" name="09-2-③">
            <a:hlinkClick r:id="" action="ppaction://media"/>
            <a:extLst>
              <a:ext uri="{FF2B5EF4-FFF2-40B4-BE49-F238E27FC236}">
                <a16:creationId xmlns:a16="http://schemas.microsoft.com/office/drawing/2014/main" id="{A94E4E53-D7CA-C962-5F7E-3079A6D529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166" y="-850238"/>
            <a:ext cx="609600" cy="609600"/>
          </a:xfrm>
          <a:prstGeom prst="rect">
            <a:avLst/>
          </a:prstGeom>
        </p:spPr>
      </p:pic>
      <p:sp>
        <p:nvSpPr>
          <p:cNvPr id="5" name="正方形/長方形 4">
            <a:extLst>
              <a:ext uri="{FF2B5EF4-FFF2-40B4-BE49-F238E27FC236}">
                <a16:creationId xmlns:a16="http://schemas.microsoft.com/office/drawing/2014/main" id="{1283B73D-11D6-BA94-60E9-76758F19CDE6}"/>
              </a:ext>
            </a:extLst>
          </p:cNvPr>
          <p:cNvSpPr/>
          <p:nvPr/>
        </p:nvSpPr>
        <p:spPr>
          <a:xfrm>
            <a:off x="931686" y="1118075"/>
            <a:ext cx="379589" cy="2059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6" name="正方形/長方形 5">
            <a:extLst>
              <a:ext uri="{FF2B5EF4-FFF2-40B4-BE49-F238E27FC236}">
                <a16:creationId xmlns:a16="http://schemas.microsoft.com/office/drawing/2014/main" id="{AC3D301E-0807-9BED-E548-9F4E0B5B0F02}"/>
              </a:ext>
            </a:extLst>
          </p:cNvPr>
          <p:cNvSpPr/>
          <p:nvPr/>
        </p:nvSpPr>
        <p:spPr>
          <a:xfrm>
            <a:off x="234653" y="1894113"/>
            <a:ext cx="3911181" cy="173473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C42FCAD0-5B55-69F4-940B-B8F7AE9E0E62}"/>
              </a:ext>
            </a:extLst>
          </p:cNvPr>
          <p:cNvSpPr/>
          <p:nvPr/>
        </p:nvSpPr>
        <p:spPr>
          <a:xfrm flipH="1">
            <a:off x="235744" y="2066633"/>
            <a:ext cx="221208" cy="138379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1" name="正方形/長方形 10">
            <a:extLst>
              <a:ext uri="{FF2B5EF4-FFF2-40B4-BE49-F238E27FC236}">
                <a16:creationId xmlns:a16="http://schemas.microsoft.com/office/drawing/2014/main" id="{15BD8B15-308F-8E34-FE5A-21326EEF89BB}"/>
              </a:ext>
            </a:extLst>
          </p:cNvPr>
          <p:cNvSpPr/>
          <p:nvPr/>
        </p:nvSpPr>
        <p:spPr>
          <a:xfrm>
            <a:off x="3685126" y="944204"/>
            <a:ext cx="452866" cy="189271"/>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2" name="図 11">
            <a:extLst>
              <a:ext uri="{FF2B5EF4-FFF2-40B4-BE49-F238E27FC236}">
                <a16:creationId xmlns:a16="http://schemas.microsoft.com/office/drawing/2014/main" id="{D61B24DC-C92E-70A1-0318-E590860FAC3F}"/>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612" t="68957" r="40520" b="26075"/>
          <a:stretch/>
        </p:blipFill>
        <p:spPr>
          <a:xfrm>
            <a:off x="3171825" y="2526506"/>
            <a:ext cx="190501" cy="157163"/>
          </a:xfrm>
          <a:prstGeom prst="rect">
            <a:avLst/>
          </a:prstGeom>
          <a:ln>
            <a:noFill/>
          </a:ln>
        </p:spPr>
      </p:pic>
    </p:spTree>
    <p:extLst>
      <p:ext uri="{BB962C8B-B14F-4D97-AF65-F5344CB8AC3E}">
        <p14:creationId xmlns:p14="http://schemas.microsoft.com/office/powerpoint/2010/main" val="817783214"/>
      </p:ext>
    </p:extLst>
  </p:cSld>
  <p:clrMapOvr>
    <a:masterClrMapping/>
  </p:clrMapOvr>
  <mc:AlternateContent xmlns:mc="http://schemas.openxmlformats.org/markup-compatibility/2006" xmlns:p14="http://schemas.microsoft.com/office/powerpoint/2010/main">
    <mc:Choice Requires="p14">
      <p:transition spd="med" p14:dur="700" advTm="22670">
        <p:fade/>
      </p:transition>
    </mc:Choice>
    <mc:Fallback xmlns="">
      <p:transition spd="med" advTm="226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73" fill="hold"/>
                                        <p:tgtEl>
                                          <p:spTgt spid="4"/>
                                        </p:tgtEl>
                                      </p:cBhvr>
                                    </p:cmd>
                                  </p:childTnLst>
                                </p:cTn>
                              </p:par>
                              <p:par>
                                <p:cTn id="7" presetID="10" presetClass="entr" presetSubtype="0" fill="hold" grpId="0" nodeType="withEffect">
                                  <p:stCondLst>
                                    <p:cond delay="15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xit" presetSubtype="0" fill="hold" grpId="1" nodeType="withEffect">
                                  <p:stCondLst>
                                    <p:cond delay="1050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ntr" presetSubtype="0" fill="hold" grpId="0" nodeType="withEffect">
                                  <p:stCondLst>
                                    <p:cond delay="11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xit" presetSubtype="0" fill="hold" grpId="1" nodeType="withEffect">
                                  <p:stCondLst>
                                    <p:cond delay="1550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ntr" presetSubtype="0" fill="hold" grpId="0" nodeType="withEffect">
                                  <p:stCondLst>
                                    <p:cond delay="16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xit" presetSubtype="0" fill="hold" grpId="1" nodeType="withEffect">
                                  <p:stCondLst>
                                    <p:cond delay="1950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ntr" presetSubtype="0" fill="hold" grpId="0" nodeType="withEffect">
                                  <p:stCondLst>
                                    <p:cond delay="20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6" grpId="0" animBg="1"/>
      <p:bldP spid="6" grpId="1" animBg="1"/>
      <p:bldP spid="7" grpId="0" animBg="1"/>
      <p:bldP spid="7" grpId="1" animBg="1"/>
      <p:bldP spid="11" grpId="0" animBg="1"/>
    </p:bldLst>
  </p:timing>
  <p:extLst>
    <p:ext uri="{6950BFC3-D8DA-4A85-94F7-54DA5524770B}">
      <p188:commentRel xmlns:p188="http://schemas.microsoft.com/office/powerpoint/2018/8/main" r:id="rId5"/>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03D49C27-F04E-1385-1B99-72D8290DD386}"/>
              </a:ext>
            </a:extLst>
          </p:cNvPr>
          <p:cNvPicPr>
            <a:picLocks noChangeAspect="1"/>
          </p:cNvPicPr>
          <p:nvPr/>
        </p:nvPicPr>
        <p:blipFill>
          <a:blip r:embed="rId6"/>
          <a:stretch>
            <a:fillRect/>
          </a:stretch>
        </p:blipFill>
        <p:spPr>
          <a:xfrm>
            <a:off x="234654" y="752602"/>
            <a:ext cx="2804135" cy="3517655"/>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064C912C-5C53-90A7-4AC5-FAB6F59F8CFD}"/>
              </a:ext>
            </a:extLst>
          </p:cNvPr>
          <p:cNvSpPr>
            <a:spLocks noGrp="1"/>
          </p:cNvSpPr>
          <p:nvPr>
            <p:ph type="body" sz="quarter" idx="14"/>
          </p:nvPr>
        </p:nvSpPr>
        <p:spPr/>
        <p:txBody>
          <a:bodyPr/>
          <a:lstStyle/>
          <a:p>
            <a:pPr>
              <a:lnSpc>
                <a:spcPct val="90000"/>
              </a:lnSpc>
              <a:spcBef>
                <a:spcPts val="0"/>
              </a:spcBef>
            </a:pPr>
            <a:r>
              <a:rPr lang="ja-JP" altLang="en-US" dirty="0"/>
              <a:t>一括承認する意見書の内容を確認したい場合は、医療意見書検索画面の</a:t>
            </a:r>
            <a:r>
              <a:rPr lang="en-US" altLang="ja-JP" dirty="0"/>
              <a:t>[</a:t>
            </a:r>
            <a:r>
              <a:rPr lang="ja-JP" altLang="en-US" dirty="0"/>
              <a:t>検索</a:t>
            </a:r>
            <a:r>
              <a:rPr lang="en-US" altLang="ja-JP" dirty="0"/>
              <a:t>]</a:t>
            </a:r>
            <a:r>
              <a:rPr lang="ja-JP" altLang="en-US" dirty="0"/>
              <a:t>タブを表示し、該当の意見書を検索します。検索結果の右の</a:t>
            </a:r>
            <a:r>
              <a:rPr lang="en-US" altLang="ja-JP" dirty="0"/>
              <a:t>[</a:t>
            </a:r>
            <a:r>
              <a:rPr lang="ja-JP" altLang="en-US" dirty="0"/>
              <a:t>操作</a:t>
            </a:r>
            <a:r>
              <a:rPr lang="en-US" altLang="ja-JP" dirty="0"/>
              <a:t>]</a:t>
            </a:r>
            <a:r>
              <a:rPr lang="ja-JP" altLang="en-US" dirty="0"/>
              <a:t>欄に</a:t>
            </a:r>
            <a:r>
              <a:rPr lang="en-US" altLang="ja-JP" dirty="0"/>
              <a:t>[</a:t>
            </a:r>
            <a:r>
              <a:rPr lang="ja-JP" altLang="en-US" dirty="0"/>
              <a:t>閲覧</a:t>
            </a:r>
            <a:r>
              <a:rPr lang="en-US" altLang="ja-JP" dirty="0"/>
              <a:t>]</a:t>
            </a:r>
            <a:r>
              <a:rPr lang="ja-JP" altLang="en-US" dirty="0"/>
              <a:t>や</a:t>
            </a:r>
            <a:r>
              <a:rPr lang="en-US" altLang="ja-JP" dirty="0"/>
              <a:t>[</a:t>
            </a:r>
            <a:r>
              <a:rPr lang="ja-JP" altLang="en-US" dirty="0"/>
              <a:t>編集</a:t>
            </a:r>
            <a:r>
              <a:rPr lang="en-US" altLang="ja-JP" dirty="0"/>
              <a:t>]</a:t>
            </a:r>
            <a:r>
              <a:rPr lang="ja-JP" altLang="en-US" dirty="0"/>
              <a:t>などのボタンが表示されますので、これらのボタンから、意見書を閲覧、編集してください。</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2.3</a:t>
            </a:r>
            <a:r>
              <a:rPr lang="ja-JP" altLang="en-US" dirty="0"/>
              <a:t> 医療意見書</a:t>
            </a:r>
            <a:r>
              <a:rPr lang="zh-TW" altLang="en-US" dirty="0"/>
              <a:t>検索画面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57300"/>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dirty="0">
              <a:solidFill>
                <a:schemeClr val="tx1"/>
              </a:solidFill>
              <a:latin typeface="+mn-ea"/>
              <a:ea typeface="+mn-ea"/>
            </a:endParaRPr>
          </a:p>
          <a:p>
            <a:pPr>
              <a:lnSpc>
                <a:spcPct val="120000"/>
              </a:lnSpc>
            </a:pPr>
            <a:r>
              <a:rPr lang="ja-JP" altLang="en-US" sz="1400" dirty="0">
                <a:solidFill>
                  <a:schemeClr val="tx1"/>
                </a:solidFill>
                <a:latin typeface="+mn-ea"/>
                <a:ea typeface="+mn-ea"/>
              </a:rPr>
              <a:t>意見書の内容を確認したい場合は、</a:t>
            </a: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タブから該当の意見書を検索する。検索結果の右の</a:t>
            </a:r>
            <a:r>
              <a:rPr lang="en-US" altLang="ja-JP" sz="1400" dirty="0">
                <a:solidFill>
                  <a:schemeClr val="tx1"/>
                </a:solidFill>
                <a:latin typeface="+mn-ea"/>
                <a:ea typeface="+mn-ea"/>
              </a:rPr>
              <a:t>[</a:t>
            </a:r>
            <a:r>
              <a:rPr lang="ja-JP" altLang="en-US" sz="1400" dirty="0">
                <a:solidFill>
                  <a:schemeClr val="tx1"/>
                </a:solidFill>
                <a:latin typeface="+mn-ea"/>
                <a:ea typeface="+mn-ea"/>
              </a:rPr>
              <a:t>操作</a:t>
            </a:r>
            <a:r>
              <a:rPr lang="en-US" altLang="ja-JP" sz="1400" dirty="0">
                <a:solidFill>
                  <a:schemeClr val="tx1"/>
                </a:solidFill>
                <a:latin typeface="+mn-ea"/>
                <a:ea typeface="+mn-ea"/>
              </a:rPr>
              <a:t>]</a:t>
            </a:r>
            <a:r>
              <a:rPr lang="ja-JP" altLang="en-US" sz="1400" dirty="0">
                <a:solidFill>
                  <a:schemeClr val="tx1"/>
                </a:solidFill>
                <a:latin typeface="+mn-ea"/>
                <a:ea typeface="+mn-ea"/>
              </a:rPr>
              <a:t>欄に</a:t>
            </a:r>
            <a:r>
              <a:rPr lang="en-US" altLang="ja-JP" sz="1400" dirty="0">
                <a:solidFill>
                  <a:schemeClr val="tx1"/>
                </a:solidFill>
                <a:latin typeface="+mn-ea"/>
                <a:ea typeface="+mn-ea"/>
              </a:rPr>
              <a:t>[</a:t>
            </a:r>
            <a:r>
              <a:rPr lang="ja-JP" altLang="en-US" sz="1400" dirty="0">
                <a:solidFill>
                  <a:schemeClr val="tx1"/>
                </a:solidFill>
                <a:latin typeface="+mn-ea"/>
                <a:ea typeface="+mn-ea"/>
              </a:rPr>
              <a:t>閲覧</a:t>
            </a:r>
            <a:r>
              <a:rPr lang="en-US" altLang="ja-JP" sz="1400" dirty="0">
                <a:solidFill>
                  <a:schemeClr val="tx1"/>
                </a:solidFill>
                <a:latin typeface="+mn-ea"/>
                <a:ea typeface="+mn-ea"/>
              </a:rPr>
              <a:t>]</a:t>
            </a:r>
            <a:r>
              <a:rPr lang="ja-JP" altLang="en-US" sz="1400" dirty="0">
                <a:solidFill>
                  <a:schemeClr val="tx1"/>
                </a:solidFill>
                <a:latin typeface="+mn-ea"/>
                <a:ea typeface="+mn-ea"/>
              </a:rPr>
              <a:t>や</a:t>
            </a:r>
            <a:r>
              <a:rPr lang="en-US" altLang="ja-JP" sz="1400" dirty="0">
                <a:solidFill>
                  <a:schemeClr val="tx1"/>
                </a:solidFill>
                <a:latin typeface="+mn-ea"/>
                <a:ea typeface="+mn-ea"/>
              </a:rPr>
              <a:t>[</a:t>
            </a:r>
            <a:r>
              <a:rPr lang="ja-JP" altLang="en-US" sz="1400" dirty="0">
                <a:solidFill>
                  <a:schemeClr val="tx1"/>
                </a:solidFill>
                <a:latin typeface="+mn-ea"/>
                <a:ea typeface="+mn-ea"/>
              </a:rPr>
              <a:t>編集</a:t>
            </a:r>
            <a:r>
              <a:rPr lang="en-US" altLang="ja-JP" sz="1400" dirty="0">
                <a:solidFill>
                  <a:schemeClr val="tx1"/>
                </a:solidFill>
                <a:latin typeface="+mn-ea"/>
                <a:ea typeface="+mn-ea"/>
              </a:rPr>
              <a:t>]</a:t>
            </a:r>
            <a:r>
              <a:rPr lang="ja-JP" altLang="en-US" sz="1400" dirty="0">
                <a:solidFill>
                  <a:schemeClr val="tx1"/>
                </a:solidFill>
                <a:latin typeface="+mn-ea"/>
                <a:ea typeface="+mn-ea"/>
              </a:rPr>
              <a:t>などのボタンが表示され、これらのボタンをクリックすることで意見書の閲覧、編集、承認ができる。</a:t>
            </a:r>
            <a:endParaRPr lang="en-US" altLang="ja-JP" sz="1400" dirty="0">
              <a:solidFill>
                <a:schemeClr val="tx1"/>
              </a:solidFill>
              <a:latin typeface="+mn-ea"/>
              <a:ea typeface="+mn-ea"/>
            </a:endParaRPr>
          </a:p>
        </p:txBody>
      </p:sp>
      <p:pic>
        <p:nvPicPr>
          <p:cNvPr id="5" name="10-2-③">
            <a:hlinkClick r:id="" action="ppaction://media"/>
            <a:extLst>
              <a:ext uri="{FF2B5EF4-FFF2-40B4-BE49-F238E27FC236}">
                <a16:creationId xmlns:a16="http://schemas.microsoft.com/office/drawing/2014/main" id="{4B5E7242-80A5-1B9A-2C05-73F26C865F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7634" y="-820139"/>
            <a:ext cx="609600" cy="609600"/>
          </a:xfrm>
          <a:prstGeom prst="rect">
            <a:avLst/>
          </a:prstGeom>
        </p:spPr>
      </p:pic>
      <p:sp>
        <p:nvSpPr>
          <p:cNvPr id="6" name="正方形/長方形 5">
            <a:extLst>
              <a:ext uri="{FF2B5EF4-FFF2-40B4-BE49-F238E27FC236}">
                <a16:creationId xmlns:a16="http://schemas.microsoft.com/office/drawing/2014/main" id="{7242C22B-72BC-67A9-6A28-E5A67C785588}"/>
              </a:ext>
            </a:extLst>
          </p:cNvPr>
          <p:cNvSpPr/>
          <p:nvPr/>
        </p:nvSpPr>
        <p:spPr>
          <a:xfrm>
            <a:off x="240507" y="916668"/>
            <a:ext cx="207168" cy="152513"/>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110997D7-672C-8DC4-D4B8-44A18D81D348}"/>
              </a:ext>
            </a:extLst>
          </p:cNvPr>
          <p:cNvSpPr/>
          <p:nvPr/>
        </p:nvSpPr>
        <p:spPr>
          <a:xfrm>
            <a:off x="2494644" y="3140953"/>
            <a:ext cx="534305" cy="871453"/>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4" name="正方形/長方形 3">
            <a:extLst>
              <a:ext uri="{FF2B5EF4-FFF2-40B4-BE49-F238E27FC236}">
                <a16:creationId xmlns:a16="http://schemas.microsoft.com/office/drawing/2014/main" id="{6B994B9D-F8B9-E77D-2C30-99727A396DAB}"/>
              </a:ext>
            </a:extLst>
          </p:cNvPr>
          <p:cNvSpPr/>
          <p:nvPr/>
        </p:nvSpPr>
        <p:spPr>
          <a:xfrm>
            <a:off x="256333" y="1152339"/>
            <a:ext cx="2772615" cy="1717719"/>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3" name="正方形/長方形 12">
            <a:extLst>
              <a:ext uri="{FF2B5EF4-FFF2-40B4-BE49-F238E27FC236}">
                <a16:creationId xmlns:a16="http://schemas.microsoft.com/office/drawing/2014/main" id="{21C296FF-C243-D144-882E-3871C7462ABD}"/>
              </a:ext>
            </a:extLst>
          </p:cNvPr>
          <p:cNvSpPr/>
          <p:nvPr/>
        </p:nvSpPr>
        <p:spPr>
          <a:xfrm>
            <a:off x="1382285" y="2870061"/>
            <a:ext cx="263160" cy="15174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4" name="正方形/長方形 13">
            <a:extLst>
              <a:ext uri="{FF2B5EF4-FFF2-40B4-BE49-F238E27FC236}">
                <a16:creationId xmlns:a16="http://schemas.microsoft.com/office/drawing/2014/main" id="{A1AB8CA0-31A6-90F2-D2E9-A9813443FE40}"/>
              </a:ext>
            </a:extLst>
          </p:cNvPr>
          <p:cNvSpPr/>
          <p:nvPr/>
        </p:nvSpPr>
        <p:spPr>
          <a:xfrm>
            <a:off x="240807" y="3021807"/>
            <a:ext cx="2788143" cy="990599"/>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9" name="図 8">
            <a:extLst>
              <a:ext uri="{FF2B5EF4-FFF2-40B4-BE49-F238E27FC236}">
                <a16:creationId xmlns:a16="http://schemas.microsoft.com/office/drawing/2014/main" id="{2755751B-F908-6993-2327-0394B32C1570}"/>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612" t="68957" r="40520" b="26075"/>
          <a:stretch/>
        </p:blipFill>
        <p:spPr>
          <a:xfrm>
            <a:off x="1885949" y="3474877"/>
            <a:ext cx="164307" cy="135553"/>
          </a:xfrm>
          <a:prstGeom prst="rect">
            <a:avLst/>
          </a:prstGeom>
          <a:ln>
            <a:noFill/>
          </a:ln>
        </p:spPr>
      </p:pic>
    </p:spTree>
    <p:extLst>
      <p:ext uri="{BB962C8B-B14F-4D97-AF65-F5344CB8AC3E}">
        <p14:creationId xmlns:p14="http://schemas.microsoft.com/office/powerpoint/2010/main" val="541938991"/>
      </p:ext>
    </p:extLst>
  </p:cSld>
  <p:clrMapOvr>
    <a:masterClrMapping/>
  </p:clrMapOvr>
  <mc:AlternateContent xmlns:mc="http://schemas.openxmlformats.org/markup-compatibility/2006" xmlns:p14="http://schemas.microsoft.com/office/powerpoint/2010/main">
    <mc:Choice Requires="p14">
      <p:transition spd="med" p14:dur="700" advTm="21620">
        <p:fade/>
      </p:transition>
    </mc:Choice>
    <mc:Fallback xmlns="">
      <p:transition spd="med" advTm="216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20" fill="hold"/>
                                        <p:tgtEl>
                                          <p:spTgt spid="5"/>
                                        </p:tgtEl>
                                      </p:cBhvr>
                                    </p:cmd>
                                  </p:childTnLst>
                                </p:cTn>
                              </p:par>
                              <p:par>
                                <p:cTn id="7" presetID="10" presetClass="entr" presetSubtype="0" fill="hold" grpId="0" nodeType="withEffect">
                                  <p:stCondLst>
                                    <p:cond delay="4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xit" presetSubtype="0" fill="hold" grpId="1" nodeType="withEffect">
                                  <p:stCondLst>
                                    <p:cond delay="750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8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80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xit" presetSubtype="0" fill="hold" grpId="1" nodeType="withEffect">
                                  <p:stCondLst>
                                    <p:cond delay="1050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xit" presetSubtype="0" fill="hold" grpId="1" nodeType="withEffect">
                                  <p:stCondLst>
                                    <p:cond delay="1050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ntr" presetSubtype="0" fill="hold" grpId="0" nodeType="withEffect">
                                  <p:stCondLst>
                                    <p:cond delay="11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xit" presetSubtype="0" fill="hold" grpId="1" nodeType="withEffect">
                                  <p:stCondLst>
                                    <p:cond delay="12000"/>
                                  </p:stCondLst>
                                  <p:childTnLst>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par>
                                <p:cTn id="31" presetID="10" presetClass="entr" presetSubtype="0" fill="hold" grpId="0" nodeType="withEffect">
                                  <p:stCondLst>
                                    <p:cond delay="1250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5"/>
                </p:tgtEl>
              </p:cMediaNode>
            </p:audio>
          </p:childTnLst>
        </p:cTn>
      </p:par>
    </p:tnLst>
    <p:bldLst>
      <p:bldP spid="6" grpId="0" animBg="1"/>
      <p:bldP spid="6" grpId="1" animBg="1"/>
      <p:bldP spid="7" grpId="0" animBg="1"/>
      <p:bldP spid="4" grpId="0" animBg="1"/>
      <p:bldP spid="4" grpId="1" animBg="1"/>
      <p:bldP spid="13" grpId="0" animBg="1"/>
      <p:bldP spid="13" grpId="1" animBg="1"/>
      <p:bldP spid="14" grpId="0" animBg="1"/>
      <p:bldP spid="14" grpId="1" animBg="1"/>
    </p:bldLst>
  </p:timing>
  <p:extLst>
    <p:ext uri="{6950BFC3-D8DA-4A85-94F7-54DA5524770B}">
      <p188:commentRel xmlns:p188="http://schemas.microsoft.com/office/powerpoint/2018/8/main" r:id="rId5"/>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2EA7E95A-6A23-18A0-C08D-3552EFCBD8D0}"/>
              </a:ext>
            </a:extLst>
          </p:cNvPr>
          <p:cNvPicPr>
            <a:picLocks noChangeAspect="1"/>
          </p:cNvPicPr>
          <p:nvPr/>
        </p:nvPicPr>
        <p:blipFill>
          <a:blip r:embed="rId6"/>
          <a:stretch>
            <a:fillRect/>
          </a:stretch>
        </p:blipFill>
        <p:spPr>
          <a:xfrm>
            <a:off x="241003" y="758954"/>
            <a:ext cx="3913200" cy="3461755"/>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F311D0F5-71AB-E383-B523-8020C9302402}"/>
              </a:ext>
            </a:extLst>
          </p:cNvPr>
          <p:cNvSpPr>
            <a:spLocks noGrp="1"/>
          </p:cNvSpPr>
          <p:nvPr>
            <p:ph type="body" sz="quarter" idx="14"/>
          </p:nvPr>
        </p:nvSpPr>
        <p:spPr/>
        <p:txBody>
          <a:bodyPr/>
          <a:lstStyle/>
          <a:p>
            <a:r>
              <a:rPr lang="ja-JP" altLang="en-US" dirty="0"/>
              <a:t>医療意見書出力画面は、意見書のステータスや保険者番号から意見書を検索する画面です。</a:t>
            </a:r>
          </a:p>
          <a:p>
            <a:pPr>
              <a:lnSpc>
                <a:spcPct val="90000"/>
              </a:lnSpc>
              <a:spcBef>
                <a:spcPts val="0"/>
              </a:spcBef>
            </a:pPr>
            <a:r>
              <a:rPr lang="ja-JP" altLang="en-US" dirty="0"/>
              <a:t>検索結果は意見書単位で表示され、</a:t>
            </a:r>
            <a:r>
              <a:rPr lang="en-US" altLang="ja-JP" dirty="0"/>
              <a:t>[</a:t>
            </a:r>
            <a:r>
              <a:rPr lang="ja-JP" altLang="en-US" dirty="0"/>
              <a:t>帳票出力</a:t>
            </a:r>
            <a:r>
              <a:rPr lang="en-US" altLang="ja-JP" dirty="0"/>
              <a:t>]</a:t>
            </a:r>
            <a:r>
              <a:rPr lang="ja-JP" altLang="en-US" dirty="0"/>
              <a:t>ボタンをクリックするとアクセスキー付きの意見書の印刷プレビュー画面が表示されます。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2.4 </a:t>
            </a:r>
            <a:r>
              <a:rPr lang="ja-JP" altLang="en-US" dirty="0"/>
              <a:t>医療意見書出力</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47775"/>
            <a:ext cx="4677788" cy="114770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ステータス、保険者番号、氏名などでの意見書の検索</a:t>
            </a: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検索結果から、意見書の閲覧・無効化・出力など</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44123" y="1997715"/>
            <a:ext cx="4677788" cy="1714499"/>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画面上部で検索条件を指定し、</a:t>
            </a: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検索結果一覧に表示された意見書について、</a:t>
            </a:r>
            <a:r>
              <a:rPr lang="en-US" altLang="ja-JP" sz="1400" dirty="0">
                <a:solidFill>
                  <a:schemeClr val="tx1"/>
                </a:solidFill>
                <a:latin typeface="+mn-ea"/>
                <a:ea typeface="+mn-ea"/>
              </a:rPr>
              <a:t>[</a:t>
            </a:r>
            <a:r>
              <a:rPr lang="ja-JP" altLang="en-US" sz="1400" dirty="0">
                <a:solidFill>
                  <a:schemeClr val="tx1"/>
                </a:solidFill>
                <a:latin typeface="+mn-ea"/>
                <a:ea typeface="+mn-ea"/>
              </a:rPr>
              <a:t>操作</a:t>
            </a:r>
            <a:r>
              <a:rPr lang="en-US" altLang="ja-JP" sz="1400" dirty="0">
                <a:solidFill>
                  <a:schemeClr val="tx1"/>
                </a:solidFill>
                <a:latin typeface="+mn-ea"/>
                <a:ea typeface="+mn-ea"/>
              </a:rPr>
              <a:t>]</a:t>
            </a:r>
            <a:r>
              <a:rPr lang="ja-JP" altLang="en-US" sz="1400" dirty="0">
                <a:solidFill>
                  <a:schemeClr val="tx1"/>
                </a:solidFill>
                <a:latin typeface="+mn-ea"/>
                <a:ea typeface="+mn-ea"/>
              </a:rPr>
              <a:t>欄に表示される各種ボタンをクリック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その後表示される画面で、意見書の印刷などを行う</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5" name="11-2-③">
            <a:hlinkClick r:id="" action="ppaction://media"/>
            <a:extLst>
              <a:ext uri="{FF2B5EF4-FFF2-40B4-BE49-F238E27FC236}">
                <a16:creationId xmlns:a16="http://schemas.microsoft.com/office/drawing/2014/main" id="{16173BBF-727D-D354-EFDE-DE06CE3434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797" y="-823314"/>
            <a:ext cx="609600" cy="609600"/>
          </a:xfrm>
          <a:prstGeom prst="rect">
            <a:avLst/>
          </a:prstGeom>
        </p:spPr>
      </p:pic>
      <p:sp>
        <p:nvSpPr>
          <p:cNvPr id="6" name="正方形/長方形 5">
            <a:extLst>
              <a:ext uri="{FF2B5EF4-FFF2-40B4-BE49-F238E27FC236}">
                <a16:creationId xmlns:a16="http://schemas.microsoft.com/office/drawing/2014/main" id="{F62A5A3B-1E35-095E-DDDE-D8F4371AF5F2}"/>
              </a:ext>
            </a:extLst>
          </p:cNvPr>
          <p:cNvSpPr/>
          <p:nvPr/>
        </p:nvSpPr>
        <p:spPr>
          <a:xfrm>
            <a:off x="3348036" y="3329302"/>
            <a:ext cx="438151" cy="183041"/>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6C40A2E2-AD8E-30CA-8326-0A2E8E1E4548}"/>
              </a:ext>
            </a:extLst>
          </p:cNvPr>
          <p:cNvSpPr/>
          <p:nvPr/>
        </p:nvSpPr>
        <p:spPr>
          <a:xfrm>
            <a:off x="404521" y="1146033"/>
            <a:ext cx="3586163" cy="962784"/>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5EF6D93D-785E-6C1C-8716-EB3E0DB95770}"/>
              </a:ext>
            </a:extLst>
          </p:cNvPr>
          <p:cNvSpPr/>
          <p:nvPr/>
        </p:nvSpPr>
        <p:spPr>
          <a:xfrm>
            <a:off x="1856646" y="2108817"/>
            <a:ext cx="336485" cy="187091"/>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4" name="正方形/長方形 3">
            <a:extLst>
              <a:ext uri="{FF2B5EF4-FFF2-40B4-BE49-F238E27FC236}">
                <a16:creationId xmlns:a16="http://schemas.microsoft.com/office/drawing/2014/main" id="{ABD85202-33CA-67EF-802D-C68B7B53D974}"/>
              </a:ext>
            </a:extLst>
          </p:cNvPr>
          <p:cNvSpPr/>
          <p:nvPr/>
        </p:nvSpPr>
        <p:spPr>
          <a:xfrm>
            <a:off x="404520" y="2343150"/>
            <a:ext cx="3586163" cy="1654317"/>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1" name="図 10">
            <a:extLst>
              <a:ext uri="{FF2B5EF4-FFF2-40B4-BE49-F238E27FC236}">
                <a16:creationId xmlns:a16="http://schemas.microsoft.com/office/drawing/2014/main" id="{84575D43-B0D3-861E-7078-361FCE4BF2E0}"/>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612" t="68957" r="40520" b="26075"/>
          <a:stretch/>
        </p:blipFill>
        <p:spPr>
          <a:xfrm>
            <a:off x="2514600" y="2952751"/>
            <a:ext cx="190501" cy="157163"/>
          </a:xfrm>
          <a:prstGeom prst="rect">
            <a:avLst/>
          </a:prstGeom>
          <a:ln>
            <a:noFill/>
          </a:ln>
        </p:spPr>
      </p:pic>
    </p:spTree>
    <p:extLst>
      <p:ext uri="{BB962C8B-B14F-4D97-AF65-F5344CB8AC3E}">
        <p14:creationId xmlns:p14="http://schemas.microsoft.com/office/powerpoint/2010/main" val="920476126"/>
      </p:ext>
    </p:extLst>
  </p:cSld>
  <p:clrMapOvr>
    <a:masterClrMapping/>
  </p:clrMapOvr>
  <mc:AlternateContent xmlns:mc="http://schemas.openxmlformats.org/markup-compatibility/2006" xmlns:p14="http://schemas.microsoft.com/office/powerpoint/2010/main">
    <mc:Choice Requires="p14">
      <p:transition spd="med" p14:dur="700" advClick="0" advTm="17340">
        <p:fade/>
      </p:transition>
    </mc:Choice>
    <mc:Fallback xmlns="">
      <p:transition spd="med" advClick="0" advTm="173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42" fill="hold"/>
                                        <p:tgtEl>
                                          <p:spTgt spid="5"/>
                                        </p:tgtEl>
                                      </p:cBhvr>
                                    </p:cmd>
                                  </p:childTnLst>
                                </p:cTn>
                              </p:par>
                              <p:par>
                                <p:cTn id="7" presetID="10" presetClass="entr" presetSubtype="0" fill="hold" grpId="0" nodeType="withEffect">
                                  <p:stCondLst>
                                    <p:cond delay="2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xit" presetSubtype="0" fill="hold" grpId="1" nodeType="withEffect">
                                  <p:stCondLst>
                                    <p:cond delay="850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ntr" presetSubtype="0" fill="hold" grpId="0" nodeType="withEffect">
                                  <p:stCondLst>
                                    <p:cond delay="2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xit" presetSubtype="0" fill="hold" grpId="1" nodeType="withEffect">
                                  <p:stCondLst>
                                    <p:cond delay="850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ntr" presetSubtype="0" fill="hold" grpId="0" nodeType="withEffect">
                                  <p:stCondLst>
                                    <p:cond delay="12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900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xit" presetSubtype="0" fill="hold" grpId="1" nodeType="withEffect">
                                  <p:stCondLst>
                                    <p:cond delay="1200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7" grpId="1" animBg="1"/>
      <p:bldP spid="10" grpId="0" animBg="1"/>
      <p:bldP spid="10" grpId="1" animBg="1"/>
      <p:bldP spid="4" grpId="0" animBg="1"/>
      <p:bldP spid="4" grpId="1" animBg="1"/>
    </p:bldLst>
  </p:timing>
  <p:extLst>
    <p:ext uri="{6950BFC3-D8DA-4A85-94F7-54DA5524770B}">
      <p188:commentRel xmlns:p188="http://schemas.microsoft.com/office/powerpoint/2018/8/main" r:id="rId5"/>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9CE5E0C-53A7-0E6E-99CB-94A20E589D3C}"/>
              </a:ext>
            </a:extLst>
          </p:cNvPr>
          <p:cNvPicPr>
            <a:picLocks noChangeAspect="1"/>
          </p:cNvPicPr>
          <p:nvPr/>
        </p:nvPicPr>
        <p:blipFill>
          <a:blip r:embed="rId6"/>
          <a:stretch>
            <a:fillRect/>
          </a:stretch>
        </p:blipFill>
        <p:spPr>
          <a:xfrm>
            <a:off x="241003" y="758954"/>
            <a:ext cx="3913200" cy="3461755"/>
          </a:xfrm>
          <a:prstGeom prst="rect">
            <a:avLst/>
          </a:prstGeom>
          <a:ln>
            <a:solidFill>
              <a:schemeClr val="tx1"/>
            </a:solidFill>
          </a:ln>
        </p:spPr>
      </p:pic>
      <p:sp>
        <p:nvSpPr>
          <p:cNvPr id="4" name="テキスト プレースホルダー 3">
            <a:extLst>
              <a:ext uri="{FF2B5EF4-FFF2-40B4-BE49-F238E27FC236}">
                <a16:creationId xmlns:a16="http://schemas.microsoft.com/office/drawing/2014/main" id="{E801115B-EADB-4C8C-6141-D308A9D9A1B5}"/>
              </a:ext>
            </a:extLst>
          </p:cNvPr>
          <p:cNvSpPr>
            <a:spLocks noGrp="1"/>
          </p:cNvSpPr>
          <p:nvPr>
            <p:ph type="body" sz="quarter" idx="14"/>
          </p:nvPr>
        </p:nvSpPr>
        <p:spPr/>
        <p:txBody>
          <a:bodyPr/>
          <a:lstStyle/>
          <a:p>
            <a:pPr>
              <a:lnSpc>
                <a:spcPct val="90000"/>
              </a:lnSpc>
              <a:spcBef>
                <a:spcPts val="0"/>
              </a:spcBef>
            </a:pPr>
            <a:r>
              <a:rPr lang="en-US" altLang="ja-JP" sz="1400" dirty="0">
                <a:solidFill>
                  <a:schemeClr val="bg1"/>
                </a:solidFill>
              </a:rPr>
              <a:t>[</a:t>
            </a:r>
            <a:r>
              <a:rPr lang="ja-JP" altLang="en-US" sz="1400" dirty="0">
                <a:solidFill>
                  <a:schemeClr val="bg1"/>
                </a:solidFill>
              </a:rPr>
              <a:t>帳票出力</a:t>
            </a:r>
            <a:r>
              <a:rPr lang="en-US" altLang="ja-JP" sz="1400" dirty="0">
                <a:solidFill>
                  <a:schemeClr val="bg1"/>
                </a:solidFill>
              </a:rPr>
              <a:t>]</a:t>
            </a:r>
            <a:r>
              <a:rPr lang="ja-JP" altLang="en-US" sz="1400" dirty="0">
                <a:solidFill>
                  <a:schemeClr val="bg1"/>
                </a:solidFill>
              </a:rPr>
              <a:t>ボタンをクリックするとアクセスキー付きの意見書を紙出力する画面が表示されますが、ネットワークプリンタからは印刷できません</a:t>
            </a:r>
            <a:r>
              <a:rPr lang="ja-JP" altLang="en-US" dirty="0"/>
              <a:t>。</a:t>
            </a:r>
            <a:r>
              <a:rPr lang="en-US" altLang="ja-JP" dirty="0"/>
              <a:t>USB</a:t>
            </a:r>
            <a:r>
              <a:rPr lang="ja-JP" altLang="en-US" dirty="0"/>
              <a:t>などのローカルプリンタや</a:t>
            </a:r>
            <a:r>
              <a:rPr lang="en-US" altLang="ja-JP" dirty="0"/>
              <a:t>PDF</a:t>
            </a:r>
            <a:r>
              <a:rPr lang="ja-JP" altLang="en-US" dirty="0"/>
              <a:t>プリンタなど、ネットワークを介さないプリンタを使用してください。</a:t>
            </a:r>
            <a:endParaRPr lang="en-US" altLang="ja-JP" dirty="0"/>
          </a:p>
          <a:p>
            <a:pPr>
              <a:lnSpc>
                <a:spcPct val="90000"/>
              </a:lnSpc>
              <a:spcBef>
                <a:spcPts val="0"/>
              </a:spcBef>
            </a:pPr>
            <a:r>
              <a:rPr lang="ja-JP" altLang="en-US" sz="1400" dirty="0">
                <a:solidFill>
                  <a:schemeClr val="bg1"/>
                </a:solidFill>
              </a:rPr>
              <a:t>また、</a:t>
            </a:r>
            <a:r>
              <a:rPr lang="en-US" altLang="ja-JP" sz="1400" dirty="0">
                <a:solidFill>
                  <a:schemeClr val="bg1"/>
                </a:solidFill>
              </a:rPr>
              <a:t>[</a:t>
            </a:r>
            <a:r>
              <a:rPr lang="ja-JP" altLang="en-US" sz="1400" dirty="0">
                <a:solidFill>
                  <a:schemeClr val="bg1"/>
                </a:solidFill>
              </a:rPr>
              <a:t>データ出力</a:t>
            </a:r>
            <a:r>
              <a:rPr lang="en-US" altLang="ja-JP" sz="1400" dirty="0">
                <a:solidFill>
                  <a:schemeClr val="bg1"/>
                </a:solidFill>
              </a:rPr>
              <a:t>]</a:t>
            </a:r>
            <a:r>
              <a:rPr lang="ja-JP" altLang="en-US" sz="1400" dirty="0">
                <a:solidFill>
                  <a:schemeClr val="bg1"/>
                </a:solidFill>
              </a:rPr>
              <a:t>ボタンをクリックすると</a:t>
            </a:r>
            <a:r>
              <a:rPr lang="en-US" altLang="ja-JP" sz="1400" dirty="0">
                <a:solidFill>
                  <a:schemeClr val="bg1"/>
                </a:solidFill>
              </a:rPr>
              <a:t>XML</a:t>
            </a:r>
            <a:r>
              <a:rPr lang="ja-JP" altLang="en-US" sz="1400" dirty="0">
                <a:solidFill>
                  <a:schemeClr val="bg1"/>
                </a:solidFill>
              </a:rPr>
              <a:t>形式の意見書データが出力されます。</a:t>
            </a:r>
            <a:endParaRPr lang="en-US" altLang="ja-JP" sz="1400" dirty="0">
              <a:solidFill>
                <a:schemeClr val="bg1"/>
              </a:solidFill>
            </a:endParaRP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2.4 </a:t>
            </a:r>
            <a:r>
              <a:rPr lang="ja-JP" altLang="en-US" dirty="0"/>
              <a:t>医療意見書</a:t>
            </a:r>
            <a:r>
              <a:rPr lang="ja-JP" altLang="ja-JP" dirty="0"/>
              <a:t>出力</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52603"/>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意見書は、ネットワークプリンタからは印刷できない。</a:t>
            </a:r>
            <a:r>
              <a:rPr lang="en-US" altLang="ja-JP" sz="1400" dirty="0">
                <a:solidFill>
                  <a:schemeClr val="tx1"/>
                </a:solidFill>
                <a:latin typeface="+mn-ea"/>
                <a:ea typeface="+mn-ea"/>
              </a:rPr>
              <a:t> </a:t>
            </a:r>
            <a:br>
              <a:rPr lang="en-US" altLang="ja-JP" sz="1400" dirty="0">
                <a:solidFill>
                  <a:schemeClr val="tx1"/>
                </a:solidFill>
                <a:latin typeface="+mn-ea"/>
                <a:ea typeface="+mn-ea"/>
              </a:rPr>
            </a:br>
            <a:r>
              <a:rPr lang="ja-JP" altLang="en-US" sz="1400" dirty="0">
                <a:solidFill>
                  <a:schemeClr val="tx1"/>
                </a:solidFill>
                <a:latin typeface="+mn-ea"/>
                <a:ea typeface="+mn-ea"/>
              </a:rPr>
              <a:t>意見書の印刷時は、</a:t>
            </a:r>
            <a:r>
              <a:rPr lang="en-US" altLang="ja-JP" sz="1400" dirty="0">
                <a:solidFill>
                  <a:schemeClr val="tx1"/>
                </a:solidFill>
                <a:latin typeface="+mn-ea"/>
                <a:ea typeface="+mn-ea"/>
              </a:rPr>
              <a:t>USB</a:t>
            </a:r>
            <a:r>
              <a:rPr lang="ja-JP" altLang="en-US" sz="1400" dirty="0">
                <a:solidFill>
                  <a:schemeClr val="tx1"/>
                </a:solidFill>
                <a:latin typeface="+mn-ea"/>
                <a:ea typeface="+mn-ea"/>
              </a:rPr>
              <a:t>などのローカルプリンタや</a:t>
            </a:r>
            <a:r>
              <a:rPr lang="en-US" altLang="ja-JP" sz="1400" dirty="0">
                <a:solidFill>
                  <a:schemeClr val="tx1"/>
                </a:solidFill>
                <a:latin typeface="+mn-ea"/>
                <a:ea typeface="+mn-ea"/>
              </a:rPr>
              <a:t>PDF</a:t>
            </a:r>
            <a:r>
              <a:rPr lang="ja-JP" altLang="en-US" sz="1400" dirty="0">
                <a:solidFill>
                  <a:schemeClr val="tx1"/>
                </a:solidFill>
                <a:latin typeface="+mn-ea"/>
                <a:ea typeface="+mn-ea"/>
              </a:rPr>
              <a:t>プリンタなど、ネットワークを介さないプリンタを使用すること。</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データ出力</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ボタンをクリックすると</a:t>
            </a:r>
            <a:r>
              <a:rPr lang="en-US" altLang="ja-JP" sz="1400" dirty="0">
                <a:solidFill>
                  <a:schemeClr val="tx1"/>
                </a:solidFill>
                <a:latin typeface="+mn-ea"/>
                <a:ea typeface="+mn-ea"/>
              </a:rPr>
              <a:t>XML</a:t>
            </a:r>
            <a:r>
              <a:rPr lang="ja-JP" altLang="en-US" sz="1400" dirty="0">
                <a:solidFill>
                  <a:schemeClr val="tx1"/>
                </a:solidFill>
                <a:latin typeface="+mn-ea"/>
                <a:ea typeface="+mn-ea"/>
              </a:rPr>
              <a:t>形式の意見書データが出力される。</a:t>
            </a:r>
            <a:endParaRPr lang="en-US" altLang="ja-JP" sz="1400" dirty="0">
              <a:solidFill>
                <a:schemeClr val="tx1"/>
              </a:solidFill>
              <a:latin typeface="+mn-ea"/>
              <a:ea typeface="+mn-ea"/>
            </a:endParaRPr>
          </a:p>
        </p:txBody>
      </p:sp>
      <p:pic>
        <p:nvPicPr>
          <p:cNvPr id="3" name="12-2-③">
            <a:hlinkClick r:id="" action="ppaction://media"/>
            <a:extLst>
              <a:ext uri="{FF2B5EF4-FFF2-40B4-BE49-F238E27FC236}">
                <a16:creationId xmlns:a16="http://schemas.microsoft.com/office/drawing/2014/main" id="{9942EB72-67A0-F2C7-022A-6BFC96A1F3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823314"/>
            <a:ext cx="609600" cy="609600"/>
          </a:xfrm>
          <a:prstGeom prst="rect">
            <a:avLst/>
          </a:prstGeom>
        </p:spPr>
      </p:pic>
      <p:sp>
        <p:nvSpPr>
          <p:cNvPr id="6" name="正方形/長方形 5">
            <a:extLst>
              <a:ext uri="{FF2B5EF4-FFF2-40B4-BE49-F238E27FC236}">
                <a16:creationId xmlns:a16="http://schemas.microsoft.com/office/drawing/2014/main" id="{C9733942-7685-ABE3-CE4B-A712B7595AEA}"/>
              </a:ext>
            </a:extLst>
          </p:cNvPr>
          <p:cNvSpPr/>
          <p:nvPr/>
        </p:nvSpPr>
        <p:spPr>
          <a:xfrm>
            <a:off x="3348037" y="3327750"/>
            <a:ext cx="438151" cy="1836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6CC213DB-0B43-8472-5A54-4383EC790062}"/>
              </a:ext>
            </a:extLst>
          </p:cNvPr>
          <p:cNvSpPr/>
          <p:nvPr/>
        </p:nvSpPr>
        <p:spPr>
          <a:xfrm>
            <a:off x="3348036" y="3195188"/>
            <a:ext cx="485777" cy="1836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9" name="図 8">
            <a:extLst>
              <a:ext uri="{FF2B5EF4-FFF2-40B4-BE49-F238E27FC236}">
                <a16:creationId xmlns:a16="http://schemas.microsoft.com/office/drawing/2014/main" id="{4B746CDA-5EEC-A74C-672E-3EF18ED2C245}"/>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612" t="68957" r="40520" b="26075"/>
          <a:stretch/>
        </p:blipFill>
        <p:spPr>
          <a:xfrm>
            <a:off x="2512219" y="2952750"/>
            <a:ext cx="190501" cy="157163"/>
          </a:xfrm>
          <a:prstGeom prst="rect">
            <a:avLst/>
          </a:prstGeom>
          <a:ln>
            <a:noFill/>
          </a:ln>
        </p:spPr>
      </p:pic>
    </p:spTree>
    <p:extLst>
      <p:ext uri="{BB962C8B-B14F-4D97-AF65-F5344CB8AC3E}">
        <p14:creationId xmlns:p14="http://schemas.microsoft.com/office/powerpoint/2010/main" val="3549986383"/>
      </p:ext>
    </p:extLst>
  </p:cSld>
  <p:clrMapOvr>
    <a:masterClrMapping/>
  </p:clrMapOvr>
  <mc:AlternateContent xmlns:mc="http://schemas.openxmlformats.org/markup-compatibility/2006" xmlns:p14="http://schemas.microsoft.com/office/powerpoint/2010/main">
    <mc:Choice Requires="p14">
      <p:transition spd="med" p14:dur="700" advClick="0" advTm="25280">
        <p:fade/>
      </p:transition>
    </mc:Choice>
    <mc:Fallback xmlns="">
      <p:transition spd="med" advClick="0" advTm="252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84"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xit" presetSubtype="0" fill="hold" grpId="1" nodeType="withEffect">
                                  <p:stCondLst>
                                    <p:cond delay="1750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18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animBg="1"/>
      <p:bldP spid="6" grpId="1" animBg="1"/>
      <p:bldP spid="7" grpId="0" animBg="1"/>
    </p:bldLst>
  </p:timing>
  <p:extLst>
    <p:ext uri="{6950BFC3-D8DA-4A85-94F7-54DA5524770B}">
      <p188:commentRel xmlns:p188="http://schemas.microsoft.com/office/powerpoint/2018/8/main" r:id="rId5"/>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5619E53D-828A-832E-C30F-95A18FD134E3}"/>
              </a:ext>
            </a:extLst>
          </p:cNvPr>
          <p:cNvSpPr>
            <a:spLocks noGrp="1"/>
          </p:cNvSpPr>
          <p:nvPr>
            <p:ph type="body" sz="quarter" idx="14"/>
          </p:nvPr>
        </p:nvSpPr>
        <p:spPr/>
        <p:txBody>
          <a:bodyPr/>
          <a:lstStyle/>
          <a:p>
            <a:pPr>
              <a:lnSpc>
                <a:spcPct val="90000"/>
              </a:lnSpc>
              <a:spcBef>
                <a:spcPts val="0"/>
              </a:spcBef>
            </a:pPr>
            <a:r>
              <a:rPr lang="ja-JP" altLang="en-US" dirty="0"/>
              <a:t>以上で、</a:t>
            </a:r>
            <a:r>
              <a:rPr lang="ja-JP" altLang="en-US" sz="1400" dirty="0">
                <a:solidFill>
                  <a:schemeClr val="bg1"/>
                </a:solidFill>
              </a:rPr>
              <a:t>院内システムを利用するケースを例にした、小慢</a:t>
            </a:r>
            <a:r>
              <a:rPr lang="en-US" altLang="ja-JP" sz="1400" dirty="0">
                <a:solidFill>
                  <a:schemeClr val="bg1"/>
                </a:solidFill>
              </a:rPr>
              <a:t>DB</a:t>
            </a:r>
            <a:r>
              <a:rPr lang="ja-JP" altLang="en-US" sz="1400" dirty="0">
                <a:solidFill>
                  <a:schemeClr val="bg1"/>
                </a:solidFill>
              </a:rPr>
              <a:t>を使用して意見書を新規作成または更新する操作の流れ、画面、操作のポイントの説明は終了です。</a:t>
            </a:r>
            <a:endParaRPr lang="en-US" altLang="ja-JP" sz="1400" dirty="0">
              <a:solidFill>
                <a:schemeClr val="bg1"/>
              </a:solidFill>
            </a:endParaRPr>
          </a:p>
          <a:p>
            <a:pPr>
              <a:lnSpc>
                <a:spcPct val="90000"/>
              </a:lnSpc>
              <a:spcBef>
                <a:spcPts val="0"/>
              </a:spcBef>
            </a:pPr>
            <a:r>
              <a:rPr lang="ja-JP" altLang="en-US" sz="1400" dirty="0">
                <a:solidFill>
                  <a:schemeClr val="bg1"/>
                </a:solidFill>
              </a:rPr>
              <a:t>小慢</a:t>
            </a:r>
            <a:r>
              <a:rPr lang="en-US" altLang="ja-JP" sz="1400" dirty="0">
                <a:solidFill>
                  <a:schemeClr val="bg1"/>
                </a:solidFill>
              </a:rPr>
              <a:t>DB</a:t>
            </a:r>
            <a:r>
              <a:rPr lang="ja-JP" altLang="en-US" sz="1400" dirty="0">
                <a:solidFill>
                  <a:schemeClr val="bg1"/>
                </a:solidFill>
              </a:rPr>
              <a:t>に関するお問い合わせは、上記の難病・小慢データベース利用者お問い合わせ窓口までお願いいたします。</a:t>
            </a:r>
            <a:endParaRPr kumimoji="1" lang="ja-JP" altLang="en-US" dirty="0"/>
          </a:p>
        </p:txBody>
      </p:sp>
      <p:sp>
        <p:nvSpPr>
          <p:cNvPr id="3" name="スライド番号プレースホルダ 12">
            <a:extLst>
              <a:ext uri="{FF2B5EF4-FFF2-40B4-BE49-F238E27FC236}">
                <a16:creationId xmlns:a16="http://schemas.microsoft.com/office/drawing/2014/main" id="{AEBBC2AB-F26C-D6D1-3557-BD557AB1EC07}"/>
              </a:ext>
            </a:extLst>
          </p:cNvPr>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13</a:t>
            </a:fld>
            <a:endParaRPr lang="en-US" altLang="ja-JP" sz="1100" dirty="0">
              <a:solidFill>
                <a:schemeClr val="tx1"/>
              </a:solidFill>
              <a:latin typeface="+mj-lt"/>
              <a:ea typeface="+mn-ea"/>
              <a:cs typeface="Arial" pitchFamily="34" charset="0"/>
            </a:endParaRPr>
          </a:p>
        </p:txBody>
      </p:sp>
      <p:pic>
        <p:nvPicPr>
          <p:cNvPr id="2" name="13-2-③">
            <a:hlinkClick r:id="" action="ppaction://media"/>
            <a:extLst>
              <a:ext uri="{FF2B5EF4-FFF2-40B4-BE49-F238E27FC236}">
                <a16:creationId xmlns:a16="http://schemas.microsoft.com/office/drawing/2014/main" id="{A082FC3C-E5DD-80BB-4124-884AB8A437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839107"/>
            <a:ext cx="609600" cy="609600"/>
          </a:xfrm>
          <a:prstGeom prst="rect">
            <a:avLst/>
          </a:prstGeom>
        </p:spPr>
      </p:pic>
    </p:spTree>
    <p:extLst>
      <p:ext uri="{BB962C8B-B14F-4D97-AF65-F5344CB8AC3E}">
        <p14:creationId xmlns:p14="http://schemas.microsoft.com/office/powerpoint/2010/main" val="1520132923"/>
      </p:ext>
    </p:extLst>
  </p:cSld>
  <p:clrMapOvr>
    <a:masterClrMapping/>
  </p:clrMapOvr>
  <mc:AlternateContent xmlns:mc="http://schemas.openxmlformats.org/markup-compatibility/2006" xmlns:p14="http://schemas.microsoft.com/office/powerpoint/2010/main">
    <mc:Choice Requires="p14">
      <p:transition spd="med" p14:dur="700" advClick="0" advTm="23500">
        <p:fade/>
      </p:transition>
    </mc:Choice>
    <mc:Fallback xmlns="">
      <p:transition spd="med" advClick="0" advTm="23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 12"/>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1</a:t>
            </a:fld>
            <a:endParaRPr lang="en-US" altLang="ja-JP" sz="1100" dirty="0">
              <a:solidFill>
                <a:schemeClr val="tx1"/>
              </a:solidFill>
              <a:latin typeface="+mj-lt"/>
              <a:ea typeface="+mn-ea"/>
              <a:cs typeface="Arial" pitchFamily="34" charset="0"/>
            </a:endParaRPr>
          </a:p>
        </p:txBody>
      </p:sp>
      <p:sp>
        <p:nvSpPr>
          <p:cNvPr id="14" name="テキスト プレースホルダー 13">
            <a:extLst>
              <a:ext uri="{FF2B5EF4-FFF2-40B4-BE49-F238E27FC236}">
                <a16:creationId xmlns:a16="http://schemas.microsoft.com/office/drawing/2014/main" id="{8C16788C-DAB6-630B-467B-E8B35D3C55A7}"/>
              </a:ext>
            </a:extLst>
          </p:cNvPr>
          <p:cNvSpPr>
            <a:spLocks noGrp="1"/>
          </p:cNvSpPr>
          <p:nvPr>
            <p:ph type="body" sz="quarter" idx="14"/>
          </p:nvPr>
        </p:nvSpPr>
        <p:spPr/>
        <p:txBody>
          <a:bodyPr/>
          <a:lstStyle/>
          <a:p>
            <a:pPr>
              <a:lnSpc>
                <a:spcPct val="90000"/>
              </a:lnSpc>
              <a:spcBef>
                <a:spcPts val="0"/>
              </a:spcBef>
            </a:pPr>
            <a:r>
              <a:rPr lang="ja-JP" altLang="en-US" dirty="0"/>
              <a:t>次の目次にそって説明します。</a:t>
            </a:r>
          </a:p>
          <a:p>
            <a:pPr>
              <a:lnSpc>
                <a:spcPct val="90000"/>
              </a:lnSpc>
              <a:spcBef>
                <a:spcPts val="0"/>
              </a:spcBef>
            </a:pPr>
            <a:r>
              <a:rPr lang="ja-JP" altLang="en-US" dirty="0"/>
              <a:t>１</a:t>
            </a:r>
            <a:r>
              <a:rPr lang="en-US" altLang="ja-JP" dirty="0"/>
              <a:t>. </a:t>
            </a:r>
            <a:r>
              <a:rPr lang="ja-JP" altLang="en-US" dirty="0"/>
              <a:t>小慢</a:t>
            </a:r>
            <a:r>
              <a:rPr lang="en-US" altLang="ja-JP" dirty="0"/>
              <a:t>DB</a:t>
            </a:r>
            <a:r>
              <a:rPr lang="ja-JP" altLang="en-US" dirty="0"/>
              <a:t>で意見書を新規作成または更新する操作の流れ</a:t>
            </a:r>
          </a:p>
          <a:p>
            <a:pPr>
              <a:lnSpc>
                <a:spcPct val="90000"/>
              </a:lnSpc>
              <a:spcBef>
                <a:spcPts val="0"/>
              </a:spcBef>
            </a:pPr>
            <a:r>
              <a:rPr lang="ja-JP" altLang="en-US" dirty="0"/>
              <a:t>２</a:t>
            </a:r>
            <a:r>
              <a:rPr lang="en-US" altLang="ja-JP" dirty="0"/>
              <a:t>. </a:t>
            </a:r>
            <a:r>
              <a:rPr lang="ja-JP" altLang="en-US" dirty="0"/>
              <a:t>各画面の操作について</a:t>
            </a:r>
          </a:p>
        </p:txBody>
      </p:sp>
      <p:sp>
        <p:nvSpPr>
          <p:cNvPr id="15" name="テキスト プレースホルダー 14">
            <a:extLst>
              <a:ext uri="{FF2B5EF4-FFF2-40B4-BE49-F238E27FC236}">
                <a16:creationId xmlns:a16="http://schemas.microsoft.com/office/drawing/2014/main" id="{585CDEA4-8004-B97D-554F-A1FF18AAA1F9}"/>
              </a:ext>
            </a:extLst>
          </p:cNvPr>
          <p:cNvSpPr>
            <a:spLocks noGrp="1"/>
          </p:cNvSpPr>
          <p:nvPr>
            <p:ph type="body" sz="quarter" idx="15"/>
          </p:nvPr>
        </p:nvSpPr>
        <p:spPr>
          <a:xfrm>
            <a:off x="625839" y="1713926"/>
            <a:ext cx="5890291" cy="369332"/>
          </a:xfrm>
        </p:spPr>
        <p:txBody>
          <a:bodyPr/>
          <a:lstStyle/>
          <a:p>
            <a:r>
              <a:rPr lang="ja-JP" altLang="en-US" dirty="0">
                <a:solidFill>
                  <a:srgbClr val="001750"/>
                </a:solidFill>
              </a:rPr>
              <a:t>１</a:t>
            </a:r>
            <a:r>
              <a:rPr lang="en-US" altLang="ja-JP" dirty="0">
                <a:solidFill>
                  <a:srgbClr val="001750"/>
                </a:solidFill>
              </a:rPr>
              <a:t>. </a:t>
            </a:r>
            <a:r>
              <a:rPr lang="ja-JP" altLang="en-US" dirty="0"/>
              <a:t>小慢</a:t>
            </a:r>
            <a:r>
              <a:rPr lang="en-US" altLang="ja-JP" dirty="0"/>
              <a:t>DB</a:t>
            </a:r>
            <a:r>
              <a:rPr lang="ja-JP" altLang="en-US" dirty="0"/>
              <a:t>で意見書を新規作成または更新する操作の流れ</a:t>
            </a:r>
          </a:p>
        </p:txBody>
      </p:sp>
      <p:sp>
        <p:nvSpPr>
          <p:cNvPr id="16" name="テキスト プレースホルダー 15">
            <a:extLst>
              <a:ext uri="{FF2B5EF4-FFF2-40B4-BE49-F238E27FC236}">
                <a16:creationId xmlns:a16="http://schemas.microsoft.com/office/drawing/2014/main" id="{F5067D4D-7A94-D199-288E-ED7592784552}"/>
              </a:ext>
            </a:extLst>
          </p:cNvPr>
          <p:cNvSpPr>
            <a:spLocks noGrp="1"/>
          </p:cNvSpPr>
          <p:nvPr>
            <p:ph type="body" sz="quarter" idx="16"/>
          </p:nvPr>
        </p:nvSpPr>
        <p:spPr/>
        <p:txBody>
          <a:bodyPr/>
          <a:lstStyle/>
          <a:p>
            <a:r>
              <a:rPr lang="ja-JP" altLang="en-US" dirty="0">
                <a:solidFill>
                  <a:srgbClr val="001750"/>
                </a:solidFill>
              </a:rPr>
              <a:t>２</a:t>
            </a:r>
            <a:r>
              <a:rPr lang="en-US" altLang="ja-JP" dirty="0">
                <a:solidFill>
                  <a:srgbClr val="001750"/>
                </a:solidFill>
              </a:rPr>
              <a:t>. </a:t>
            </a:r>
            <a:r>
              <a:rPr lang="ja-JP" altLang="en-US" dirty="0"/>
              <a:t>各画面の操作について</a:t>
            </a:r>
          </a:p>
        </p:txBody>
      </p:sp>
      <p:pic>
        <p:nvPicPr>
          <p:cNvPr id="2" name="01-2-③">
            <a:hlinkClick r:id="" action="ppaction://media"/>
            <a:extLst>
              <a:ext uri="{FF2B5EF4-FFF2-40B4-BE49-F238E27FC236}">
                <a16:creationId xmlns:a16="http://schemas.microsoft.com/office/drawing/2014/main" id="{C4A392EA-D889-ECEA-4901-B16826BFF2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729909"/>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2210">
        <p15:prstTrans prst="peelOff"/>
      </p:transition>
    </mc:Choice>
    <mc:Fallback xmlns="">
      <p:transition spd="slow" advClick="0" advTm="122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プレースホルダー 15">
            <a:extLst>
              <a:ext uri="{FF2B5EF4-FFF2-40B4-BE49-F238E27FC236}">
                <a16:creationId xmlns:a16="http://schemas.microsoft.com/office/drawing/2014/main" id="{48A762EE-6C4D-64EF-D42B-E29C92F5E1FC}"/>
              </a:ext>
            </a:extLst>
          </p:cNvPr>
          <p:cNvSpPr>
            <a:spLocks noGrp="1"/>
          </p:cNvSpPr>
          <p:nvPr>
            <p:ph type="body" sz="quarter" idx="14"/>
          </p:nvPr>
        </p:nvSpPr>
        <p:spPr/>
        <p:txBody>
          <a:bodyPr/>
          <a:lstStyle/>
          <a:p>
            <a:pPr>
              <a:lnSpc>
                <a:spcPct val="90000"/>
              </a:lnSpc>
              <a:spcBef>
                <a:spcPts val="0"/>
              </a:spcBef>
            </a:pPr>
            <a:r>
              <a:rPr lang="ja-JP" altLang="en-US" dirty="0"/>
              <a:t>院内システムを利用して、小慢</a:t>
            </a:r>
            <a:r>
              <a:rPr lang="en-US" altLang="ja-JP" dirty="0"/>
              <a:t>DB</a:t>
            </a:r>
            <a:r>
              <a:rPr lang="ja-JP" altLang="en-US" dirty="0"/>
              <a:t>で意見書を新規作成または更新する作業全体の流れについて説明します。</a:t>
            </a:r>
          </a:p>
          <a:p>
            <a:pPr>
              <a:lnSpc>
                <a:spcPct val="90000"/>
              </a:lnSpc>
              <a:spcBef>
                <a:spcPts val="0"/>
              </a:spcBef>
            </a:pPr>
            <a:r>
              <a:rPr lang="ja-JP" altLang="en-US" sz="1400" dirty="0">
                <a:solidFill>
                  <a:schemeClr val="bg1"/>
                </a:solidFill>
              </a:rPr>
              <a:t>院内システムを利用する場合は、院内システムで意見書の基となるデータを作成します。医療クラーク等が院内システムから出力したデータを小慢</a:t>
            </a:r>
            <a:r>
              <a:rPr lang="en-US" altLang="ja-JP" sz="1400" dirty="0">
                <a:solidFill>
                  <a:schemeClr val="bg1"/>
                </a:solidFill>
              </a:rPr>
              <a:t>DB</a:t>
            </a:r>
            <a:r>
              <a:rPr lang="ja-JP" altLang="en-US" sz="1400" dirty="0">
                <a:solidFill>
                  <a:schemeClr val="bg1"/>
                </a:solidFill>
              </a:rPr>
              <a:t>に取り込み、意見書を作成します。指定医が意見書を承認した後、アクセスキー付きの意見書を出力し、受付から患者に交付します。</a:t>
            </a:r>
            <a:endParaRPr lang="en-US" altLang="ja-JP" sz="1400" dirty="0">
              <a:solidFill>
                <a:schemeClr val="bg1"/>
              </a:solidFill>
            </a:endParaRPr>
          </a:p>
        </p:txBody>
      </p:sp>
      <p:sp>
        <p:nvSpPr>
          <p:cNvPr id="2" name="タイトル 1">
            <a:extLst>
              <a:ext uri="{FF2B5EF4-FFF2-40B4-BE49-F238E27FC236}">
                <a16:creationId xmlns:a16="http://schemas.microsoft.com/office/drawing/2014/main" id="{0F387712-7E80-2D44-691C-FFF3C4588AF9}"/>
              </a:ext>
            </a:extLst>
          </p:cNvPr>
          <p:cNvSpPr>
            <a:spLocks noGrp="1"/>
          </p:cNvSpPr>
          <p:nvPr>
            <p:ph type="title"/>
          </p:nvPr>
        </p:nvSpPr>
        <p:spPr/>
        <p:txBody>
          <a:bodyPr/>
          <a:lstStyle/>
          <a:p>
            <a:r>
              <a:rPr kumimoji="1" lang="ja-JP" altLang="en-US" sz="2200" dirty="0"/>
              <a:t>１</a:t>
            </a:r>
            <a:r>
              <a:rPr kumimoji="1" lang="en-US" altLang="ja-JP" sz="2200" dirty="0"/>
              <a:t>. </a:t>
            </a:r>
            <a:r>
              <a:rPr kumimoji="1" lang="ja-JP" altLang="en-US" sz="2200" dirty="0"/>
              <a:t>小慢</a:t>
            </a:r>
            <a:r>
              <a:rPr kumimoji="1" lang="en-US" altLang="ja-JP" sz="2200" dirty="0"/>
              <a:t>DB</a:t>
            </a:r>
            <a:r>
              <a:rPr kumimoji="1" lang="ja-JP" altLang="en-US" sz="2200" dirty="0"/>
              <a:t>で意見書を新規作成または更新する操作の流れ</a:t>
            </a:r>
          </a:p>
        </p:txBody>
      </p:sp>
      <p:graphicFrame>
        <p:nvGraphicFramePr>
          <p:cNvPr id="3" name="表 5">
            <a:extLst>
              <a:ext uri="{FF2B5EF4-FFF2-40B4-BE49-F238E27FC236}">
                <a16:creationId xmlns:a16="http://schemas.microsoft.com/office/drawing/2014/main" id="{17BCAC58-FB1A-2483-7674-4D50ACB9801B}"/>
              </a:ext>
            </a:extLst>
          </p:cNvPr>
          <p:cNvGraphicFramePr>
            <a:graphicFrameLocks noGrp="1"/>
          </p:cNvGraphicFramePr>
          <p:nvPr>
            <p:extLst>
              <p:ext uri="{D42A27DB-BD31-4B8C-83A1-F6EECF244321}">
                <p14:modId xmlns:p14="http://schemas.microsoft.com/office/powerpoint/2010/main" val="857948887"/>
              </p:ext>
            </p:extLst>
          </p:nvPr>
        </p:nvGraphicFramePr>
        <p:xfrm>
          <a:off x="142200" y="706206"/>
          <a:ext cx="8859600" cy="3160800"/>
        </p:xfrm>
        <a:graphic>
          <a:graphicData uri="http://schemas.openxmlformats.org/drawingml/2006/table">
            <a:tbl>
              <a:tblPr firstRow="1" bandRow="1">
                <a:tableStyleId>{5C22544A-7EE6-4342-B048-85BDC9FD1C3A}</a:tableStyleId>
              </a:tblPr>
              <a:tblGrid>
                <a:gridCol w="800753">
                  <a:extLst>
                    <a:ext uri="{9D8B030D-6E8A-4147-A177-3AD203B41FA5}">
                      <a16:colId xmlns:a16="http://schemas.microsoft.com/office/drawing/2014/main" val="3563921127"/>
                    </a:ext>
                  </a:extLst>
                </a:gridCol>
                <a:gridCol w="8058847">
                  <a:extLst>
                    <a:ext uri="{9D8B030D-6E8A-4147-A177-3AD203B41FA5}">
                      <a16:colId xmlns:a16="http://schemas.microsoft.com/office/drawing/2014/main" val="2332610360"/>
                    </a:ext>
                  </a:extLst>
                </a:gridCol>
              </a:tblGrid>
              <a:tr h="799408">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患者</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0694114"/>
                  </a:ext>
                </a:extLst>
              </a:tr>
              <a:tr h="799408">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受付</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02233715"/>
                  </a:ext>
                </a:extLst>
              </a:tr>
              <a:tr h="7809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医療</a:t>
                      </a:r>
                      <a:endParaRPr kumimoji="1" lang="en-US" altLang="ja-JP" sz="1200" b="1" kern="1200" dirty="0">
                        <a:solidFill>
                          <a:schemeClr val="bg1"/>
                        </a:solidFill>
                        <a:latin typeface="Yu Gothic UI" panose="020B0500000000000000" pitchFamily="50" charset="-128"/>
                        <a:ea typeface="Yu Gothic UI" panose="020B05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クラーク等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53470612"/>
                  </a:ext>
                </a:extLst>
              </a:tr>
              <a:tr h="7809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指定医</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56931677"/>
                  </a:ext>
                </a:extLst>
              </a:tr>
            </a:tbl>
          </a:graphicData>
        </a:graphic>
      </p:graphicFrame>
      <p:sp>
        <p:nvSpPr>
          <p:cNvPr id="35" name="正方形/長方形 34">
            <a:extLst>
              <a:ext uri="{FF2B5EF4-FFF2-40B4-BE49-F238E27FC236}">
                <a16:creationId xmlns:a16="http://schemas.microsoft.com/office/drawing/2014/main" id="{96FF0CF7-8F47-D205-C5D5-6EC11ECF5CFE}"/>
              </a:ext>
            </a:extLst>
          </p:cNvPr>
          <p:cNvSpPr/>
          <p:nvPr/>
        </p:nvSpPr>
        <p:spPr bwMode="auto">
          <a:xfrm>
            <a:off x="5697827" y="3148309"/>
            <a:ext cx="534742" cy="622308"/>
          </a:xfrm>
          <a:prstGeom prst="rect">
            <a:avLst/>
          </a:prstGeom>
          <a:solidFill>
            <a:schemeClr val="bg1"/>
          </a:solidFill>
          <a:ln w="25400">
            <a:solidFill>
              <a:srgbClr val="E27B26"/>
            </a:solidFill>
            <a:miter lim="800000"/>
            <a:headEnd/>
            <a:tailEnd/>
          </a:ln>
          <a:effectLst/>
        </p:spPr>
        <p:txBody>
          <a:bodyPr wrap="square" lIns="36000" rIns="36000" rtlCol="0" anchor="ctr" anchorCtr="0">
            <a:noAutofit/>
          </a:bodyPr>
          <a:lstStyle/>
          <a:p>
            <a:pPr algn="ctr"/>
            <a:r>
              <a:rPr lang="ja-JP" altLang="en-US" sz="1050" b="1" dirty="0">
                <a:solidFill>
                  <a:srgbClr val="404040"/>
                </a:solidFill>
                <a:latin typeface="Yu Gothic UI" panose="020B0500000000000000" pitchFamily="50" charset="-128"/>
                <a:ea typeface="Yu Gothic UI" panose="020B0500000000000000" pitchFamily="50" charset="-128"/>
              </a:rPr>
              <a:t>意見書データの</a:t>
            </a:r>
            <a:br>
              <a:rPr lang="en-US" altLang="ja-JP" sz="1050" b="1" dirty="0">
                <a:solidFill>
                  <a:srgbClr val="404040"/>
                </a:solidFill>
                <a:latin typeface="Yu Gothic UI" panose="020B0500000000000000" pitchFamily="50" charset="-128"/>
                <a:ea typeface="Yu Gothic UI" panose="020B0500000000000000" pitchFamily="50" charset="-128"/>
              </a:rPr>
            </a:br>
            <a:r>
              <a:rPr lang="ja-JP" altLang="en-US" sz="1050" b="1" dirty="0">
                <a:solidFill>
                  <a:srgbClr val="404040"/>
                </a:solidFill>
                <a:latin typeface="Yu Gothic UI" panose="020B0500000000000000" pitchFamily="50" charset="-128"/>
                <a:ea typeface="Yu Gothic UI" panose="020B0500000000000000" pitchFamily="50" charset="-128"/>
              </a:rPr>
              <a:t>承認</a:t>
            </a:r>
          </a:p>
        </p:txBody>
      </p:sp>
      <p:sp>
        <p:nvSpPr>
          <p:cNvPr id="41" name="正方形/長方形 40">
            <a:extLst>
              <a:ext uri="{FF2B5EF4-FFF2-40B4-BE49-F238E27FC236}">
                <a16:creationId xmlns:a16="http://schemas.microsoft.com/office/drawing/2014/main" id="{167C4088-8900-E4CB-F7D1-B61F60E22755}"/>
              </a:ext>
            </a:extLst>
          </p:cNvPr>
          <p:cNvSpPr/>
          <p:nvPr/>
        </p:nvSpPr>
        <p:spPr bwMode="auto">
          <a:xfrm>
            <a:off x="4926386" y="2360807"/>
            <a:ext cx="534742" cy="622308"/>
          </a:xfrm>
          <a:prstGeom prst="rect">
            <a:avLst/>
          </a:prstGeom>
          <a:solidFill>
            <a:schemeClr val="bg1"/>
          </a:solidFill>
          <a:ln w="25400">
            <a:solidFill>
              <a:srgbClr val="E27B26"/>
            </a:solidFill>
            <a:miter lim="800000"/>
            <a:headEnd/>
            <a:tailEnd/>
          </a:ln>
          <a:effectLst/>
        </p:spPr>
        <p:txBody>
          <a:bodyPr wrap="square" lIns="36000" rIns="36000" rtlCol="0" anchor="ctr" anchorCtr="0">
            <a:noAutofit/>
          </a:bodyPr>
          <a:lstStyle/>
          <a:p>
            <a:pPr algn="ctr"/>
            <a:r>
              <a:rPr lang="ja-JP" altLang="en-US" sz="1050" b="1" dirty="0">
                <a:solidFill>
                  <a:srgbClr val="404040"/>
                </a:solidFill>
                <a:latin typeface="Yu Gothic UI" panose="020B0500000000000000" pitchFamily="50" charset="-128"/>
                <a:ea typeface="Yu Gothic UI" panose="020B0500000000000000" pitchFamily="50" charset="-128"/>
              </a:rPr>
              <a:t>意見書データの</a:t>
            </a:r>
            <a:br>
              <a:rPr lang="en-US" altLang="ja-JP" sz="1050" b="1" dirty="0">
                <a:solidFill>
                  <a:srgbClr val="404040"/>
                </a:solidFill>
                <a:latin typeface="Yu Gothic UI" panose="020B0500000000000000" pitchFamily="50" charset="-128"/>
                <a:ea typeface="Yu Gothic UI" panose="020B0500000000000000" pitchFamily="50" charset="-128"/>
              </a:rPr>
            </a:br>
            <a:r>
              <a:rPr lang="ja-JP" altLang="en-US" sz="1050" b="1" dirty="0">
                <a:solidFill>
                  <a:srgbClr val="404040"/>
                </a:solidFill>
                <a:latin typeface="Yu Gothic UI" panose="020B0500000000000000" pitchFamily="50" charset="-128"/>
                <a:ea typeface="Yu Gothic UI" panose="020B0500000000000000" pitchFamily="50" charset="-128"/>
              </a:rPr>
              <a:t>取込</a:t>
            </a:r>
          </a:p>
        </p:txBody>
      </p:sp>
      <p:sp>
        <p:nvSpPr>
          <p:cNvPr id="46" name="正方形/長方形 45">
            <a:extLst>
              <a:ext uri="{FF2B5EF4-FFF2-40B4-BE49-F238E27FC236}">
                <a16:creationId xmlns:a16="http://schemas.microsoft.com/office/drawing/2014/main" id="{C5B5068D-35C1-A4B7-B169-9F49C5A1AA19}"/>
              </a:ext>
            </a:extLst>
          </p:cNvPr>
          <p:cNvSpPr/>
          <p:nvPr/>
        </p:nvSpPr>
        <p:spPr bwMode="auto">
          <a:xfrm>
            <a:off x="6469268" y="2360807"/>
            <a:ext cx="635006" cy="622308"/>
          </a:xfrm>
          <a:prstGeom prst="rect">
            <a:avLst/>
          </a:prstGeom>
          <a:solidFill>
            <a:schemeClr val="bg1"/>
          </a:solidFill>
          <a:ln w="25400">
            <a:solidFill>
              <a:srgbClr val="E27B26"/>
            </a:solidFill>
            <a:miter lim="800000"/>
            <a:headEnd/>
            <a:tailEnd/>
          </a:ln>
          <a:effectLst/>
        </p:spPr>
        <p:txBody>
          <a:bodyPr wrap="square" lIns="0" rIns="0" rtlCol="0" anchor="ctr" anchorCtr="0">
            <a:noAutofit/>
          </a:bodyPr>
          <a:lstStyle/>
          <a:p>
            <a:pPr algn="ctr"/>
            <a:r>
              <a:rPr lang="ja-JP" altLang="en-US" sz="1050" b="1" dirty="0">
                <a:solidFill>
                  <a:srgbClr val="404040"/>
                </a:solidFill>
                <a:latin typeface="Yu Gothic UI" panose="020B0500000000000000" pitchFamily="50" charset="-128"/>
                <a:ea typeface="Yu Gothic UI" panose="020B0500000000000000" pitchFamily="50" charset="-128"/>
              </a:rPr>
              <a:t>意見書</a:t>
            </a:r>
            <a:br>
              <a:rPr lang="en-US" altLang="ja-JP" sz="1050" b="1" dirty="0">
                <a:solidFill>
                  <a:srgbClr val="404040"/>
                </a:solidFill>
                <a:latin typeface="Yu Gothic UI" panose="020B0500000000000000" pitchFamily="50" charset="-128"/>
                <a:ea typeface="Yu Gothic UI" panose="020B0500000000000000" pitchFamily="50" charset="-128"/>
              </a:rPr>
            </a:br>
            <a:r>
              <a:rPr lang="ja-JP" altLang="en-US" sz="1050" b="1" dirty="0">
                <a:solidFill>
                  <a:srgbClr val="404040"/>
                </a:solidFill>
                <a:latin typeface="Yu Gothic UI" panose="020B0500000000000000" pitchFamily="50" charset="-128"/>
                <a:ea typeface="Yu Gothic UI" panose="020B0500000000000000" pitchFamily="50" charset="-128"/>
              </a:rPr>
              <a:t>（アクセスキー付き）の紙出力</a:t>
            </a:r>
          </a:p>
        </p:txBody>
      </p:sp>
      <p:cxnSp>
        <p:nvCxnSpPr>
          <p:cNvPr id="50" name="コネクタ: カギ線 49">
            <a:extLst>
              <a:ext uri="{FF2B5EF4-FFF2-40B4-BE49-F238E27FC236}">
                <a16:creationId xmlns:a16="http://schemas.microsoft.com/office/drawing/2014/main" id="{6E1DEC26-3CC8-79B4-C3CA-1EE8FFE5D6C0}"/>
              </a:ext>
            </a:extLst>
          </p:cNvPr>
          <p:cNvCxnSpPr>
            <a:cxnSpLocks/>
            <a:stCxn id="41" idx="3"/>
            <a:endCxn id="35" idx="1"/>
          </p:cNvCxnSpPr>
          <p:nvPr/>
        </p:nvCxnSpPr>
        <p:spPr bwMode="auto">
          <a:xfrm>
            <a:off x="5461128" y="2671961"/>
            <a:ext cx="236699" cy="787502"/>
          </a:xfrm>
          <a:prstGeom prst="bentConnector3">
            <a:avLst>
              <a:gd name="adj1" fmla="val 50000"/>
            </a:avLst>
          </a:prstGeom>
          <a:solidFill>
            <a:schemeClr val="bg1"/>
          </a:solidFill>
          <a:ln w="25400">
            <a:solidFill>
              <a:srgbClr val="E27B26"/>
            </a:solidFill>
            <a:miter lim="800000"/>
            <a:headEnd/>
            <a:tailEnd type="arrow"/>
          </a:ln>
          <a:effectLst/>
        </p:spPr>
      </p:cxnSp>
      <p:cxnSp>
        <p:nvCxnSpPr>
          <p:cNvPr id="51" name="コネクタ: カギ線 50">
            <a:extLst>
              <a:ext uri="{FF2B5EF4-FFF2-40B4-BE49-F238E27FC236}">
                <a16:creationId xmlns:a16="http://schemas.microsoft.com/office/drawing/2014/main" id="{D4822D67-5DBE-9443-30CC-8B1BAD53153C}"/>
              </a:ext>
            </a:extLst>
          </p:cNvPr>
          <p:cNvCxnSpPr>
            <a:cxnSpLocks/>
            <a:stCxn id="35" idx="3"/>
            <a:endCxn id="46" idx="1"/>
          </p:cNvCxnSpPr>
          <p:nvPr/>
        </p:nvCxnSpPr>
        <p:spPr bwMode="auto">
          <a:xfrm flipV="1">
            <a:off x="6232569" y="2671961"/>
            <a:ext cx="236699" cy="787502"/>
          </a:xfrm>
          <a:prstGeom prst="bentConnector3">
            <a:avLst>
              <a:gd name="adj1" fmla="val 50000"/>
            </a:avLst>
          </a:prstGeom>
          <a:solidFill>
            <a:schemeClr val="bg1"/>
          </a:solidFill>
          <a:ln w="25400">
            <a:solidFill>
              <a:srgbClr val="E27B26"/>
            </a:solidFill>
            <a:miter lim="800000"/>
            <a:headEnd/>
            <a:tailEnd type="arrow"/>
          </a:ln>
          <a:effectLst/>
        </p:spPr>
      </p:cxnSp>
      <p:sp>
        <p:nvSpPr>
          <p:cNvPr id="32" name="正方形/長方形 31">
            <a:extLst>
              <a:ext uri="{FF2B5EF4-FFF2-40B4-BE49-F238E27FC236}">
                <a16:creationId xmlns:a16="http://schemas.microsoft.com/office/drawing/2014/main" id="{C4A56ECF-1FE8-C9E9-E68D-552743354DF7}"/>
              </a:ext>
            </a:extLst>
          </p:cNvPr>
          <p:cNvSpPr/>
          <p:nvPr/>
        </p:nvSpPr>
        <p:spPr bwMode="auto">
          <a:xfrm>
            <a:off x="968917" y="785805"/>
            <a:ext cx="534742" cy="622308"/>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050" dirty="0">
                <a:solidFill>
                  <a:srgbClr val="404040"/>
                </a:solidFill>
                <a:latin typeface="Yu Gothic UI" panose="020B0500000000000000" pitchFamily="50" charset="-128"/>
                <a:ea typeface="Yu Gothic UI" panose="020B0500000000000000" pitchFamily="50" charset="-128"/>
              </a:rPr>
              <a:t>意見書の作成依頼</a:t>
            </a:r>
          </a:p>
        </p:txBody>
      </p:sp>
      <p:sp>
        <p:nvSpPr>
          <p:cNvPr id="36" name="正方形/長方形 35">
            <a:extLst>
              <a:ext uri="{FF2B5EF4-FFF2-40B4-BE49-F238E27FC236}">
                <a16:creationId xmlns:a16="http://schemas.microsoft.com/office/drawing/2014/main" id="{E9E6DC88-06FB-F3CA-8604-165685275408}"/>
              </a:ext>
            </a:extLst>
          </p:cNvPr>
          <p:cNvSpPr/>
          <p:nvPr/>
        </p:nvSpPr>
        <p:spPr bwMode="auto">
          <a:xfrm>
            <a:off x="1740358" y="1573306"/>
            <a:ext cx="534742" cy="622308"/>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050" dirty="0">
                <a:solidFill>
                  <a:srgbClr val="404040"/>
                </a:solidFill>
                <a:latin typeface="Yu Gothic UI" panose="020B0500000000000000" pitchFamily="50" charset="-128"/>
                <a:ea typeface="Yu Gothic UI" panose="020B0500000000000000" pitchFamily="50" charset="-128"/>
              </a:rPr>
              <a:t>意見書の作成依頼</a:t>
            </a:r>
          </a:p>
        </p:txBody>
      </p:sp>
      <p:sp>
        <p:nvSpPr>
          <p:cNvPr id="37" name="正方形/長方形 36">
            <a:extLst>
              <a:ext uri="{FF2B5EF4-FFF2-40B4-BE49-F238E27FC236}">
                <a16:creationId xmlns:a16="http://schemas.microsoft.com/office/drawing/2014/main" id="{E9A69E66-1D34-0690-ABBE-C7A5518DF22D}"/>
              </a:ext>
            </a:extLst>
          </p:cNvPr>
          <p:cNvSpPr/>
          <p:nvPr/>
        </p:nvSpPr>
        <p:spPr bwMode="auto">
          <a:xfrm>
            <a:off x="7340973" y="1573306"/>
            <a:ext cx="534742" cy="622308"/>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050" dirty="0">
                <a:solidFill>
                  <a:srgbClr val="404040"/>
                </a:solidFill>
                <a:latin typeface="Yu Gothic UI" panose="020B0500000000000000" pitchFamily="50" charset="-128"/>
                <a:ea typeface="Yu Gothic UI" panose="020B0500000000000000" pitchFamily="50" charset="-128"/>
              </a:rPr>
              <a:t>意見書の</a:t>
            </a:r>
            <a:br>
              <a:rPr lang="en-US" altLang="ja-JP" sz="1050" dirty="0">
                <a:solidFill>
                  <a:srgbClr val="404040"/>
                </a:solidFill>
                <a:latin typeface="Yu Gothic UI" panose="020B0500000000000000" pitchFamily="50" charset="-128"/>
                <a:ea typeface="Yu Gothic UI" panose="020B0500000000000000" pitchFamily="50" charset="-128"/>
              </a:rPr>
            </a:br>
            <a:r>
              <a:rPr lang="ja-JP" altLang="en-US" sz="1050" dirty="0">
                <a:solidFill>
                  <a:srgbClr val="404040"/>
                </a:solidFill>
                <a:latin typeface="Yu Gothic UI" panose="020B0500000000000000" pitchFamily="50" charset="-128"/>
                <a:ea typeface="Yu Gothic UI" panose="020B0500000000000000" pitchFamily="50" charset="-128"/>
              </a:rPr>
              <a:t>交付</a:t>
            </a:r>
          </a:p>
        </p:txBody>
      </p:sp>
      <p:sp>
        <p:nvSpPr>
          <p:cNvPr id="38" name="正方形/長方形 37">
            <a:extLst>
              <a:ext uri="{FF2B5EF4-FFF2-40B4-BE49-F238E27FC236}">
                <a16:creationId xmlns:a16="http://schemas.microsoft.com/office/drawing/2014/main" id="{35123439-8BFE-3D7A-1D21-ECE8FDEE6B2F}"/>
              </a:ext>
            </a:extLst>
          </p:cNvPr>
          <p:cNvSpPr/>
          <p:nvPr/>
        </p:nvSpPr>
        <p:spPr bwMode="auto">
          <a:xfrm>
            <a:off x="8112411" y="785805"/>
            <a:ext cx="864000" cy="622308"/>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050" dirty="0">
                <a:solidFill>
                  <a:srgbClr val="404040"/>
                </a:solidFill>
                <a:latin typeface="Yu Gothic UI" panose="020B0500000000000000" pitchFamily="50" charset="-128"/>
                <a:ea typeface="Yu Gothic UI" panose="020B0500000000000000" pitchFamily="50" charset="-128"/>
              </a:rPr>
              <a:t>意見書（アクセスキー付き）の写しの受領</a:t>
            </a:r>
          </a:p>
        </p:txBody>
      </p:sp>
      <p:cxnSp>
        <p:nvCxnSpPr>
          <p:cNvPr id="42" name="コネクタ: カギ線 41">
            <a:extLst>
              <a:ext uri="{FF2B5EF4-FFF2-40B4-BE49-F238E27FC236}">
                <a16:creationId xmlns:a16="http://schemas.microsoft.com/office/drawing/2014/main" id="{B366E8B5-A31C-635D-00E9-C88A8A22020B}"/>
              </a:ext>
            </a:extLst>
          </p:cNvPr>
          <p:cNvCxnSpPr>
            <a:cxnSpLocks/>
            <a:stCxn id="32" idx="3"/>
            <a:endCxn id="36" idx="1"/>
          </p:cNvCxnSpPr>
          <p:nvPr/>
        </p:nvCxnSpPr>
        <p:spPr bwMode="auto">
          <a:xfrm>
            <a:off x="1503659" y="1096959"/>
            <a:ext cx="236699" cy="787501"/>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cxnSp>
        <p:nvCxnSpPr>
          <p:cNvPr id="49" name="コネクタ: カギ線 48">
            <a:extLst>
              <a:ext uri="{FF2B5EF4-FFF2-40B4-BE49-F238E27FC236}">
                <a16:creationId xmlns:a16="http://schemas.microsoft.com/office/drawing/2014/main" id="{69B7F7DB-1695-5ACF-3CD8-E061ACB62542}"/>
              </a:ext>
            </a:extLst>
          </p:cNvPr>
          <p:cNvCxnSpPr>
            <a:cxnSpLocks/>
            <a:stCxn id="36" idx="3"/>
            <a:endCxn id="48" idx="1"/>
          </p:cNvCxnSpPr>
          <p:nvPr/>
        </p:nvCxnSpPr>
        <p:spPr bwMode="auto">
          <a:xfrm>
            <a:off x="2275100" y="1884460"/>
            <a:ext cx="236699" cy="787501"/>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cxnSp>
        <p:nvCxnSpPr>
          <p:cNvPr id="52" name="コネクタ: カギ線 51">
            <a:extLst>
              <a:ext uri="{FF2B5EF4-FFF2-40B4-BE49-F238E27FC236}">
                <a16:creationId xmlns:a16="http://schemas.microsoft.com/office/drawing/2014/main" id="{FA9AAAE0-44C8-84EA-154B-83C9718BF6A9}"/>
              </a:ext>
            </a:extLst>
          </p:cNvPr>
          <p:cNvCxnSpPr>
            <a:cxnSpLocks/>
            <a:stCxn id="46" idx="3"/>
            <a:endCxn id="37" idx="1"/>
          </p:cNvCxnSpPr>
          <p:nvPr/>
        </p:nvCxnSpPr>
        <p:spPr bwMode="auto">
          <a:xfrm flipV="1">
            <a:off x="7104274" y="1884460"/>
            <a:ext cx="236699" cy="787501"/>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cxnSp>
        <p:nvCxnSpPr>
          <p:cNvPr id="53" name="コネクタ: カギ線 52">
            <a:extLst>
              <a:ext uri="{FF2B5EF4-FFF2-40B4-BE49-F238E27FC236}">
                <a16:creationId xmlns:a16="http://schemas.microsoft.com/office/drawing/2014/main" id="{BDD6D27E-0BDF-6C2A-30F6-07DA311B9EE7}"/>
              </a:ext>
            </a:extLst>
          </p:cNvPr>
          <p:cNvCxnSpPr>
            <a:cxnSpLocks/>
            <a:stCxn id="37" idx="3"/>
            <a:endCxn id="38" idx="1"/>
          </p:cNvCxnSpPr>
          <p:nvPr/>
        </p:nvCxnSpPr>
        <p:spPr bwMode="auto">
          <a:xfrm flipV="1">
            <a:off x="7875715" y="1096959"/>
            <a:ext cx="236696" cy="787501"/>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sp>
        <p:nvSpPr>
          <p:cNvPr id="47" name="正方形/長方形 46">
            <a:extLst>
              <a:ext uri="{FF2B5EF4-FFF2-40B4-BE49-F238E27FC236}">
                <a16:creationId xmlns:a16="http://schemas.microsoft.com/office/drawing/2014/main" id="{B0BCC033-6AA1-2A1F-D508-DC5B06EC27DA}"/>
              </a:ext>
            </a:extLst>
          </p:cNvPr>
          <p:cNvSpPr/>
          <p:nvPr/>
        </p:nvSpPr>
        <p:spPr bwMode="auto">
          <a:xfrm>
            <a:off x="3396752" y="3148309"/>
            <a:ext cx="534742" cy="622308"/>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050" dirty="0">
                <a:solidFill>
                  <a:srgbClr val="404040"/>
                </a:solidFill>
                <a:latin typeface="Yu Gothic UI" panose="020B0500000000000000" pitchFamily="50" charset="-128"/>
                <a:ea typeface="Yu Gothic UI" panose="020B0500000000000000" pitchFamily="50" charset="-128"/>
              </a:rPr>
              <a:t>意見書の確認・入力</a:t>
            </a:r>
          </a:p>
        </p:txBody>
      </p:sp>
      <p:sp>
        <p:nvSpPr>
          <p:cNvPr id="48" name="正方形/長方形 47">
            <a:extLst>
              <a:ext uri="{FF2B5EF4-FFF2-40B4-BE49-F238E27FC236}">
                <a16:creationId xmlns:a16="http://schemas.microsoft.com/office/drawing/2014/main" id="{D4610CDA-BBC7-366A-4A6B-A85BEACDFAFA}"/>
              </a:ext>
            </a:extLst>
          </p:cNvPr>
          <p:cNvSpPr/>
          <p:nvPr/>
        </p:nvSpPr>
        <p:spPr bwMode="auto">
          <a:xfrm>
            <a:off x="2511799" y="2360807"/>
            <a:ext cx="635006" cy="622308"/>
          </a:xfrm>
          <a:prstGeom prst="rect">
            <a:avLst/>
          </a:prstGeom>
          <a:solidFill>
            <a:schemeClr val="bg1"/>
          </a:solidFill>
          <a:ln w="12700">
            <a:solidFill>
              <a:schemeClr val="tx1">
                <a:lumMod val="50000"/>
                <a:lumOff val="50000"/>
              </a:schemeClr>
            </a:solidFill>
            <a:miter lim="800000"/>
            <a:headEnd/>
            <a:tailEnd/>
          </a:ln>
          <a:effectLst/>
        </p:spPr>
        <p:txBody>
          <a:bodyPr wrap="square" lIns="18000" rIns="18000" rtlCol="0" anchor="ctr" anchorCtr="0">
            <a:noAutofit/>
          </a:bodyPr>
          <a:lstStyle/>
          <a:p>
            <a:pPr algn="ctr"/>
            <a:r>
              <a:rPr lang="ja-JP" altLang="en-US" sz="1050" dirty="0">
                <a:solidFill>
                  <a:srgbClr val="404040"/>
                </a:solidFill>
                <a:latin typeface="Yu Gothic UI" panose="020B0500000000000000" pitchFamily="50" charset="-128"/>
                <a:ea typeface="Yu Gothic UI" panose="020B0500000000000000" pitchFamily="50" charset="-128"/>
              </a:rPr>
              <a:t>意見書の基本情報などの入力</a:t>
            </a:r>
          </a:p>
        </p:txBody>
      </p:sp>
      <p:sp>
        <p:nvSpPr>
          <p:cNvPr id="54" name="正方形/長方形 53">
            <a:extLst>
              <a:ext uri="{FF2B5EF4-FFF2-40B4-BE49-F238E27FC236}">
                <a16:creationId xmlns:a16="http://schemas.microsoft.com/office/drawing/2014/main" id="{3CAB4EBC-F24E-C5DB-1BEE-9CED5149C468}"/>
              </a:ext>
            </a:extLst>
          </p:cNvPr>
          <p:cNvSpPr/>
          <p:nvPr/>
        </p:nvSpPr>
        <p:spPr bwMode="auto">
          <a:xfrm>
            <a:off x="4154945" y="2360807"/>
            <a:ext cx="534742" cy="622308"/>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050" dirty="0">
                <a:solidFill>
                  <a:srgbClr val="404040"/>
                </a:solidFill>
                <a:latin typeface="Yu Gothic UI" panose="020B0500000000000000" pitchFamily="50" charset="-128"/>
                <a:ea typeface="Yu Gothic UI" panose="020B0500000000000000" pitchFamily="50" charset="-128"/>
              </a:rPr>
              <a:t>意見書データの</a:t>
            </a:r>
            <a:br>
              <a:rPr lang="en-US" altLang="ja-JP" sz="1050" dirty="0">
                <a:solidFill>
                  <a:srgbClr val="404040"/>
                </a:solidFill>
                <a:latin typeface="Yu Gothic UI" panose="020B0500000000000000" pitchFamily="50" charset="-128"/>
                <a:ea typeface="Yu Gothic UI" panose="020B0500000000000000" pitchFamily="50" charset="-128"/>
              </a:rPr>
            </a:br>
            <a:r>
              <a:rPr lang="ja-JP" altLang="en-US" sz="1050" dirty="0">
                <a:solidFill>
                  <a:srgbClr val="404040"/>
                </a:solidFill>
                <a:latin typeface="Yu Gothic UI" panose="020B0500000000000000" pitchFamily="50" charset="-128"/>
                <a:ea typeface="Yu Gothic UI" panose="020B0500000000000000" pitchFamily="50" charset="-128"/>
              </a:rPr>
              <a:t>出力</a:t>
            </a:r>
          </a:p>
        </p:txBody>
      </p:sp>
      <p:cxnSp>
        <p:nvCxnSpPr>
          <p:cNvPr id="61" name="コネクタ: カギ線 60">
            <a:extLst>
              <a:ext uri="{FF2B5EF4-FFF2-40B4-BE49-F238E27FC236}">
                <a16:creationId xmlns:a16="http://schemas.microsoft.com/office/drawing/2014/main" id="{72A48B64-FE1F-C232-745C-DD5E71D5E087}"/>
              </a:ext>
            </a:extLst>
          </p:cNvPr>
          <p:cNvCxnSpPr>
            <a:cxnSpLocks/>
            <a:stCxn id="48" idx="3"/>
            <a:endCxn id="47" idx="1"/>
          </p:cNvCxnSpPr>
          <p:nvPr/>
        </p:nvCxnSpPr>
        <p:spPr bwMode="auto">
          <a:xfrm>
            <a:off x="3146805" y="2671961"/>
            <a:ext cx="249947" cy="787502"/>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cxnSp>
        <p:nvCxnSpPr>
          <p:cNvPr id="64" name="コネクタ: カギ線 63">
            <a:extLst>
              <a:ext uri="{FF2B5EF4-FFF2-40B4-BE49-F238E27FC236}">
                <a16:creationId xmlns:a16="http://schemas.microsoft.com/office/drawing/2014/main" id="{78C7C351-8857-6377-8646-18ACC4CE4998}"/>
              </a:ext>
            </a:extLst>
          </p:cNvPr>
          <p:cNvCxnSpPr>
            <a:cxnSpLocks/>
            <a:stCxn id="47" idx="3"/>
            <a:endCxn id="54" idx="1"/>
          </p:cNvCxnSpPr>
          <p:nvPr/>
        </p:nvCxnSpPr>
        <p:spPr bwMode="auto">
          <a:xfrm flipV="1">
            <a:off x="3931494" y="2671961"/>
            <a:ext cx="223451" cy="787502"/>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cxnSp>
        <p:nvCxnSpPr>
          <p:cNvPr id="87" name="直線矢印コネクタ 86">
            <a:extLst>
              <a:ext uri="{FF2B5EF4-FFF2-40B4-BE49-F238E27FC236}">
                <a16:creationId xmlns:a16="http://schemas.microsoft.com/office/drawing/2014/main" id="{17A70F35-3DAC-EFAF-A74D-DEE81616ECA0}"/>
              </a:ext>
            </a:extLst>
          </p:cNvPr>
          <p:cNvCxnSpPr>
            <a:stCxn id="54" idx="3"/>
            <a:endCxn id="41" idx="1"/>
          </p:cNvCxnSpPr>
          <p:nvPr/>
        </p:nvCxnSpPr>
        <p:spPr bwMode="auto">
          <a:xfrm>
            <a:off x="4689687" y="2671961"/>
            <a:ext cx="236699" cy="0"/>
          </a:xfrm>
          <a:prstGeom prst="straightConnector1">
            <a:avLst/>
          </a:prstGeom>
          <a:solidFill>
            <a:schemeClr val="bg1"/>
          </a:solidFill>
          <a:ln w="12700">
            <a:solidFill>
              <a:schemeClr val="tx1">
                <a:lumMod val="50000"/>
                <a:lumOff val="50000"/>
              </a:schemeClr>
            </a:solidFill>
            <a:miter lim="800000"/>
            <a:headEnd/>
            <a:tailEnd type="arrow"/>
          </a:ln>
          <a:effectLst/>
        </p:spPr>
      </p:cxnSp>
      <p:grpSp>
        <p:nvGrpSpPr>
          <p:cNvPr id="25" name="グループ化 24">
            <a:extLst>
              <a:ext uri="{FF2B5EF4-FFF2-40B4-BE49-F238E27FC236}">
                <a16:creationId xmlns:a16="http://schemas.microsoft.com/office/drawing/2014/main" id="{3CC3361E-1326-4D5C-AB97-E1FD2DB8C3FD}"/>
              </a:ext>
            </a:extLst>
          </p:cNvPr>
          <p:cNvGrpSpPr/>
          <p:nvPr/>
        </p:nvGrpSpPr>
        <p:grpSpPr>
          <a:xfrm>
            <a:off x="5706776" y="2812070"/>
            <a:ext cx="3563511" cy="1130889"/>
            <a:chOff x="5361414" y="3019664"/>
            <a:chExt cx="3563511" cy="1130889"/>
          </a:xfrm>
        </p:grpSpPr>
        <p:sp>
          <p:nvSpPr>
            <p:cNvPr id="26" name="四角形: 角を丸くする 25">
              <a:extLst>
                <a:ext uri="{FF2B5EF4-FFF2-40B4-BE49-F238E27FC236}">
                  <a16:creationId xmlns:a16="http://schemas.microsoft.com/office/drawing/2014/main" id="{18D8DB9E-5D4C-D38C-35C6-8A5647713E47}"/>
                </a:ext>
              </a:extLst>
            </p:cNvPr>
            <p:cNvSpPr/>
            <p:nvPr/>
          </p:nvSpPr>
          <p:spPr bwMode="auto">
            <a:xfrm>
              <a:off x="6846859" y="3019664"/>
              <a:ext cx="1757425" cy="897711"/>
            </a:xfrm>
            <a:prstGeom prst="roundRect">
              <a:avLst>
                <a:gd name="adj" fmla="val 11314"/>
              </a:avLst>
            </a:prstGeom>
            <a:solidFill>
              <a:schemeClr val="bg1"/>
            </a:solidFill>
            <a:ln w="9525">
              <a:noFill/>
              <a:miter lim="800000"/>
              <a:headEnd/>
              <a:tailEnd/>
            </a:ln>
            <a:effectLst/>
          </p:spPr>
          <p:txBody>
            <a:bodyPr wrap="none" rtlCol="0" anchor="t" anchorCtr="0">
              <a:noAutofit/>
            </a:bodyPr>
            <a:lstStyle/>
            <a:p>
              <a:r>
                <a:rPr lang="ja-JP" altLang="en-US" sz="1050" b="1" dirty="0">
                  <a:solidFill>
                    <a:schemeClr val="tx1"/>
                  </a:solidFill>
                  <a:latin typeface="Yu Gothic UI" panose="020B0500000000000000" pitchFamily="50" charset="-128"/>
                  <a:ea typeface="Yu Gothic UI" panose="020B0500000000000000" pitchFamily="50" charset="-128"/>
                </a:rPr>
                <a:t>凡例</a:t>
              </a:r>
            </a:p>
          </p:txBody>
        </p:sp>
        <p:grpSp>
          <p:nvGrpSpPr>
            <p:cNvPr id="27" name="グループ化 26">
              <a:extLst>
                <a:ext uri="{FF2B5EF4-FFF2-40B4-BE49-F238E27FC236}">
                  <a16:creationId xmlns:a16="http://schemas.microsoft.com/office/drawing/2014/main" id="{3AEBED68-141E-3C12-1A70-2A270FDF7B73}"/>
                </a:ext>
              </a:extLst>
            </p:cNvPr>
            <p:cNvGrpSpPr/>
            <p:nvPr/>
          </p:nvGrpSpPr>
          <p:grpSpPr>
            <a:xfrm>
              <a:off x="6959062" y="3276326"/>
              <a:ext cx="1645223" cy="237757"/>
              <a:chOff x="6911437" y="2849500"/>
              <a:chExt cx="1645223" cy="237757"/>
            </a:xfrm>
          </p:grpSpPr>
          <p:sp>
            <p:nvSpPr>
              <p:cNvPr id="33" name="正方形/長方形 32">
                <a:extLst>
                  <a:ext uri="{FF2B5EF4-FFF2-40B4-BE49-F238E27FC236}">
                    <a16:creationId xmlns:a16="http://schemas.microsoft.com/office/drawing/2014/main" id="{DEE10E65-25B0-0A98-0CD5-EB936D73518A}"/>
                  </a:ext>
                </a:extLst>
              </p:cNvPr>
              <p:cNvSpPr/>
              <p:nvPr/>
            </p:nvSpPr>
            <p:spPr bwMode="auto">
              <a:xfrm>
                <a:off x="6911437" y="2878576"/>
                <a:ext cx="306328" cy="207653"/>
              </a:xfrm>
              <a:prstGeom prst="rect">
                <a:avLst/>
              </a:prstGeom>
              <a:solidFill>
                <a:schemeClr val="bg1"/>
              </a:solidFill>
              <a:ln w="28575">
                <a:solidFill>
                  <a:srgbClr val="E27B26"/>
                </a:solidFill>
                <a:miter lim="800000"/>
                <a:headEnd/>
                <a:tailEnd/>
              </a:ln>
              <a:effectLst/>
            </p:spPr>
            <p:txBody>
              <a:bodyPr wrap="square" lIns="36000" rIns="36000" rtlCol="0" anchor="ctr" anchorCtr="0">
                <a:noAutofit/>
              </a:bodyPr>
              <a:lstStyle/>
              <a:p>
                <a:r>
                  <a:rPr lang="ja-JP" altLang="en-US" sz="1050" dirty="0">
                    <a:solidFill>
                      <a:schemeClr val="tx1"/>
                    </a:solidFill>
                    <a:latin typeface="Yu Gothic UI" panose="020B0500000000000000" pitchFamily="50" charset="-128"/>
                    <a:ea typeface="Yu Gothic UI" panose="020B0500000000000000" pitchFamily="50" charset="-128"/>
                  </a:rPr>
                  <a:t>　　　</a:t>
                </a:r>
              </a:p>
            </p:txBody>
          </p:sp>
          <p:sp>
            <p:nvSpPr>
              <p:cNvPr id="34" name="テキスト ボックス 33">
                <a:extLst>
                  <a:ext uri="{FF2B5EF4-FFF2-40B4-BE49-F238E27FC236}">
                    <a16:creationId xmlns:a16="http://schemas.microsoft.com/office/drawing/2014/main" id="{1A47955B-138A-550C-993A-ECD6619FDFB4}"/>
                  </a:ext>
                </a:extLst>
              </p:cNvPr>
              <p:cNvSpPr txBox="1"/>
              <p:nvPr/>
            </p:nvSpPr>
            <p:spPr>
              <a:xfrm>
                <a:off x="7143837" y="2849500"/>
                <a:ext cx="1412823" cy="237757"/>
              </a:xfrm>
              <a:prstGeom prst="rect">
                <a:avLst/>
              </a:prstGeom>
              <a:noFill/>
            </p:spPr>
            <p:txBody>
              <a:bodyPr wrap="square">
                <a:spAutoFit/>
              </a:bodyPr>
              <a:lstStyle/>
              <a:p>
                <a:r>
                  <a:rPr lang="ja-JP" altLang="en-US" sz="1050" dirty="0">
                    <a:solidFill>
                      <a:schemeClr val="tx1"/>
                    </a:solidFill>
                    <a:latin typeface="Yu Gothic UI" panose="020B0500000000000000" pitchFamily="50" charset="-128"/>
                    <a:ea typeface="Yu Gothic UI" panose="020B0500000000000000" pitchFamily="50" charset="-128"/>
                  </a:rPr>
                  <a:t>：小慢</a:t>
                </a:r>
                <a:r>
                  <a:rPr lang="en-US" altLang="ja-JP" sz="1050" dirty="0">
                    <a:solidFill>
                      <a:schemeClr val="tx1"/>
                    </a:solidFill>
                    <a:latin typeface="Yu Gothic UI" panose="020B0500000000000000" pitchFamily="50" charset="-128"/>
                    <a:ea typeface="Yu Gothic UI" panose="020B0500000000000000" pitchFamily="50" charset="-128"/>
                  </a:rPr>
                  <a:t>DB</a:t>
                </a:r>
                <a:r>
                  <a:rPr lang="ja-JP" altLang="en-US" sz="1050" dirty="0">
                    <a:solidFill>
                      <a:schemeClr val="tx1"/>
                    </a:solidFill>
                    <a:latin typeface="Yu Gothic UI" panose="020B0500000000000000" pitchFamily="50" charset="-128"/>
                    <a:ea typeface="Yu Gothic UI" panose="020B0500000000000000" pitchFamily="50" charset="-128"/>
                  </a:rPr>
                  <a:t>での作業</a:t>
                </a:r>
              </a:p>
            </p:txBody>
          </p:sp>
        </p:grpSp>
        <p:grpSp>
          <p:nvGrpSpPr>
            <p:cNvPr id="28" name="グループ化 27">
              <a:extLst>
                <a:ext uri="{FF2B5EF4-FFF2-40B4-BE49-F238E27FC236}">
                  <a16:creationId xmlns:a16="http://schemas.microsoft.com/office/drawing/2014/main" id="{F22B9091-283D-0E71-9F66-26FF03B63EA7}"/>
                </a:ext>
              </a:extLst>
            </p:cNvPr>
            <p:cNvGrpSpPr/>
            <p:nvPr/>
          </p:nvGrpSpPr>
          <p:grpSpPr>
            <a:xfrm>
              <a:off x="6959062" y="3585840"/>
              <a:ext cx="1965863" cy="237757"/>
              <a:chOff x="6911437" y="2812025"/>
              <a:chExt cx="1965863" cy="237757"/>
            </a:xfrm>
          </p:grpSpPr>
          <p:sp>
            <p:nvSpPr>
              <p:cNvPr id="30" name="正方形/長方形 29">
                <a:extLst>
                  <a:ext uri="{FF2B5EF4-FFF2-40B4-BE49-F238E27FC236}">
                    <a16:creationId xmlns:a16="http://schemas.microsoft.com/office/drawing/2014/main" id="{5E7D4C93-9A10-18E9-7820-A6545CC6FEB9}"/>
                  </a:ext>
                </a:extLst>
              </p:cNvPr>
              <p:cNvSpPr/>
              <p:nvPr/>
            </p:nvSpPr>
            <p:spPr bwMode="auto">
              <a:xfrm>
                <a:off x="6911437" y="2841101"/>
                <a:ext cx="306328" cy="207653"/>
              </a:xfrm>
              <a:prstGeom prst="rect">
                <a:avLst/>
              </a:prstGeom>
              <a:solidFill>
                <a:schemeClr val="bg1"/>
              </a:solidFill>
              <a:ln w="6350">
                <a:solidFill>
                  <a:srgbClr val="757575"/>
                </a:solidFill>
                <a:miter lim="800000"/>
                <a:headEnd/>
                <a:tailEnd/>
              </a:ln>
              <a:effectLst/>
            </p:spPr>
            <p:txBody>
              <a:bodyPr wrap="square" lIns="36000" rIns="36000" rtlCol="0" anchor="ctr" anchorCtr="0">
                <a:noAutofit/>
              </a:bodyPr>
              <a:lstStyle/>
              <a:p>
                <a:pPr algn="ctr"/>
                <a:r>
                  <a:rPr lang="ja-JP" altLang="en-US" sz="1050" dirty="0">
                    <a:solidFill>
                      <a:schemeClr val="tx1"/>
                    </a:solidFill>
                    <a:latin typeface="Yu Gothic UI" panose="020B0500000000000000" pitchFamily="50" charset="-128"/>
                    <a:ea typeface="Yu Gothic UI" panose="020B0500000000000000" pitchFamily="50" charset="-128"/>
                  </a:rPr>
                  <a:t>　　　</a:t>
                </a:r>
              </a:p>
            </p:txBody>
          </p:sp>
          <p:sp>
            <p:nvSpPr>
              <p:cNvPr id="31" name="テキスト ボックス 30">
                <a:extLst>
                  <a:ext uri="{FF2B5EF4-FFF2-40B4-BE49-F238E27FC236}">
                    <a16:creationId xmlns:a16="http://schemas.microsoft.com/office/drawing/2014/main" id="{4DA0D710-F167-BBCD-F121-241EA1456FFE}"/>
                  </a:ext>
                </a:extLst>
              </p:cNvPr>
              <p:cNvSpPr txBox="1"/>
              <p:nvPr/>
            </p:nvSpPr>
            <p:spPr>
              <a:xfrm>
                <a:off x="7143837" y="2812025"/>
                <a:ext cx="1733463" cy="237757"/>
              </a:xfrm>
              <a:prstGeom prst="rect">
                <a:avLst/>
              </a:prstGeom>
              <a:noFill/>
            </p:spPr>
            <p:txBody>
              <a:bodyPr wrap="square">
                <a:spAutoFit/>
              </a:bodyPr>
              <a:lstStyle/>
              <a:p>
                <a:r>
                  <a:rPr lang="ja-JP" altLang="en-US" sz="1050" dirty="0">
                    <a:solidFill>
                      <a:schemeClr val="tx1"/>
                    </a:solidFill>
                    <a:latin typeface="Yu Gothic UI" panose="020B0500000000000000" pitchFamily="50" charset="-128"/>
                    <a:ea typeface="Yu Gothic UI" panose="020B0500000000000000" pitchFamily="50" charset="-128"/>
                  </a:rPr>
                  <a:t>：小慢</a:t>
                </a:r>
                <a:r>
                  <a:rPr lang="en-US" altLang="ja-JP" sz="1050" dirty="0">
                    <a:solidFill>
                      <a:schemeClr val="tx1"/>
                    </a:solidFill>
                    <a:latin typeface="Yu Gothic UI" panose="020B0500000000000000" pitchFamily="50" charset="-128"/>
                    <a:ea typeface="Yu Gothic UI" panose="020B0500000000000000" pitchFamily="50" charset="-128"/>
                  </a:rPr>
                  <a:t>DB</a:t>
                </a:r>
                <a:r>
                  <a:rPr lang="ja-JP" altLang="en-US" sz="1050" dirty="0">
                    <a:solidFill>
                      <a:schemeClr val="tx1"/>
                    </a:solidFill>
                    <a:latin typeface="Yu Gothic UI" panose="020B0500000000000000" pitchFamily="50" charset="-128"/>
                    <a:ea typeface="Yu Gothic UI" panose="020B0500000000000000" pitchFamily="50" charset="-128"/>
                  </a:rPr>
                  <a:t>以外の作業</a:t>
                </a:r>
              </a:p>
            </p:txBody>
          </p:sp>
        </p:grpSp>
        <p:sp>
          <p:nvSpPr>
            <p:cNvPr id="29" name="テキスト ボックス 28">
              <a:extLst>
                <a:ext uri="{FF2B5EF4-FFF2-40B4-BE49-F238E27FC236}">
                  <a16:creationId xmlns:a16="http://schemas.microsoft.com/office/drawing/2014/main" id="{14B37EEF-BF13-91AC-10BD-75FD3C9E7DFD}"/>
                </a:ext>
              </a:extLst>
            </p:cNvPr>
            <p:cNvSpPr txBox="1"/>
            <p:nvPr/>
          </p:nvSpPr>
          <p:spPr>
            <a:xfrm>
              <a:off x="5361414" y="3892021"/>
              <a:ext cx="3356898" cy="258532"/>
            </a:xfrm>
            <a:prstGeom prst="rect">
              <a:avLst/>
            </a:prstGeom>
            <a:noFill/>
            <a:ln w="6350">
              <a:noFill/>
              <a:miter lim="800000"/>
              <a:headEnd/>
              <a:tailEnd/>
            </a:ln>
            <a:effectLst/>
          </p:spPr>
          <p:txBody>
            <a:bodyPr wrap="square" lIns="36000" rIns="36000" rtlCol="0" anchor="ctr" anchorCtr="0">
              <a:noAutofit/>
            </a:bodyPr>
            <a:lstStyle>
              <a:defPPr>
                <a:defRPr lang="ja-JP"/>
              </a:defPPr>
              <a:lvl1pPr algn="ctr">
                <a:defRPr sz="1200">
                  <a:solidFill>
                    <a:schemeClr val="tx1"/>
                  </a:solidFill>
                  <a:latin typeface="Meiryo UI" panose="020B0604030504040204" pitchFamily="50" charset="-128"/>
                  <a:ea typeface="Meiryo UI" panose="020B0604030504040204" pitchFamily="50" charset="-128"/>
                </a:defRPr>
              </a:lvl1pPr>
            </a:lstStyle>
            <a:p>
              <a:pPr algn="r"/>
              <a:r>
                <a:rPr lang="ja-JP" altLang="en-US" sz="1050" b="1" dirty="0">
                  <a:latin typeface="Yu Gothic UI" panose="020B0500000000000000" pitchFamily="50" charset="-128"/>
                  <a:ea typeface="Yu Gothic UI" panose="020B0500000000000000" pitchFamily="50" charset="-128"/>
                </a:rPr>
                <a:t>注</a:t>
              </a:r>
              <a:r>
                <a:rPr lang="ja-JP" altLang="en-US" sz="1050" dirty="0">
                  <a:latin typeface="Yu Gothic UI" panose="020B0500000000000000" pitchFamily="50" charset="-128"/>
                  <a:ea typeface="Yu Gothic UI" panose="020B0500000000000000" pitchFamily="50" charset="-128"/>
                </a:rPr>
                <a:t> 医療機関によりフローが異なる場合があります。 </a:t>
              </a:r>
            </a:p>
          </p:txBody>
        </p:sp>
      </p:grpSp>
      <p:sp>
        <p:nvSpPr>
          <p:cNvPr id="6" name="正方形/長方形 5">
            <a:extLst>
              <a:ext uri="{FF2B5EF4-FFF2-40B4-BE49-F238E27FC236}">
                <a16:creationId xmlns:a16="http://schemas.microsoft.com/office/drawing/2014/main" id="{77628B61-B237-7289-9D03-246F57D10BCA}"/>
              </a:ext>
            </a:extLst>
          </p:cNvPr>
          <p:cNvSpPr/>
          <p:nvPr/>
        </p:nvSpPr>
        <p:spPr>
          <a:xfrm>
            <a:off x="2511799" y="2350420"/>
            <a:ext cx="631995"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04F79F78-91C9-AE9C-4362-F39E9AFAE72A}"/>
              </a:ext>
            </a:extLst>
          </p:cNvPr>
          <p:cNvSpPr/>
          <p:nvPr/>
        </p:nvSpPr>
        <p:spPr>
          <a:xfrm>
            <a:off x="3383504" y="3149450"/>
            <a:ext cx="561238"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8" name="正方形/長方形 7">
            <a:extLst>
              <a:ext uri="{FF2B5EF4-FFF2-40B4-BE49-F238E27FC236}">
                <a16:creationId xmlns:a16="http://schemas.microsoft.com/office/drawing/2014/main" id="{C4A56481-2AFE-1B3F-3C50-BF5FBB04A74C}"/>
              </a:ext>
            </a:extLst>
          </p:cNvPr>
          <p:cNvSpPr/>
          <p:nvPr/>
        </p:nvSpPr>
        <p:spPr>
          <a:xfrm>
            <a:off x="4170155" y="2364684"/>
            <a:ext cx="546231"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9" name="正方形/長方形 8">
            <a:extLst>
              <a:ext uri="{FF2B5EF4-FFF2-40B4-BE49-F238E27FC236}">
                <a16:creationId xmlns:a16="http://schemas.microsoft.com/office/drawing/2014/main" id="{63DFAB2E-1F14-0D15-3204-79658B4EE8BD}"/>
              </a:ext>
            </a:extLst>
          </p:cNvPr>
          <p:cNvSpPr/>
          <p:nvPr/>
        </p:nvSpPr>
        <p:spPr>
          <a:xfrm>
            <a:off x="4935553" y="2364684"/>
            <a:ext cx="532239"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C103B370-A87A-6865-7B4C-D5E46A1D4CED}"/>
              </a:ext>
            </a:extLst>
          </p:cNvPr>
          <p:cNvSpPr/>
          <p:nvPr/>
        </p:nvSpPr>
        <p:spPr>
          <a:xfrm>
            <a:off x="5713317" y="3157606"/>
            <a:ext cx="534742"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1" name="正方形/長方形 10">
            <a:extLst>
              <a:ext uri="{FF2B5EF4-FFF2-40B4-BE49-F238E27FC236}">
                <a16:creationId xmlns:a16="http://schemas.microsoft.com/office/drawing/2014/main" id="{0202A02D-99EA-E828-2D1B-320A6090A657}"/>
              </a:ext>
            </a:extLst>
          </p:cNvPr>
          <p:cNvSpPr/>
          <p:nvPr/>
        </p:nvSpPr>
        <p:spPr>
          <a:xfrm>
            <a:off x="6466257" y="2356620"/>
            <a:ext cx="635006" cy="62645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2" name="正方形/長方形 11">
            <a:extLst>
              <a:ext uri="{FF2B5EF4-FFF2-40B4-BE49-F238E27FC236}">
                <a16:creationId xmlns:a16="http://schemas.microsoft.com/office/drawing/2014/main" id="{1015546E-2A2B-0F8B-5221-B6AA75E1C245}"/>
              </a:ext>
            </a:extLst>
          </p:cNvPr>
          <p:cNvSpPr/>
          <p:nvPr/>
        </p:nvSpPr>
        <p:spPr>
          <a:xfrm>
            <a:off x="7335563" y="1573349"/>
            <a:ext cx="534742"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3" name="正方形/長方形 12">
            <a:extLst>
              <a:ext uri="{FF2B5EF4-FFF2-40B4-BE49-F238E27FC236}">
                <a16:creationId xmlns:a16="http://schemas.microsoft.com/office/drawing/2014/main" id="{20FDDD5F-5446-5E1E-E6C2-AE1163099E04}"/>
              </a:ext>
            </a:extLst>
          </p:cNvPr>
          <p:cNvSpPr/>
          <p:nvPr/>
        </p:nvSpPr>
        <p:spPr>
          <a:xfrm>
            <a:off x="8112411" y="795248"/>
            <a:ext cx="864000"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4" name="02-2-③">
            <a:hlinkClick r:id="" action="ppaction://media"/>
            <a:extLst>
              <a:ext uri="{FF2B5EF4-FFF2-40B4-BE49-F238E27FC236}">
                <a16:creationId xmlns:a16="http://schemas.microsoft.com/office/drawing/2014/main" id="{233DD09B-5C8D-B8D5-423A-FCA408BC3A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900" y="-676424"/>
            <a:ext cx="609600" cy="609600"/>
          </a:xfrm>
          <a:prstGeom prst="rect">
            <a:avLst/>
          </a:prstGeom>
        </p:spPr>
      </p:pic>
    </p:spTree>
    <p:extLst>
      <p:ext uri="{BB962C8B-B14F-4D97-AF65-F5344CB8AC3E}">
        <p14:creationId xmlns:p14="http://schemas.microsoft.com/office/powerpoint/2010/main" val="3744523946"/>
      </p:ext>
    </p:extLst>
  </p:cSld>
  <p:clrMapOvr>
    <a:masterClrMapping/>
  </p:clrMapOvr>
  <mc:AlternateContent xmlns:mc="http://schemas.openxmlformats.org/markup-compatibility/2006" xmlns:p14="http://schemas.microsoft.com/office/powerpoint/2010/main">
    <mc:Choice Requires="p14">
      <p:transition spd="med" p14:dur="700" advClick="0" advTm="33070">
        <p:fade/>
      </p:transition>
    </mc:Choice>
    <mc:Fallback xmlns="">
      <p:transition spd="med" advClick="0" advTm="330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68" fill="hold"/>
                                        <p:tgtEl>
                                          <p:spTgt spid="14"/>
                                        </p:tgtEl>
                                      </p:cBhvr>
                                    </p:cmd>
                                  </p:childTnLst>
                                </p:cTn>
                              </p:par>
                              <p:par>
                                <p:cTn id="7" presetID="10" presetClass="entr" presetSubtype="0" fill="hold" grpId="0" nodeType="withEffect">
                                  <p:stCondLst>
                                    <p:cond delay="9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5" presetClass="emph" presetSubtype="0" nodeType="withEffect">
                                  <p:stCondLst>
                                    <p:cond delay="9000"/>
                                  </p:stCondLst>
                                  <p:childTnLst>
                                    <p:set>
                                      <p:cBhvr override="childStyle">
                                        <p:cTn id="11" dur="5500"/>
                                        <p:tgtEl>
                                          <p:spTgt spid="48">
                                            <p:txEl>
                                              <p:pRg st="0" end="0"/>
                                            </p:txEl>
                                          </p:spTgt>
                                        </p:tgtEl>
                                        <p:attrNameLst>
                                          <p:attrName>style.fontWeight</p:attrName>
                                        </p:attrNameLst>
                                      </p:cBhvr>
                                      <p:to>
                                        <p:strVal val="bold"/>
                                      </p:to>
                                    </p:set>
                                  </p:childTnLst>
                                </p:cTn>
                              </p:par>
                              <p:par>
                                <p:cTn id="12" presetID="3" presetClass="emph" presetSubtype="1" nodeType="withEffect">
                                  <p:stCondLst>
                                    <p:cond delay="9000"/>
                                  </p:stCondLst>
                                  <p:childTnLst>
                                    <p:set>
                                      <p:cBhvr override="childStyle">
                                        <p:cTn id="13" dur="5500"/>
                                        <p:tgtEl>
                                          <p:spTgt spid="48">
                                            <p:txEl>
                                              <p:pRg st="0" end="0"/>
                                            </p:txEl>
                                          </p:spTgt>
                                        </p:tgtEl>
                                        <p:attrNameLst>
                                          <p:attrName>style.color</p:attrName>
                                        </p:attrNameLst>
                                      </p:cBhvr>
                                      <p:to>
                                        <p:clrVal>
                                          <a:srgbClr val="EB5032"/>
                                        </p:clrVal>
                                      </p:to>
                                    </p:set>
                                  </p:childTnLst>
                                </p:cTn>
                              </p:par>
                              <p:par>
                                <p:cTn id="14" presetID="10" presetClass="exit" presetSubtype="0" fill="hold" grpId="1" nodeType="withEffect">
                                  <p:stCondLst>
                                    <p:cond delay="1450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ntr" presetSubtype="0" fill="hold" grpId="0" nodeType="withEffect">
                                  <p:stCondLst>
                                    <p:cond delay="10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5" presetClass="emph" presetSubtype="0" nodeType="withEffect">
                                  <p:stCondLst>
                                    <p:cond delay="10000"/>
                                  </p:stCondLst>
                                  <p:childTnLst>
                                    <p:set>
                                      <p:cBhvr override="childStyle">
                                        <p:cTn id="21" dur="5500"/>
                                        <p:tgtEl>
                                          <p:spTgt spid="47">
                                            <p:txEl>
                                              <p:pRg st="0" end="0"/>
                                            </p:txEl>
                                          </p:spTgt>
                                        </p:tgtEl>
                                        <p:attrNameLst>
                                          <p:attrName>style.fontWeight</p:attrName>
                                        </p:attrNameLst>
                                      </p:cBhvr>
                                      <p:to>
                                        <p:strVal val="bold"/>
                                      </p:to>
                                    </p:set>
                                  </p:childTnLst>
                                </p:cTn>
                              </p:par>
                              <p:par>
                                <p:cTn id="22" presetID="3" presetClass="emph" presetSubtype="1" nodeType="withEffect">
                                  <p:stCondLst>
                                    <p:cond delay="10000"/>
                                  </p:stCondLst>
                                  <p:childTnLst>
                                    <p:set>
                                      <p:cBhvr override="childStyle">
                                        <p:cTn id="23" dur="5500"/>
                                        <p:tgtEl>
                                          <p:spTgt spid="47">
                                            <p:txEl>
                                              <p:pRg st="0" end="0"/>
                                            </p:txEl>
                                          </p:spTgt>
                                        </p:tgtEl>
                                        <p:attrNameLst>
                                          <p:attrName>style.color</p:attrName>
                                        </p:attrNameLst>
                                      </p:cBhvr>
                                      <p:to>
                                        <p:clrVal>
                                          <a:srgbClr val="EB5032"/>
                                        </p:clrVal>
                                      </p:to>
                                    </p:set>
                                  </p:childTnLst>
                                </p:cTn>
                              </p:par>
                              <p:par>
                                <p:cTn id="24" presetID="10" presetClass="exit" presetSubtype="0" fill="hold" grpId="1" nodeType="withEffect">
                                  <p:stCondLst>
                                    <p:cond delay="1550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ntr" presetSubtype="0" fill="hold" grpId="0" nodeType="withEffect">
                                  <p:stCondLst>
                                    <p:cond delay="16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5" presetClass="emph" presetSubtype="0" nodeType="withEffect">
                                  <p:stCondLst>
                                    <p:cond delay="16000"/>
                                  </p:stCondLst>
                                  <p:childTnLst>
                                    <p:set>
                                      <p:cBhvr override="childStyle">
                                        <p:cTn id="31" dur="7000"/>
                                        <p:tgtEl>
                                          <p:spTgt spid="54">
                                            <p:txEl>
                                              <p:pRg st="0" end="0"/>
                                            </p:txEl>
                                          </p:spTgt>
                                        </p:tgtEl>
                                        <p:attrNameLst>
                                          <p:attrName>style.fontWeight</p:attrName>
                                        </p:attrNameLst>
                                      </p:cBhvr>
                                      <p:to>
                                        <p:strVal val="bold"/>
                                      </p:to>
                                    </p:set>
                                  </p:childTnLst>
                                </p:cTn>
                              </p:par>
                              <p:par>
                                <p:cTn id="32" presetID="3" presetClass="emph" presetSubtype="1" nodeType="withEffect">
                                  <p:stCondLst>
                                    <p:cond delay="16000"/>
                                  </p:stCondLst>
                                  <p:childTnLst>
                                    <p:set>
                                      <p:cBhvr override="childStyle">
                                        <p:cTn id="33" dur="7000"/>
                                        <p:tgtEl>
                                          <p:spTgt spid="54">
                                            <p:txEl>
                                              <p:pRg st="0" end="0"/>
                                            </p:txEl>
                                          </p:spTgt>
                                        </p:tgtEl>
                                        <p:attrNameLst>
                                          <p:attrName>style.color</p:attrName>
                                        </p:attrNameLst>
                                      </p:cBhvr>
                                      <p:to>
                                        <p:clrVal>
                                          <a:srgbClr val="EB5032"/>
                                        </p:clrVal>
                                      </p:to>
                                    </p:set>
                                  </p:childTnLst>
                                </p:cTn>
                              </p:par>
                              <p:par>
                                <p:cTn id="34" presetID="10" presetClass="exit" presetSubtype="0" fill="hold" grpId="1" nodeType="withEffect">
                                  <p:stCondLst>
                                    <p:cond delay="2300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10" presetClass="entr" presetSubtype="0" fill="hold" grpId="0" nodeType="withEffect">
                                  <p:stCondLst>
                                    <p:cond delay="1700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3" presetClass="emph" presetSubtype="1" nodeType="withEffect">
                                  <p:stCondLst>
                                    <p:cond delay="17000"/>
                                  </p:stCondLst>
                                  <p:childTnLst>
                                    <p:set>
                                      <p:cBhvr override="childStyle">
                                        <p:cTn id="41" dur="7000"/>
                                        <p:tgtEl>
                                          <p:spTgt spid="41">
                                            <p:txEl>
                                              <p:pRg st="0" end="0"/>
                                            </p:txEl>
                                          </p:spTgt>
                                        </p:tgtEl>
                                        <p:attrNameLst>
                                          <p:attrName>style.color</p:attrName>
                                        </p:attrNameLst>
                                      </p:cBhvr>
                                      <p:to>
                                        <p:clrVal>
                                          <a:srgbClr val="EB5032"/>
                                        </p:clrVal>
                                      </p:to>
                                    </p:set>
                                  </p:childTnLst>
                                </p:cTn>
                              </p:par>
                              <p:par>
                                <p:cTn id="42" presetID="10" presetClass="exit" presetSubtype="0" fill="hold" grpId="1" nodeType="withEffect">
                                  <p:stCondLst>
                                    <p:cond delay="2400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0" presetClass="entr" presetSubtype="0" fill="hold" grpId="0" nodeType="withEffect">
                                  <p:stCondLst>
                                    <p:cond delay="2500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3" presetClass="emph" presetSubtype="1" nodeType="withEffect">
                                  <p:stCondLst>
                                    <p:cond delay="25000"/>
                                  </p:stCondLst>
                                  <p:childTnLst>
                                    <p:set>
                                      <p:cBhvr override="childStyle">
                                        <p:cTn id="49" dur="2500"/>
                                        <p:tgtEl>
                                          <p:spTgt spid="35">
                                            <p:txEl>
                                              <p:pRg st="0" end="0"/>
                                            </p:txEl>
                                          </p:spTgt>
                                        </p:tgtEl>
                                        <p:attrNameLst>
                                          <p:attrName>style.color</p:attrName>
                                        </p:attrNameLst>
                                      </p:cBhvr>
                                      <p:to>
                                        <p:clrVal>
                                          <a:srgbClr val="EB5032"/>
                                        </p:clrVal>
                                      </p:to>
                                    </p:set>
                                  </p:childTnLst>
                                </p:cTn>
                              </p:par>
                              <p:par>
                                <p:cTn id="50" presetID="10" presetClass="exit" presetSubtype="0" fill="hold" grpId="1" nodeType="withEffect">
                                  <p:stCondLst>
                                    <p:cond delay="2750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ntr" presetSubtype="0" fill="hold" grpId="0" nodeType="withEffect">
                                  <p:stCondLst>
                                    <p:cond delay="2800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3" presetClass="emph" presetSubtype="1" nodeType="withEffect">
                                  <p:stCondLst>
                                    <p:cond delay="28000"/>
                                  </p:stCondLst>
                                  <p:childTnLst>
                                    <p:set>
                                      <p:cBhvr override="childStyle">
                                        <p:cTn id="57" dur="2500"/>
                                        <p:tgtEl>
                                          <p:spTgt spid="46">
                                            <p:txEl>
                                              <p:pRg st="0" end="0"/>
                                            </p:txEl>
                                          </p:spTgt>
                                        </p:tgtEl>
                                        <p:attrNameLst>
                                          <p:attrName>style.color</p:attrName>
                                        </p:attrNameLst>
                                      </p:cBhvr>
                                      <p:to>
                                        <p:clrVal>
                                          <a:srgbClr val="EB5032"/>
                                        </p:clrVal>
                                      </p:to>
                                    </p:set>
                                  </p:childTnLst>
                                </p:cTn>
                              </p:par>
                              <p:par>
                                <p:cTn id="58" presetID="10" presetClass="exit" presetSubtype="0" fill="hold" grpId="1" nodeType="withEffect">
                                  <p:stCondLst>
                                    <p:cond delay="3050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ntr" presetSubtype="0" fill="hold" grpId="0" nodeType="withEffect">
                                  <p:stCondLst>
                                    <p:cond delay="3100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par>
                                <p:cTn id="64" presetID="15" presetClass="emph" presetSubtype="0" nodeType="withEffect">
                                  <p:stCondLst>
                                    <p:cond delay="31000"/>
                                  </p:stCondLst>
                                  <p:childTnLst>
                                    <p:set>
                                      <p:cBhvr override="childStyle">
                                        <p:cTn id="65" dur="1500"/>
                                        <p:tgtEl>
                                          <p:spTgt spid="37">
                                            <p:txEl>
                                              <p:pRg st="0" end="0"/>
                                            </p:txEl>
                                          </p:spTgt>
                                        </p:tgtEl>
                                        <p:attrNameLst>
                                          <p:attrName>style.fontWeight</p:attrName>
                                        </p:attrNameLst>
                                      </p:cBhvr>
                                      <p:to>
                                        <p:strVal val="bold"/>
                                      </p:to>
                                    </p:set>
                                  </p:childTnLst>
                                </p:cTn>
                              </p:par>
                              <p:par>
                                <p:cTn id="66" presetID="3" presetClass="emph" presetSubtype="1" nodeType="withEffect">
                                  <p:stCondLst>
                                    <p:cond delay="31000"/>
                                  </p:stCondLst>
                                  <p:childTnLst>
                                    <p:set>
                                      <p:cBhvr override="childStyle">
                                        <p:cTn id="67" dur="1500"/>
                                        <p:tgtEl>
                                          <p:spTgt spid="37">
                                            <p:txEl>
                                              <p:pRg st="0" end="0"/>
                                            </p:txEl>
                                          </p:spTgt>
                                        </p:tgtEl>
                                        <p:attrNameLst>
                                          <p:attrName>style.color</p:attrName>
                                        </p:attrNameLst>
                                      </p:cBhvr>
                                      <p:to>
                                        <p:clrVal>
                                          <a:srgbClr val="EB5032"/>
                                        </p:clrVal>
                                      </p:to>
                                    </p:set>
                                  </p:childTnLst>
                                </p:cTn>
                              </p:par>
                              <p:par>
                                <p:cTn id="68" presetID="10" presetClass="exit" presetSubtype="0" fill="hold" grpId="1" nodeType="withEffect">
                                  <p:stCondLst>
                                    <p:cond delay="3250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10" presetClass="entr" presetSubtype="0" fill="hold" grpId="0" nodeType="withEffect">
                                  <p:stCondLst>
                                    <p:cond delay="3200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par>
                                <p:cTn id="74" presetID="15" presetClass="emph" presetSubtype="0" nodeType="withEffect">
                                  <p:stCondLst>
                                    <p:cond delay="32000"/>
                                  </p:stCondLst>
                                  <p:childTnLst>
                                    <p:set>
                                      <p:cBhvr override="childStyle">
                                        <p:cTn id="75" dur="indefinite"/>
                                        <p:tgtEl>
                                          <p:spTgt spid="38">
                                            <p:txEl>
                                              <p:pRg st="0" end="0"/>
                                            </p:txEl>
                                          </p:spTgt>
                                        </p:tgtEl>
                                        <p:attrNameLst>
                                          <p:attrName>style.fontWeight</p:attrName>
                                        </p:attrNameLst>
                                      </p:cBhvr>
                                      <p:to>
                                        <p:strVal val="bold"/>
                                      </p:to>
                                    </p:set>
                                  </p:childTnLst>
                                </p:cTn>
                              </p:par>
                              <p:par>
                                <p:cTn id="76" presetID="3" presetClass="emph" presetSubtype="1" nodeType="withEffect">
                                  <p:stCondLst>
                                    <p:cond delay="32000"/>
                                  </p:stCondLst>
                                  <p:childTnLst>
                                    <p:set>
                                      <p:cBhvr override="childStyle">
                                        <p:cTn id="77" dur="indefinite"/>
                                        <p:tgtEl>
                                          <p:spTgt spid="38">
                                            <p:txEl>
                                              <p:pRg st="0" end="0"/>
                                            </p:txEl>
                                          </p:spTgt>
                                        </p:tgtEl>
                                        <p:attrNameLst>
                                          <p:attrName>style.color</p:attrName>
                                        </p:attrNameLst>
                                      </p:cBhvr>
                                      <p:to>
                                        <p:clrVal>
                                          <a:srgbClr val="EB5032"/>
                                        </p:clrVal>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8" fill="hold" display="0">
                  <p:stCondLst>
                    <p:cond delay="indefinite"/>
                  </p:stCondLst>
                  <p:endCondLst>
                    <p:cond evt="onStopAudio" delay="0">
                      <p:tgtEl>
                        <p:sldTgt/>
                      </p:tgtEl>
                    </p:cond>
                  </p:endCondLst>
                </p:cTn>
                <p:tgtEl>
                  <p:spTgt spid="14"/>
                </p:tgtEl>
              </p:cMediaNode>
            </p:audio>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CA095973-EC27-A2A8-F109-895B16A67142}"/>
              </a:ext>
            </a:extLst>
          </p:cNvPr>
          <p:cNvSpPr>
            <a:spLocks noGrp="1"/>
          </p:cNvSpPr>
          <p:nvPr>
            <p:ph type="body" sz="quarter" idx="14"/>
          </p:nvPr>
        </p:nvSpPr>
        <p:spPr/>
        <p:txBody>
          <a:bodyPr/>
          <a:lstStyle/>
          <a:p>
            <a:pPr>
              <a:lnSpc>
                <a:spcPct val="90000"/>
              </a:lnSpc>
              <a:spcBef>
                <a:spcPts val="0"/>
              </a:spcBef>
            </a:pPr>
            <a:r>
              <a:rPr lang="ja-JP" altLang="en-US" dirty="0"/>
              <a:t>次に、小慢</a:t>
            </a:r>
            <a:r>
              <a:rPr lang="en-US" altLang="ja-JP" dirty="0"/>
              <a:t>DB</a:t>
            </a:r>
            <a:r>
              <a:rPr lang="ja-JP" altLang="en-US" dirty="0"/>
              <a:t>を使用する操作について、画面操作の流れを説明します。</a:t>
            </a:r>
          </a:p>
          <a:p>
            <a:pPr>
              <a:lnSpc>
                <a:spcPct val="90000"/>
              </a:lnSpc>
              <a:spcBef>
                <a:spcPts val="0"/>
              </a:spcBef>
            </a:pPr>
            <a:r>
              <a:rPr lang="ja-JP" altLang="en-US" dirty="0"/>
              <a:t>医療クラーク等が院内システムから出力した意見書データを院内システム用チェックツールでチェックおよび暗号化し、小慢</a:t>
            </a:r>
            <a:r>
              <a:rPr lang="en-US" altLang="ja-JP" dirty="0"/>
              <a:t>DB</a:t>
            </a:r>
            <a:r>
              <a:rPr lang="ja-JP" altLang="en-US" dirty="0"/>
              <a:t>に取り込みます。指定医は、意見書を検索し、対象を選択して一括承認します。意見書を承認すると、出力画面からアクセスキー付きの意見書が出力できるようになります。なお、医療クラーク等がいない場合は、医療クラーク等の作業を指定医が行います。</a:t>
            </a:r>
          </a:p>
        </p:txBody>
      </p:sp>
      <p:sp>
        <p:nvSpPr>
          <p:cNvPr id="2" name="タイトル 1">
            <a:extLst>
              <a:ext uri="{FF2B5EF4-FFF2-40B4-BE49-F238E27FC236}">
                <a16:creationId xmlns:a16="http://schemas.microsoft.com/office/drawing/2014/main" id="{0F387712-7E80-2D44-691C-FFF3C4588AF9}"/>
              </a:ext>
            </a:extLst>
          </p:cNvPr>
          <p:cNvSpPr>
            <a:spLocks noGrp="1"/>
          </p:cNvSpPr>
          <p:nvPr>
            <p:ph type="title"/>
          </p:nvPr>
        </p:nvSpPr>
        <p:spPr/>
        <p:txBody>
          <a:bodyPr/>
          <a:lstStyle/>
          <a:p>
            <a:r>
              <a:rPr kumimoji="1" lang="ja-JP" altLang="en-US" sz="2200" dirty="0"/>
              <a:t>１</a:t>
            </a:r>
            <a:r>
              <a:rPr kumimoji="1" lang="en-US" altLang="ja-JP" sz="2200" dirty="0"/>
              <a:t>. </a:t>
            </a:r>
            <a:r>
              <a:rPr kumimoji="1" lang="ja-JP" altLang="en-US" sz="2200" dirty="0"/>
              <a:t>小慢</a:t>
            </a:r>
            <a:r>
              <a:rPr kumimoji="1" lang="en-US" altLang="ja-JP" sz="2200" dirty="0"/>
              <a:t>DB</a:t>
            </a:r>
            <a:r>
              <a:rPr kumimoji="1" lang="ja-JP" altLang="en-US" sz="2200" dirty="0"/>
              <a:t>で意見書を新規作成または更新する操作の流れ</a:t>
            </a:r>
          </a:p>
        </p:txBody>
      </p:sp>
      <p:graphicFrame>
        <p:nvGraphicFramePr>
          <p:cNvPr id="3" name="表 5">
            <a:extLst>
              <a:ext uri="{FF2B5EF4-FFF2-40B4-BE49-F238E27FC236}">
                <a16:creationId xmlns:a16="http://schemas.microsoft.com/office/drawing/2014/main" id="{17BCAC58-FB1A-2483-7674-4D50ACB9801B}"/>
              </a:ext>
            </a:extLst>
          </p:cNvPr>
          <p:cNvGraphicFramePr>
            <a:graphicFrameLocks noGrp="1"/>
          </p:cNvGraphicFramePr>
          <p:nvPr>
            <p:extLst>
              <p:ext uri="{D42A27DB-BD31-4B8C-83A1-F6EECF244321}">
                <p14:modId xmlns:p14="http://schemas.microsoft.com/office/powerpoint/2010/main" val="3176208451"/>
              </p:ext>
            </p:extLst>
          </p:nvPr>
        </p:nvGraphicFramePr>
        <p:xfrm>
          <a:off x="95250" y="742945"/>
          <a:ext cx="8859600" cy="3160800"/>
        </p:xfrm>
        <a:graphic>
          <a:graphicData uri="http://schemas.openxmlformats.org/drawingml/2006/table">
            <a:tbl>
              <a:tblPr firstRow="1" bandRow="1">
                <a:tableStyleId>{5C22544A-7EE6-4342-B048-85BDC9FD1C3A}</a:tableStyleId>
              </a:tblPr>
              <a:tblGrid>
                <a:gridCol w="1063152">
                  <a:extLst>
                    <a:ext uri="{9D8B030D-6E8A-4147-A177-3AD203B41FA5}">
                      <a16:colId xmlns:a16="http://schemas.microsoft.com/office/drawing/2014/main" val="3563921127"/>
                    </a:ext>
                  </a:extLst>
                </a:gridCol>
                <a:gridCol w="7796448">
                  <a:extLst>
                    <a:ext uri="{9D8B030D-6E8A-4147-A177-3AD203B41FA5}">
                      <a16:colId xmlns:a16="http://schemas.microsoft.com/office/drawing/2014/main" val="2332610360"/>
                    </a:ext>
                  </a:extLst>
                </a:gridCol>
              </a:tblGrid>
              <a:tr h="1598816">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医療</a:t>
                      </a:r>
                      <a:endParaRPr kumimoji="1" lang="en-US" altLang="ja-JP" sz="1200" b="1" kern="1200" dirty="0">
                        <a:solidFill>
                          <a:schemeClr val="bg1"/>
                        </a:solidFill>
                        <a:latin typeface="Yu Gothic UI" panose="020B0500000000000000" pitchFamily="50" charset="-128"/>
                        <a:ea typeface="Yu Gothic UI" panose="020B0500000000000000" pitchFamily="50" charset="-128"/>
                        <a:cs typeface="+mn-cs"/>
                      </a:endParaRPr>
                    </a:p>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クラーク等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0694114"/>
                  </a:ext>
                </a:extLst>
              </a:tr>
              <a:tr h="15619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指定医</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53470612"/>
                  </a:ext>
                </a:extLst>
              </a:tr>
            </a:tbl>
          </a:graphicData>
        </a:graphic>
      </p:graphicFrame>
      <p:sp>
        <p:nvSpPr>
          <p:cNvPr id="13" name="正方形/長方形 12">
            <a:extLst>
              <a:ext uri="{FF2B5EF4-FFF2-40B4-BE49-F238E27FC236}">
                <a16:creationId xmlns:a16="http://schemas.microsoft.com/office/drawing/2014/main" id="{BDC142C5-2C2F-90E9-3173-6DC3B67FCCE4}"/>
              </a:ext>
            </a:extLst>
          </p:cNvPr>
          <p:cNvSpPr/>
          <p:nvPr/>
        </p:nvSpPr>
        <p:spPr bwMode="auto">
          <a:xfrm>
            <a:off x="5581294" y="3328550"/>
            <a:ext cx="2467553" cy="514949"/>
          </a:xfrm>
          <a:prstGeom prst="rect">
            <a:avLst/>
          </a:prstGeom>
          <a:noFill/>
          <a:ln w="28575">
            <a:noFill/>
            <a:miter lim="800000"/>
            <a:headEnd/>
            <a:tailEnd/>
          </a:ln>
          <a:effectLst/>
        </p:spPr>
        <p:txBody>
          <a:bodyPr wrap="square" rtlCol="0" anchor="t" anchorCtr="0">
            <a:spAutoFit/>
          </a:bodyPr>
          <a:lstStyle/>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一括承認の対象を検索</a:t>
            </a:r>
            <a:endParaRPr lang="en-US" altLang="ja-JP" sz="1200" dirty="0">
              <a:solidFill>
                <a:schemeClr val="tx1"/>
              </a:solidFill>
              <a:latin typeface="Yu Gothic UI" panose="020B0500000000000000" pitchFamily="50" charset="-128"/>
              <a:ea typeface="Yu Gothic UI" panose="020B0500000000000000" pitchFamily="50" charset="-128"/>
            </a:endParaRPr>
          </a:p>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意見書を選択して一括承認</a:t>
            </a:r>
          </a:p>
        </p:txBody>
      </p:sp>
      <p:sp>
        <p:nvSpPr>
          <p:cNvPr id="14" name="正方形/長方形 13">
            <a:extLst>
              <a:ext uri="{FF2B5EF4-FFF2-40B4-BE49-F238E27FC236}">
                <a16:creationId xmlns:a16="http://schemas.microsoft.com/office/drawing/2014/main" id="{0E4DEF6A-4B64-86A5-E9F3-8EC7BB6B089F}"/>
              </a:ext>
            </a:extLst>
          </p:cNvPr>
          <p:cNvSpPr/>
          <p:nvPr/>
        </p:nvSpPr>
        <p:spPr bwMode="auto">
          <a:xfrm>
            <a:off x="7656680" y="1727461"/>
            <a:ext cx="1572781" cy="293350"/>
          </a:xfrm>
          <a:prstGeom prst="rect">
            <a:avLst/>
          </a:prstGeom>
          <a:noFill/>
          <a:ln w="28575">
            <a:noFill/>
            <a:miter lim="800000"/>
            <a:headEnd/>
            <a:tailEnd/>
          </a:ln>
          <a:effectLst/>
        </p:spPr>
        <p:txBody>
          <a:bodyPr wrap="square" rtlCol="0" anchor="t" anchorCtr="0">
            <a:spAutoFit/>
          </a:bodyPr>
          <a:lstStyle/>
          <a:p>
            <a:pPr>
              <a:lnSpc>
                <a:spcPct val="120000"/>
              </a:lnSpc>
              <a:buClr>
                <a:schemeClr val="tx2"/>
              </a:buClr>
            </a:pPr>
            <a:r>
              <a:rPr lang="ja-JP" altLang="en-US" sz="1200" dirty="0">
                <a:solidFill>
                  <a:schemeClr val="tx1"/>
                </a:solidFill>
                <a:latin typeface="Yu Gothic UI" panose="020B0500000000000000" pitchFamily="50" charset="-128"/>
                <a:ea typeface="Yu Gothic UI" panose="020B0500000000000000" pitchFamily="50" charset="-128"/>
              </a:rPr>
              <a:t>意見書を出力</a:t>
            </a:r>
          </a:p>
        </p:txBody>
      </p:sp>
      <p:sp>
        <p:nvSpPr>
          <p:cNvPr id="26" name="正方形/長方形 25">
            <a:extLst>
              <a:ext uri="{FF2B5EF4-FFF2-40B4-BE49-F238E27FC236}">
                <a16:creationId xmlns:a16="http://schemas.microsoft.com/office/drawing/2014/main" id="{2C5F4B1E-0E39-AB4A-7713-3AA91DF7E325}"/>
              </a:ext>
            </a:extLst>
          </p:cNvPr>
          <p:cNvSpPr/>
          <p:nvPr/>
        </p:nvSpPr>
        <p:spPr bwMode="auto">
          <a:xfrm>
            <a:off x="1452638" y="1735257"/>
            <a:ext cx="3925944" cy="514949"/>
          </a:xfrm>
          <a:prstGeom prst="rect">
            <a:avLst/>
          </a:prstGeom>
          <a:noFill/>
          <a:ln w="28575">
            <a:noFill/>
            <a:miter lim="800000"/>
            <a:headEnd/>
            <a:tailEnd/>
          </a:ln>
          <a:effectLst/>
        </p:spPr>
        <p:txBody>
          <a:bodyPr wrap="square" rtlCol="0" anchor="t" anchorCtr="0">
            <a:spAutoFit/>
          </a:bodyPr>
          <a:lstStyle/>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意見書データのチェックおよび暗号化</a:t>
            </a:r>
            <a:endParaRPr lang="en-US" altLang="ja-JP" sz="1200" dirty="0">
              <a:solidFill>
                <a:schemeClr val="tx1"/>
              </a:solidFill>
              <a:latin typeface="Yu Gothic UI" panose="020B0500000000000000" pitchFamily="50" charset="-128"/>
              <a:ea typeface="Yu Gothic UI" panose="020B0500000000000000" pitchFamily="50" charset="-128"/>
            </a:endParaRPr>
          </a:p>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暗号化した意見書データの小慢</a:t>
            </a:r>
            <a:r>
              <a:rPr lang="en-US" altLang="ja-JP" sz="1200" dirty="0">
                <a:solidFill>
                  <a:schemeClr val="tx1"/>
                </a:solidFill>
                <a:latin typeface="Yu Gothic UI" panose="020B0500000000000000" pitchFamily="50" charset="-128"/>
                <a:ea typeface="Yu Gothic UI" panose="020B0500000000000000" pitchFamily="50" charset="-128"/>
              </a:rPr>
              <a:t>DB</a:t>
            </a:r>
            <a:r>
              <a:rPr lang="ja-JP" altLang="en-US" sz="1200" dirty="0">
                <a:solidFill>
                  <a:schemeClr val="tx1"/>
                </a:solidFill>
                <a:latin typeface="Yu Gothic UI" panose="020B0500000000000000" pitchFamily="50" charset="-128"/>
                <a:ea typeface="Yu Gothic UI" panose="020B0500000000000000" pitchFamily="50" charset="-128"/>
              </a:rPr>
              <a:t>への取込</a:t>
            </a:r>
          </a:p>
        </p:txBody>
      </p:sp>
      <p:sp>
        <p:nvSpPr>
          <p:cNvPr id="6" name="四角形: 角を丸くする 5">
            <a:extLst>
              <a:ext uri="{FF2B5EF4-FFF2-40B4-BE49-F238E27FC236}">
                <a16:creationId xmlns:a16="http://schemas.microsoft.com/office/drawing/2014/main" id="{BF889A1A-7099-05A4-C717-10B4BA2F1009}"/>
              </a:ext>
            </a:extLst>
          </p:cNvPr>
          <p:cNvSpPr/>
          <p:nvPr/>
        </p:nvSpPr>
        <p:spPr bwMode="auto">
          <a:xfrm>
            <a:off x="1484364" y="931604"/>
            <a:ext cx="1152525" cy="621818"/>
          </a:xfrm>
          <a:prstGeom prst="roundRect">
            <a:avLst>
              <a:gd name="adj" fmla="val 5263"/>
            </a:avLst>
          </a:prstGeom>
          <a:solidFill>
            <a:schemeClr val="bg1"/>
          </a:solidFill>
          <a:ln w="28575">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mn-ea"/>
                <a:ea typeface="+mn-ea"/>
              </a:rPr>
              <a:t>院内システム用チェックツール</a:t>
            </a:r>
          </a:p>
        </p:txBody>
      </p:sp>
      <p:sp>
        <p:nvSpPr>
          <p:cNvPr id="35" name="四角形: 角を丸くする 34">
            <a:extLst>
              <a:ext uri="{FF2B5EF4-FFF2-40B4-BE49-F238E27FC236}">
                <a16:creationId xmlns:a16="http://schemas.microsoft.com/office/drawing/2014/main" id="{96FF0CF7-8F47-D205-C5D5-6EC11ECF5CFE}"/>
              </a:ext>
            </a:extLst>
          </p:cNvPr>
          <p:cNvSpPr/>
          <p:nvPr/>
        </p:nvSpPr>
        <p:spPr bwMode="auto">
          <a:xfrm>
            <a:off x="5752338" y="2492752"/>
            <a:ext cx="1152525" cy="621818"/>
          </a:xfrm>
          <a:prstGeom prst="roundRect">
            <a:avLst>
              <a:gd name="adj" fmla="val 5263"/>
            </a:avLst>
          </a:prstGeom>
          <a:solidFill>
            <a:schemeClr val="bg1"/>
          </a:solidFill>
          <a:ln w="28575">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mn-ea"/>
                <a:ea typeface="+mn-ea"/>
              </a:rPr>
              <a:t>医療意見書</a:t>
            </a:r>
            <a:br>
              <a:rPr lang="en-US" altLang="ja-JP" sz="1200" dirty="0">
                <a:solidFill>
                  <a:schemeClr val="tx1"/>
                </a:solidFill>
                <a:latin typeface="+mn-ea"/>
                <a:ea typeface="+mn-ea"/>
              </a:rPr>
            </a:br>
            <a:r>
              <a:rPr lang="ja-JP" altLang="en-US" sz="1200" dirty="0">
                <a:solidFill>
                  <a:schemeClr val="tx1"/>
                </a:solidFill>
                <a:latin typeface="+mn-ea"/>
                <a:ea typeface="+mn-ea"/>
              </a:rPr>
              <a:t>検索画面</a:t>
            </a:r>
          </a:p>
        </p:txBody>
      </p:sp>
      <p:sp>
        <p:nvSpPr>
          <p:cNvPr id="41" name="四角形: 角を丸くする 40">
            <a:extLst>
              <a:ext uri="{FF2B5EF4-FFF2-40B4-BE49-F238E27FC236}">
                <a16:creationId xmlns:a16="http://schemas.microsoft.com/office/drawing/2014/main" id="{167C4088-8900-E4CB-F7D1-B61F60E22755}"/>
              </a:ext>
            </a:extLst>
          </p:cNvPr>
          <p:cNvSpPr/>
          <p:nvPr/>
        </p:nvSpPr>
        <p:spPr bwMode="auto">
          <a:xfrm>
            <a:off x="2813488" y="931604"/>
            <a:ext cx="1304925" cy="621818"/>
          </a:xfrm>
          <a:prstGeom prst="roundRect">
            <a:avLst>
              <a:gd name="adj" fmla="val 5263"/>
            </a:avLst>
          </a:prstGeom>
          <a:solidFill>
            <a:schemeClr val="bg1"/>
          </a:solidFill>
          <a:ln w="28575">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mn-ea"/>
                <a:ea typeface="+mn-ea"/>
              </a:rPr>
              <a:t>医療意見書一括登録画面</a:t>
            </a:r>
          </a:p>
        </p:txBody>
      </p:sp>
      <p:sp>
        <p:nvSpPr>
          <p:cNvPr id="46" name="四角形: 角を丸くする 45">
            <a:extLst>
              <a:ext uri="{FF2B5EF4-FFF2-40B4-BE49-F238E27FC236}">
                <a16:creationId xmlns:a16="http://schemas.microsoft.com/office/drawing/2014/main" id="{C5B5068D-35C1-A4B7-B169-9F49C5A1AA19}"/>
              </a:ext>
            </a:extLst>
          </p:cNvPr>
          <p:cNvSpPr/>
          <p:nvPr/>
        </p:nvSpPr>
        <p:spPr bwMode="auto">
          <a:xfrm>
            <a:off x="7593536" y="931604"/>
            <a:ext cx="1152525" cy="621818"/>
          </a:xfrm>
          <a:prstGeom prst="roundRect">
            <a:avLst>
              <a:gd name="adj" fmla="val 5263"/>
            </a:avLst>
          </a:prstGeom>
          <a:solidFill>
            <a:schemeClr val="bg1"/>
          </a:solidFill>
          <a:ln w="28575">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mn-ea"/>
                <a:ea typeface="+mn-ea"/>
              </a:rPr>
              <a:t>医療意見書</a:t>
            </a:r>
            <a:br>
              <a:rPr lang="en-US" altLang="ja-JP" sz="1200" dirty="0">
                <a:solidFill>
                  <a:schemeClr val="tx1"/>
                </a:solidFill>
                <a:latin typeface="+mn-ea"/>
                <a:ea typeface="+mn-ea"/>
              </a:rPr>
            </a:br>
            <a:r>
              <a:rPr lang="ja-JP" altLang="en-US" sz="1200" dirty="0">
                <a:solidFill>
                  <a:schemeClr val="tx1"/>
                </a:solidFill>
                <a:latin typeface="+mn-ea"/>
                <a:ea typeface="+mn-ea"/>
              </a:rPr>
              <a:t>出力画面</a:t>
            </a:r>
          </a:p>
        </p:txBody>
      </p:sp>
      <p:cxnSp>
        <p:nvCxnSpPr>
          <p:cNvPr id="50" name="コネクタ: カギ線 49">
            <a:extLst>
              <a:ext uri="{FF2B5EF4-FFF2-40B4-BE49-F238E27FC236}">
                <a16:creationId xmlns:a16="http://schemas.microsoft.com/office/drawing/2014/main" id="{6E1DEC26-3CC8-79B4-C3CA-1EE8FFE5D6C0}"/>
              </a:ext>
            </a:extLst>
          </p:cNvPr>
          <p:cNvCxnSpPr>
            <a:cxnSpLocks/>
            <a:stCxn id="41" idx="3"/>
            <a:endCxn id="35" idx="1"/>
          </p:cNvCxnSpPr>
          <p:nvPr/>
        </p:nvCxnSpPr>
        <p:spPr bwMode="auto">
          <a:xfrm>
            <a:off x="4118413" y="1242513"/>
            <a:ext cx="1633925" cy="1561148"/>
          </a:xfrm>
          <a:prstGeom prst="bentConnector3">
            <a:avLst>
              <a:gd name="adj1" fmla="val 50000"/>
            </a:avLst>
          </a:prstGeom>
          <a:solidFill>
            <a:schemeClr val="accent6"/>
          </a:solidFill>
          <a:ln w="38100">
            <a:solidFill>
              <a:srgbClr val="E27B26"/>
            </a:solidFill>
            <a:miter lim="800000"/>
            <a:headEnd/>
            <a:tailEnd type="triangle"/>
          </a:ln>
          <a:effectLst/>
        </p:spPr>
      </p:cxnSp>
      <p:cxnSp>
        <p:nvCxnSpPr>
          <p:cNvPr id="51" name="コネクタ: カギ線 50">
            <a:extLst>
              <a:ext uri="{FF2B5EF4-FFF2-40B4-BE49-F238E27FC236}">
                <a16:creationId xmlns:a16="http://schemas.microsoft.com/office/drawing/2014/main" id="{D4822D67-5DBE-9443-30CC-8B1BAD53153C}"/>
              </a:ext>
            </a:extLst>
          </p:cNvPr>
          <p:cNvCxnSpPr>
            <a:cxnSpLocks/>
            <a:stCxn id="35" idx="3"/>
            <a:endCxn id="46" idx="1"/>
          </p:cNvCxnSpPr>
          <p:nvPr/>
        </p:nvCxnSpPr>
        <p:spPr bwMode="auto">
          <a:xfrm flipV="1">
            <a:off x="6904863" y="1242513"/>
            <a:ext cx="688673" cy="1561148"/>
          </a:xfrm>
          <a:prstGeom prst="bentConnector3">
            <a:avLst>
              <a:gd name="adj1" fmla="val 50000"/>
            </a:avLst>
          </a:prstGeom>
          <a:solidFill>
            <a:schemeClr val="accent6"/>
          </a:solidFill>
          <a:ln w="38100">
            <a:solidFill>
              <a:srgbClr val="E27B26"/>
            </a:solidFill>
            <a:miter lim="800000"/>
            <a:headEnd/>
            <a:tailEnd type="triangle"/>
          </a:ln>
          <a:effectLst/>
        </p:spPr>
      </p:cxnSp>
      <p:grpSp>
        <p:nvGrpSpPr>
          <p:cNvPr id="5" name="グループ化 4">
            <a:extLst>
              <a:ext uri="{FF2B5EF4-FFF2-40B4-BE49-F238E27FC236}">
                <a16:creationId xmlns:a16="http://schemas.microsoft.com/office/drawing/2014/main" id="{387A30E4-98D5-1C72-00A0-9CC11EF4241A}"/>
              </a:ext>
            </a:extLst>
          </p:cNvPr>
          <p:cNvGrpSpPr/>
          <p:nvPr/>
        </p:nvGrpSpPr>
        <p:grpSpPr>
          <a:xfrm>
            <a:off x="1682775" y="1541914"/>
            <a:ext cx="755703" cy="193060"/>
            <a:chOff x="1622488" y="1515573"/>
            <a:chExt cx="755703" cy="212366"/>
          </a:xfrm>
        </p:grpSpPr>
        <p:sp>
          <p:nvSpPr>
            <p:cNvPr id="7" name="台形 6">
              <a:extLst>
                <a:ext uri="{FF2B5EF4-FFF2-40B4-BE49-F238E27FC236}">
                  <a16:creationId xmlns:a16="http://schemas.microsoft.com/office/drawing/2014/main" id="{D6B32151-384E-250E-7375-B2AA8C5E12BB}"/>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8" name="台形 7">
              <a:extLst>
                <a:ext uri="{FF2B5EF4-FFF2-40B4-BE49-F238E27FC236}">
                  <a16:creationId xmlns:a16="http://schemas.microsoft.com/office/drawing/2014/main" id="{737BE4AE-18B2-D4B4-F851-AC6B8A06477A}"/>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11" name="グループ化 10">
            <a:extLst>
              <a:ext uri="{FF2B5EF4-FFF2-40B4-BE49-F238E27FC236}">
                <a16:creationId xmlns:a16="http://schemas.microsoft.com/office/drawing/2014/main" id="{E643C9D4-09C6-6F58-B867-A91C454A691E}"/>
              </a:ext>
            </a:extLst>
          </p:cNvPr>
          <p:cNvGrpSpPr/>
          <p:nvPr/>
        </p:nvGrpSpPr>
        <p:grpSpPr>
          <a:xfrm>
            <a:off x="3088099" y="1541914"/>
            <a:ext cx="755703" cy="193060"/>
            <a:chOff x="1622488" y="1515573"/>
            <a:chExt cx="755703" cy="212366"/>
          </a:xfrm>
        </p:grpSpPr>
        <p:sp>
          <p:nvSpPr>
            <p:cNvPr id="12" name="台形 11">
              <a:extLst>
                <a:ext uri="{FF2B5EF4-FFF2-40B4-BE49-F238E27FC236}">
                  <a16:creationId xmlns:a16="http://schemas.microsoft.com/office/drawing/2014/main" id="{4B8F5FCB-69AF-E2DA-49EE-6422013639AB}"/>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15" name="台形 14">
              <a:extLst>
                <a:ext uri="{FF2B5EF4-FFF2-40B4-BE49-F238E27FC236}">
                  <a16:creationId xmlns:a16="http://schemas.microsoft.com/office/drawing/2014/main" id="{06917D84-BB64-CDE2-F800-4F77C72EAF04}"/>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16" name="グループ化 15">
            <a:extLst>
              <a:ext uri="{FF2B5EF4-FFF2-40B4-BE49-F238E27FC236}">
                <a16:creationId xmlns:a16="http://schemas.microsoft.com/office/drawing/2014/main" id="{97F59E07-301F-F670-462F-5CD61451F7FD}"/>
              </a:ext>
            </a:extLst>
          </p:cNvPr>
          <p:cNvGrpSpPr/>
          <p:nvPr/>
        </p:nvGrpSpPr>
        <p:grpSpPr>
          <a:xfrm>
            <a:off x="5950748" y="3106436"/>
            <a:ext cx="755703" cy="193060"/>
            <a:chOff x="1622488" y="1515573"/>
            <a:chExt cx="755703" cy="212366"/>
          </a:xfrm>
        </p:grpSpPr>
        <p:sp>
          <p:nvSpPr>
            <p:cNvPr id="17" name="台形 16">
              <a:extLst>
                <a:ext uri="{FF2B5EF4-FFF2-40B4-BE49-F238E27FC236}">
                  <a16:creationId xmlns:a16="http://schemas.microsoft.com/office/drawing/2014/main" id="{62F4F072-432A-9850-E356-F866D7F19B06}"/>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18" name="台形 17">
              <a:extLst>
                <a:ext uri="{FF2B5EF4-FFF2-40B4-BE49-F238E27FC236}">
                  <a16:creationId xmlns:a16="http://schemas.microsoft.com/office/drawing/2014/main" id="{7E8D2611-4D92-06CC-6737-26ADA6506840}"/>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19" name="グループ化 18">
            <a:extLst>
              <a:ext uri="{FF2B5EF4-FFF2-40B4-BE49-F238E27FC236}">
                <a16:creationId xmlns:a16="http://schemas.microsoft.com/office/drawing/2014/main" id="{714C4046-7D19-7618-A713-A11F71C37ACB}"/>
              </a:ext>
            </a:extLst>
          </p:cNvPr>
          <p:cNvGrpSpPr/>
          <p:nvPr/>
        </p:nvGrpSpPr>
        <p:grpSpPr>
          <a:xfrm>
            <a:off x="7791946" y="1541914"/>
            <a:ext cx="755703" cy="193060"/>
            <a:chOff x="1622488" y="1515573"/>
            <a:chExt cx="755703" cy="212366"/>
          </a:xfrm>
        </p:grpSpPr>
        <p:sp>
          <p:nvSpPr>
            <p:cNvPr id="20" name="台形 19">
              <a:extLst>
                <a:ext uri="{FF2B5EF4-FFF2-40B4-BE49-F238E27FC236}">
                  <a16:creationId xmlns:a16="http://schemas.microsoft.com/office/drawing/2014/main" id="{E2B678E5-D19B-40C0-9C7E-946061FDE6BE}"/>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21" name="台形 20">
              <a:extLst>
                <a:ext uri="{FF2B5EF4-FFF2-40B4-BE49-F238E27FC236}">
                  <a16:creationId xmlns:a16="http://schemas.microsoft.com/office/drawing/2014/main" id="{58EDE720-9D7C-296F-DD8B-E456F7C25B08}"/>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cxnSp>
        <p:nvCxnSpPr>
          <p:cNvPr id="29" name="直線コネクタ 28">
            <a:extLst>
              <a:ext uri="{FF2B5EF4-FFF2-40B4-BE49-F238E27FC236}">
                <a16:creationId xmlns:a16="http://schemas.microsoft.com/office/drawing/2014/main" id="{C558E802-90DC-5751-9B65-9D978A69D9CF}"/>
              </a:ext>
            </a:extLst>
          </p:cNvPr>
          <p:cNvCxnSpPr>
            <a:stCxn id="6" idx="3"/>
            <a:endCxn id="41" idx="1"/>
          </p:cNvCxnSpPr>
          <p:nvPr/>
        </p:nvCxnSpPr>
        <p:spPr bwMode="auto">
          <a:xfrm>
            <a:off x="2636889" y="1242513"/>
            <a:ext cx="176599" cy="0"/>
          </a:xfrm>
          <a:prstGeom prst="line">
            <a:avLst/>
          </a:prstGeom>
          <a:solidFill>
            <a:schemeClr val="accent6"/>
          </a:solidFill>
          <a:ln w="38100">
            <a:solidFill>
              <a:srgbClr val="E27B26"/>
            </a:solidFill>
            <a:miter lim="800000"/>
            <a:headEnd/>
            <a:tailEnd type="triangle"/>
          </a:ln>
          <a:effectLst/>
        </p:spPr>
      </p:cxnSp>
      <p:pic>
        <p:nvPicPr>
          <p:cNvPr id="9" name="03-2-③">
            <a:hlinkClick r:id="" action="ppaction://media"/>
            <a:extLst>
              <a:ext uri="{FF2B5EF4-FFF2-40B4-BE49-F238E27FC236}">
                <a16:creationId xmlns:a16="http://schemas.microsoft.com/office/drawing/2014/main" id="{9D5E12EB-5F6B-E4E1-06E2-03B4F49728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66" y="-646004"/>
            <a:ext cx="609600" cy="609600"/>
          </a:xfrm>
          <a:prstGeom prst="rect">
            <a:avLst/>
          </a:prstGeom>
        </p:spPr>
      </p:pic>
      <p:grpSp>
        <p:nvGrpSpPr>
          <p:cNvPr id="10" name="グループ化 9">
            <a:extLst>
              <a:ext uri="{FF2B5EF4-FFF2-40B4-BE49-F238E27FC236}">
                <a16:creationId xmlns:a16="http://schemas.microsoft.com/office/drawing/2014/main" id="{9C86CFED-7D9E-95A7-465F-0A0A288006C6}"/>
              </a:ext>
            </a:extLst>
          </p:cNvPr>
          <p:cNvGrpSpPr/>
          <p:nvPr/>
        </p:nvGrpSpPr>
        <p:grpSpPr>
          <a:xfrm>
            <a:off x="1478859" y="933499"/>
            <a:ext cx="1152525" cy="803794"/>
            <a:chOff x="1639460" y="5035758"/>
            <a:chExt cx="1152525" cy="803794"/>
          </a:xfrm>
        </p:grpSpPr>
        <p:sp>
          <p:nvSpPr>
            <p:cNvPr id="22" name="フリーフォーム: 図形 21">
              <a:extLst>
                <a:ext uri="{FF2B5EF4-FFF2-40B4-BE49-F238E27FC236}">
                  <a16:creationId xmlns:a16="http://schemas.microsoft.com/office/drawing/2014/main" id="{E98098C9-5A8A-9EBE-44B6-86640E820079}"/>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23" name="四角形: 角を丸くする 22">
              <a:extLst>
                <a:ext uri="{FF2B5EF4-FFF2-40B4-BE49-F238E27FC236}">
                  <a16:creationId xmlns:a16="http://schemas.microsoft.com/office/drawing/2014/main" id="{1705504D-15CE-252D-03BC-9067280C6F05}"/>
                </a:ext>
              </a:extLst>
            </p:cNvPr>
            <p:cNvSpPr/>
            <p:nvPr/>
          </p:nvSpPr>
          <p:spPr bwMode="auto">
            <a:xfrm>
              <a:off x="1639460" y="5035758"/>
              <a:ext cx="1152525" cy="614440"/>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24" name="グループ化 23">
            <a:extLst>
              <a:ext uri="{FF2B5EF4-FFF2-40B4-BE49-F238E27FC236}">
                <a16:creationId xmlns:a16="http://schemas.microsoft.com/office/drawing/2014/main" id="{7B95549E-630A-CE83-18AB-D6AAF60815D7}"/>
              </a:ext>
            </a:extLst>
          </p:cNvPr>
          <p:cNvGrpSpPr/>
          <p:nvPr/>
        </p:nvGrpSpPr>
        <p:grpSpPr>
          <a:xfrm>
            <a:off x="2807983" y="933499"/>
            <a:ext cx="1304925" cy="803794"/>
            <a:chOff x="1562438" y="5035758"/>
            <a:chExt cx="1304925" cy="803794"/>
          </a:xfrm>
        </p:grpSpPr>
        <p:sp>
          <p:nvSpPr>
            <p:cNvPr id="25" name="フリーフォーム: 図形 24">
              <a:extLst>
                <a:ext uri="{FF2B5EF4-FFF2-40B4-BE49-F238E27FC236}">
                  <a16:creationId xmlns:a16="http://schemas.microsoft.com/office/drawing/2014/main" id="{E5C24D68-C225-EF94-861C-D3D44CED28C8}"/>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27" name="四角形: 角を丸くする 26">
              <a:extLst>
                <a:ext uri="{FF2B5EF4-FFF2-40B4-BE49-F238E27FC236}">
                  <a16:creationId xmlns:a16="http://schemas.microsoft.com/office/drawing/2014/main" id="{C68154F4-FC2A-7C50-C1E8-0CDCD75B8820}"/>
                </a:ext>
              </a:extLst>
            </p:cNvPr>
            <p:cNvSpPr/>
            <p:nvPr/>
          </p:nvSpPr>
          <p:spPr bwMode="auto">
            <a:xfrm>
              <a:off x="1562438" y="5035758"/>
              <a:ext cx="1304925" cy="614440"/>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28" name="グループ化 27">
            <a:extLst>
              <a:ext uri="{FF2B5EF4-FFF2-40B4-BE49-F238E27FC236}">
                <a16:creationId xmlns:a16="http://schemas.microsoft.com/office/drawing/2014/main" id="{004B25BF-615A-E769-13B1-0ADD3174CBDC}"/>
              </a:ext>
            </a:extLst>
          </p:cNvPr>
          <p:cNvGrpSpPr/>
          <p:nvPr/>
        </p:nvGrpSpPr>
        <p:grpSpPr>
          <a:xfrm>
            <a:off x="5752338" y="2495702"/>
            <a:ext cx="1152525" cy="803794"/>
            <a:chOff x="1638638" y="5035758"/>
            <a:chExt cx="1152525" cy="803794"/>
          </a:xfrm>
        </p:grpSpPr>
        <p:sp>
          <p:nvSpPr>
            <p:cNvPr id="30" name="フリーフォーム: 図形 29">
              <a:extLst>
                <a:ext uri="{FF2B5EF4-FFF2-40B4-BE49-F238E27FC236}">
                  <a16:creationId xmlns:a16="http://schemas.microsoft.com/office/drawing/2014/main" id="{D7EF0361-678C-BA4A-0058-A945D0B52568}"/>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31" name="四角形: 角を丸くする 30">
              <a:extLst>
                <a:ext uri="{FF2B5EF4-FFF2-40B4-BE49-F238E27FC236}">
                  <a16:creationId xmlns:a16="http://schemas.microsoft.com/office/drawing/2014/main" id="{CEA6D451-F869-7DE0-A482-A28C41201039}"/>
                </a:ext>
              </a:extLst>
            </p:cNvPr>
            <p:cNvSpPr/>
            <p:nvPr/>
          </p:nvSpPr>
          <p:spPr bwMode="auto">
            <a:xfrm>
              <a:off x="1638638" y="5035758"/>
              <a:ext cx="1152525" cy="614440"/>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32" name="グループ化 31">
            <a:extLst>
              <a:ext uri="{FF2B5EF4-FFF2-40B4-BE49-F238E27FC236}">
                <a16:creationId xmlns:a16="http://schemas.microsoft.com/office/drawing/2014/main" id="{CA3DF20F-AAEE-C16D-1A65-68F3CC19059E}"/>
              </a:ext>
            </a:extLst>
          </p:cNvPr>
          <p:cNvGrpSpPr/>
          <p:nvPr/>
        </p:nvGrpSpPr>
        <p:grpSpPr>
          <a:xfrm>
            <a:off x="7588031" y="931604"/>
            <a:ext cx="1152525" cy="803794"/>
            <a:chOff x="1638638" y="5035758"/>
            <a:chExt cx="1152525" cy="803794"/>
          </a:xfrm>
        </p:grpSpPr>
        <p:sp>
          <p:nvSpPr>
            <p:cNvPr id="33" name="フリーフォーム: 図形 32">
              <a:extLst>
                <a:ext uri="{FF2B5EF4-FFF2-40B4-BE49-F238E27FC236}">
                  <a16:creationId xmlns:a16="http://schemas.microsoft.com/office/drawing/2014/main" id="{EC213B3A-C7A7-C45D-0B71-33CCDDD08A5D}"/>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34" name="四角形: 角を丸くする 33">
              <a:extLst>
                <a:ext uri="{FF2B5EF4-FFF2-40B4-BE49-F238E27FC236}">
                  <a16:creationId xmlns:a16="http://schemas.microsoft.com/office/drawing/2014/main" id="{EA5A1611-BA94-CF63-309C-3075A2981050}"/>
                </a:ext>
              </a:extLst>
            </p:cNvPr>
            <p:cNvSpPr/>
            <p:nvPr/>
          </p:nvSpPr>
          <p:spPr bwMode="auto">
            <a:xfrm>
              <a:off x="1638638" y="5035758"/>
              <a:ext cx="1152525" cy="614440"/>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spTree>
    <p:extLst>
      <p:ext uri="{BB962C8B-B14F-4D97-AF65-F5344CB8AC3E}">
        <p14:creationId xmlns:p14="http://schemas.microsoft.com/office/powerpoint/2010/main" val="3439016899"/>
      </p:ext>
    </p:extLst>
  </p:cSld>
  <p:clrMapOvr>
    <a:masterClrMapping/>
  </p:clrMapOvr>
  <mc:AlternateContent xmlns:mc="http://schemas.openxmlformats.org/markup-compatibility/2006" xmlns:p14="http://schemas.microsoft.com/office/powerpoint/2010/main">
    <mc:Choice Requires="p14">
      <p:transition spd="med" p14:dur="700" advClick="0" advTm="38650">
        <p:fade/>
      </p:transition>
    </mc:Choice>
    <mc:Fallback xmlns="">
      <p:transition spd="med" advClick="0" advTm="386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04" fill="hold"/>
                                        <p:tgtEl>
                                          <p:spTgt spid="9"/>
                                        </p:tgtEl>
                                      </p:cBhvr>
                                    </p:cmd>
                                  </p:childTnLst>
                                </p:cTn>
                              </p:par>
                              <p:par>
                                <p:cTn id="7" presetID="10" presetClass="entr" presetSubtype="0" fill="hold" nodeType="withEffect">
                                  <p:stCondLst>
                                    <p:cond delay="70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5" presetClass="emph" presetSubtype="0" nodeType="withEffect">
                                  <p:stCondLst>
                                    <p:cond delay="7000"/>
                                  </p:stCondLst>
                                  <p:childTnLst>
                                    <p:set>
                                      <p:cBhvr override="childStyle">
                                        <p:cTn id="11" dur="8000"/>
                                        <p:tgtEl>
                                          <p:spTgt spid="6">
                                            <p:txEl>
                                              <p:pRg st="0" end="0"/>
                                            </p:txEl>
                                          </p:spTgt>
                                        </p:tgtEl>
                                        <p:attrNameLst>
                                          <p:attrName>style.fontWeight</p:attrName>
                                        </p:attrNameLst>
                                      </p:cBhvr>
                                      <p:to>
                                        <p:strVal val="bold"/>
                                      </p:to>
                                    </p:set>
                                  </p:childTnLst>
                                </p:cTn>
                              </p:par>
                              <p:par>
                                <p:cTn id="12" presetID="15" presetClass="emph" presetSubtype="0" nodeType="withEffect">
                                  <p:stCondLst>
                                    <p:cond delay="7000"/>
                                  </p:stCondLst>
                                  <p:childTnLst>
                                    <p:set>
                                      <p:cBhvr override="childStyle">
                                        <p:cTn id="13" dur="8000"/>
                                        <p:tgtEl>
                                          <p:spTgt spid="26">
                                            <p:txEl>
                                              <p:pRg st="0" end="0"/>
                                            </p:txEl>
                                          </p:spTgt>
                                        </p:tgtEl>
                                        <p:attrNameLst>
                                          <p:attrName>style.fontWeight</p:attrName>
                                        </p:attrNameLst>
                                      </p:cBhvr>
                                      <p:to>
                                        <p:strVal val="bold"/>
                                      </p:to>
                                    </p:set>
                                  </p:childTnLst>
                                </p:cTn>
                              </p:par>
                              <p:par>
                                <p:cTn id="14" presetID="3" presetClass="emph" presetSubtype="1" nodeType="withEffect">
                                  <p:stCondLst>
                                    <p:cond delay="7000"/>
                                  </p:stCondLst>
                                  <p:childTnLst>
                                    <p:set>
                                      <p:cBhvr override="childStyle">
                                        <p:cTn id="15" dur="8000"/>
                                        <p:tgtEl>
                                          <p:spTgt spid="6">
                                            <p:txEl>
                                              <p:pRg st="0" end="0"/>
                                            </p:txEl>
                                          </p:spTgt>
                                        </p:tgtEl>
                                        <p:attrNameLst>
                                          <p:attrName>style.color</p:attrName>
                                        </p:attrNameLst>
                                      </p:cBhvr>
                                      <p:to>
                                        <p:clrVal>
                                          <a:srgbClr val="EB5032"/>
                                        </p:clrVal>
                                      </p:to>
                                    </p:set>
                                  </p:childTnLst>
                                </p:cTn>
                              </p:par>
                              <p:par>
                                <p:cTn id="16" presetID="3" presetClass="emph" presetSubtype="1" nodeType="withEffect">
                                  <p:stCondLst>
                                    <p:cond delay="7000"/>
                                  </p:stCondLst>
                                  <p:childTnLst>
                                    <p:set>
                                      <p:cBhvr override="childStyle">
                                        <p:cTn id="17" dur="8000"/>
                                        <p:tgtEl>
                                          <p:spTgt spid="26">
                                            <p:txEl>
                                              <p:pRg st="0" end="0"/>
                                            </p:txEl>
                                          </p:spTgt>
                                        </p:tgtEl>
                                        <p:attrNameLst>
                                          <p:attrName>style.color</p:attrName>
                                        </p:attrNameLst>
                                      </p:cBhvr>
                                      <p:to>
                                        <p:clrVal>
                                          <a:srgbClr val="EB5032"/>
                                        </p:clrVal>
                                      </p:to>
                                    </p:set>
                                  </p:childTnLst>
                                </p:cTn>
                              </p:par>
                              <p:par>
                                <p:cTn id="18" presetID="10" presetClass="exit" presetSubtype="0" fill="hold" nodeType="withEffect">
                                  <p:stCondLst>
                                    <p:cond delay="1500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ntr" presetSubtype="0" fill="hold" nodeType="withEffect">
                                  <p:stCondLst>
                                    <p:cond delay="155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5" presetClass="emph" presetSubtype="0" nodeType="withEffect">
                                  <p:stCondLst>
                                    <p:cond delay="15500"/>
                                  </p:stCondLst>
                                  <p:childTnLst>
                                    <p:set>
                                      <p:cBhvr override="childStyle">
                                        <p:cTn id="25" dur="2500"/>
                                        <p:tgtEl>
                                          <p:spTgt spid="41">
                                            <p:txEl>
                                              <p:pRg st="0" end="0"/>
                                            </p:txEl>
                                          </p:spTgt>
                                        </p:tgtEl>
                                        <p:attrNameLst>
                                          <p:attrName>style.fontWeight</p:attrName>
                                        </p:attrNameLst>
                                      </p:cBhvr>
                                      <p:to>
                                        <p:strVal val="bold"/>
                                      </p:to>
                                    </p:set>
                                  </p:childTnLst>
                                </p:cTn>
                              </p:par>
                              <p:par>
                                <p:cTn id="26" presetID="15" presetClass="emph" presetSubtype="0" nodeType="withEffect">
                                  <p:stCondLst>
                                    <p:cond delay="15500"/>
                                  </p:stCondLst>
                                  <p:childTnLst>
                                    <p:set>
                                      <p:cBhvr override="childStyle">
                                        <p:cTn id="27" dur="2500"/>
                                        <p:tgtEl>
                                          <p:spTgt spid="26">
                                            <p:txEl>
                                              <p:pRg st="1" end="1"/>
                                            </p:txEl>
                                          </p:spTgt>
                                        </p:tgtEl>
                                        <p:attrNameLst>
                                          <p:attrName>style.fontWeight</p:attrName>
                                        </p:attrNameLst>
                                      </p:cBhvr>
                                      <p:to>
                                        <p:strVal val="bold"/>
                                      </p:to>
                                    </p:set>
                                  </p:childTnLst>
                                </p:cTn>
                              </p:par>
                              <p:par>
                                <p:cTn id="28" presetID="3" presetClass="emph" presetSubtype="1" nodeType="withEffect">
                                  <p:stCondLst>
                                    <p:cond delay="15500"/>
                                  </p:stCondLst>
                                  <p:childTnLst>
                                    <p:set>
                                      <p:cBhvr override="childStyle">
                                        <p:cTn id="29" dur="2500"/>
                                        <p:tgtEl>
                                          <p:spTgt spid="41">
                                            <p:txEl>
                                              <p:pRg st="0" end="0"/>
                                            </p:txEl>
                                          </p:spTgt>
                                        </p:tgtEl>
                                        <p:attrNameLst>
                                          <p:attrName>style.color</p:attrName>
                                        </p:attrNameLst>
                                      </p:cBhvr>
                                      <p:to>
                                        <p:clrVal>
                                          <a:srgbClr val="EB5032"/>
                                        </p:clrVal>
                                      </p:to>
                                    </p:set>
                                  </p:childTnLst>
                                </p:cTn>
                              </p:par>
                              <p:par>
                                <p:cTn id="30" presetID="3" presetClass="emph" presetSubtype="1" nodeType="withEffect">
                                  <p:stCondLst>
                                    <p:cond delay="15500"/>
                                  </p:stCondLst>
                                  <p:childTnLst>
                                    <p:set>
                                      <p:cBhvr override="childStyle">
                                        <p:cTn id="31" dur="2500"/>
                                        <p:tgtEl>
                                          <p:spTgt spid="26">
                                            <p:txEl>
                                              <p:pRg st="1" end="1"/>
                                            </p:txEl>
                                          </p:spTgt>
                                        </p:tgtEl>
                                        <p:attrNameLst>
                                          <p:attrName>style.color</p:attrName>
                                        </p:attrNameLst>
                                      </p:cBhvr>
                                      <p:to>
                                        <p:clrVal>
                                          <a:srgbClr val="EB5032"/>
                                        </p:clrVal>
                                      </p:to>
                                    </p:set>
                                  </p:childTnLst>
                                </p:cTn>
                              </p:par>
                              <p:par>
                                <p:cTn id="32" presetID="10" presetClass="exit" presetSubtype="0" fill="hold" nodeType="withEffect">
                                  <p:stCondLst>
                                    <p:cond delay="18000"/>
                                  </p:stCondLst>
                                  <p:childTnLst>
                                    <p:animEffect transition="out" filter="fade">
                                      <p:cBhvr>
                                        <p:cTn id="33" dur="500"/>
                                        <p:tgtEl>
                                          <p:spTgt spid="24"/>
                                        </p:tgtEl>
                                      </p:cBhvr>
                                    </p:animEffect>
                                    <p:set>
                                      <p:cBhvr>
                                        <p:cTn id="34" dur="1" fill="hold">
                                          <p:stCondLst>
                                            <p:cond delay="499"/>
                                          </p:stCondLst>
                                        </p:cTn>
                                        <p:tgtEl>
                                          <p:spTgt spid="24"/>
                                        </p:tgtEl>
                                        <p:attrNameLst>
                                          <p:attrName>style.visibility</p:attrName>
                                        </p:attrNameLst>
                                      </p:cBhvr>
                                      <p:to>
                                        <p:strVal val="hidden"/>
                                      </p:to>
                                    </p:set>
                                  </p:childTnLst>
                                </p:cTn>
                              </p:par>
                              <p:par>
                                <p:cTn id="35" presetID="10" presetClass="entr" presetSubtype="0" fill="hold" nodeType="withEffect">
                                  <p:stCondLst>
                                    <p:cond delay="1850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5" presetClass="emph" presetSubtype="0" nodeType="withEffect">
                                  <p:stCondLst>
                                    <p:cond delay="18500"/>
                                  </p:stCondLst>
                                  <p:childTnLst>
                                    <p:set>
                                      <p:cBhvr override="childStyle">
                                        <p:cTn id="39" dur="5500"/>
                                        <p:tgtEl>
                                          <p:spTgt spid="35">
                                            <p:txEl>
                                              <p:pRg st="0" end="0"/>
                                            </p:txEl>
                                          </p:spTgt>
                                        </p:tgtEl>
                                        <p:attrNameLst>
                                          <p:attrName>style.fontWeight</p:attrName>
                                        </p:attrNameLst>
                                      </p:cBhvr>
                                      <p:to>
                                        <p:strVal val="bold"/>
                                      </p:to>
                                    </p:set>
                                  </p:childTnLst>
                                </p:cTn>
                              </p:par>
                              <p:par>
                                <p:cTn id="40" presetID="15" presetClass="emph" presetSubtype="0" nodeType="withEffect">
                                  <p:stCondLst>
                                    <p:cond delay="18500"/>
                                  </p:stCondLst>
                                  <p:childTnLst>
                                    <p:set>
                                      <p:cBhvr override="childStyle">
                                        <p:cTn id="41" dur="5500"/>
                                        <p:tgtEl>
                                          <p:spTgt spid="13">
                                            <p:txEl>
                                              <p:pRg st="0" end="0"/>
                                            </p:txEl>
                                          </p:spTgt>
                                        </p:tgtEl>
                                        <p:attrNameLst>
                                          <p:attrName>style.fontWeight</p:attrName>
                                        </p:attrNameLst>
                                      </p:cBhvr>
                                      <p:to>
                                        <p:strVal val="bold"/>
                                      </p:to>
                                    </p:set>
                                  </p:childTnLst>
                                </p:cTn>
                              </p:par>
                              <p:par>
                                <p:cTn id="42" presetID="15" presetClass="emph" presetSubtype="0" nodeType="withEffect">
                                  <p:stCondLst>
                                    <p:cond delay="18500"/>
                                  </p:stCondLst>
                                  <p:childTnLst>
                                    <p:set>
                                      <p:cBhvr override="childStyle">
                                        <p:cTn id="43" dur="5500"/>
                                        <p:tgtEl>
                                          <p:spTgt spid="13">
                                            <p:txEl>
                                              <p:pRg st="1" end="1"/>
                                            </p:txEl>
                                          </p:spTgt>
                                        </p:tgtEl>
                                        <p:attrNameLst>
                                          <p:attrName>style.fontWeight</p:attrName>
                                        </p:attrNameLst>
                                      </p:cBhvr>
                                      <p:to>
                                        <p:strVal val="bold"/>
                                      </p:to>
                                    </p:set>
                                  </p:childTnLst>
                                </p:cTn>
                              </p:par>
                              <p:par>
                                <p:cTn id="44" presetID="3" presetClass="emph" presetSubtype="1" nodeType="withEffect">
                                  <p:stCondLst>
                                    <p:cond delay="18500"/>
                                  </p:stCondLst>
                                  <p:childTnLst>
                                    <p:set>
                                      <p:cBhvr override="childStyle">
                                        <p:cTn id="45" dur="5500"/>
                                        <p:tgtEl>
                                          <p:spTgt spid="35">
                                            <p:txEl>
                                              <p:pRg st="0" end="0"/>
                                            </p:txEl>
                                          </p:spTgt>
                                        </p:tgtEl>
                                        <p:attrNameLst>
                                          <p:attrName>style.color</p:attrName>
                                        </p:attrNameLst>
                                      </p:cBhvr>
                                      <p:to>
                                        <p:clrVal>
                                          <a:srgbClr val="EB5032"/>
                                        </p:clrVal>
                                      </p:to>
                                    </p:set>
                                  </p:childTnLst>
                                </p:cTn>
                              </p:par>
                              <p:par>
                                <p:cTn id="46" presetID="3" presetClass="emph" presetSubtype="1" nodeType="withEffect">
                                  <p:stCondLst>
                                    <p:cond delay="18500"/>
                                  </p:stCondLst>
                                  <p:childTnLst>
                                    <p:set>
                                      <p:cBhvr override="childStyle">
                                        <p:cTn id="47" dur="5500"/>
                                        <p:tgtEl>
                                          <p:spTgt spid="13">
                                            <p:txEl>
                                              <p:pRg st="0" end="0"/>
                                            </p:txEl>
                                          </p:spTgt>
                                        </p:tgtEl>
                                        <p:attrNameLst>
                                          <p:attrName>style.color</p:attrName>
                                        </p:attrNameLst>
                                      </p:cBhvr>
                                      <p:to>
                                        <p:clrVal>
                                          <a:srgbClr val="EB5032"/>
                                        </p:clrVal>
                                      </p:to>
                                    </p:set>
                                  </p:childTnLst>
                                </p:cTn>
                              </p:par>
                              <p:par>
                                <p:cTn id="48" presetID="3" presetClass="emph" presetSubtype="1" nodeType="withEffect">
                                  <p:stCondLst>
                                    <p:cond delay="18500"/>
                                  </p:stCondLst>
                                  <p:childTnLst>
                                    <p:set>
                                      <p:cBhvr override="childStyle">
                                        <p:cTn id="49" dur="5500"/>
                                        <p:tgtEl>
                                          <p:spTgt spid="13">
                                            <p:txEl>
                                              <p:pRg st="1" end="1"/>
                                            </p:txEl>
                                          </p:spTgt>
                                        </p:tgtEl>
                                        <p:attrNameLst>
                                          <p:attrName>style.color</p:attrName>
                                        </p:attrNameLst>
                                      </p:cBhvr>
                                      <p:to>
                                        <p:clrVal>
                                          <a:srgbClr val="EB5032"/>
                                        </p:clrVal>
                                      </p:to>
                                    </p:set>
                                  </p:childTnLst>
                                </p:cTn>
                              </p:par>
                              <p:par>
                                <p:cTn id="50" presetID="10" presetClass="exit" presetSubtype="0" fill="hold" nodeType="withEffect">
                                  <p:stCondLst>
                                    <p:cond delay="24000"/>
                                  </p:stCondLst>
                                  <p:childTnLst>
                                    <p:animEffect transition="out" filter="fade">
                                      <p:cBhvr>
                                        <p:cTn id="51" dur="500"/>
                                        <p:tgtEl>
                                          <p:spTgt spid="28"/>
                                        </p:tgtEl>
                                      </p:cBhvr>
                                    </p:animEffect>
                                    <p:set>
                                      <p:cBhvr>
                                        <p:cTn id="52" dur="1" fill="hold">
                                          <p:stCondLst>
                                            <p:cond delay="499"/>
                                          </p:stCondLst>
                                        </p:cTn>
                                        <p:tgtEl>
                                          <p:spTgt spid="28"/>
                                        </p:tgtEl>
                                        <p:attrNameLst>
                                          <p:attrName>style.visibility</p:attrName>
                                        </p:attrNameLst>
                                      </p:cBhvr>
                                      <p:to>
                                        <p:strVal val="hidden"/>
                                      </p:to>
                                    </p:set>
                                  </p:childTnLst>
                                </p:cTn>
                              </p:par>
                              <p:par>
                                <p:cTn id="53" presetID="10" presetClass="entr" presetSubtype="0" fill="hold" nodeType="withEffect">
                                  <p:stCondLst>
                                    <p:cond delay="2450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5" presetClass="emph" presetSubtype="0" nodeType="withEffect">
                                  <p:stCondLst>
                                    <p:cond delay="24500"/>
                                  </p:stCondLst>
                                  <p:childTnLst>
                                    <p:set>
                                      <p:cBhvr override="childStyle">
                                        <p:cTn id="57" dur="7000"/>
                                        <p:tgtEl>
                                          <p:spTgt spid="46">
                                            <p:txEl>
                                              <p:pRg st="0" end="0"/>
                                            </p:txEl>
                                          </p:spTgt>
                                        </p:tgtEl>
                                        <p:attrNameLst>
                                          <p:attrName>style.fontWeight</p:attrName>
                                        </p:attrNameLst>
                                      </p:cBhvr>
                                      <p:to>
                                        <p:strVal val="bold"/>
                                      </p:to>
                                    </p:set>
                                  </p:childTnLst>
                                </p:cTn>
                              </p:par>
                              <p:par>
                                <p:cTn id="58" presetID="15" presetClass="emph" presetSubtype="0" nodeType="withEffect">
                                  <p:stCondLst>
                                    <p:cond delay="24500"/>
                                  </p:stCondLst>
                                  <p:childTnLst>
                                    <p:set>
                                      <p:cBhvr override="childStyle">
                                        <p:cTn id="59" dur="7000"/>
                                        <p:tgtEl>
                                          <p:spTgt spid="14">
                                            <p:txEl>
                                              <p:pRg st="0" end="0"/>
                                            </p:txEl>
                                          </p:spTgt>
                                        </p:tgtEl>
                                        <p:attrNameLst>
                                          <p:attrName>style.fontWeight</p:attrName>
                                        </p:attrNameLst>
                                      </p:cBhvr>
                                      <p:to>
                                        <p:strVal val="bold"/>
                                      </p:to>
                                    </p:set>
                                  </p:childTnLst>
                                </p:cTn>
                              </p:par>
                              <p:par>
                                <p:cTn id="60" presetID="3" presetClass="emph" presetSubtype="1" nodeType="withEffect">
                                  <p:stCondLst>
                                    <p:cond delay="24500"/>
                                  </p:stCondLst>
                                  <p:childTnLst>
                                    <p:set>
                                      <p:cBhvr override="childStyle">
                                        <p:cTn id="61" dur="7000"/>
                                        <p:tgtEl>
                                          <p:spTgt spid="46">
                                            <p:txEl>
                                              <p:pRg st="0" end="0"/>
                                            </p:txEl>
                                          </p:spTgt>
                                        </p:tgtEl>
                                        <p:attrNameLst>
                                          <p:attrName>style.color</p:attrName>
                                        </p:attrNameLst>
                                      </p:cBhvr>
                                      <p:to>
                                        <p:clrVal>
                                          <a:srgbClr val="EB5032"/>
                                        </p:clrVal>
                                      </p:to>
                                    </p:set>
                                  </p:childTnLst>
                                </p:cTn>
                              </p:par>
                              <p:par>
                                <p:cTn id="62" presetID="3" presetClass="emph" presetSubtype="1" nodeType="withEffect">
                                  <p:stCondLst>
                                    <p:cond delay="24500"/>
                                  </p:stCondLst>
                                  <p:childTnLst>
                                    <p:set>
                                      <p:cBhvr override="childStyle">
                                        <p:cTn id="63" dur="7000"/>
                                        <p:tgtEl>
                                          <p:spTgt spid="14">
                                            <p:txEl>
                                              <p:pRg st="0" end="0"/>
                                            </p:txEl>
                                          </p:spTgt>
                                        </p:tgtEl>
                                        <p:attrNameLst>
                                          <p:attrName>style.color</p:attrName>
                                        </p:attrNameLst>
                                      </p:cBhvr>
                                      <p:to>
                                        <p:clrVal>
                                          <a:srgbClr val="EB5032"/>
                                        </p:clrVal>
                                      </p:to>
                                    </p:set>
                                  </p:childTnLst>
                                </p:cTn>
                              </p:par>
                              <p:par>
                                <p:cTn id="64" presetID="10" presetClass="exit" presetSubtype="0" fill="hold" nodeType="withEffect">
                                  <p:stCondLst>
                                    <p:cond delay="31500"/>
                                  </p:stCondLst>
                                  <p:childTnLst>
                                    <p:animEffect transition="out" filter="fade">
                                      <p:cBhvr>
                                        <p:cTn id="65" dur="500"/>
                                        <p:tgtEl>
                                          <p:spTgt spid="32"/>
                                        </p:tgtEl>
                                      </p:cBhvr>
                                    </p:animEffect>
                                    <p:set>
                                      <p:cBhvr>
                                        <p:cTn id="6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CE83D74-017B-E04B-1BBA-499AED7B4223}"/>
              </a:ext>
            </a:extLst>
          </p:cNvPr>
          <p:cNvSpPr>
            <a:spLocks noGrp="1"/>
          </p:cNvSpPr>
          <p:nvPr>
            <p:ph type="body" sz="quarter" idx="14"/>
          </p:nvPr>
        </p:nvSpPr>
        <p:spPr/>
        <p:txBody>
          <a:bodyPr/>
          <a:lstStyle/>
          <a:p>
            <a:pPr>
              <a:lnSpc>
                <a:spcPct val="90000"/>
              </a:lnSpc>
              <a:spcBef>
                <a:spcPts val="0"/>
              </a:spcBef>
            </a:pPr>
            <a:r>
              <a:rPr lang="ja-JP" altLang="en-US" dirty="0"/>
              <a:t>院内システムを利用する場合に、小慢</a:t>
            </a:r>
            <a:r>
              <a:rPr lang="en-US" altLang="ja-JP" dirty="0"/>
              <a:t>DB</a:t>
            </a:r>
            <a:r>
              <a:rPr lang="ja-JP" altLang="en-US" dirty="0"/>
              <a:t>で意見書を新規作成または更新する操作に使用する各画面について説明します。</a:t>
            </a:r>
          </a:p>
        </p:txBody>
      </p:sp>
      <p:sp>
        <p:nvSpPr>
          <p:cNvPr id="4" name="テキスト プレースホルダー 3">
            <a:extLst>
              <a:ext uri="{FF2B5EF4-FFF2-40B4-BE49-F238E27FC236}">
                <a16:creationId xmlns:a16="http://schemas.microsoft.com/office/drawing/2014/main" id="{1DF06029-9C9D-05C5-4900-8B740F1F3BFC}"/>
              </a:ext>
            </a:extLst>
          </p:cNvPr>
          <p:cNvSpPr>
            <a:spLocks noGrp="1"/>
          </p:cNvSpPr>
          <p:nvPr>
            <p:ph type="body" sz="quarter" idx="16"/>
          </p:nvPr>
        </p:nvSpPr>
        <p:spPr/>
        <p:txBody>
          <a:bodyPr/>
          <a:lstStyle/>
          <a:p>
            <a:pPr marL="0" indent="0">
              <a:spcBef>
                <a:spcPts val="0"/>
              </a:spcBef>
              <a:buClr>
                <a:srgbClr val="001750"/>
              </a:buClr>
              <a:buNone/>
              <a:tabLst>
                <a:tab pos="432000" algn="l"/>
              </a:tabLst>
            </a:pPr>
            <a:r>
              <a:rPr lang="en-US" altLang="ja-JP" dirty="0">
                <a:solidFill>
                  <a:srgbClr val="001750"/>
                </a:solidFill>
              </a:rPr>
              <a:t>2.2	</a:t>
            </a:r>
            <a:r>
              <a:rPr lang="ja-JP" altLang="en-US" dirty="0"/>
              <a:t>医療意見書一括登録画面</a:t>
            </a:r>
          </a:p>
        </p:txBody>
      </p:sp>
      <p:sp>
        <p:nvSpPr>
          <p:cNvPr id="5" name="テキスト プレースホルダー 4">
            <a:extLst>
              <a:ext uri="{FF2B5EF4-FFF2-40B4-BE49-F238E27FC236}">
                <a16:creationId xmlns:a16="http://schemas.microsoft.com/office/drawing/2014/main" id="{42818BC8-E039-0E8A-021A-D0DB3A8BFEA4}"/>
              </a:ext>
            </a:extLst>
          </p:cNvPr>
          <p:cNvSpPr>
            <a:spLocks noGrp="1"/>
          </p:cNvSpPr>
          <p:nvPr>
            <p:ph type="body" sz="quarter" idx="17"/>
          </p:nvPr>
        </p:nvSpPr>
        <p:spPr/>
        <p:txBody>
          <a:bodyPr/>
          <a:lstStyle/>
          <a:p>
            <a:pPr marL="0" indent="0">
              <a:spcBef>
                <a:spcPts val="0"/>
              </a:spcBef>
              <a:buClr>
                <a:srgbClr val="001750"/>
              </a:buClr>
              <a:buNone/>
              <a:tabLst>
                <a:tab pos="432000" algn="l"/>
              </a:tabLst>
            </a:pPr>
            <a:r>
              <a:rPr lang="en-US" altLang="ja-JP" dirty="0">
                <a:solidFill>
                  <a:srgbClr val="001750"/>
                </a:solidFill>
              </a:rPr>
              <a:t>2.3	</a:t>
            </a:r>
            <a:r>
              <a:rPr lang="ja-JP" altLang="en-US" dirty="0"/>
              <a:t>医療意見書検索画面</a:t>
            </a:r>
            <a:br>
              <a:rPr lang="en-US" altLang="ja-JP" dirty="0"/>
            </a:br>
            <a:endParaRPr lang="ja-JP" altLang="en-US" dirty="0"/>
          </a:p>
        </p:txBody>
      </p:sp>
      <p:sp>
        <p:nvSpPr>
          <p:cNvPr id="3" name="テキスト プレースホルダー 2">
            <a:extLst>
              <a:ext uri="{FF2B5EF4-FFF2-40B4-BE49-F238E27FC236}">
                <a16:creationId xmlns:a16="http://schemas.microsoft.com/office/drawing/2014/main" id="{6AAC414D-3403-DF44-41BE-738BC5DA14A5}"/>
              </a:ext>
            </a:extLst>
          </p:cNvPr>
          <p:cNvSpPr>
            <a:spLocks noGrp="1"/>
          </p:cNvSpPr>
          <p:nvPr>
            <p:ph type="body" sz="quarter" idx="15"/>
          </p:nvPr>
        </p:nvSpPr>
        <p:spPr/>
        <p:txBody>
          <a:bodyPr/>
          <a:lstStyle/>
          <a:p>
            <a:r>
              <a:rPr lang="en-US" altLang="ja-JP" dirty="0"/>
              <a:t>2. </a:t>
            </a:r>
            <a:r>
              <a:rPr lang="ja-JP" altLang="en-US" dirty="0"/>
              <a:t>各画面の操作</a:t>
            </a:r>
          </a:p>
        </p:txBody>
      </p:sp>
      <p:sp>
        <p:nvSpPr>
          <p:cNvPr id="6" name="テキスト プレースホルダー 5">
            <a:extLst>
              <a:ext uri="{FF2B5EF4-FFF2-40B4-BE49-F238E27FC236}">
                <a16:creationId xmlns:a16="http://schemas.microsoft.com/office/drawing/2014/main" id="{CD92C85B-51CB-AE8D-8C6C-ACB2A2CD0275}"/>
              </a:ext>
            </a:extLst>
          </p:cNvPr>
          <p:cNvSpPr>
            <a:spLocks noGrp="1"/>
          </p:cNvSpPr>
          <p:nvPr>
            <p:ph type="body" sz="quarter" idx="18"/>
          </p:nvPr>
        </p:nvSpPr>
        <p:spPr/>
        <p:txBody>
          <a:bodyPr/>
          <a:lstStyle/>
          <a:p>
            <a:pPr marL="0" indent="0">
              <a:spcBef>
                <a:spcPts val="0"/>
              </a:spcBef>
              <a:buClr>
                <a:srgbClr val="001750"/>
              </a:buClr>
              <a:buNone/>
              <a:tabLst>
                <a:tab pos="432000" algn="l"/>
              </a:tabLst>
            </a:pPr>
            <a:r>
              <a:rPr lang="en-US" altLang="ja-JP" dirty="0">
                <a:solidFill>
                  <a:srgbClr val="001750"/>
                </a:solidFill>
              </a:rPr>
              <a:t>2.1	</a:t>
            </a:r>
            <a:r>
              <a:rPr lang="ja-JP" altLang="en-US" dirty="0"/>
              <a:t>院内システム用チェックツール（補助ツール）</a:t>
            </a:r>
          </a:p>
        </p:txBody>
      </p:sp>
      <p:sp>
        <p:nvSpPr>
          <p:cNvPr id="7" name="テキスト プレースホルダー 6">
            <a:extLst>
              <a:ext uri="{FF2B5EF4-FFF2-40B4-BE49-F238E27FC236}">
                <a16:creationId xmlns:a16="http://schemas.microsoft.com/office/drawing/2014/main" id="{BC5FCE33-DC2A-3446-86BB-EDF8B2D51FCC}"/>
              </a:ext>
            </a:extLst>
          </p:cNvPr>
          <p:cNvSpPr>
            <a:spLocks noGrp="1"/>
          </p:cNvSpPr>
          <p:nvPr>
            <p:ph type="body" sz="quarter" idx="19"/>
          </p:nvPr>
        </p:nvSpPr>
        <p:spPr/>
        <p:txBody>
          <a:bodyPr/>
          <a:lstStyle/>
          <a:p>
            <a:pPr marL="0" indent="0">
              <a:spcBef>
                <a:spcPts val="0"/>
              </a:spcBef>
              <a:buClr>
                <a:srgbClr val="001750"/>
              </a:buClr>
              <a:buNone/>
              <a:tabLst>
                <a:tab pos="432000" algn="l"/>
              </a:tabLst>
            </a:pPr>
            <a:r>
              <a:rPr lang="en-US" altLang="ja-JP" dirty="0">
                <a:solidFill>
                  <a:srgbClr val="001750"/>
                </a:solidFill>
              </a:rPr>
              <a:t>2.4	</a:t>
            </a:r>
            <a:r>
              <a:rPr lang="ja-JP" altLang="en-US" dirty="0"/>
              <a:t>医療意見書出力画面</a:t>
            </a:r>
          </a:p>
        </p:txBody>
      </p:sp>
      <p:sp>
        <p:nvSpPr>
          <p:cNvPr id="8" name="スライド番号プレースホルダ 12">
            <a:extLst>
              <a:ext uri="{FF2B5EF4-FFF2-40B4-BE49-F238E27FC236}">
                <a16:creationId xmlns:a16="http://schemas.microsoft.com/office/drawing/2014/main" id="{F88FFAC9-D701-8436-FBD3-7F41C64E09B2}"/>
              </a:ext>
            </a:extLst>
          </p:cNvPr>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4</a:t>
            </a:fld>
            <a:endParaRPr lang="en-US" altLang="ja-JP" sz="1100" dirty="0">
              <a:solidFill>
                <a:schemeClr val="tx1"/>
              </a:solidFill>
              <a:latin typeface="+mj-lt"/>
              <a:ea typeface="+mn-ea"/>
              <a:cs typeface="Arial" pitchFamily="34" charset="0"/>
            </a:endParaRPr>
          </a:p>
        </p:txBody>
      </p:sp>
      <p:pic>
        <p:nvPicPr>
          <p:cNvPr id="9" name="04-2-③">
            <a:hlinkClick r:id="" action="ppaction://media"/>
            <a:extLst>
              <a:ext uri="{FF2B5EF4-FFF2-40B4-BE49-F238E27FC236}">
                <a16:creationId xmlns:a16="http://schemas.microsoft.com/office/drawing/2014/main" id="{3C97A713-936A-1215-09B2-FDFEF298B8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39" y="-742950"/>
            <a:ext cx="609600" cy="609600"/>
          </a:xfrm>
          <a:prstGeom prst="rect">
            <a:avLst/>
          </a:prstGeom>
        </p:spPr>
      </p:pic>
    </p:spTree>
    <p:extLst>
      <p:ext uri="{BB962C8B-B14F-4D97-AF65-F5344CB8AC3E}">
        <p14:creationId xmlns:p14="http://schemas.microsoft.com/office/powerpoint/2010/main" val="2686168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660">
        <p15:prstTrans prst="peelOff"/>
      </p:transition>
    </mc:Choice>
    <mc:Fallback xmlns="">
      <p:transition spd="slow" advTm="96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6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2F8A4324-81D9-4DE2-CB11-EC6BCC2E6E11}"/>
              </a:ext>
            </a:extLst>
          </p:cNvPr>
          <p:cNvPicPr>
            <a:picLocks noChangeAspect="1"/>
          </p:cNvPicPr>
          <p:nvPr/>
        </p:nvPicPr>
        <p:blipFill>
          <a:blip r:embed="rId6"/>
          <a:stretch>
            <a:fillRect/>
          </a:stretch>
        </p:blipFill>
        <p:spPr>
          <a:xfrm>
            <a:off x="234653" y="752603"/>
            <a:ext cx="3892427" cy="2694290"/>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F9B0E55D-4688-8B8A-E7FD-27424E9DCADB}"/>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院内システム用チェックツールは、院内システムから出力した意見書データをチェックおよび暗号化するデスクトップアプリです。</a:t>
            </a:r>
            <a:endParaRPr lang="en-US" altLang="ja-JP" sz="1400" dirty="0">
              <a:solidFill>
                <a:schemeClr val="bg1"/>
              </a:solidFill>
            </a:endParaRPr>
          </a:p>
          <a:p>
            <a:pPr>
              <a:lnSpc>
                <a:spcPct val="90000"/>
              </a:lnSpc>
              <a:spcBef>
                <a:spcPts val="0"/>
              </a:spcBef>
            </a:pPr>
            <a:r>
              <a:rPr lang="en-US" altLang="ja-JP" sz="1400" dirty="0">
                <a:solidFill>
                  <a:schemeClr val="bg1"/>
                </a:solidFill>
              </a:rPr>
              <a:t>[</a:t>
            </a:r>
            <a:r>
              <a:rPr lang="ja-JP" altLang="en-US" sz="1400" dirty="0">
                <a:solidFill>
                  <a:schemeClr val="bg1"/>
                </a:solidFill>
              </a:rPr>
              <a:t>出力フォルダ</a:t>
            </a:r>
            <a:r>
              <a:rPr lang="en-US" altLang="ja-JP" sz="1400" dirty="0">
                <a:solidFill>
                  <a:schemeClr val="bg1"/>
                </a:solidFill>
              </a:rPr>
              <a:t>]</a:t>
            </a:r>
            <a:r>
              <a:rPr lang="ja-JP" altLang="en-US" sz="1400" dirty="0">
                <a:solidFill>
                  <a:schemeClr val="bg1"/>
                </a:solidFill>
              </a:rPr>
              <a:t>欄に、暗号化したファイルを格納するフォルダを指定します。</a:t>
            </a:r>
            <a:r>
              <a:rPr lang="en-US" altLang="ja-JP" sz="1400" dirty="0">
                <a:solidFill>
                  <a:schemeClr val="bg1"/>
                </a:solidFill>
              </a:rPr>
              <a:t>[</a:t>
            </a:r>
            <a:r>
              <a:rPr lang="ja-JP" altLang="en-US" sz="1400" dirty="0">
                <a:solidFill>
                  <a:schemeClr val="bg1"/>
                </a:solidFill>
              </a:rPr>
              <a:t>ファイル</a:t>
            </a:r>
            <a:r>
              <a:rPr lang="en-US" altLang="ja-JP" sz="1400" dirty="0">
                <a:solidFill>
                  <a:schemeClr val="bg1"/>
                </a:solidFill>
              </a:rPr>
              <a:t>]</a:t>
            </a:r>
            <a:r>
              <a:rPr lang="ja-JP" altLang="en-US" sz="1400" dirty="0">
                <a:solidFill>
                  <a:schemeClr val="bg1"/>
                </a:solidFill>
              </a:rPr>
              <a:t>欄に、チェック対象の意見書データを指定します。</a:t>
            </a:r>
            <a:r>
              <a:rPr lang="en-US" altLang="ja-JP" sz="1400" dirty="0">
                <a:solidFill>
                  <a:schemeClr val="bg1"/>
                </a:solidFill>
              </a:rPr>
              <a:t>[</a:t>
            </a:r>
            <a:r>
              <a:rPr lang="ja-JP" altLang="en-US" sz="1400" dirty="0">
                <a:solidFill>
                  <a:schemeClr val="bg1"/>
                </a:solidFill>
              </a:rPr>
              <a:t>実行</a:t>
            </a:r>
            <a:r>
              <a:rPr lang="en-US" altLang="ja-JP" sz="1400" dirty="0">
                <a:solidFill>
                  <a:schemeClr val="bg1"/>
                </a:solidFill>
              </a:rPr>
              <a:t>]</a:t>
            </a:r>
            <a:r>
              <a:rPr lang="ja-JP" altLang="en-US" sz="1400" dirty="0">
                <a:solidFill>
                  <a:schemeClr val="bg1"/>
                </a:solidFill>
              </a:rPr>
              <a:t>ボタンをクリックすると意見書データのチェックおよび暗号化が行われ、出力フォルダに</a:t>
            </a:r>
            <a:r>
              <a:rPr lang="en-US" altLang="ja-JP" sz="1400" dirty="0">
                <a:solidFill>
                  <a:schemeClr val="bg1"/>
                </a:solidFill>
              </a:rPr>
              <a:t>zip</a:t>
            </a:r>
            <a:r>
              <a:rPr lang="ja-JP" altLang="en-US" sz="1400" dirty="0">
                <a:solidFill>
                  <a:schemeClr val="bg1"/>
                </a:solidFill>
              </a:rPr>
              <a:t>ファイルが出力されます。また、チェック結果が</a:t>
            </a:r>
            <a:r>
              <a:rPr lang="en-US" altLang="ja-JP" sz="1400" dirty="0">
                <a:solidFill>
                  <a:schemeClr val="bg1"/>
                </a:solidFill>
              </a:rPr>
              <a:t>[</a:t>
            </a:r>
            <a:r>
              <a:rPr lang="ja-JP" altLang="en-US" sz="1400" dirty="0">
                <a:solidFill>
                  <a:schemeClr val="bg1"/>
                </a:solidFill>
              </a:rPr>
              <a:t>結果</a:t>
            </a:r>
            <a:r>
              <a:rPr lang="en-US" altLang="ja-JP" sz="1400" dirty="0">
                <a:solidFill>
                  <a:schemeClr val="bg1"/>
                </a:solidFill>
              </a:rPr>
              <a:t>]</a:t>
            </a:r>
            <a:r>
              <a:rPr lang="ja-JP" altLang="en-US" sz="1400" dirty="0">
                <a:solidFill>
                  <a:schemeClr val="bg1"/>
                </a:solidFill>
              </a:rPr>
              <a:t>欄に表示されます。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2.1 </a:t>
            </a:r>
            <a:r>
              <a:rPr lang="ja-JP" altLang="en-US" dirty="0"/>
              <a:t>院内システム用チェックツール（補助ツール）</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50949"/>
            <a:ext cx="4677788" cy="1242443"/>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a:lnSpc>
                <a:spcPct val="120000"/>
              </a:lnSpc>
            </a:pPr>
            <a:r>
              <a:rPr lang="ja-JP" altLang="en-US" sz="1400" dirty="0">
                <a:solidFill>
                  <a:schemeClr val="tx1"/>
                </a:solidFill>
                <a:latin typeface="+mn-ea"/>
                <a:ea typeface="+mn-ea"/>
              </a:rPr>
              <a:t>院内システムから出力した意見書データのチェックおよび暗号化</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44123" y="2145794"/>
            <a:ext cx="4677788" cy="168840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出力フォルダ</a:t>
            </a:r>
            <a:r>
              <a:rPr lang="en-US" altLang="ja-JP" sz="1400" dirty="0">
                <a:solidFill>
                  <a:schemeClr val="tx1"/>
                </a:solidFill>
                <a:latin typeface="+mn-ea"/>
                <a:ea typeface="+mn-ea"/>
              </a:rPr>
              <a:t>]</a:t>
            </a:r>
            <a:r>
              <a:rPr lang="ja-JP" altLang="en-US" sz="1400" dirty="0">
                <a:solidFill>
                  <a:schemeClr val="tx1"/>
                </a:solidFill>
                <a:latin typeface="+mn-ea"/>
                <a:ea typeface="+mn-ea"/>
              </a:rPr>
              <a:t>の</a:t>
            </a:r>
            <a:r>
              <a:rPr lang="en-US" altLang="ja-JP" sz="1400" dirty="0">
                <a:solidFill>
                  <a:schemeClr val="tx1"/>
                </a:solidFill>
                <a:latin typeface="+mn-ea"/>
                <a:ea typeface="+mn-ea"/>
              </a:rPr>
              <a:t>[</a:t>
            </a:r>
            <a:r>
              <a:rPr lang="ja-JP" altLang="en-US" sz="1400" dirty="0">
                <a:solidFill>
                  <a:schemeClr val="tx1"/>
                </a:solidFill>
                <a:latin typeface="+mn-ea"/>
                <a:ea typeface="+mn-ea"/>
              </a:rPr>
              <a:t>参照</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ボタンをクリックしてフォルダを選択</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ファイル</a:t>
            </a:r>
            <a:r>
              <a:rPr lang="en-US" altLang="ja-JP" sz="1400" dirty="0">
                <a:solidFill>
                  <a:schemeClr val="tx1"/>
                </a:solidFill>
                <a:latin typeface="+mn-ea"/>
                <a:ea typeface="+mn-ea"/>
              </a:rPr>
              <a:t>]</a:t>
            </a:r>
            <a:r>
              <a:rPr lang="ja-JP" altLang="en-US" sz="1400" dirty="0">
                <a:solidFill>
                  <a:schemeClr val="tx1"/>
                </a:solidFill>
                <a:latin typeface="+mn-ea"/>
                <a:ea typeface="+mn-ea"/>
              </a:rPr>
              <a:t>の</a:t>
            </a:r>
            <a:r>
              <a:rPr lang="en-US" altLang="ja-JP" sz="1400" dirty="0">
                <a:solidFill>
                  <a:schemeClr val="tx1"/>
                </a:solidFill>
                <a:latin typeface="+mn-ea"/>
                <a:ea typeface="+mn-ea"/>
              </a:rPr>
              <a:t>[</a:t>
            </a:r>
            <a:r>
              <a:rPr lang="ja-JP" altLang="en-US" sz="1400" dirty="0">
                <a:solidFill>
                  <a:schemeClr val="tx1"/>
                </a:solidFill>
                <a:latin typeface="+mn-ea"/>
                <a:ea typeface="+mn-ea"/>
              </a:rPr>
              <a:t>参照</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ボタンをクリックして意見書データを選択</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実行</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ボタンをクリックして、意見書データのチェックおよび暗号化を行う</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4" name="05-2-③">
            <a:hlinkClick r:id="" action="ppaction://media"/>
            <a:extLst>
              <a:ext uri="{FF2B5EF4-FFF2-40B4-BE49-F238E27FC236}">
                <a16:creationId xmlns:a16="http://schemas.microsoft.com/office/drawing/2014/main" id="{113419F7-955E-2080-5668-36F15D12D3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789352"/>
            <a:ext cx="609600" cy="609600"/>
          </a:xfrm>
          <a:prstGeom prst="rect">
            <a:avLst/>
          </a:prstGeom>
        </p:spPr>
      </p:pic>
      <p:sp>
        <p:nvSpPr>
          <p:cNvPr id="5" name="正方形/長方形 4">
            <a:extLst>
              <a:ext uri="{FF2B5EF4-FFF2-40B4-BE49-F238E27FC236}">
                <a16:creationId xmlns:a16="http://schemas.microsoft.com/office/drawing/2014/main" id="{3A454435-CBC6-D907-38B8-B323001917D7}"/>
              </a:ext>
            </a:extLst>
          </p:cNvPr>
          <p:cNvSpPr/>
          <p:nvPr/>
        </p:nvSpPr>
        <p:spPr>
          <a:xfrm>
            <a:off x="206374" y="2017526"/>
            <a:ext cx="3756026" cy="211323"/>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6" name="正方形/長方形 5">
            <a:extLst>
              <a:ext uri="{FF2B5EF4-FFF2-40B4-BE49-F238E27FC236}">
                <a16:creationId xmlns:a16="http://schemas.microsoft.com/office/drawing/2014/main" id="{198AE012-32B7-3984-D764-C157A2BBFFE0}"/>
              </a:ext>
            </a:extLst>
          </p:cNvPr>
          <p:cNvSpPr/>
          <p:nvPr/>
        </p:nvSpPr>
        <p:spPr>
          <a:xfrm>
            <a:off x="215900" y="2161454"/>
            <a:ext cx="3754800" cy="2124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EC94AF30-A6EB-6AFD-2716-4DA870518C82}"/>
              </a:ext>
            </a:extLst>
          </p:cNvPr>
          <p:cNvSpPr/>
          <p:nvPr/>
        </p:nvSpPr>
        <p:spPr>
          <a:xfrm>
            <a:off x="1606550" y="2374214"/>
            <a:ext cx="2384425" cy="101853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88961070-0F52-51BF-2407-CFF63F1E6536}"/>
              </a:ext>
            </a:extLst>
          </p:cNvPr>
          <p:cNvSpPr/>
          <p:nvPr/>
        </p:nvSpPr>
        <p:spPr>
          <a:xfrm>
            <a:off x="3853581" y="907806"/>
            <a:ext cx="256457" cy="169447"/>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585644407"/>
      </p:ext>
    </p:extLst>
  </p:cSld>
  <p:clrMapOvr>
    <a:masterClrMapping/>
  </p:clrMapOvr>
  <mc:AlternateContent xmlns:mc="http://schemas.openxmlformats.org/markup-compatibility/2006" xmlns:p14="http://schemas.microsoft.com/office/powerpoint/2010/main">
    <mc:Choice Requires="p14">
      <p:transition spd="med" p14:dur="700" advClick="0" advTm="32940">
        <p:fade/>
      </p:transition>
    </mc:Choice>
    <mc:Fallback xmlns="">
      <p:transition spd="med" advClick="0" advTm="32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40" fill="hold"/>
                                        <p:tgtEl>
                                          <p:spTgt spid="4"/>
                                        </p:tgtEl>
                                      </p:cBhvr>
                                    </p:cmd>
                                  </p:childTnLst>
                                </p:cTn>
                              </p:par>
                              <p:par>
                                <p:cTn id="7" presetID="10" presetClass="entr" presetSubtype="0" fill="hold" grpId="0" nodeType="withEffect">
                                  <p:stCondLst>
                                    <p:cond delay="9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xit" presetSubtype="0" fill="hold" grpId="1" nodeType="withEffect">
                                  <p:stCondLst>
                                    <p:cond delay="1400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ntr" presetSubtype="0" fill="hold" grpId="0" nodeType="withEffect">
                                  <p:stCondLst>
                                    <p:cond delay="14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xit" presetSubtype="0" fill="hold" grpId="1" nodeType="withEffect">
                                  <p:stCondLst>
                                    <p:cond delay="1900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ntr" presetSubtype="0" fill="hold" grpId="0" nodeType="withEffect">
                                  <p:stCondLst>
                                    <p:cond delay="200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xit" presetSubtype="0" fill="hold" grpId="1" nodeType="withEffect">
                                  <p:stCondLst>
                                    <p:cond delay="2200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ntr" presetSubtype="0" fill="hold" grpId="0" nodeType="withEffect">
                                  <p:stCondLst>
                                    <p:cond delay="30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6" grpId="0" animBg="1"/>
      <p:bldP spid="6" grpId="1" animBg="1"/>
      <p:bldP spid="7" grpId="0" animBg="1"/>
      <p:bldP spid="10" grpId="0" animBg="1"/>
      <p:bldP spid="10" grpId="1" animBg="1"/>
    </p:bldLst>
  </p:timing>
  <p:extLst>
    <p:ext uri="{6950BFC3-D8DA-4A85-94F7-54DA5524770B}">
      <p188:commentRel xmlns:p188="http://schemas.microsoft.com/office/powerpoint/2018/8/main" r:id="rId5"/>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0C392E4-9227-C166-F28F-0696E1FA8F4E}"/>
              </a:ext>
            </a:extLst>
          </p:cNvPr>
          <p:cNvPicPr>
            <a:picLocks noChangeAspect="1"/>
          </p:cNvPicPr>
          <p:nvPr/>
        </p:nvPicPr>
        <p:blipFill>
          <a:blip r:embed="rId6"/>
          <a:stretch>
            <a:fillRect/>
          </a:stretch>
        </p:blipFill>
        <p:spPr>
          <a:xfrm>
            <a:off x="234653" y="752603"/>
            <a:ext cx="3892427" cy="2694290"/>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ECC8781D-9A41-3AD4-6560-4BE87766EA25}"/>
              </a:ext>
            </a:extLst>
          </p:cNvPr>
          <p:cNvSpPr>
            <a:spLocks noGrp="1"/>
          </p:cNvSpPr>
          <p:nvPr>
            <p:ph type="body" sz="quarter" idx="14"/>
          </p:nvPr>
        </p:nvSpPr>
        <p:spPr/>
        <p:txBody>
          <a:bodyPr/>
          <a:lstStyle/>
          <a:p>
            <a:pPr>
              <a:lnSpc>
                <a:spcPct val="90000"/>
              </a:lnSpc>
              <a:spcBef>
                <a:spcPts val="0"/>
              </a:spcBef>
            </a:pPr>
            <a:r>
              <a:rPr lang="ja-JP" altLang="en-US" dirty="0"/>
              <a:t>院内システム用チェックツールの実行後は、 </a:t>
            </a:r>
            <a:r>
              <a:rPr lang="en-US" altLang="ja-JP" dirty="0"/>
              <a:t>[</a:t>
            </a:r>
            <a:r>
              <a:rPr lang="ja-JP" altLang="en-US" dirty="0"/>
              <a:t>結果</a:t>
            </a:r>
            <a:r>
              <a:rPr lang="en-US" altLang="ja-JP" dirty="0"/>
              <a:t>]</a:t>
            </a:r>
            <a:r>
              <a:rPr lang="ja-JP" altLang="en-US" dirty="0"/>
              <a:t>欄でエラーの有無を確認します。 </a:t>
            </a:r>
            <a:r>
              <a:rPr lang="en-US" altLang="ja-JP" dirty="0"/>
              <a:t>[</a:t>
            </a:r>
            <a:r>
              <a:rPr lang="ja-JP" altLang="en-US" dirty="0"/>
              <a:t>エラーあり</a:t>
            </a:r>
            <a:r>
              <a:rPr lang="en-US" altLang="ja-JP" dirty="0"/>
              <a:t>]</a:t>
            </a:r>
            <a:r>
              <a:rPr lang="ja-JP" altLang="en-US" dirty="0"/>
              <a:t>と表示された場合は、出力フォルダにエラー情報が記載された</a:t>
            </a:r>
            <a:r>
              <a:rPr lang="en-US" altLang="ja-JP" dirty="0"/>
              <a:t>CSV</a:t>
            </a:r>
            <a:r>
              <a:rPr lang="ja-JP" altLang="en-US" dirty="0"/>
              <a:t>ファイルが格納されますので、ファイルの内容を確認し、エラーに対処してください。</a:t>
            </a:r>
          </a:p>
          <a:p>
            <a:pPr>
              <a:lnSpc>
                <a:spcPct val="90000"/>
              </a:lnSpc>
              <a:spcBef>
                <a:spcPts val="0"/>
              </a:spcBef>
            </a:pPr>
            <a:r>
              <a:rPr lang="ja-JP" altLang="en-US" dirty="0"/>
              <a:t>また、</a:t>
            </a:r>
            <a:r>
              <a:rPr lang="en-US" altLang="ja-JP" dirty="0"/>
              <a:t>[</a:t>
            </a:r>
            <a:r>
              <a:rPr lang="ja-JP" altLang="en-US" dirty="0"/>
              <a:t>出力フォルダ</a:t>
            </a:r>
            <a:r>
              <a:rPr lang="en-US" altLang="ja-JP" dirty="0"/>
              <a:t>]</a:t>
            </a:r>
            <a:r>
              <a:rPr lang="ja-JP" altLang="en-US" dirty="0"/>
              <a:t>にはネットワークフォルダが指定できません。</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2.1 </a:t>
            </a:r>
            <a:r>
              <a:rPr lang="ja-JP" altLang="en-US" dirty="0"/>
              <a:t>院内システム用チェックツール（補助ツール）</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52603"/>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結果</a:t>
            </a:r>
            <a:r>
              <a:rPr lang="en-US" altLang="ja-JP" sz="1400" dirty="0">
                <a:solidFill>
                  <a:schemeClr val="tx1"/>
                </a:solidFill>
                <a:latin typeface="+mn-ea"/>
                <a:ea typeface="+mn-ea"/>
              </a:rPr>
              <a:t>]</a:t>
            </a:r>
            <a:r>
              <a:rPr lang="ja-JP" altLang="en-US" sz="1400" dirty="0">
                <a:solidFill>
                  <a:schemeClr val="tx1"/>
                </a:solidFill>
                <a:latin typeface="+mn-ea"/>
                <a:ea typeface="+mn-ea"/>
              </a:rPr>
              <a:t>欄に</a:t>
            </a:r>
            <a:r>
              <a:rPr lang="en-US" altLang="ja-JP" sz="1400" dirty="0">
                <a:solidFill>
                  <a:schemeClr val="tx1"/>
                </a:solidFill>
                <a:latin typeface="+mn-ea"/>
                <a:ea typeface="+mn-ea"/>
              </a:rPr>
              <a:t>[</a:t>
            </a:r>
            <a:r>
              <a:rPr lang="ja-JP" altLang="en-US" sz="1400" dirty="0">
                <a:solidFill>
                  <a:schemeClr val="tx1"/>
                </a:solidFill>
                <a:latin typeface="+mn-ea"/>
                <a:ea typeface="+mn-ea"/>
              </a:rPr>
              <a:t>エラーあり</a:t>
            </a:r>
            <a:r>
              <a:rPr lang="en-US" altLang="ja-JP" sz="1400" dirty="0">
                <a:solidFill>
                  <a:schemeClr val="tx1"/>
                </a:solidFill>
                <a:latin typeface="+mn-ea"/>
                <a:ea typeface="+mn-ea"/>
              </a:rPr>
              <a:t>]</a:t>
            </a:r>
            <a:r>
              <a:rPr lang="ja-JP" altLang="en-US" sz="1400" dirty="0">
                <a:solidFill>
                  <a:schemeClr val="tx1"/>
                </a:solidFill>
                <a:latin typeface="+mn-ea"/>
                <a:ea typeface="+mn-ea"/>
              </a:rPr>
              <a:t>と表示された場合は、出力フォルダにエラー情報が記載された</a:t>
            </a:r>
            <a:r>
              <a:rPr lang="en-US" altLang="ja-JP" sz="1400" dirty="0">
                <a:solidFill>
                  <a:schemeClr val="tx1"/>
                </a:solidFill>
                <a:latin typeface="+mn-ea"/>
                <a:ea typeface="+mn-ea"/>
              </a:rPr>
              <a:t>CSV</a:t>
            </a:r>
            <a:r>
              <a:rPr lang="ja-JP" altLang="en-US" sz="1400" dirty="0">
                <a:solidFill>
                  <a:schemeClr val="tx1"/>
                </a:solidFill>
                <a:latin typeface="+mn-ea"/>
                <a:ea typeface="+mn-ea"/>
              </a:rPr>
              <a:t>ファイルが格納される。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出力フォルダ</a:t>
            </a:r>
            <a:r>
              <a:rPr lang="en-US" altLang="ja-JP" sz="1400" dirty="0">
                <a:solidFill>
                  <a:schemeClr val="tx1"/>
                </a:solidFill>
                <a:latin typeface="+mn-ea"/>
                <a:ea typeface="+mn-ea"/>
              </a:rPr>
              <a:t>]</a:t>
            </a:r>
            <a:r>
              <a:rPr lang="ja-JP" altLang="en-US" sz="1400" dirty="0">
                <a:solidFill>
                  <a:schemeClr val="tx1"/>
                </a:solidFill>
                <a:latin typeface="+mn-ea"/>
                <a:ea typeface="+mn-ea"/>
              </a:rPr>
              <a:t>は、ネットワークフォルダの指定不可。ローカルフォルダを選択すること。</a:t>
            </a:r>
            <a:endParaRPr lang="en-US" altLang="ja-JP" sz="1400" dirty="0">
              <a:solidFill>
                <a:schemeClr val="tx1"/>
              </a:solidFill>
              <a:latin typeface="+mn-ea"/>
              <a:ea typeface="+mn-ea"/>
            </a:endParaRPr>
          </a:p>
        </p:txBody>
      </p:sp>
      <p:pic>
        <p:nvPicPr>
          <p:cNvPr id="4" name="06-2-③">
            <a:hlinkClick r:id="" action="ppaction://media"/>
            <a:extLst>
              <a:ext uri="{FF2B5EF4-FFF2-40B4-BE49-F238E27FC236}">
                <a16:creationId xmlns:a16="http://schemas.microsoft.com/office/drawing/2014/main" id="{9BFDAA02-1A97-BA52-AC06-11DFEA7B25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789352"/>
            <a:ext cx="609600" cy="609600"/>
          </a:xfrm>
          <a:prstGeom prst="rect">
            <a:avLst/>
          </a:prstGeom>
        </p:spPr>
      </p:pic>
      <p:sp>
        <p:nvSpPr>
          <p:cNvPr id="6" name="正方形/長方形 5">
            <a:extLst>
              <a:ext uri="{FF2B5EF4-FFF2-40B4-BE49-F238E27FC236}">
                <a16:creationId xmlns:a16="http://schemas.microsoft.com/office/drawing/2014/main" id="{1AAF5B97-19DC-132B-1431-60AE3DF29116}"/>
              </a:ext>
            </a:extLst>
          </p:cNvPr>
          <p:cNvSpPr/>
          <p:nvPr/>
        </p:nvSpPr>
        <p:spPr>
          <a:xfrm>
            <a:off x="1606550" y="2365348"/>
            <a:ext cx="2384425" cy="10188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972321674"/>
      </p:ext>
    </p:extLst>
  </p:cSld>
  <p:clrMapOvr>
    <a:masterClrMapping/>
  </p:clrMapOvr>
  <mc:AlternateContent xmlns:mc="http://schemas.openxmlformats.org/markup-compatibility/2006" xmlns:p14="http://schemas.microsoft.com/office/powerpoint/2010/main">
    <mc:Choice Requires="p14">
      <p:transition spd="med" p14:dur="700" advClick="0" advTm="23790">
        <p:fade/>
      </p:transition>
    </mc:Choice>
    <mc:Fallback xmlns="">
      <p:transition spd="med" advClick="0" advTm="237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88" fill="hold"/>
                                        <p:tgtEl>
                                          <p:spTgt spid="4"/>
                                        </p:tgtEl>
                                      </p:cBhvr>
                                    </p:cmd>
                                  </p:childTnLst>
                                </p:cTn>
                              </p:par>
                              <p:par>
                                <p:cTn id="7" presetID="10" presetClass="entr" presetSubtype="0" fill="hold" grpId="0" nodeType="withEffect">
                                  <p:stCondLst>
                                    <p:cond delay="3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xit" presetSubtype="0" fill="hold" grpId="1" nodeType="withEffect">
                                  <p:stCondLst>
                                    <p:cond delay="1850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6" grpId="0" animBg="1"/>
      <p:bldP spid="6" grpId="1" animBg="1"/>
    </p:bldLst>
  </p:timing>
  <p:extLst>
    <p:ext uri="{6950BFC3-D8DA-4A85-94F7-54DA5524770B}">
      <p188:commentRel xmlns:p188="http://schemas.microsoft.com/office/powerpoint/2018/8/main" r:id="rId5"/>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B2A2C93-625A-506A-33CC-F36E64C470F3}"/>
              </a:ext>
            </a:extLst>
          </p:cNvPr>
          <p:cNvPicPr>
            <a:picLocks noChangeAspect="1"/>
          </p:cNvPicPr>
          <p:nvPr/>
        </p:nvPicPr>
        <p:blipFill>
          <a:blip r:embed="rId6"/>
          <a:stretch>
            <a:fillRect/>
          </a:stretch>
        </p:blipFill>
        <p:spPr>
          <a:xfrm>
            <a:off x="234655" y="766574"/>
            <a:ext cx="3904585" cy="1822265"/>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8D929A48-9CB5-080C-6DF2-26679BB48471}"/>
              </a:ext>
            </a:extLst>
          </p:cNvPr>
          <p:cNvSpPr>
            <a:spLocks noGrp="1"/>
          </p:cNvSpPr>
          <p:nvPr>
            <p:ph type="body" sz="quarter" idx="14"/>
          </p:nvPr>
        </p:nvSpPr>
        <p:spPr/>
        <p:txBody>
          <a:bodyPr/>
          <a:lstStyle/>
          <a:p>
            <a:pPr>
              <a:lnSpc>
                <a:spcPct val="90000"/>
              </a:lnSpc>
              <a:spcBef>
                <a:spcPts val="0"/>
              </a:spcBef>
            </a:pPr>
            <a:r>
              <a:rPr lang="ja-JP" altLang="en-US" dirty="0"/>
              <a:t>医療意見書一括登録画面は、院内システム用チェックツールでチェックおよび暗号化した意見書データを小慢</a:t>
            </a:r>
            <a:r>
              <a:rPr lang="en-US" altLang="ja-JP" dirty="0"/>
              <a:t>DB</a:t>
            </a:r>
            <a:r>
              <a:rPr lang="ja-JP" altLang="en-US" dirty="0"/>
              <a:t>に取り込む画面です。</a:t>
            </a:r>
          </a:p>
          <a:p>
            <a:pPr>
              <a:lnSpc>
                <a:spcPct val="90000"/>
              </a:lnSpc>
              <a:spcBef>
                <a:spcPts val="0"/>
              </a:spcBef>
            </a:pPr>
            <a:r>
              <a:rPr lang="en-US" altLang="ja-JP" dirty="0"/>
              <a:t>[</a:t>
            </a:r>
            <a:r>
              <a:rPr lang="ja-JP" altLang="en-US" dirty="0"/>
              <a:t>ファイル</a:t>
            </a:r>
            <a:r>
              <a:rPr lang="en-US" altLang="ja-JP" dirty="0"/>
              <a:t>]</a:t>
            </a:r>
            <a:r>
              <a:rPr lang="ja-JP" altLang="en-US" dirty="0"/>
              <a:t>欄に、小慢</a:t>
            </a:r>
            <a:r>
              <a:rPr lang="en-US" altLang="ja-JP" dirty="0"/>
              <a:t>DB</a:t>
            </a:r>
            <a:r>
              <a:rPr lang="ja-JP" altLang="en-US" dirty="0"/>
              <a:t>に取り込む意見書データを選択します。</a:t>
            </a:r>
            <a:r>
              <a:rPr lang="en-US" altLang="ja-JP" dirty="0"/>
              <a:t>[</a:t>
            </a:r>
            <a:r>
              <a:rPr lang="ja-JP" altLang="en-US" dirty="0"/>
              <a:t>アップロード</a:t>
            </a:r>
            <a:r>
              <a:rPr lang="en-US" altLang="ja-JP" dirty="0"/>
              <a:t>]</a:t>
            </a:r>
            <a:r>
              <a:rPr lang="ja-JP" altLang="en-US" dirty="0"/>
              <a:t>ボタンをクリックすると意見書データが小慢</a:t>
            </a:r>
            <a:r>
              <a:rPr lang="en-US" altLang="ja-JP" dirty="0"/>
              <a:t>DB</a:t>
            </a:r>
            <a:r>
              <a:rPr lang="ja-JP" altLang="en-US" dirty="0"/>
              <a:t>に取り込まれ、結果が</a:t>
            </a:r>
            <a:r>
              <a:rPr lang="en-US" altLang="ja-JP" dirty="0"/>
              <a:t>[</a:t>
            </a:r>
            <a:r>
              <a:rPr lang="ja-JP" altLang="en-US" dirty="0"/>
              <a:t>結果</a:t>
            </a:r>
            <a:r>
              <a:rPr lang="en-US" altLang="ja-JP" dirty="0"/>
              <a:t>]</a:t>
            </a:r>
            <a:r>
              <a:rPr lang="ja-JP" altLang="en-US" dirty="0"/>
              <a:t>欄に表示されます。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2.2 </a:t>
            </a:r>
            <a:r>
              <a:rPr lang="ja-JP" altLang="en-US" dirty="0"/>
              <a:t>医療意見書一括登録</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57300"/>
            <a:ext cx="4677788" cy="98260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a:lnSpc>
                <a:spcPct val="120000"/>
              </a:lnSpc>
            </a:pPr>
            <a:r>
              <a:rPr lang="ja-JP" altLang="en-US" sz="1400" dirty="0">
                <a:solidFill>
                  <a:schemeClr val="tx1"/>
                </a:solidFill>
                <a:latin typeface="+mn-ea"/>
                <a:ea typeface="+mn-ea"/>
              </a:rPr>
              <a:t>院内システム用チェックツールでチェックおよび暗号化した意見書データの小慢</a:t>
            </a:r>
            <a:r>
              <a:rPr lang="en-US" altLang="ja-JP" sz="1400" dirty="0">
                <a:solidFill>
                  <a:schemeClr val="tx1"/>
                </a:solidFill>
                <a:latin typeface="+mn-ea"/>
                <a:ea typeface="+mn-ea"/>
              </a:rPr>
              <a:t>DB</a:t>
            </a:r>
            <a:r>
              <a:rPr lang="ja-JP" altLang="en-US" sz="1400" dirty="0">
                <a:solidFill>
                  <a:schemeClr val="tx1"/>
                </a:solidFill>
                <a:latin typeface="+mn-ea"/>
                <a:ea typeface="+mn-ea"/>
              </a:rPr>
              <a:t>への取込</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44123" y="1847344"/>
            <a:ext cx="4677788" cy="1873755"/>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ファイル</a:t>
            </a:r>
            <a:r>
              <a:rPr lang="en-US" altLang="ja-JP" sz="1400" dirty="0">
                <a:solidFill>
                  <a:schemeClr val="tx1"/>
                </a:solidFill>
                <a:latin typeface="+mn-ea"/>
                <a:ea typeface="+mn-ea"/>
              </a:rPr>
              <a:t>]</a:t>
            </a:r>
            <a:r>
              <a:rPr lang="ja-JP" altLang="en-US" sz="1400" dirty="0">
                <a:solidFill>
                  <a:schemeClr val="tx1"/>
                </a:solidFill>
                <a:latin typeface="+mn-ea"/>
                <a:ea typeface="+mn-ea"/>
              </a:rPr>
              <a:t>の</a:t>
            </a:r>
            <a:r>
              <a:rPr lang="en-US" altLang="ja-JP" sz="1400" dirty="0">
                <a:solidFill>
                  <a:schemeClr val="tx1"/>
                </a:solidFill>
                <a:latin typeface="+mn-ea"/>
                <a:ea typeface="+mn-ea"/>
              </a:rPr>
              <a:t>[</a:t>
            </a:r>
            <a:r>
              <a:rPr lang="ja-JP" altLang="en-US" sz="1400" dirty="0">
                <a:solidFill>
                  <a:schemeClr val="tx1"/>
                </a:solidFill>
                <a:latin typeface="+mn-ea"/>
                <a:ea typeface="+mn-ea"/>
              </a:rPr>
              <a:t>参照</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ボタンをクリックしてファイルを選択</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アップロード</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4" name="07-2-③">
            <a:hlinkClick r:id="" action="ppaction://media"/>
            <a:extLst>
              <a:ext uri="{FF2B5EF4-FFF2-40B4-BE49-F238E27FC236}">
                <a16:creationId xmlns:a16="http://schemas.microsoft.com/office/drawing/2014/main" id="{14F29E67-1EA1-FD8B-55C1-665F4EB433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85974"/>
            <a:ext cx="609600" cy="609600"/>
          </a:xfrm>
          <a:prstGeom prst="rect">
            <a:avLst/>
          </a:prstGeom>
        </p:spPr>
      </p:pic>
      <p:sp>
        <p:nvSpPr>
          <p:cNvPr id="5" name="正方形/長方形 4">
            <a:extLst>
              <a:ext uri="{FF2B5EF4-FFF2-40B4-BE49-F238E27FC236}">
                <a16:creationId xmlns:a16="http://schemas.microsoft.com/office/drawing/2014/main" id="{4D060BAF-5536-5774-DB61-EF48506FF7BD}"/>
              </a:ext>
            </a:extLst>
          </p:cNvPr>
          <p:cNvSpPr/>
          <p:nvPr/>
        </p:nvSpPr>
        <p:spPr>
          <a:xfrm>
            <a:off x="415925" y="1348450"/>
            <a:ext cx="3517900" cy="216839"/>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6" name="正方形/長方形 5">
            <a:extLst>
              <a:ext uri="{FF2B5EF4-FFF2-40B4-BE49-F238E27FC236}">
                <a16:creationId xmlns:a16="http://schemas.microsoft.com/office/drawing/2014/main" id="{FD0327EF-27E3-D8C0-CBDC-92EF2CE20F4C}"/>
              </a:ext>
            </a:extLst>
          </p:cNvPr>
          <p:cNvSpPr/>
          <p:nvPr/>
        </p:nvSpPr>
        <p:spPr>
          <a:xfrm>
            <a:off x="3587751" y="952653"/>
            <a:ext cx="546100" cy="19034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EB1C6785-0D0D-3438-F1C3-5C19D718F2FA}"/>
              </a:ext>
            </a:extLst>
          </p:cNvPr>
          <p:cNvSpPr/>
          <p:nvPr/>
        </p:nvSpPr>
        <p:spPr>
          <a:xfrm>
            <a:off x="3500687" y="2120632"/>
            <a:ext cx="406944" cy="446356"/>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3478110173"/>
      </p:ext>
    </p:extLst>
  </p:cSld>
  <p:clrMapOvr>
    <a:masterClrMapping/>
  </p:clrMapOvr>
  <mc:AlternateContent xmlns:mc="http://schemas.openxmlformats.org/markup-compatibility/2006" xmlns:p14="http://schemas.microsoft.com/office/powerpoint/2010/main">
    <mc:Choice Requires="p14">
      <p:transition spd="med" p14:dur="700" advClick="0" advTm="23490">
        <p:fade/>
      </p:transition>
    </mc:Choice>
    <mc:Fallback xmlns="">
      <p:transition spd="med" advClick="0" advTm="234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94" fill="hold"/>
                                        <p:tgtEl>
                                          <p:spTgt spid="4"/>
                                        </p:tgtEl>
                                      </p:cBhvr>
                                    </p:cmd>
                                  </p:childTnLst>
                                </p:cTn>
                              </p:par>
                              <p:par>
                                <p:cTn id="7" presetID="10" presetClass="entr" presetSubtype="0" fill="hold" grpId="0" nodeType="withEffect">
                                  <p:stCondLst>
                                    <p:cond delay="105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xit" presetSubtype="0" fill="hold" grpId="1" nodeType="withEffect">
                                  <p:stCondLst>
                                    <p:cond delay="1550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ntr" presetSubtype="0" fill="hold" grpId="0" nodeType="withEffect">
                                  <p:stCondLst>
                                    <p:cond delay="16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xit" presetSubtype="0" fill="hold" grpId="1" nodeType="withEffect">
                                  <p:stCondLst>
                                    <p:cond delay="2050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ntr" presetSubtype="0" fill="hold" grpId="0" nodeType="withEffect">
                                  <p:stCondLst>
                                    <p:cond delay="21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6" grpId="0" animBg="1"/>
      <p:bldP spid="6" grpId="1" animBg="1"/>
      <p:bldP spid="7" grpId="0" animBg="1"/>
    </p:bld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BA94E0DC-B654-8AED-21FF-DDC4891184BD}"/>
              </a:ext>
            </a:extLst>
          </p:cNvPr>
          <p:cNvGrpSpPr/>
          <p:nvPr/>
        </p:nvGrpSpPr>
        <p:grpSpPr>
          <a:xfrm>
            <a:off x="234655" y="766574"/>
            <a:ext cx="3904585" cy="1822265"/>
            <a:chOff x="234655" y="766574"/>
            <a:chExt cx="3904585" cy="1822265"/>
          </a:xfrm>
        </p:grpSpPr>
        <p:pic>
          <p:nvPicPr>
            <p:cNvPr id="9" name="図 8">
              <a:extLst>
                <a:ext uri="{FF2B5EF4-FFF2-40B4-BE49-F238E27FC236}">
                  <a16:creationId xmlns:a16="http://schemas.microsoft.com/office/drawing/2014/main" id="{D34095E2-D2A6-4002-5C7E-61101BD4C4BE}"/>
                </a:ext>
              </a:extLst>
            </p:cNvPr>
            <p:cNvPicPr>
              <a:picLocks noChangeAspect="1"/>
            </p:cNvPicPr>
            <p:nvPr/>
          </p:nvPicPr>
          <p:blipFill>
            <a:blip r:embed="rId6"/>
            <a:stretch>
              <a:fillRect/>
            </a:stretch>
          </p:blipFill>
          <p:spPr>
            <a:xfrm>
              <a:off x="234655" y="766574"/>
              <a:ext cx="3904585" cy="1822265"/>
            </a:xfrm>
            <a:prstGeom prst="rect">
              <a:avLst/>
            </a:prstGeom>
            <a:ln>
              <a:solidFill>
                <a:schemeClr val="tx1"/>
              </a:solidFill>
            </a:ln>
          </p:spPr>
        </p:pic>
        <p:pic>
          <p:nvPicPr>
            <p:cNvPr id="4" name="図 3">
              <a:extLst>
                <a:ext uri="{FF2B5EF4-FFF2-40B4-BE49-F238E27FC236}">
                  <a16:creationId xmlns:a16="http://schemas.microsoft.com/office/drawing/2014/main" id="{364BDCE0-C5BD-E387-66C7-3D25DE15A236}"/>
                </a:ext>
              </a:extLst>
            </p:cNvPr>
            <p:cNvPicPr>
              <a:picLocks noChangeAspect="1"/>
            </p:cNvPicPr>
            <p:nvPr/>
          </p:nvPicPr>
          <p:blipFill rotWithShape="1">
            <a:blip r:embed="rId7"/>
            <a:srcRect l="85568" t="85864" r="7988" b="3823"/>
            <a:stretch/>
          </p:blipFill>
          <p:spPr>
            <a:xfrm>
              <a:off x="3552578" y="2324357"/>
              <a:ext cx="252413" cy="190500"/>
            </a:xfrm>
            <a:prstGeom prst="rect">
              <a:avLst/>
            </a:prstGeom>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grpSp>
      <p:sp>
        <p:nvSpPr>
          <p:cNvPr id="3" name="テキスト プレースホルダー 2">
            <a:extLst>
              <a:ext uri="{FF2B5EF4-FFF2-40B4-BE49-F238E27FC236}">
                <a16:creationId xmlns:a16="http://schemas.microsoft.com/office/drawing/2014/main" id="{4BBC6CA7-869F-8A5E-F550-7DC2D05A59C9}"/>
              </a:ext>
            </a:extLst>
          </p:cNvPr>
          <p:cNvSpPr>
            <a:spLocks noGrp="1"/>
          </p:cNvSpPr>
          <p:nvPr>
            <p:ph type="body" sz="quarter" idx="14"/>
          </p:nvPr>
        </p:nvSpPr>
        <p:spPr/>
        <p:txBody>
          <a:bodyPr/>
          <a:lstStyle/>
          <a:p>
            <a:pPr>
              <a:lnSpc>
                <a:spcPct val="90000"/>
              </a:lnSpc>
              <a:spcBef>
                <a:spcPts val="0"/>
              </a:spcBef>
            </a:pPr>
            <a:r>
              <a:rPr lang="en-US" altLang="ja-JP" sz="1400" dirty="0">
                <a:solidFill>
                  <a:schemeClr val="bg1"/>
                </a:solidFill>
              </a:rPr>
              <a:t>[</a:t>
            </a:r>
            <a:r>
              <a:rPr lang="ja-JP" altLang="en-US" sz="1400" dirty="0">
                <a:solidFill>
                  <a:schemeClr val="bg1"/>
                </a:solidFill>
              </a:rPr>
              <a:t>結果</a:t>
            </a:r>
            <a:r>
              <a:rPr lang="en-US" altLang="ja-JP" sz="1400" dirty="0">
                <a:solidFill>
                  <a:schemeClr val="bg1"/>
                </a:solidFill>
              </a:rPr>
              <a:t>]</a:t>
            </a:r>
            <a:r>
              <a:rPr lang="ja-JP" altLang="en-US" sz="1400" dirty="0">
                <a:solidFill>
                  <a:schemeClr val="bg1"/>
                </a:solidFill>
              </a:rPr>
              <a:t>欄に、</a:t>
            </a:r>
            <a:r>
              <a:rPr lang="en-US" altLang="ja-JP" sz="1400" dirty="0">
                <a:solidFill>
                  <a:schemeClr val="bg1"/>
                </a:solidFill>
              </a:rPr>
              <a:t>[</a:t>
            </a:r>
            <a:r>
              <a:rPr lang="ja-JP" altLang="en-US" sz="1400" dirty="0">
                <a:solidFill>
                  <a:schemeClr val="bg1"/>
                </a:solidFill>
              </a:rPr>
              <a:t>エラーあり</a:t>
            </a:r>
            <a:r>
              <a:rPr lang="en-US" altLang="ja-JP" sz="1400" dirty="0">
                <a:solidFill>
                  <a:schemeClr val="bg1"/>
                </a:solidFill>
              </a:rPr>
              <a:t>]</a:t>
            </a:r>
            <a:r>
              <a:rPr lang="ja-JP" altLang="en-US" sz="1400" dirty="0">
                <a:solidFill>
                  <a:schemeClr val="bg1"/>
                </a:solidFill>
              </a:rPr>
              <a:t>または</a:t>
            </a:r>
            <a:r>
              <a:rPr lang="en-US" altLang="ja-JP" sz="1400" dirty="0">
                <a:solidFill>
                  <a:schemeClr val="bg1"/>
                </a:solidFill>
              </a:rPr>
              <a:t>[</a:t>
            </a:r>
            <a:r>
              <a:rPr lang="ja-JP" altLang="en-US" sz="1400" dirty="0">
                <a:solidFill>
                  <a:schemeClr val="bg1"/>
                </a:solidFill>
              </a:rPr>
              <a:t>確認あり</a:t>
            </a:r>
            <a:r>
              <a:rPr lang="en-US" altLang="ja-JP" sz="1400" dirty="0">
                <a:solidFill>
                  <a:schemeClr val="bg1"/>
                </a:solidFill>
              </a:rPr>
              <a:t>]</a:t>
            </a:r>
            <a:r>
              <a:rPr lang="ja-JP" altLang="en-US" sz="1400" dirty="0">
                <a:solidFill>
                  <a:schemeClr val="bg1"/>
                </a:solidFill>
              </a:rPr>
              <a:t>と表示された場合、取り込みは成功していますがエラーがあります。医療意見書検索画面で該当の意見書を検索して、確認、修正を行ってください。</a:t>
            </a:r>
            <a:endParaRPr lang="en-US" altLang="ja-JP" sz="1400" dirty="0">
              <a:solidFill>
                <a:schemeClr val="bg1"/>
              </a:solidFill>
            </a:endParaRPr>
          </a:p>
          <a:p>
            <a:pPr>
              <a:lnSpc>
                <a:spcPct val="90000"/>
              </a:lnSpc>
              <a:spcBef>
                <a:spcPts val="0"/>
              </a:spcBef>
            </a:pPr>
            <a:r>
              <a:rPr lang="en-US" altLang="ja-JP" sz="1400" dirty="0">
                <a:solidFill>
                  <a:schemeClr val="bg1"/>
                </a:solidFill>
              </a:rPr>
              <a:t>[</a:t>
            </a:r>
            <a:r>
              <a:rPr lang="ja-JP" altLang="en-US" sz="1400" dirty="0">
                <a:solidFill>
                  <a:schemeClr val="bg1"/>
                </a:solidFill>
              </a:rPr>
              <a:t>取込失敗</a:t>
            </a:r>
            <a:r>
              <a:rPr lang="en-US" altLang="ja-JP" sz="1400" dirty="0">
                <a:solidFill>
                  <a:schemeClr val="bg1"/>
                </a:solidFill>
              </a:rPr>
              <a:t>]</a:t>
            </a:r>
            <a:r>
              <a:rPr lang="ja-JP" altLang="en-US" sz="1400" dirty="0">
                <a:solidFill>
                  <a:schemeClr val="bg1"/>
                </a:solidFill>
              </a:rPr>
              <a:t>と表示された場合は、取り込みができていません。</a:t>
            </a:r>
            <a:r>
              <a:rPr lang="ja-JP" altLang="en-US" dirty="0"/>
              <a:t>画面にエラーメッセージが表示されますので、エラーメッセージに従い対処してください。</a:t>
            </a:r>
            <a:endParaRPr lang="ja-JP" altLang="en-US" sz="1400" dirty="0">
              <a:solidFill>
                <a:schemeClr val="bg1"/>
              </a:solidFill>
            </a:endParaRP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2.2 </a:t>
            </a:r>
            <a:r>
              <a:rPr lang="ja-JP" altLang="en-US" dirty="0"/>
              <a:t>医療意見書一括登録</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66574"/>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結果</a:t>
            </a:r>
            <a:r>
              <a:rPr lang="en-US" altLang="ja-JP" sz="1400" dirty="0">
                <a:solidFill>
                  <a:schemeClr val="tx1"/>
                </a:solidFill>
                <a:latin typeface="+mn-ea"/>
                <a:ea typeface="+mn-ea"/>
              </a:rPr>
              <a:t>]</a:t>
            </a:r>
            <a:r>
              <a:rPr lang="ja-JP" altLang="en-US" sz="1400" dirty="0">
                <a:solidFill>
                  <a:schemeClr val="tx1"/>
                </a:solidFill>
                <a:latin typeface="+mn-ea"/>
                <a:ea typeface="+mn-ea"/>
              </a:rPr>
              <a:t>欄に</a:t>
            </a:r>
            <a:r>
              <a:rPr lang="en-US" altLang="ja-JP" sz="1400" dirty="0">
                <a:solidFill>
                  <a:schemeClr val="tx1"/>
                </a:solidFill>
                <a:latin typeface="+mn-ea"/>
                <a:ea typeface="+mn-ea"/>
              </a:rPr>
              <a:t>[</a:t>
            </a:r>
            <a:r>
              <a:rPr lang="ja-JP" altLang="en-US" sz="1400" dirty="0">
                <a:solidFill>
                  <a:schemeClr val="tx1"/>
                </a:solidFill>
                <a:latin typeface="+mn-ea"/>
                <a:ea typeface="+mn-ea"/>
              </a:rPr>
              <a:t>エラーあり</a:t>
            </a:r>
            <a:r>
              <a:rPr lang="en-US" altLang="ja-JP" sz="1400" dirty="0">
                <a:solidFill>
                  <a:schemeClr val="tx1"/>
                </a:solidFill>
                <a:latin typeface="+mn-ea"/>
                <a:ea typeface="+mn-ea"/>
              </a:rPr>
              <a:t>]</a:t>
            </a:r>
            <a:r>
              <a:rPr lang="ja-JP" altLang="en-US" sz="1400" dirty="0">
                <a:solidFill>
                  <a:schemeClr val="tx1"/>
                </a:solidFill>
                <a:latin typeface="+mn-ea"/>
                <a:ea typeface="+mn-ea"/>
              </a:rPr>
              <a:t>または</a:t>
            </a:r>
            <a:r>
              <a:rPr lang="en-US" altLang="ja-JP" sz="1400" dirty="0">
                <a:solidFill>
                  <a:schemeClr val="tx1"/>
                </a:solidFill>
                <a:latin typeface="+mn-ea"/>
                <a:ea typeface="+mn-ea"/>
              </a:rPr>
              <a:t>[</a:t>
            </a:r>
            <a:r>
              <a:rPr lang="ja-JP" altLang="en-US" sz="1400" dirty="0">
                <a:solidFill>
                  <a:schemeClr val="tx1"/>
                </a:solidFill>
                <a:latin typeface="+mn-ea"/>
                <a:ea typeface="+mn-ea"/>
              </a:rPr>
              <a:t>確認あり</a:t>
            </a:r>
            <a:r>
              <a:rPr lang="en-US" altLang="ja-JP" sz="1400" dirty="0">
                <a:solidFill>
                  <a:schemeClr val="tx1"/>
                </a:solidFill>
                <a:latin typeface="+mn-ea"/>
                <a:ea typeface="+mn-ea"/>
              </a:rPr>
              <a:t>]</a:t>
            </a:r>
            <a:r>
              <a:rPr lang="ja-JP" altLang="en-US" sz="1400" dirty="0">
                <a:solidFill>
                  <a:schemeClr val="tx1"/>
                </a:solidFill>
                <a:latin typeface="+mn-ea"/>
                <a:ea typeface="+mn-ea"/>
              </a:rPr>
              <a:t>と表示された場合、取り込みは成功しているがチェックでエラーがある。医療意見書検索画面で該当の意見書を検索して、確認、修正すること。</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結果</a:t>
            </a:r>
            <a:r>
              <a:rPr lang="en-US" altLang="ja-JP" sz="1400" dirty="0">
                <a:solidFill>
                  <a:schemeClr val="tx1"/>
                </a:solidFill>
                <a:latin typeface="+mn-ea"/>
                <a:ea typeface="+mn-ea"/>
              </a:rPr>
              <a:t>]</a:t>
            </a:r>
            <a:r>
              <a:rPr lang="ja-JP" altLang="en-US" sz="1400" dirty="0">
                <a:solidFill>
                  <a:schemeClr val="tx1"/>
                </a:solidFill>
                <a:latin typeface="+mn-ea"/>
                <a:ea typeface="+mn-ea"/>
              </a:rPr>
              <a:t>欄に</a:t>
            </a:r>
            <a:r>
              <a:rPr lang="en-US" altLang="ja-JP" sz="1400" dirty="0">
                <a:solidFill>
                  <a:schemeClr val="tx1"/>
                </a:solidFill>
                <a:latin typeface="+mn-ea"/>
                <a:ea typeface="+mn-ea"/>
              </a:rPr>
              <a:t>[</a:t>
            </a:r>
            <a:r>
              <a:rPr lang="ja-JP" altLang="en-US" sz="1400" dirty="0">
                <a:solidFill>
                  <a:schemeClr val="tx1"/>
                </a:solidFill>
                <a:latin typeface="+mn-ea"/>
                <a:ea typeface="+mn-ea"/>
              </a:rPr>
              <a:t>取込失敗</a:t>
            </a:r>
            <a:r>
              <a:rPr lang="en-US" altLang="ja-JP" sz="1400" dirty="0">
                <a:solidFill>
                  <a:schemeClr val="tx1"/>
                </a:solidFill>
                <a:latin typeface="+mn-ea"/>
                <a:ea typeface="+mn-ea"/>
              </a:rPr>
              <a:t>]</a:t>
            </a:r>
            <a:r>
              <a:rPr lang="ja-JP" altLang="en-US" sz="1400" dirty="0">
                <a:solidFill>
                  <a:schemeClr val="tx1"/>
                </a:solidFill>
                <a:latin typeface="+mn-ea"/>
                <a:ea typeface="+mn-ea"/>
              </a:rPr>
              <a:t>と表示された場合は、取り込みできていない。画面にエラーメッセージが表示されるので、エラーメッセージに従い対処すること。 </a:t>
            </a:r>
            <a:endParaRPr lang="en-US" altLang="ja-JP" sz="1400" dirty="0">
              <a:solidFill>
                <a:schemeClr val="tx1"/>
              </a:solidFill>
              <a:latin typeface="+mn-ea"/>
              <a:ea typeface="+mn-ea"/>
            </a:endParaRPr>
          </a:p>
        </p:txBody>
      </p:sp>
      <p:pic>
        <p:nvPicPr>
          <p:cNvPr id="5" name="08-2-③">
            <a:hlinkClick r:id="" action="ppaction://media"/>
            <a:extLst>
              <a:ext uri="{FF2B5EF4-FFF2-40B4-BE49-F238E27FC236}">
                <a16:creationId xmlns:a16="http://schemas.microsoft.com/office/drawing/2014/main" id="{7228242C-BD8C-8FCC-A12B-FD5ECC2B14D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145" y="-827125"/>
            <a:ext cx="609600" cy="609600"/>
          </a:xfrm>
          <a:prstGeom prst="rect">
            <a:avLst/>
          </a:prstGeom>
        </p:spPr>
      </p:pic>
      <p:sp>
        <p:nvSpPr>
          <p:cNvPr id="7" name="正方形/長方形 6">
            <a:extLst>
              <a:ext uri="{FF2B5EF4-FFF2-40B4-BE49-F238E27FC236}">
                <a16:creationId xmlns:a16="http://schemas.microsoft.com/office/drawing/2014/main" id="{CC806FC2-9492-3AEC-CAB3-ADF3DE9350F8}"/>
              </a:ext>
            </a:extLst>
          </p:cNvPr>
          <p:cNvSpPr/>
          <p:nvPr/>
        </p:nvSpPr>
        <p:spPr>
          <a:xfrm>
            <a:off x="3499200" y="2120400"/>
            <a:ext cx="406800" cy="4464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1309177421"/>
      </p:ext>
    </p:extLst>
  </p:cSld>
  <p:clrMapOvr>
    <a:masterClrMapping/>
  </p:clrMapOvr>
  <mc:AlternateContent xmlns:mc="http://schemas.openxmlformats.org/markup-compatibility/2006" xmlns:p14="http://schemas.microsoft.com/office/powerpoint/2010/main">
    <mc:Choice Requires="p14">
      <p:transition spd="med" p14:dur="700" advClick="0" advTm="28340">
        <p:fade/>
      </p:transition>
    </mc:Choice>
    <mc:Fallback xmlns="">
      <p:transition spd="med" advClick="0" advTm="283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42" fill="hold"/>
                                        <p:tgtEl>
                                          <p:spTgt spid="5"/>
                                        </p:tgtEl>
                                      </p:cBhvr>
                                    </p:cmd>
                                  </p:childTnLst>
                                </p:cTn>
                              </p:par>
                              <p:par>
                                <p:cTn id="7" presetID="10" presetClass="entr" presetSubtype="0" fill="hold" grpId="0" nodeType="withEffect">
                                  <p:stCondLst>
                                    <p:cond delay="5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7" grpId="0" animBg="1"/>
    </p:bldLst>
  </p:timing>
  <p:extLst>
    <p:ext uri="{6950BFC3-D8DA-4A85-94F7-54DA5524770B}">
      <p188:commentRel xmlns:p188="http://schemas.microsoft.com/office/powerpoint/2018/8/main" r:id="rId5"/>
    </p:ext>
  </p:extLst>
</p:sld>
</file>

<file path=ppt/theme/theme1.xml><?xml version="1.0" encoding="utf-8"?>
<a:theme xmlns:a="http://schemas.openxmlformats.org/drawingml/2006/main" name="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難病・小慢">
      <a:majorFont>
        <a:latin typeface="Arial"/>
        <a:ea typeface="Yu Gothic UI"/>
        <a:cs typeface=""/>
      </a:majorFont>
      <a:minorFont>
        <a:latin typeface="Arial"/>
        <a:ea typeface="Yu Gothic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75000"/>
          </a:schemeClr>
        </a:solidFill>
        <a:ln w="9525">
          <a:noFill/>
          <a:miter lim="800000"/>
          <a:headEnd/>
          <a:tailEnd/>
        </a:ln>
        <a:effectLst/>
      </a:spPr>
      <a:bodyPr wrap="none" rtlCol="0" anchor="ctr" anchorCtr="0">
        <a:noAutofit/>
      </a:bodyPr>
      <a:lstStyle>
        <a:defPPr algn="ctr">
          <a:defRPr kumimoji="1" sz="1800" smtClean="0">
            <a:solidFill>
              <a:schemeClr val="tx1"/>
            </a:solidFill>
          </a:defRPr>
        </a:defPPr>
      </a:lstStyle>
    </a:spDef>
    <a:lnDef>
      <a:spPr bwMode="auto">
        <a:noFill/>
        <a:ln w="952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defRPr kumimoji="1" sz="2200" smtClean="0">
            <a:solidFill>
              <a:schemeClr val="tx1"/>
            </a:solidFill>
            <a:latin typeface="+mn-ea"/>
            <a:ea typeface="+mn-ea"/>
          </a:defRPr>
        </a:defPPr>
      </a:lstStyle>
    </a:tx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194E74ADC0F794E8926AD2D1F77B682" ma:contentTypeVersion="0" ma:contentTypeDescription="新しいドキュメントを作成します。" ma:contentTypeScope="" ma:versionID="ceb6d0bc6cd796137434d884cee2103a">
  <xsd:schema xmlns:xsd="http://www.w3.org/2001/XMLSchema" xmlns:xs="http://www.w3.org/2001/XMLSchema" xmlns:p="http://schemas.microsoft.com/office/2006/metadata/properties" targetNamespace="http://schemas.microsoft.com/office/2006/metadata/properties" ma:root="true" ma:fieldsID="dea3611c84d8560a9a14a230e5b4174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8AD1398-06EF-4138-95FE-23BBA476AF92}">
  <ds:schemaRefs>
    <ds:schemaRef ds:uri="http://schemas.microsoft.com/sharepoint/v3/contenttype/forms"/>
  </ds:schemaRefs>
</ds:datastoreItem>
</file>

<file path=customXml/itemProps2.xml><?xml version="1.0" encoding="utf-8"?>
<ds:datastoreItem xmlns:ds="http://schemas.openxmlformats.org/officeDocument/2006/customXml" ds:itemID="{31D56355-A1E0-440E-8657-877ED0CC4B68}"/>
</file>

<file path=customXml/itemProps3.xml><?xml version="1.0" encoding="utf-8"?>
<ds:datastoreItem xmlns:ds="http://schemas.openxmlformats.org/officeDocument/2006/customXml" ds:itemID="{190D6402-1F4B-4D28-9548-BC849BB04977}">
  <ds:schemaRefs>
    <ds:schemaRef ds:uri="http://purl.org/dc/elements/1.1/"/>
    <ds:schemaRef ds:uri="90cb02d9-cc33-4f7a-b2c7-ae5fd86fdfb3"/>
    <ds:schemaRef ds:uri="69b4350b-1eef-4a6f-a049-314d91b0d567"/>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1750</Words>
  <Application>Microsoft Office PowerPoint</Application>
  <PresentationFormat>画面に合わせる (16:9)</PresentationFormat>
  <Paragraphs>132</Paragraphs>
  <Slides>14</Slides>
  <Notes>12</Notes>
  <HiddenSlides>0</HiddenSlides>
  <MMClips>14</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14</vt:i4>
      </vt:variant>
    </vt:vector>
  </HeadingPairs>
  <TitlesOfParts>
    <vt:vector size="21" baseType="lpstr">
      <vt:lpstr>Wingdings</vt:lpstr>
      <vt:lpstr>Times New Roman</vt:lpstr>
      <vt:lpstr>Arial</vt:lpstr>
      <vt:lpstr>Meiryo UI</vt:lpstr>
      <vt:lpstr>HGPｺﾞｼｯｸE</vt:lpstr>
      <vt:lpstr>Yu Gothic UI</vt:lpstr>
      <vt:lpstr>標準デザイン</vt:lpstr>
      <vt:lpstr>難病・小慢DBシステム説明動画</vt:lpstr>
      <vt:lpstr>PowerPoint プレゼンテーション</vt:lpstr>
      <vt:lpstr>１. 小慢DBで意見書を新規作成または更新する操作の流れ</vt:lpstr>
      <vt:lpstr>１. 小慢DBで意見書を新規作成または更新する操作の流れ</vt:lpstr>
      <vt:lpstr>PowerPoint プレゼンテーション</vt:lpstr>
      <vt:lpstr>2.1 院内システム用チェックツール（補助ツール）</vt:lpstr>
      <vt:lpstr>2.1 院内システム用チェックツール（補助ツール）</vt:lpstr>
      <vt:lpstr>2.2 医療意見書一括登録画面</vt:lpstr>
      <vt:lpstr>2.2 医療意見書一括登録画面</vt:lpstr>
      <vt:lpstr>2.3 医療意見書検索画面</vt:lpstr>
      <vt:lpstr>2.3 医療意見書検索画面</vt:lpstr>
      <vt:lpstr>2.4 医療意見書出力画面</vt:lpstr>
      <vt:lpstr>2.4 医療意見書出力画面</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102</cp:revision>
  <dcterms:created xsi:type="dcterms:W3CDTF">2004-05-26T10:25:15Z</dcterms:created>
  <dcterms:modified xsi:type="dcterms:W3CDTF">2023-07-04T01:29:50Z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0x01010084944E33E8263143B85370123BA61DFE</vt:lpwstr>
  </property>
  <property fmtid="{D5CDD505-2E9C-101B-9397-08002B2CF9AE}" pid="3" name="MediaServiceImageTags">
    <vt:lpwstr/>
  </property>
</Properties>
</file>