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97_22E83977.xml" ContentType="application/vnd.ms-powerpoint.comments+xml"/>
  <Override PartName="/ppt/notesSlides/notesSlide6.xml" ContentType="application/vnd.openxmlformats-officedocument.presentationml.notesSlide+xml"/>
  <Override PartName="/ppt/comments/modernComment_2B0_39F4738A.xml" ContentType="application/vnd.ms-powerpoint.comments+xml"/>
  <Override PartName="/ppt/notesSlides/notesSlide7.xml" ContentType="application/vnd.openxmlformats-officedocument.presentationml.notesSlide+xml"/>
  <Override PartName="/ppt/comments/modernComment_2BF_C135456A.xml" ContentType="application/vnd.ms-powerpoint.comments+xml"/>
  <Override PartName="/ppt/notesSlides/notesSlide8.xml" ContentType="application/vnd.openxmlformats-officedocument.presentationml.notesSlide+xml"/>
  <Override PartName="/ppt/comments/modernComment_2C0_1163478.xml" ContentType="application/vnd.ms-powerpoint.comments+xml"/>
  <Override PartName="/ppt/notesSlides/notesSlide9.xml" ContentType="application/vnd.openxmlformats-officedocument.presentationml.notesSlide+xml"/>
  <Override PartName="/ppt/comments/modernComment_2C1_B0625C7C.xml" ContentType="application/vnd.ms-powerpoint.comments+xml"/>
  <Override PartName="/ppt/notesSlides/notesSlide10.xml" ContentType="application/vnd.openxmlformats-officedocument.presentationml.notesSlide+xml"/>
  <Override PartName="/ppt/comments/modernComment_2C2_251DBE63.xml" ContentType="application/vnd.ms-powerpoint.comments+xml"/>
  <Override PartName="/ppt/notesSlides/notesSlide11.xml" ContentType="application/vnd.openxmlformats-officedocument.presentationml.notesSlide+xml"/>
  <Override PartName="/ppt/comments/modernComment_2C3_36DD59DE.xml" ContentType="application/vnd.ms-powerpoint.comments+xml"/>
  <Override PartName="/ppt/notesSlides/notesSlide12.xml" ContentType="application/vnd.openxmlformats-officedocument.presentationml.notesSlide+xml"/>
  <Override PartName="/ppt/comments/modernComment_2C4_D3987E4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709" r:id="rId5"/>
    <p:sldId id="710" r:id="rId6"/>
    <p:sldId id="702" r:id="rId7"/>
    <p:sldId id="687" r:id="rId8"/>
    <p:sldId id="690" r:id="rId9"/>
    <p:sldId id="663" r:id="rId10"/>
    <p:sldId id="688" r:id="rId11"/>
    <p:sldId id="703" r:id="rId12"/>
    <p:sldId id="704" r:id="rId13"/>
    <p:sldId id="705" r:id="rId14"/>
    <p:sldId id="706" r:id="rId15"/>
    <p:sldId id="707" r:id="rId16"/>
    <p:sldId id="708" r:id="rId17"/>
    <p:sldId id="711"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463" userDrawn="1">
          <p15:clr>
            <a:srgbClr val="A4A3A4"/>
          </p15:clr>
        </p15:guide>
        <p15:guide id="2" pos="5670" userDrawn="1">
          <p15:clr>
            <a:srgbClr val="A4A3A4"/>
          </p15:clr>
        </p15:guide>
        <p15:guide id="3" pos="2721" userDrawn="1">
          <p15:clr>
            <a:srgbClr val="A4A3A4"/>
          </p15:clr>
        </p15:guide>
        <p15:guide id="4" pos="136"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50"/>
    <a:srgbClr val="E27B26"/>
    <a:srgbClr val="4BACC6"/>
    <a:srgbClr val="BFBFBF"/>
    <a:srgbClr val="F9CCC3"/>
    <a:srgbClr val="EB5032"/>
    <a:srgbClr val="F2D43D"/>
    <a:srgbClr val="F3793D"/>
    <a:srgbClr val="8C8A8C"/>
    <a:srgbClr val="FF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01A2C-C0C5-4BC5-8770-8AC8B741A189}" v="17" dt="2023-06-14T00:55:54.27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81" autoAdjust="0"/>
    <p:restoredTop sz="96296" autoAdjust="0"/>
  </p:normalViewPr>
  <p:slideViewPr>
    <p:cSldViewPr snapToGrid="0">
      <p:cViewPr varScale="1">
        <p:scale>
          <a:sx n="94" d="100"/>
          <a:sy n="94" d="100"/>
        </p:scale>
        <p:origin x="90" y="672"/>
      </p:cViewPr>
      <p:guideLst>
        <p:guide orient="horz" pos="463"/>
        <p:guide pos="5670"/>
        <p:guide pos="2721"/>
        <p:guide pos="136"/>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97_22E83977.xml><?xml version="1.0" encoding="utf-8"?>
<p188:cmLst xmlns:a="http://schemas.openxmlformats.org/drawingml/2006/main" xmlns:r="http://schemas.openxmlformats.org/officeDocument/2006/relationships" xmlns:p188="http://schemas.microsoft.com/office/powerpoint/2018/8/main">
  <p188:cm id="{28019FE9-E555-4FE6-AAD8-C0F155268EFB}" authorId="{00000000-0000-0000-0000-000000000000}" created="2023-04-25T04:57:08.737">
    <pc:sldMkLst xmlns:pc="http://schemas.microsoft.com/office/powerpoint/2013/main/command">
      <pc:docMk/>
      <pc:sldMk cId="585644407" sldId="663"/>
    </pc:sldMkLst>
    <p188:txBody>
      <a:bodyPr/>
      <a:lstStyle/>
      <a:p>
        <a:r>
          <a:rPr lang="ja-JP" altLang="en-US"/>
          <a:t>画面差し替え</a:t>
        </a:r>
      </a:p>
    </p188:txBody>
  </p188:cm>
</p188:cmLst>
</file>

<file path=ppt/comments/modernComment_2B0_39F4738A.xml><?xml version="1.0" encoding="utf-8"?>
<p188:cmLst xmlns:a="http://schemas.openxmlformats.org/drawingml/2006/main" xmlns:r="http://schemas.openxmlformats.org/officeDocument/2006/relationships" xmlns:p188="http://schemas.microsoft.com/office/powerpoint/2018/8/main">
  <p188:cm id="{BB7D4847-DED6-4915-B21A-8413072B0CFB}" authorId="{00000000-0000-0000-0000-000000000000}" created="2023-04-25T04:57:16.102">
    <pc:sldMkLst xmlns:pc="http://schemas.microsoft.com/office/powerpoint/2013/main/command">
      <pc:docMk/>
      <pc:sldMk cId="972321674" sldId="688"/>
    </pc:sldMkLst>
    <p188:txBody>
      <a:bodyPr/>
      <a:lstStyle/>
      <a:p>
        <a:r>
          <a:rPr lang="ja-JP" altLang="en-US"/>
          <a:t>画面差し替え</a:t>
        </a:r>
      </a:p>
    </p188:txBody>
  </p188:cm>
</p188:cmLst>
</file>

<file path=ppt/comments/modernComment_2BF_C135456A.xml><?xml version="1.0" encoding="utf-8"?>
<p188:cmLst xmlns:a="http://schemas.openxmlformats.org/drawingml/2006/main" xmlns:r="http://schemas.openxmlformats.org/officeDocument/2006/relationships" xmlns:p188="http://schemas.microsoft.com/office/powerpoint/2018/8/main">
  <p188:cm id="{07A1BAFE-A063-4D10-9D21-4F4D3C779586}" authorId="{00000000-0000-0000-0000-000000000000}" created="2023-04-25T04:57:21.524">
    <pc:sldMkLst xmlns:pc="http://schemas.microsoft.com/office/powerpoint/2013/main/command">
      <pc:docMk/>
      <pc:sldMk cId="3241493866" sldId="703"/>
    </pc:sldMkLst>
    <p188:txBody>
      <a:bodyPr/>
      <a:lstStyle/>
      <a:p>
        <a:r>
          <a:rPr lang="ja-JP" altLang="en-US"/>
          <a:t>画面差し替え</a:t>
        </a:r>
      </a:p>
    </p188:txBody>
  </p188:cm>
</p188:cmLst>
</file>

<file path=ppt/comments/modernComment_2C0_1163478.xml><?xml version="1.0" encoding="utf-8"?>
<p188:cmLst xmlns:a="http://schemas.openxmlformats.org/drawingml/2006/main" xmlns:r="http://schemas.openxmlformats.org/officeDocument/2006/relationships" xmlns:p188="http://schemas.microsoft.com/office/powerpoint/2018/8/main">
  <p188:cm id="{72F89848-E55E-4832-8791-D4D81DA92D03}" authorId="{00000000-0000-0000-0000-000000000000}" created="2023-04-25T04:57:25.374">
    <pc:sldMkLst xmlns:pc="http://schemas.microsoft.com/office/powerpoint/2013/main/command">
      <pc:docMk/>
      <pc:sldMk cId="18232440" sldId="704"/>
    </pc:sldMkLst>
    <p188:txBody>
      <a:bodyPr/>
      <a:lstStyle/>
      <a:p>
        <a:r>
          <a:rPr lang="ja-JP" altLang="en-US"/>
          <a:t>画面差し替え</a:t>
        </a:r>
      </a:p>
    </p188:txBody>
  </p188:cm>
</p188:cmLst>
</file>

<file path=ppt/comments/modernComment_2C1_B0625C7C.xml><?xml version="1.0" encoding="utf-8"?>
<p188:cmLst xmlns:a="http://schemas.openxmlformats.org/drawingml/2006/main" xmlns:r="http://schemas.openxmlformats.org/officeDocument/2006/relationships" xmlns:p188="http://schemas.microsoft.com/office/powerpoint/2018/8/main">
  <p188:cm id="{2DE44627-6859-4041-BD48-580E2A257A3C}" authorId="{00000000-0000-0000-0000-000000000000}" created="2023-04-25T04:57:32.595">
    <pc:sldMkLst xmlns:pc="http://schemas.microsoft.com/office/powerpoint/2013/main/command">
      <pc:docMk/>
      <pc:sldMk cId="2959236220" sldId="705"/>
    </pc:sldMkLst>
    <p188:txBody>
      <a:bodyPr/>
      <a:lstStyle/>
      <a:p>
        <a:r>
          <a:rPr lang="ja-JP" altLang="en-US"/>
          <a:t>画面差し替え</a:t>
        </a:r>
      </a:p>
    </p188:txBody>
  </p188:cm>
</p188:cmLst>
</file>

<file path=ppt/comments/modernComment_2C2_251DBE63.xml><?xml version="1.0" encoding="utf-8"?>
<p188:cmLst xmlns:a="http://schemas.openxmlformats.org/drawingml/2006/main" xmlns:r="http://schemas.openxmlformats.org/officeDocument/2006/relationships" xmlns:p188="http://schemas.microsoft.com/office/powerpoint/2018/8/main">
  <p188:cm id="{D1AF47CA-EED3-43DB-BD06-B6E4032E1C4E}" authorId="{00000000-0000-0000-0000-000000000000}" created="2023-04-25T04:57:54.330">
    <pc:sldMkLst xmlns:pc="http://schemas.microsoft.com/office/powerpoint/2013/main/command">
      <pc:docMk/>
      <pc:sldMk cId="622706275" sldId="706"/>
    </pc:sldMkLst>
    <p188:txBody>
      <a:bodyPr/>
      <a:lstStyle/>
      <a:p>
        <a:r>
          <a:rPr lang="ja-JP" altLang="en-US"/>
          <a:t>画面差し替え</a:t>
        </a:r>
      </a:p>
    </p188:txBody>
  </p188:cm>
</p188:cmLst>
</file>

<file path=ppt/comments/modernComment_2C3_36DD59DE.xml><?xml version="1.0" encoding="utf-8"?>
<p188:cmLst xmlns:a="http://schemas.openxmlformats.org/drawingml/2006/main" xmlns:r="http://schemas.openxmlformats.org/officeDocument/2006/relationships" xmlns:p188="http://schemas.microsoft.com/office/powerpoint/2018/8/main">
  <p188:cm id="{2CF5B797-3F48-4763-B2A5-436318C93C54}" authorId="{00000000-0000-0000-0000-000000000000}" created="2023-04-25T04:57:58.738">
    <pc:sldMkLst xmlns:pc="http://schemas.microsoft.com/office/powerpoint/2013/main/command">
      <pc:docMk/>
      <pc:sldMk cId="920476126" sldId="707"/>
    </pc:sldMkLst>
    <p188:txBody>
      <a:bodyPr/>
      <a:lstStyle/>
      <a:p>
        <a:r>
          <a:rPr lang="ja-JP" altLang="en-US"/>
          <a:t>画面差し替え</a:t>
        </a:r>
      </a:p>
    </p188:txBody>
  </p188:cm>
</p188:cmLst>
</file>

<file path=ppt/comments/modernComment_2C4_D3987E4F.xml><?xml version="1.0" encoding="utf-8"?>
<p188:cmLst xmlns:a="http://schemas.openxmlformats.org/drawingml/2006/main" xmlns:r="http://schemas.openxmlformats.org/officeDocument/2006/relationships" xmlns:p188="http://schemas.microsoft.com/office/powerpoint/2018/8/main">
  <p188:cm id="{563ADF45-B5DA-4F7C-BC09-FC40D123016E}" authorId="{00000000-0000-0000-0000-000000000000}" created="2023-04-25T04:58:05.051">
    <pc:sldMkLst xmlns:pc="http://schemas.microsoft.com/office/powerpoint/2013/main/command">
      <pc:docMk/>
      <pc:sldMk cId="3549986383" sldId="708"/>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Tree>
    <p:extLst>
      <p:ext uri="{BB962C8B-B14F-4D97-AF65-F5344CB8AC3E}">
        <p14:creationId xmlns:p14="http://schemas.microsoft.com/office/powerpoint/2010/main" val="279730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a:t>
            </a:r>
            <a:r>
              <a:rPr lang="ja-JP" altLang="en-US" sz="1100" b="1" kern="0" dirty="0">
                <a:solidFill>
                  <a:srgbClr val="404040"/>
                </a:solidFill>
                <a:latin typeface="Yu Gothic UI" panose="020B0500000000000000" pitchFamily="50" charset="-128"/>
                <a:ea typeface="Yu Gothic UI" panose="020B0500000000000000" pitchFamily="50" charset="-128"/>
              </a:rPr>
              <a:t>小慢</a:t>
            </a:r>
            <a:r>
              <a:rPr lang="zh-TW" altLang="en-US" sz="1100" b="1" kern="0" dirty="0">
                <a:solidFill>
                  <a:srgbClr val="404040"/>
                </a:solidFill>
                <a:latin typeface="Yu Gothic UI" panose="020B0500000000000000" pitchFamily="50" charset="-128"/>
                <a:ea typeface="Yu Gothic UI" panose="020B0500000000000000" pitchFamily="50" charset="-128"/>
              </a:rPr>
              <a:t>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30915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48942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1855804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390349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2"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1.png"/><Relationship Id="rId5" Type="http://schemas.microsoft.com/office/2018/10/relationships/comments" Target="../comments/modernComment_2C1_B0625C7C.xml"/><Relationship Id="rId4" Type="http://schemas.openxmlformats.org/officeDocument/2006/relationships/notesSlide" Target="../notesSlides/notesSlide9.xml"/><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3.png"/><Relationship Id="rId5" Type="http://schemas.microsoft.com/office/2018/10/relationships/comments" Target="../comments/modernComment_2C2_251DBE63.xml"/><Relationship Id="rId10" Type="http://schemas.openxmlformats.org/officeDocument/2006/relationships/image" Target="../media/image5.png"/><Relationship Id="rId4" Type="http://schemas.openxmlformats.org/officeDocument/2006/relationships/notesSlide" Target="../notesSlides/notesSlide10.xml"/><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4.png"/><Relationship Id="rId5" Type="http://schemas.microsoft.com/office/2018/10/relationships/comments" Target="../comments/modernComment_2C3_36DD59DE.xml"/><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png"/><Relationship Id="rId5" Type="http://schemas.microsoft.com/office/2018/10/relationships/comments" Target="../comments/modernComment_2C4_D3987E4F.xml"/><Relationship Id="rId4" Type="http://schemas.openxmlformats.org/officeDocument/2006/relationships/notesSlide" Target="../notesSlides/notesSlide12.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microsoft.com/office/2018/10/relationships/comments" Target="../comments/modernComment_297_22E83977.xml"/><Relationship Id="rId4" Type="http://schemas.openxmlformats.org/officeDocument/2006/relationships/notesSlide" Target="../notesSlides/notesSlide5.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microsoft.com/office/2018/10/relationships/comments" Target="../comments/modernComment_2B0_39F4738A.xml"/><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png"/><Relationship Id="rId5" Type="http://schemas.microsoft.com/office/2018/10/relationships/comments" Target="../comments/modernComment_2BF_C135456A.xm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5" Type="http://schemas.microsoft.com/office/2018/10/relationships/comments" Target="../comments/modernComment_2C0_1163478.xml"/><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a:xfrm>
            <a:off x="892494" y="2303430"/>
            <a:ext cx="2492990" cy="369332"/>
          </a:xfrm>
        </p:spPr>
        <p:txBody>
          <a:bodyPr/>
          <a:lstStyle/>
          <a:p>
            <a:r>
              <a:rPr kumimoji="1" lang="zh-TW" altLang="en-US" dirty="0"/>
              <a:t>（</a:t>
            </a:r>
            <a:r>
              <a:rPr kumimoji="1" lang="ja-JP" altLang="en-US" dirty="0"/>
              <a:t>小慢</a:t>
            </a:r>
            <a:r>
              <a:rPr kumimoji="1" lang="zh-TW" altLang="en-US" dirty="0"/>
              <a:t>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a:xfrm>
            <a:off x="1047861" y="2952661"/>
            <a:ext cx="6514989" cy="646331"/>
          </a:xfrm>
        </p:spPr>
        <p:txBody>
          <a:bodyPr/>
          <a:lstStyle/>
          <a:p>
            <a:pPr>
              <a:lnSpc>
                <a:spcPct val="90000"/>
              </a:lnSpc>
              <a:spcBef>
                <a:spcPts val="0"/>
              </a:spcBef>
            </a:pPr>
            <a:r>
              <a:rPr lang="en-US" altLang="ja-JP" dirty="0"/>
              <a:t>2. </a:t>
            </a:r>
            <a:r>
              <a:rPr lang="ja-JP" altLang="en-US" dirty="0"/>
              <a:t>意見書の作成</a:t>
            </a:r>
            <a:endParaRPr lang="en-US" altLang="ja-JP" dirty="0"/>
          </a:p>
          <a:p>
            <a:pPr>
              <a:lnSpc>
                <a:spcPct val="90000"/>
              </a:lnSpc>
              <a:spcBef>
                <a:spcPts val="0"/>
              </a:spcBef>
            </a:pPr>
            <a:r>
              <a:rPr lang="ja-JP" altLang="en-US" b="0"/>
              <a:t>　</a:t>
            </a:r>
            <a:r>
              <a:rPr lang="ja-JP" altLang="en-US" sz="1600" b="0" dirty="0"/>
              <a:t>②意見書を更新するケース（院内システムを利用しない場合）</a:t>
            </a:r>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この動画では、医療機関の方を対象として、院内システムを利用しないケースを例に、小慢</a:t>
            </a:r>
            <a:r>
              <a:rPr lang="en-US" altLang="ja-JP" sz="1400" dirty="0">
                <a:solidFill>
                  <a:schemeClr val="bg1"/>
                </a:solidFill>
              </a:rPr>
              <a:t>DB</a:t>
            </a:r>
            <a:r>
              <a:rPr lang="ja-JP" altLang="en-US" sz="1400" dirty="0">
                <a:solidFill>
                  <a:schemeClr val="bg1"/>
                </a:solidFill>
              </a:rPr>
              <a:t>を使用して意見書を更新する操作の流れ、画面、操作のポイントなどについて説明します。</a:t>
            </a:r>
          </a:p>
        </p:txBody>
      </p:sp>
      <p:pic>
        <p:nvPicPr>
          <p:cNvPr id="4" name="00-2-②">
            <a:hlinkClick r:id="" action="ppaction://media"/>
            <a:extLst>
              <a:ext uri="{FF2B5EF4-FFF2-40B4-BE49-F238E27FC236}">
                <a16:creationId xmlns:a16="http://schemas.microsoft.com/office/drawing/2014/main" id="{2B7C1E9F-C6FF-928E-DBE1-334D522950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85800"/>
            <a:ext cx="609600" cy="609600"/>
          </a:xfrm>
          <a:prstGeom prst="rect">
            <a:avLst/>
          </a:prstGeom>
        </p:spPr>
      </p:pic>
    </p:spTree>
    <p:extLst>
      <p:ext uri="{BB962C8B-B14F-4D97-AF65-F5344CB8AC3E}">
        <p14:creationId xmlns:p14="http://schemas.microsoft.com/office/powerpoint/2010/main" val="96422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330">
        <p15:prstTrans prst="peelOff"/>
      </p:transition>
    </mc:Choice>
    <mc:Fallback xmlns="">
      <p:transition spd="slow" advClick="0" advTm="15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94A9FC2-5EE0-B331-5835-C5B1B47A3A3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55" y="747141"/>
            <a:ext cx="3644486" cy="4001368"/>
          </a:xfrm>
          <a:prstGeom prst="rect">
            <a:avLst/>
          </a:prstGeom>
          <a:ln>
            <a:solidFill>
              <a:schemeClr val="tx1"/>
            </a:solidFill>
          </a:ln>
        </p:spPr>
      </p:pic>
      <p:sp>
        <p:nvSpPr>
          <p:cNvPr id="19" name="正方形/長方形 18">
            <a:extLst>
              <a:ext uri="{FF2B5EF4-FFF2-40B4-BE49-F238E27FC236}">
                <a16:creationId xmlns:a16="http://schemas.microsoft.com/office/drawing/2014/main" id="{AF904297-25D5-A255-D19D-2112109592D6}"/>
              </a:ext>
            </a:extLst>
          </p:cNvPr>
          <p:cNvSpPr/>
          <p:nvPr/>
        </p:nvSpPr>
        <p:spPr>
          <a:xfrm>
            <a:off x="356837" y="2289766"/>
            <a:ext cx="3366000" cy="103922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3" name="テキスト プレースホルダー 2">
            <a:extLst>
              <a:ext uri="{FF2B5EF4-FFF2-40B4-BE49-F238E27FC236}">
                <a16:creationId xmlns:a16="http://schemas.microsoft.com/office/drawing/2014/main" id="{D2170ACE-A8B8-384B-6A4C-91BBE2408C67}"/>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ワークフロー画面は、意見書の作成年月や担当者からワークフローを検索する画面です。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検索結果はワークフロー単位で表示され、</a:t>
            </a:r>
            <a:r>
              <a:rPr lang="en-US" altLang="ja-JP" sz="1400" dirty="0">
                <a:solidFill>
                  <a:schemeClr val="bg1"/>
                </a:solidFill>
              </a:rPr>
              <a:t>[</a:t>
            </a:r>
            <a:r>
              <a:rPr lang="ja-JP" altLang="en-US" sz="1400" dirty="0">
                <a:solidFill>
                  <a:schemeClr val="bg1"/>
                </a:solidFill>
              </a:rPr>
              <a:t>履歴</a:t>
            </a:r>
            <a:r>
              <a:rPr lang="en-US" altLang="ja-JP" sz="1400" dirty="0">
                <a:solidFill>
                  <a:schemeClr val="bg1"/>
                </a:solidFill>
              </a:rPr>
              <a:t>]</a:t>
            </a:r>
            <a:r>
              <a:rPr lang="ja-JP" altLang="en-US" sz="1400" dirty="0">
                <a:solidFill>
                  <a:schemeClr val="bg1"/>
                </a:solidFill>
              </a:rPr>
              <a:t>ボタンをクリックするとワークフローの履歴が表示されます。</a:t>
            </a:r>
            <a:r>
              <a:rPr lang="ja-JP" altLang="en-US" dirty="0"/>
              <a:t>ワークフロー履歴の</a:t>
            </a:r>
            <a:r>
              <a:rPr lang="ja-JP" altLang="en-US" sz="1400" dirty="0">
                <a:solidFill>
                  <a:schemeClr val="bg1"/>
                </a:solidFill>
              </a:rPr>
              <a:t>右の</a:t>
            </a:r>
            <a:r>
              <a:rPr lang="en-US" altLang="ja-JP" sz="1400" dirty="0">
                <a:solidFill>
                  <a:schemeClr val="bg1"/>
                </a:solidFill>
              </a:rPr>
              <a:t>[</a:t>
            </a:r>
            <a:r>
              <a:rPr lang="ja-JP" altLang="en-US" sz="1400" dirty="0">
                <a:solidFill>
                  <a:schemeClr val="bg1"/>
                </a:solidFill>
              </a:rPr>
              <a:t>操作</a:t>
            </a:r>
            <a:r>
              <a:rPr lang="en-US" altLang="ja-JP" sz="1400" dirty="0">
                <a:solidFill>
                  <a:schemeClr val="bg1"/>
                </a:solidFill>
              </a:rPr>
              <a:t>]</a:t>
            </a:r>
            <a:r>
              <a:rPr lang="ja-JP" altLang="en-US" sz="1400" dirty="0">
                <a:solidFill>
                  <a:schemeClr val="bg1"/>
                </a:solidFill>
              </a:rPr>
              <a:t>欄</a:t>
            </a:r>
            <a:r>
              <a:rPr lang="ja-JP" altLang="en-US" dirty="0"/>
              <a:t>に、</a:t>
            </a:r>
            <a:r>
              <a:rPr lang="en-US" altLang="ja-JP" dirty="0"/>
              <a:t>[</a:t>
            </a:r>
            <a:r>
              <a:rPr lang="ja-JP" altLang="en-US" dirty="0"/>
              <a:t>閲覧</a:t>
            </a:r>
            <a:r>
              <a:rPr lang="en-US" altLang="ja-JP" dirty="0"/>
              <a:t>]</a:t>
            </a:r>
            <a:r>
              <a:rPr lang="ja-JP" altLang="en-US" dirty="0"/>
              <a:t>、</a:t>
            </a:r>
            <a:r>
              <a:rPr lang="en-US" altLang="ja-JP" dirty="0"/>
              <a:t>[</a:t>
            </a:r>
            <a:r>
              <a:rPr lang="ja-JP" altLang="en-US" dirty="0"/>
              <a:t>編集</a:t>
            </a:r>
            <a:r>
              <a:rPr lang="en-US" altLang="ja-JP" dirty="0"/>
              <a:t>]</a:t>
            </a:r>
            <a:r>
              <a:rPr lang="ja-JP" altLang="en-US" dirty="0"/>
              <a:t>などのボタンが表示されます。これらのボタンをクリックすることで、次の画面を表示し、意見書の閲覧や承認をします。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1423" y="752603"/>
            <a:ext cx="4677788" cy="10908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意見書の作成年月、担当者氏名などでのワークフローの検索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意見書の閲覧・編集、ワークフローの引き戻し</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31422" y="1940626"/>
            <a:ext cx="4677788" cy="1997547"/>
          </a:xfrm>
          <a:prstGeom prst="rect">
            <a:avLst/>
          </a:prstGeom>
          <a:solidFill>
            <a:schemeClr val="bg1">
              <a:lumMod val="95000"/>
            </a:schemeClr>
          </a:solidFill>
          <a:ln w="9525">
            <a:noFill/>
            <a:miter lim="800000"/>
            <a:headEnd/>
            <a:tailEnd/>
          </a:ln>
          <a:effectLst/>
        </p:spPr>
        <p:txBody>
          <a:bodyPr wrap="square" rIns="72000"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検索結果のワークフロー一覧について、</a:t>
            </a:r>
            <a:r>
              <a:rPr lang="en-US" altLang="ja-JP" sz="1400" dirty="0">
                <a:solidFill>
                  <a:schemeClr val="tx1"/>
                </a:solidFill>
                <a:latin typeface="+mn-ea"/>
                <a:ea typeface="+mn-ea"/>
              </a:rPr>
              <a:t>[</a:t>
            </a:r>
            <a:r>
              <a:rPr lang="ja-JP" altLang="en-US" sz="1400" dirty="0">
                <a:solidFill>
                  <a:schemeClr val="tx1"/>
                </a:solidFill>
                <a:latin typeface="+mn-ea"/>
                <a:ea typeface="+mn-ea"/>
              </a:rPr>
              <a:t>履歴</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ワークフロー履歴の、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その後表示される画面で、意見書の閲覧や承認を行う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6" name="09-2-②">
            <a:hlinkClick r:id="" action="ppaction://media"/>
            <a:extLst>
              <a:ext uri="{FF2B5EF4-FFF2-40B4-BE49-F238E27FC236}">
                <a16:creationId xmlns:a16="http://schemas.microsoft.com/office/drawing/2014/main" id="{28BB20CF-B928-C1BC-FD8D-0886209178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480" y="-820139"/>
            <a:ext cx="609600" cy="609600"/>
          </a:xfrm>
          <a:prstGeom prst="rect">
            <a:avLst/>
          </a:prstGeom>
        </p:spPr>
      </p:pic>
      <p:sp>
        <p:nvSpPr>
          <p:cNvPr id="20" name="正方形/長方形 19">
            <a:extLst>
              <a:ext uri="{FF2B5EF4-FFF2-40B4-BE49-F238E27FC236}">
                <a16:creationId xmlns:a16="http://schemas.microsoft.com/office/drawing/2014/main" id="{1F1B95F2-9BB3-9AA9-C4E7-561BD3A6354B}"/>
              </a:ext>
            </a:extLst>
          </p:cNvPr>
          <p:cNvSpPr/>
          <p:nvPr/>
        </p:nvSpPr>
        <p:spPr>
          <a:xfrm>
            <a:off x="356837" y="3368032"/>
            <a:ext cx="3366000" cy="64675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53F2044D-E264-2223-0034-B870C49B3059}"/>
              </a:ext>
            </a:extLst>
          </p:cNvPr>
          <p:cNvSpPr/>
          <p:nvPr/>
        </p:nvSpPr>
        <p:spPr>
          <a:xfrm>
            <a:off x="3091511" y="2725277"/>
            <a:ext cx="327964" cy="18222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5" name="正方形/長方形 4">
            <a:extLst>
              <a:ext uri="{FF2B5EF4-FFF2-40B4-BE49-F238E27FC236}">
                <a16:creationId xmlns:a16="http://schemas.microsoft.com/office/drawing/2014/main" id="{649B6DE1-861D-C209-7837-0577AC3BF653}"/>
              </a:ext>
            </a:extLst>
          </p:cNvPr>
          <p:cNvSpPr/>
          <p:nvPr/>
        </p:nvSpPr>
        <p:spPr>
          <a:xfrm>
            <a:off x="3091511" y="3531480"/>
            <a:ext cx="631326" cy="48330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2271316B-0E1A-4B73-C397-A32FAD80470A}"/>
              </a:ext>
            </a:extLst>
          </p:cNvPr>
          <p:cNvSpPr/>
          <p:nvPr/>
        </p:nvSpPr>
        <p:spPr>
          <a:xfrm>
            <a:off x="356838" y="1128713"/>
            <a:ext cx="3366000" cy="95856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112410D1-247E-FD12-6B2F-E84757E9AF77}"/>
              </a:ext>
            </a:extLst>
          </p:cNvPr>
          <p:cNvSpPr/>
          <p:nvPr/>
        </p:nvSpPr>
        <p:spPr>
          <a:xfrm>
            <a:off x="1736326" y="2087274"/>
            <a:ext cx="318693" cy="18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4" name="図 13">
            <a:extLst>
              <a:ext uri="{FF2B5EF4-FFF2-40B4-BE49-F238E27FC236}">
                <a16:creationId xmlns:a16="http://schemas.microsoft.com/office/drawing/2014/main" id="{BA259A83-5B71-6EAF-54EA-3D4628B643CD}"/>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33785" y="3740869"/>
            <a:ext cx="292571" cy="72000"/>
          </a:xfrm>
          <a:prstGeom prst="rect">
            <a:avLst/>
          </a:prstGeom>
          <a:ln>
            <a:noFill/>
          </a:ln>
        </p:spPr>
      </p:pic>
      <p:pic>
        <p:nvPicPr>
          <p:cNvPr id="15" name="図 14">
            <a:extLst>
              <a:ext uri="{FF2B5EF4-FFF2-40B4-BE49-F238E27FC236}">
                <a16:creationId xmlns:a16="http://schemas.microsoft.com/office/drawing/2014/main" id="{EDA089A3-A8D8-3C8A-8942-FDAE0E995079}"/>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33785" y="3888132"/>
            <a:ext cx="292571" cy="72000"/>
          </a:xfrm>
          <a:prstGeom prst="rect">
            <a:avLst/>
          </a:prstGeom>
          <a:ln>
            <a:noFill/>
          </a:ln>
        </p:spPr>
      </p:pic>
    </p:spTree>
    <p:extLst>
      <p:ext uri="{BB962C8B-B14F-4D97-AF65-F5344CB8AC3E}">
        <p14:creationId xmlns:p14="http://schemas.microsoft.com/office/powerpoint/2010/main" val="2959236220"/>
      </p:ext>
    </p:extLst>
  </p:cSld>
  <p:clrMapOvr>
    <a:masterClrMapping/>
  </p:clrMapOvr>
  <mc:AlternateContent xmlns:mc="http://schemas.openxmlformats.org/markup-compatibility/2006" xmlns:p14="http://schemas.microsoft.com/office/powerpoint/2010/main">
    <mc:Choice Requires="p14">
      <p:transition spd="med" p14:dur="700" advTm="30630">
        <p:fade/>
      </p:transition>
    </mc:Choice>
    <mc:Fallback xmlns="">
      <p:transition spd="med" advTm="30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8"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50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50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8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xit" presetSubtype="0" fill="hold" grpId="1" nodeType="withEffect">
                                  <p:stCondLst>
                                    <p:cond delay="1025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0" presetClass="entr" presetSubtype="0" fill="hold" grpId="0" nodeType="withEffect">
                                  <p:stCondLst>
                                    <p:cond delay="107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xit" presetSubtype="0" fill="hold" grpId="1" nodeType="withEffect">
                                  <p:stCondLst>
                                    <p:cond delay="1250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ntr" presetSubtype="0" fill="hold" grpId="0" nodeType="withEffect">
                                  <p:stCondLst>
                                    <p:cond delay="12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xit" presetSubtype="0" fill="hold" grpId="1" nodeType="withEffect">
                                  <p:stCondLst>
                                    <p:cond delay="1550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ntr" presetSubtype="0" fill="hold" grpId="0" nodeType="withEffect">
                                  <p:stCondLst>
                                    <p:cond delay="16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bldLst>
      <p:bldP spid="19" grpId="0" animBg="1"/>
      <p:bldP spid="19" grpId="1" animBg="1"/>
      <p:bldP spid="20" grpId="0" animBg="1"/>
      <p:bldP spid="20" grpId="1" animBg="1"/>
      <p:bldP spid="4" grpId="0" animBg="1"/>
      <p:bldP spid="4" grpId="1" animBg="1"/>
      <p:bldP spid="5" grpId="0" animBg="1"/>
      <p:bldP spid="7" grpId="0" animBg="1"/>
      <p:bldP spid="7" grpId="1" animBg="1"/>
      <p:bldP spid="10" grpId="0" animBg="1"/>
      <p:bldP spid="10" grpId="1" animBg="1"/>
    </p:bld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F5FBDA2-4018-A5A6-5CC4-33C554D838B4}"/>
              </a:ext>
            </a:extLst>
          </p:cNvPr>
          <p:cNvPicPr>
            <a:picLocks noChangeAspect="1"/>
          </p:cNvPicPr>
          <p:nvPr/>
        </p:nvPicPr>
        <p:blipFill>
          <a:blip r:embed="rId6"/>
          <a:stretch>
            <a:fillRect/>
          </a:stretch>
        </p:blipFill>
        <p:spPr>
          <a:xfrm>
            <a:off x="219395" y="3387583"/>
            <a:ext cx="3164400" cy="599570"/>
          </a:xfrm>
          <a:prstGeom prst="rect">
            <a:avLst/>
          </a:prstGeom>
          <a:ln>
            <a:solidFill>
              <a:schemeClr val="tx1"/>
            </a:solidFill>
          </a:ln>
        </p:spPr>
      </p:pic>
      <p:pic>
        <p:nvPicPr>
          <p:cNvPr id="15" name="図 14">
            <a:extLst>
              <a:ext uri="{FF2B5EF4-FFF2-40B4-BE49-F238E27FC236}">
                <a16:creationId xmlns:a16="http://schemas.microsoft.com/office/drawing/2014/main" id="{92197B64-EE57-1356-DB2B-45A70C4314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45"/>
          <a:stretch/>
        </p:blipFill>
        <p:spPr bwMode="auto">
          <a:xfrm>
            <a:off x="234654" y="910871"/>
            <a:ext cx="3165712" cy="2108199"/>
          </a:xfrm>
          <a:prstGeom prst="rect">
            <a:avLst/>
          </a:prstGeom>
          <a:ln>
            <a:solidFill>
              <a:schemeClr val="tx1"/>
            </a:solidFill>
          </a:ln>
        </p:spPr>
      </p:pic>
      <p:pic>
        <p:nvPicPr>
          <p:cNvPr id="16" name="図 15">
            <a:extLst>
              <a:ext uri="{FF2B5EF4-FFF2-40B4-BE49-F238E27FC236}">
                <a16:creationId xmlns:a16="http://schemas.microsoft.com/office/drawing/2014/main" id="{976344A4-CA2F-BB53-CEA3-A24CBFA9FDD8}"/>
              </a:ext>
            </a:extLst>
          </p:cNvPr>
          <p:cNvPicPr>
            <a:picLocks/>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857840" y="3708643"/>
            <a:ext cx="243693" cy="49628"/>
          </a:xfrm>
          <a:prstGeom prst="rect">
            <a:avLst/>
          </a:prstGeom>
        </p:spPr>
      </p:pic>
      <p:pic>
        <p:nvPicPr>
          <p:cNvPr id="17" name="図 16">
            <a:extLst>
              <a:ext uri="{FF2B5EF4-FFF2-40B4-BE49-F238E27FC236}">
                <a16:creationId xmlns:a16="http://schemas.microsoft.com/office/drawing/2014/main" id="{2B9F2B80-DE04-0683-01C0-6DCEF4751661}"/>
              </a:ext>
            </a:extLst>
          </p:cNvPr>
          <p:cNvPicPr>
            <a:picLocks/>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931832" y="2143901"/>
            <a:ext cx="249267" cy="58553"/>
          </a:xfrm>
          <a:prstGeom prst="rect">
            <a:avLst/>
          </a:prstGeom>
        </p:spPr>
      </p:pic>
      <p:pic>
        <p:nvPicPr>
          <p:cNvPr id="18" name="図 17">
            <a:extLst>
              <a:ext uri="{FF2B5EF4-FFF2-40B4-BE49-F238E27FC236}">
                <a16:creationId xmlns:a16="http://schemas.microsoft.com/office/drawing/2014/main" id="{F03C8308-9CBF-A197-93D7-DC3558341387}"/>
              </a:ext>
            </a:extLst>
          </p:cNvPr>
          <p:cNvPicPr>
            <a:picLocks/>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852268" y="2891398"/>
            <a:ext cx="249266" cy="58553"/>
          </a:xfrm>
          <a:prstGeom prst="rect">
            <a:avLst/>
          </a:prstGeom>
        </p:spPr>
      </p:pic>
      <p:pic>
        <p:nvPicPr>
          <p:cNvPr id="19" name="図 18">
            <a:extLst>
              <a:ext uri="{FF2B5EF4-FFF2-40B4-BE49-F238E27FC236}">
                <a16:creationId xmlns:a16="http://schemas.microsoft.com/office/drawing/2014/main" id="{A43F732B-4601-61D7-7E24-73DFCF99AC7A}"/>
              </a:ext>
            </a:extLst>
          </p:cNvPr>
          <p:cNvPicPr>
            <a:picLocks/>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a:off x="931832" y="2268087"/>
            <a:ext cx="249267" cy="58553"/>
          </a:xfrm>
          <a:prstGeom prst="rect">
            <a:avLst/>
          </a:prstGeom>
        </p:spPr>
      </p:pic>
      <p:sp>
        <p:nvSpPr>
          <p:cNvPr id="4" name="テキスト プレースホルダー 3">
            <a:extLst>
              <a:ext uri="{FF2B5EF4-FFF2-40B4-BE49-F238E27FC236}">
                <a16:creationId xmlns:a16="http://schemas.microsoft.com/office/drawing/2014/main" id="{E0D15509-8B7F-2A10-F5B6-616653B7F7F1}"/>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ワークフロー画面はログインユーザにより表示される内容が異なります。</a:t>
            </a:r>
            <a:endParaRPr lang="en-US" altLang="ja-JP" sz="1400" dirty="0">
              <a:solidFill>
                <a:schemeClr val="bg1"/>
              </a:solidFill>
            </a:endParaRPr>
          </a:p>
          <a:p>
            <a:pPr>
              <a:lnSpc>
                <a:spcPct val="90000"/>
              </a:lnSpc>
              <a:spcBef>
                <a:spcPts val="0"/>
              </a:spcBef>
            </a:pPr>
            <a:r>
              <a:rPr lang="ja-JP" altLang="en-US" sz="1400" dirty="0">
                <a:solidFill>
                  <a:schemeClr val="bg1"/>
                </a:solidFill>
              </a:rPr>
              <a:t>ログインユーザがワークフローの作成元の場合、</a:t>
            </a:r>
            <a:r>
              <a:rPr lang="en-US" altLang="ja-JP" sz="1400" dirty="0">
                <a:solidFill>
                  <a:schemeClr val="bg1"/>
                </a:solidFill>
              </a:rPr>
              <a:t>[</a:t>
            </a:r>
            <a:r>
              <a:rPr lang="ja-JP" altLang="en-US" sz="1400" dirty="0">
                <a:solidFill>
                  <a:schemeClr val="bg1"/>
                </a:solidFill>
              </a:rPr>
              <a:t>引戻</a:t>
            </a:r>
            <a:r>
              <a:rPr lang="en-US" altLang="ja-JP" sz="1400" dirty="0">
                <a:solidFill>
                  <a:schemeClr val="bg1"/>
                </a:solidFill>
              </a:rPr>
              <a:t>]</a:t>
            </a:r>
            <a:r>
              <a:rPr lang="ja-JP" altLang="en-US" sz="1400" dirty="0">
                <a:solidFill>
                  <a:schemeClr val="bg1"/>
                </a:solidFill>
              </a:rPr>
              <a:t>ボタンが表示され、ワークフローの引き戻しができます。</a:t>
            </a:r>
            <a:endParaRPr lang="en-US" altLang="ja-JP" sz="1400" dirty="0">
              <a:solidFill>
                <a:schemeClr val="bg1"/>
              </a:solidFill>
            </a:endParaRPr>
          </a:p>
          <a:p>
            <a:pPr>
              <a:lnSpc>
                <a:spcPct val="90000"/>
              </a:lnSpc>
              <a:spcBef>
                <a:spcPts val="0"/>
              </a:spcBef>
            </a:pPr>
            <a:r>
              <a:rPr lang="ja-JP" altLang="en-US" sz="1400" dirty="0">
                <a:solidFill>
                  <a:schemeClr val="bg1"/>
                </a:solidFill>
              </a:rPr>
              <a:t>ログインユーザが回覧者の場合は、ワークフロー履歴は表示されず、回覧履歴だけ表示されます。回覧者は、回覧履歴の</a:t>
            </a:r>
            <a:r>
              <a:rPr lang="en-US" altLang="ja-JP" sz="1400" dirty="0">
                <a:solidFill>
                  <a:schemeClr val="bg1"/>
                </a:solidFill>
              </a:rPr>
              <a:t>[</a:t>
            </a:r>
            <a:r>
              <a:rPr lang="ja-JP" altLang="en-US" sz="1400" dirty="0">
                <a:solidFill>
                  <a:schemeClr val="bg1"/>
                </a:solidFill>
              </a:rPr>
              <a:t>閲覧</a:t>
            </a:r>
            <a:r>
              <a:rPr lang="en-US" altLang="ja-JP" sz="1400" dirty="0">
                <a:solidFill>
                  <a:schemeClr val="bg1"/>
                </a:solidFill>
              </a:rPr>
              <a:t>]</a:t>
            </a:r>
            <a:r>
              <a:rPr lang="ja-JP" altLang="en-US" sz="1400" dirty="0">
                <a:solidFill>
                  <a:schemeClr val="bg1"/>
                </a:solidFill>
              </a:rPr>
              <a:t>ボタンから意見書を閲覧します。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095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ログインユーザがワークフローの作成元の場合、</a:t>
            </a:r>
            <a:r>
              <a:rPr lang="en-US" altLang="ja-JP" sz="1400" dirty="0">
                <a:solidFill>
                  <a:schemeClr val="tx1"/>
                </a:solidFill>
                <a:latin typeface="+mn-ea"/>
                <a:ea typeface="+mn-ea"/>
              </a:rPr>
              <a:t>[</a:t>
            </a:r>
            <a:r>
              <a:rPr lang="ja-JP" altLang="en-US" sz="1400" dirty="0">
                <a:solidFill>
                  <a:schemeClr val="tx1"/>
                </a:solidFill>
                <a:latin typeface="+mn-ea"/>
                <a:ea typeface="+mn-ea"/>
              </a:rPr>
              <a:t>引戻</a:t>
            </a:r>
            <a:r>
              <a:rPr lang="en-US" altLang="ja-JP" sz="1400" dirty="0">
                <a:solidFill>
                  <a:schemeClr val="tx1"/>
                </a:solidFill>
                <a:latin typeface="+mn-ea"/>
                <a:ea typeface="+mn-ea"/>
              </a:rPr>
              <a:t>]</a:t>
            </a:r>
            <a:r>
              <a:rPr lang="ja-JP" altLang="en-US" sz="1400" dirty="0">
                <a:solidFill>
                  <a:schemeClr val="tx1"/>
                </a:solidFill>
                <a:latin typeface="+mn-ea"/>
                <a:ea typeface="+mn-ea"/>
              </a:rPr>
              <a:t>ボタンが表示される。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ログインユーザが回覧者の場合、ワークフロー履歴は表示されず回覧履歴だけ表示される。回覧者は回覧履歴から意見書を閲覧する。</a:t>
            </a:r>
            <a:endParaRPr lang="en-US" altLang="ja-JP" sz="1400" dirty="0">
              <a:solidFill>
                <a:schemeClr val="tx1"/>
              </a:solidFill>
              <a:latin typeface="+mn-ea"/>
              <a:ea typeface="+mn-ea"/>
            </a:endParaRPr>
          </a:p>
        </p:txBody>
      </p:sp>
      <p:sp>
        <p:nvSpPr>
          <p:cNvPr id="12" name="正方形/長方形 11">
            <a:extLst>
              <a:ext uri="{FF2B5EF4-FFF2-40B4-BE49-F238E27FC236}">
                <a16:creationId xmlns:a16="http://schemas.microsoft.com/office/drawing/2014/main" id="{E9C84775-B9AA-4A94-AF54-8416A950EF69}"/>
              </a:ext>
            </a:extLst>
          </p:cNvPr>
          <p:cNvSpPr/>
          <p:nvPr/>
        </p:nvSpPr>
        <p:spPr bwMode="auto">
          <a:xfrm>
            <a:off x="113192" y="675031"/>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a:t>
            </a:r>
            <a:r>
              <a:rPr lang="ja-JP" altLang="en-US" sz="1200">
                <a:solidFill>
                  <a:schemeClr val="tx1"/>
                </a:solidFill>
                <a:latin typeface="+mn-ea"/>
                <a:ea typeface="+mn-ea"/>
              </a:rPr>
              <a:t>がワークフローの作成元</a:t>
            </a:r>
            <a:r>
              <a:rPr lang="ja-JP" altLang="en-US" sz="1200" dirty="0">
                <a:solidFill>
                  <a:schemeClr val="tx1"/>
                </a:solidFill>
                <a:latin typeface="+mn-ea"/>
                <a:ea typeface="+mn-ea"/>
              </a:rPr>
              <a:t>の場合</a:t>
            </a:r>
            <a:endParaRPr lang="en-US" altLang="ja-JP" sz="1200" dirty="0">
              <a:solidFill>
                <a:schemeClr val="tx1"/>
              </a:solidFill>
              <a:latin typeface="+mn-ea"/>
              <a:ea typeface="+mn-ea"/>
            </a:endParaRPr>
          </a:p>
        </p:txBody>
      </p:sp>
      <p:sp>
        <p:nvSpPr>
          <p:cNvPr id="13" name="正方形/長方形 12">
            <a:extLst>
              <a:ext uri="{FF2B5EF4-FFF2-40B4-BE49-F238E27FC236}">
                <a16:creationId xmlns:a16="http://schemas.microsoft.com/office/drawing/2014/main" id="{61097A96-9184-D88A-67B6-C8A239E5D53C}"/>
              </a:ext>
            </a:extLst>
          </p:cNvPr>
          <p:cNvSpPr/>
          <p:nvPr/>
        </p:nvSpPr>
        <p:spPr bwMode="auto">
          <a:xfrm>
            <a:off x="113192" y="3146764"/>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ログインユーザが回覧者の場合</a:t>
            </a:r>
            <a:endParaRPr lang="en-US" altLang="ja-JP" sz="12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0B4D08DF-690B-BE24-2D24-72F8B593B063}"/>
              </a:ext>
            </a:extLst>
          </p:cNvPr>
          <p:cNvSpPr/>
          <p:nvPr/>
        </p:nvSpPr>
        <p:spPr>
          <a:xfrm>
            <a:off x="2740667" y="2230613"/>
            <a:ext cx="285902" cy="16492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B3774192-3CBF-E1E5-D86E-999FDB13689A}"/>
              </a:ext>
            </a:extLst>
          </p:cNvPr>
          <p:cNvSpPr/>
          <p:nvPr/>
        </p:nvSpPr>
        <p:spPr>
          <a:xfrm>
            <a:off x="2388881" y="3681847"/>
            <a:ext cx="287644" cy="15827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10-2-②">
            <a:hlinkClick r:id="" action="ppaction://media"/>
            <a:extLst>
              <a:ext uri="{FF2B5EF4-FFF2-40B4-BE49-F238E27FC236}">
                <a16:creationId xmlns:a16="http://schemas.microsoft.com/office/drawing/2014/main" id="{04B8793A-B5EF-A5E8-AA8A-384996E98D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432" y="-774047"/>
            <a:ext cx="609600" cy="609600"/>
          </a:xfrm>
          <a:prstGeom prst="rect">
            <a:avLst/>
          </a:prstGeom>
        </p:spPr>
      </p:pic>
    </p:spTree>
    <p:extLst>
      <p:ext uri="{BB962C8B-B14F-4D97-AF65-F5344CB8AC3E}">
        <p14:creationId xmlns:p14="http://schemas.microsoft.com/office/powerpoint/2010/main" val="622706275"/>
      </p:ext>
    </p:extLst>
  </p:cSld>
  <p:clrMapOvr>
    <a:masterClrMapping/>
  </p:clrMapOvr>
  <mc:AlternateContent xmlns:mc="http://schemas.openxmlformats.org/markup-compatibility/2006" xmlns:p14="http://schemas.microsoft.com/office/powerpoint/2010/main">
    <mc:Choice Requires="p14">
      <p:transition spd="med" p14:dur="700" advClick="0" advTm="27970">
        <p:fade/>
      </p:transition>
    </mc:Choice>
    <mc:Fallback xmlns="">
      <p:transition spd="med" advClick="0" advTm="27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9" fill="hold"/>
                                        <p:tgtEl>
                                          <p:spTgt spid="11"/>
                                        </p:tgtEl>
                                      </p:cBhvr>
                                    </p:cmd>
                                  </p:childTnLst>
                                </p:cTn>
                              </p:par>
                              <p:par>
                                <p:cTn id="7" presetID="10" presetClass="entr" presetSubtype="0" fill="hold" grpId="0" nodeType="withEffect">
                                  <p:stCondLst>
                                    <p:cond delay="85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xit" presetSubtype="0" fill="hold" grpId="1" nodeType="withEffect">
                                  <p:stCondLst>
                                    <p:cond delay="1350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2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1"/>
                </p:tgtEl>
              </p:cMediaNode>
            </p:audio>
          </p:childTnLst>
        </p:cTn>
      </p:par>
    </p:tnLst>
    <p:bldLst>
      <p:bldP spid="9" grpId="0" animBg="1"/>
      <p:bldP spid="9" grpId="1" animBg="1"/>
      <p:bldP spid="10" grpId="0"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A6798D2E-E67A-9156-550C-D025C703385E}"/>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C869E660-C046-0A3B-94CF-B28168FFFF0A}"/>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医療意見書出力画面は、意見書のステータスや保険者番号から意見書を検索する画面です。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検索結果は意見書単位で表示され、</a:t>
            </a:r>
            <a:r>
              <a:rPr lang="en-US" altLang="ja-JP" sz="1400" dirty="0">
                <a:solidFill>
                  <a:schemeClr val="bg1"/>
                </a:solidFill>
              </a:rPr>
              <a:t>[</a:t>
            </a:r>
            <a:r>
              <a:rPr lang="ja-JP" altLang="en-US" sz="1400" dirty="0">
                <a:solidFill>
                  <a:schemeClr val="bg1"/>
                </a:solidFill>
              </a:rPr>
              <a:t>帳票出力</a:t>
            </a:r>
            <a:r>
              <a:rPr lang="en-US" altLang="ja-JP" sz="1400" dirty="0">
                <a:solidFill>
                  <a:schemeClr val="bg1"/>
                </a:solidFill>
              </a:rPr>
              <a:t>]</a:t>
            </a:r>
            <a:r>
              <a:rPr lang="ja-JP" altLang="en-US" sz="1400" dirty="0">
                <a:solidFill>
                  <a:schemeClr val="bg1"/>
                </a:solidFill>
              </a:rPr>
              <a:t>ボタンをクリックするとアクセスキー付きの意見書の印刷プレビュー画面が表示されます。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1180972"/>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2057400"/>
            <a:ext cx="4677788" cy="17144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検索結果の意見書について、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その後表示される画面で、意見書の印刷などを行う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11-2-②">
            <a:hlinkClick r:id="" action="ppaction://media"/>
            <a:extLst>
              <a:ext uri="{FF2B5EF4-FFF2-40B4-BE49-F238E27FC236}">
                <a16:creationId xmlns:a16="http://schemas.microsoft.com/office/drawing/2014/main" id="{263AE030-3EDC-2394-3CDB-02BCA7851A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66" y="-804264"/>
            <a:ext cx="609600" cy="609600"/>
          </a:xfrm>
          <a:prstGeom prst="rect">
            <a:avLst/>
          </a:prstGeom>
        </p:spPr>
      </p:pic>
      <p:sp>
        <p:nvSpPr>
          <p:cNvPr id="6" name="正方形/長方形 5">
            <a:extLst>
              <a:ext uri="{FF2B5EF4-FFF2-40B4-BE49-F238E27FC236}">
                <a16:creationId xmlns:a16="http://schemas.microsoft.com/office/drawing/2014/main" id="{B3849567-9076-3109-5C41-EFDF7AFFE223}"/>
              </a:ext>
            </a:extLst>
          </p:cNvPr>
          <p:cNvSpPr/>
          <p:nvPr/>
        </p:nvSpPr>
        <p:spPr>
          <a:xfrm>
            <a:off x="3348037" y="3327826"/>
            <a:ext cx="438152" cy="18451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21EFC77-993C-6C0A-4553-D2BF08CDBDC7}"/>
              </a:ext>
            </a:extLst>
          </p:cNvPr>
          <p:cNvSpPr/>
          <p:nvPr/>
        </p:nvSpPr>
        <p:spPr>
          <a:xfrm>
            <a:off x="400052" y="1139857"/>
            <a:ext cx="3586163" cy="96961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6442B93B-F99A-F369-965C-12AA77A76345}"/>
              </a:ext>
            </a:extLst>
          </p:cNvPr>
          <p:cNvSpPr/>
          <p:nvPr/>
        </p:nvSpPr>
        <p:spPr>
          <a:xfrm>
            <a:off x="1857955" y="2109477"/>
            <a:ext cx="328033" cy="18709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DF457C09-0FE4-7325-10F0-F7302C883435}"/>
              </a:ext>
            </a:extLst>
          </p:cNvPr>
          <p:cNvSpPr/>
          <p:nvPr/>
        </p:nvSpPr>
        <p:spPr>
          <a:xfrm>
            <a:off x="395288" y="2331022"/>
            <a:ext cx="3586163" cy="167262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図 10">
            <a:extLst>
              <a:ext uri="{FF2B5EF4-FFF2-40B4-BE49-F238E27FC236}">
                <a16:creationId xmlns:a16="http://schemas.microsoft.com/office/drawing/2014/main" id="{01FD2385-8264-518D-9B27-A90B9A515348}"/>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00312" y="2950369"/>
            <a:ext cx="204788" cy="157163"/>
          </a:xfrm>
          <a:prstGeom prst="rect">
            <a:avLst/>
          </a:prstGeom>
          <a:ln>
            <a:noFill/>
          </a:ln>
        </p:spPr>
      </p:pic>
    </p:spTree>
    <p:extLst>
      <p:ext uri="{BB962C8B-B14F-4D97-AF65-F5344CB8AC3E}">
        <p14:creationId xmlns:p14="http://schemas.microsoft.com/office/powerpoint/2010/main" val="920476126"/>
      </p:ext>
    </p:extLst>
  </p:cSld>
  <p:clrMapOvr>
    <a:masterClrMapping/>
  </p:clrMapOvr>
  <mc:AlternateContent xmlns:mc="http://schemas.openxmlformats.org/markup-compatibility/2006" xmlns:p14="http://schemas.microsoft.com/office/powerpoint/2010/main">
    <mc:Choice Requires="p14">
      <p:transition spd="med" p14:dur="700" advClick="0" advTm="17340">
        <p:fade/>
      </p:transition>
    </mc:Choice>
    <mc:Fallback xmlns="">
      <p:transition spd="med" advClick="0" advTm="17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2"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xit" presetSubtype="0" fill="hold" grpId="1" nodeType="withEffect">
                                  <p:stCondLst>
                                    <p:cond delay="850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grpId="1" nodeType="withEffect">
                                  <p:stCondLst>
                                    <p:cond delay="85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90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xit" presetSubtype="0" fill="hold" grpId="1" nodeType="withEffect">
                                  <p:stCondLst>
                                    <p:cond delay="1200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7" grpId="1" animBg="1"/>
      <p:bldP spid="10" grpId="0" animBg="1"/>
      <p:bldP spid="10" grpId="1" animBg="1"/>
      <p:bldP spid="4" grpId="0" animBg="1"/>
      <p:bldP spid="4"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E727809-7517-AEB5-882C-B95ECFBE1C03}"/>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4" name="テキスト プレースホルダー 3">
            <a:extLst>
              <a:ext uri="{FF2B5EF4-FFF2-40B4-BE49-F238E27FC236}">
                <a16:creationId xmlns:a16="http://schemas.microsoft.com/office/drawing/2014/main" id="{95928885-26EA-8DE1-7211-73CB9C7726C4}"/>
              </a:ext>
            </a:extLst>
          </p:cNvPr>
          <p:cNvSpPr>
            <a:spLocks noGrp="1"/>
          </p:cNvSpPr>
          <p:nvPr>
            <p:ph type="body" sz="quarter" idx="14"/>
          </p:nvPr>
        </p:nvSpPr>
        <p:spPr/>
        <p:txBody>
          <a:bodyPr/>
          <a:lstStyle/>
          <a:p>
            <a:pPr>
              <a:lnSpc>
                <a:spcPct val="90000"/>
              </a:lnSpc>
              <a:spcBef>
                <a:spcPts val="0"/>
              </a:spcBef>
            </a:pPr>
            <a:r>
              <a:rPr lang="en-US" altLang="ja-JP" sz="1400" dirty="0">
                <a:solidFill>
                  <a:schemeClr val="bg1"/>
                </a:solidFill>
              </a:rPr>
              <a:t>[</a:t>
            </a:r>
            <a:r>
              <a:rPr lang="ja-JP" altLang="en-US" sz="1400" dirty="0">
                <a:solidFill>
                  <a:schemeClr val="bg1"/>
                </a:solidFill>
              </a:rPr>
              <a:t>帳票出力</a:t>
            </a:r>
            <a:r>
              <a:rPr lang="en-US" altLang="ja-JP" sz="1400" dirty="0">
                <a:solidFill>
                  <a:schemeClr val="bg1"/>
                </a:solidFill>
              </a:rPr>
              <a:t>]</a:t>
            </a:r>
            <a:r>
              <a:rPr lang="ja-JP" altLang="en-US" sz="1400" dirty="0">
                <a:solidFill>
                  <a:schemeClr val="bg1"/>
                </a:solidFill>
              </a:rPr>
              <a:t>ボタンをクリックするとアクセスキー付きの意見書を紙出力する画面が表示されますが、ネットワークプリンタからは印刷できません</a:t>
            </a:r>
            <a:r>
              <a:rPr lang="ja-JP" altLang="en-US" dirty="0"/>
              <a:t>。</a:t>
            </a:r>
            <a:r>
              <a:rPr lang="en-US" altLang="ja-JP" dirty="0"/>
              <a:t>USB</a:t>
            </a:r>
            <a:r>
              <a:rPr lang="ja-JP" altLang="en-US" dirty="0"/>
              <a:t>などのローカルプリンタや</a:t>
            </a:r>
            <a:r>
              <a:rPr lang="en-US" altLang="ja-JP" dirty="0"/>
              <a:t>PDF</a:t>
            </a:r>
            <a:r>
              <a:rPr lang="ja-JP" altLang="en-US" dirty="0"/>
              <a:t>プリンタなど、ネットワークを介さないプリンタを使用してください。</a:t>
            </a:r>
            <a:endParaRPr lang="en-US" altLang="ja-JP" dirty="0"/>
          </a:p>
          <a:p>
            <a:pPr>
              <a:lnSpc>
                <a:spcPct val="90000"/>
              </a:lnSpc>
              <a:spcBef>
                <a:spcPts val="0"/>
              </a:spcBef>
            </a:pPr>
            <a:r>
              <a:rPr lang="ja-JP" altLang="en-US" sz="1400" dirty="0">
                <a:solidFill>
                  <a:schemeClr val="bg1"/>
                </a:solidFill>
              </a:rPr>
              <a:t>また、</a:t>
            </a:r>
            <a:r>
              <a:rPr lang="en-US" altLang="ja-JP" sz="1400" dirty="0">
                <a:solidFill>
                  <a:schemeClr val="bg1"/>
                </a:solidFill>
              </a:rPr>
              <a:t>[</a:t>
            </a:r>
            <a:r>
              <a:rPr lang="ja-JP" altLang="en-US" sz="1400" dirty="0">
                <a:solidFill>
                  <a:schemeClr val="bg1"/>
                </a:solidFill>
              </a:rPr>
              <a:t>データ出力</a:t>
            </a:r>
            <a:r>
              <a:rPr lang="en-US" altLang="ja-JP" sz="1400" dirty="0">
                <a:solidFill>
                  <a:schemeClr val="bg1"/>
                </a:solidFill>
              </a:rPr>
              <a:t>]</a:t>
            </a:r>
            <a:r>
              <a:rPr lang="ja-JP" altLang="en-US" sz="1400" dirty="0">
                <a:solidFill>
                  <a:schemeClr val="bg1"/>
                </a:solidFill>
              </a:rPr>
              <a:t>ボタンをクリックすると</a:t>
            </a:r>
            <a:r>
              <a:rPr lang="en-US" altLang="ja-JP" sz="1400" dirty="0">
                <a:solidFill>
                  <a:schemeClr val="bg1"/>
                </a:solidFill>
              </a:rPr>
              <a:t>XML</a:t>
            </a:r>
            <a:r>
              <a:rPr lang="ja-JP" altLang="en-US" sz="1400" dirty="0">
                <a:solidFill>
                  <a:schemeClr val="bg1"/>
                </a:solidFill>
              </a:rPr>
              <a:t>形式の意見書データが出力されます。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a:t>
            </a:r>
            <a:r>
              <a:rPr lang="ja-JP" altLang="ja-JP" dirty="0"/>
              <a:t>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意見書は、ネットワークプリンタからは印刷できない。</a:t>
            </a:r>
            <a:r>
              <a:rPr lang="en-US" altLang="ja-JP" sz="1400" dirty="0">
                <a:solidFill>
                  <a:schemeClr val="tx1"/>
                </a:solidFill>
                <a:latin typeface="+mn-ea"/>
                <a:ea typeface="+mn-ea"/>
              </a:rPr>
              <a:t> </a:t>
            </a:r>
            <a:br>
              <a:rPr lang="en-US" altLang="ja-JP" sz="1400" dirty="0">
                <a:solidFill>
                  <a:schemeClr val="tx1"/>
                </a:solidFill>
                <a:latin typeface="+mn-ea"/>
                <a:ea typeface="+mn-ea"/>
              </a:rPr>
            </a:br>
            <a:r>
              <a:rPr lang="ja-JP" altLang="en-US" sz="1400" dirty="0">
                <a:solidFill>
                  <a:schemeClr val="tx1"/>
                </a:solidFill>
                <a:latin typeface="+mn-ea"/>
                <a:ea typeface="+mn-ea"/>
              </a:rPr>
              <a:t>意見書の印刷時は、</a:t>
            </a:r>
            <a:r>
              <a:rPr lang="en-US" altLang="ja-JP" sz="1400" dirty="0">
                <a:solidFill>
                  <a:schemeClr val="tx1"/>
                </a:solidFill>
                <a:latin typeface="+mn-ea"/>
                <a:ea typeface="+mn-ea"/>
              </a:rPr>
              <a:t>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形式の意見書データが出力される。</a:t>
            </a:r>
            <a:endParaRPr lang="en-US" altLang="ja-JP" sz="1400" dirty="0">
              <a:solidFill>
                <a:schemeClr val="tx1"/>
              </a:solidFill>
              <a:latin typeface="+mn-ea"/>
              <a:ea typeface="+mn-ea"/>
            </a:endParaRPr>
          </a:p>
        </p:txBody>
      </p:sp>
      <p:pic>
        <p:nvPicPr>
          <p:cNvPr id="3" name="12-2-②">
            <a:hlinkClick r:id="" action="ppaction://media"/>
            <a:extLst>
              <a:ext uri="{FF2B5EF4-FFF2-40B4-BE49-F238E27FC236}">
                <a16:creationId xmlns:a16="http://schemas.microsoft.com/office/drawing/2014/main" id="{A7884EC2-B03D-2427-FBD4-49BB1809EC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97" y="-723900"/>
            <a:ext cx="609600" cy="609600"/>
          </a:xfrm>
          <a:prstGeom prst="rect">
            <a:avLst/>
          </a:prstGeom>
        </p:spPr>
      </p:pic>
      <p:sp>
        <p:nvSpPr>
          <p:cNvPr id="6" name="正方形/長方形 5">
            <a:extLst>
              <a:ext uri="{FF2B5EF4-FFF2-40B4-BE49-F238E27FC236}">
                <a16:creationId xmlns:a16="http://schemas.microsoft.com/office/drawing/2014/main" id="{E48BEE5F-BB06-AA73-CD19-95B12CA76A6F}"/>
              </a:ext>
            </a:extLst>
          </p:cNvPr>
          <p:cNvSpPr/>
          <p:nvPr/>
        </p:nvSpPr>
        <p:spPr>
          <a:xfrm>
            <a:off x="3348037" y="3328119"/>
            <a:ext cx="439200"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099FF80-4149-5F74-D60A-CF43AA7E9DFF}"/>
              </a:ext>
            </a:extLst>
          </p:cNvPr>
          <p:cNvSpPr/>
          <p:nvPr/>
        </p:nvSpPr>
        <p:spPr>
          <a:xfrm>
            <a:off x="3350417" y="3195680"/>
            <a:ext cx="483396"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9" name="図 8">
            <a:extLst>
              <a:ext uri="{FF2B5EF4-FFF2-40B4-BE49-F238E27FC236}">
                <a16:creationId xmlns:a16="http://schemas.microsoft.com/office/drawing/2014/main" id="{8C610E44-C9B0-C8AA-B48F-174254949FCB}"/>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00312" y="2950369"/>
            <a:ext cx="204788" cy="157163"/>
          </a:xfrm>
          <a:prstGeom prst="rect">
            <a:avLst/>
          </a:prstGeom>
          <a:ln>
            <a:noFill/>
          </a:ln>
        </p:spPr>
      </p:pic>
    </p:spTree>
    <p:extLst>
      <p:ext uri="{BB962C8B-B14F-4D97-AF65-F5344CB8AC3E}">
        <p14:creationId xmlns:p14="http://schemas.microsoft.com/office/powerpoint/2010/main" val="3549986383"/>
      </p:ext>
    </p:extLst>
  </p:cSld>
  <p:clrMapOvr>
    <a:masterClrMapping/>
  </p:clrMapOvr>
  <mc:AlternateContent xmlns:mc="http://schemas.openxmlformats.org/markup-compatibility/2006" xmlns:p14="http://schemas.microsoft.com/office/powerpoint/2010/main">
    <mc:Choice Requires="p14">
      <p:transition spd="med" p14:dur="700" advClick="0" advTm="25280">
        <p:fade/>
      </p:transition>
    </mc:Choice>
    <mc:Fallback xmlns="">
      <p:transition spd="med" advClick="0" advTm="2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7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院内システムを利用しないケースを例にした、小慢</a:t>
            </a:r>
            <a:r>
              <a:rPr lang="en-US" altLang="ja-JP" sz="1400" dirty="0">
                <a:solidFill>
                  <a:schemeClr val="bg1"/>
                </a:solidFill>
              </a:rPr>
              <a:t>DB</a:t>
            </a:r>
            <a:r>
              <a:rPr lang="ja-JP" altLang="en-US" sz="1400" dirty="0">
                <a:solidFill>
                  <a:schemeClr val="bg1"/>
                </a:solidFill>
              </a:rPr>
              <a:t>を使用して意見書を更新する操作の流れ、画面、操作のポイントの説明は終了です。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小慢</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sp>
        <p:nvSpPr>
          <p:cNvPr id="3" name="スライド番号プレースホルダ 12">
            <a:extLst>
              <a:ext uri="{FF2B5EF4-FFF2-40B4-BE49-F238E27FC236}">
                <a16:creationId xmlns:a16="http://schemas.microsoft.com/office/drawing/2014/main" id="{AEBBC2AB-F26C-D6D1-3557-BD557AB1EC07}"/>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13</a:t>
            </a:fld>
            <a:endParaRPr lang="en-US" altLang="ja-JP" sz="1100" dirty="0">
              <a:solidFill>
                <a:schemeClr val="tx1"/>
              </a:solidFill>
              <a:latin typeface="+mj-lt"/>
              <a:ea typeface="+mn-ea"/>
              <a:cs typeface="Arial" pitchFamily="34" charset="0"/>
            </a:endParaRPr>
          </a:p>
        </p:txBody>
      </p:sp>
      <p:pic>
        <p:nvPicPr>
          <p:cNvPr id="2" name="13-2-②">
            <a:hlinkClick r:id="" action="ppaction://media"/>
            <a:extLst>
              <a:ext uri="{FF2B5EF4-FFF2-40B4-BE49-F238E27FC236}">
                <a16:creationId xmlns:a16="http://schemas.microsoft.com/office/drawing/2014/main" id="{A1C77C25-0345-A91F-2DAE-D1B2F411F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900" y="-762000"/>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Tm="22500">
        <p:fade/>
      </p:transition>
    </mc:Choice>
    <mc:Fallback xmlns="">
      <p:transition spd="med" advTm="2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小慢</a:t>
            </a:r>
            <a:r>
              <a:rPr lang="en-US" altLang="ja-JP" dirty="0"/>
              <a:t>DB</a:t>
            </a:r>
            <a:r>
              <a:rPr lang="ja-JP" altLang="en-US" dirty="0"/>
              <a:t>で意見書を更新する操作の流れ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p:txBody>
          <a:bodyPr/>
          <a:lstStyle/>
          <a:p>
            <a:r>
              <a:rPr lang="ja-JP" altLang="en-US" dirty="0">
                <a:solidFill>
                  <a:srgbClr val="001750"/>
                </a:solidFill>
              </a:rPr>
              <a:t>１</a:t>
            </a:r>
            <a:r>
              <a:rPr lang="en-US" altLang="ja-JP" dirty="0">
                <a:solidFill>
                  <a:srgbClr val="001750"/>
                </a:solidFill>
              </a:rPr>
              <a:t>. </a:t>
            </a:r>
            <a:r>
              <a:rPr lang="ja-JP" altLang="en-US" dirty="0"/>
              <a:t>小慢</a:t>
            </a:r>
            <a:r>
              <a:rPr lang="en-US" altLang="ja-JP" dirty="0"/>
              <a:t>DB</a:t>
            </a:r>
            <a:r>
              <a:rPr lang="ja-JP" altLang="en-US" dirty="0"/>
              <a:t>で意見書を更新する操作の流れ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2-②">
            <a:hlinkClick r:id="" action="ppaction://media"/>
            <a:extLst>
              <a:ext uri="{FF2B5EF4-FFF2-40B4-BE49-F238E27FC236}">
                <a16:creationId xmlns:a16="http://schemas.microsoft.com/office/drawing/2014/main" id="{12EF8833-3457-A06D-9EF1-4FA989D5C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0485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000">
        <p15:prstTrans prst="peelOff"/>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5D2D9EEC-1D66-03C3-1778-9A3DBDDAB55F}"/>
              </a:ext>
            </a:extLst>
          </p:cNvPr>
          <p:cNvSpPr>
            <a:spLocks noGrp="1"/>
          </p:cNvSpPr>
          <p:nvPr>
            <p:ph type="body" sz="quarter" idx="14"/>
          </p:nvPr>
        </p:nvSpPr>
        <p:spPr/>
        <p:txBody>
          <a:bodyPr/>
          <a:lstStyle/>
          <a:p>
            <a:pPr>
              <a:lnSpc>
                <a:spcPct val="90000"/>
              </a:lnSpc>
              <a:spcBef>
                <a:spcPts val="0"/>
              </a:spcBef>
            </a:pPr>
            <a:r>
              <a:rPr lang="ja-JP" altLang="en-US" dirty="0"/>
              <a:t>院内システムを利用せずに、</a:t>
            </a:r>
            <a:r>
              <a:rPr lang="ja-JP" altLang="en-US" sz="1400" dirty="0">
                <a:solidFill>
                  <a:schemeClr val="bg1"/>
                </a:solidFill>
              </a:rPr>
              <a:t>意見書を更新する作業全体の流れについて説明します。</a:t>
            </a:r>
          </a:p>
          <a:p>
            <a:pPr>
              <a:lnSpc>
                <a:spcPct val="90000"/>
              </a:lnSpc>
              <a:spcBef>
                <a:spcPts val="0"/>
              </a:spcBef>
            </a:pPr>
            <a:r>
              <a:rPr lang="ja-JP" altLang="en-US" sz="1400" dirty="0">
                <a:solidFill>
                  <a:schemeClr val="bg1"/>
                </a:solidFill>
              </a:rPr>
              <a:t>患者から受付に意見書の更新依頼を受領したら、医療クラーク等が小慢</a:t>
            </a:r>
            <a:r>
              <a:rPr lang="en-US" altLang="ja-JP" sz="1400" dirty="0">
                <a:solidFill>
                  <a:schemeClr val="bg1"/>
                </a:solidFill>
              </a:rPr>
              <a:t>DB</a:t>
            </a:r>
            <a:r>
              <a:rPr lang="ja-JP" altLang="en-US" sz="1400" dirty="0">
                <a:solidFill>
                  <a:schemeClr val="bg1"/>
                </a:solidFill>
              </a:rPr>
              <a:t>で意見書を検索し、基本情報などを入力します。その後、指定医が小慢</a:t>
            </a:r>
            <a:r>
              <a:rPr lang="en-US" altLang="ja-JP" sz="1400" dirty="0">
                <a:solidFill>
                  <a:schemeClr val="bg1"/>
                </a:solidFill>
              </a:rPr>
              <a:t>DB</a:t>
            </a:r>
            <a:r>
              <a:rPr lang="ja-JP" altLang="en-US" sz="1400" dirty="0">
                <a:solidFill>
                  <a:schemeClr val="bg1"/>
                </a:solidFill>
              </a:rPr>
              <a:t>で意見書を承認します。小慢</a:t>
            </a:r>
            <a:r>
              <a:rPr lang="en-US" altLang="ja-JP" sz="1400" dirty="0">
                <a:solidFill>
                  <a:schemeClr val="bg1"/>
                </a:solidFill>
              </a:rPr>
              <a:t>DB</a:t>
            </a:r>
            <a:r>
              <a:rPr lang="ja-JP" altLang="en-US" sz="1400" dirty="0">
                <a:solidFill>
                  <a:schemeClr val="bg1"/>
                </a:solidFill>
              </a:rPr>
              <a:t>からアクセスキー付きの意見書を出力し、受付から患者に交付します。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小慢</a:t>
            </a:r>
            <a:r>
              <a:rPr kumimoji="1" lang="en-US" altLang="ja-JP" dirty="0"/>
              <a:t>DB</a:t>
            </a:r>
            <a:r>
              <a:rPr kumimoji="1" lang="ja-JP" altLang="en-US" dirty="0"/>
              <a:t>で意見書を更新する操作の流れ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1741910467"/>
              </p:ext>
            </p:extLst>
          </p:nvPr>
        </p:nvGraphicFramePr>
        <p:xfrm>
          <a:off x="142200" y="704743"/>
          <a:ext cx="8859600" cy="3160799"/>
        </p:xfrm>
        <a:graphic>
          <a:graphicData uri="http://schemas.openxmlformats.org/drawingml/2006/table">
            <a:tbl>
              <a:tblPr firstRow="1" bandRow="1">
                <a:tableStyleId>{5C22544A-7EE6-4342-B048-85BDC9FD1C3A}</a:tableStyleId>
              </a:tblPr>
              <a:tblGrid>
                <a:gridCol w="1050545">
                  <a:extLst>
                    <a:ext uri="{9D8B030D-6E8A-4147-A177-3AD203B41FA5}">
                      <a16:colId xmlns:a16="http://schemas.microsoft.com/office/drawing/2014/main" val="3563921127"/>
                    </a:ext>
                  </a:extLst>
                </a:gridCol>
                <a:gridCol w="7809055">
                  <a:extLst>
                    <a:ext uri="{9D8B030D-6E8A-4147-A177-3AD203B41FA5}">
                      <a16:colId xmlns:a16="http://schemas.microsoft.com/office/drawing/2014/main" val="2332610360"/>
                    </a:ext>
                  </a:extLst>
                </a:gridCol>
              </a:tblGrid>
              <a:tr h="784717">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84717">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666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8247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35" name="正方形/長方形 34">
            <a:extLst>
              <a:ext uri="{FF2B5EF4-FFF2-40B4-BE49-F238E27FC236}">
                <a16:creationId xmlns:a16="http://schemas.microsoft.com/office/drawing/2014/main" id="{96FF0CF7-8F47-D205-C5D5-6EC11ECF5CFE}"/>
              </a:ext>
            </a:extLst>
          </p:cNvPr>
          <p:cNvSpPr/>
          <p:nvPr/>
        </p:nvSpPr>
        <p:spPr bwMode="auto">
          <a:xfrm>
            <a:off x="4605923" y="3139233"/>
            <a:ext cx="834720" cy="620659"/>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意見書の</a:t>
            </a:r>
            <a:br>
              <a:rPr lang="en-US" altLang="ja-JP" sz="1100" b="1" dirty="0">
                <a:solidFill>
                  <a:srgbClr val="404040"/>
                </a:solidFill>
                <a:latin typeface="Yu Gothic UI" panose="020B0500000000000000" pitchFamily="50" charset="-128"/>
                <a:ea typeface="Yu Gothic UI" panose="020B0500000000000000" pitchFamily="50" charset="-128"/>
              </a:rPr>
            </a:br>
            <a:r>
              <a:rPr lang="ja-JP" altLang="en-US" sz="1100" b="1" dirty="0">
                <a:solidFill>
                  <a:srgbClr val="404040"/>
                </a:solidFill>
                <a:latin typeface="Yu Gothic UI" panose="020B0500000000000000" pitchFamily="50" charset="-128"/>
                <a:ea typeface="Yu Gothic UI" panose="020B0500000000000000" pitchFamily="50" charset="-128"/>
              </a:rPr>
              <a:t>入力、承認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3504262" y="2354268"/>
            <a:ext cx="834720" cy="620659"/>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意見書の検索、基本情報などの入力</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5707584" y="2354268"/>
            <a:ext cx="929530" cy="620659"/>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意見書（アクセスキー付き）の紙出力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4338982" y="2664598"/>
            <a:ext cx="266941" cy="784965"/>
          </a:xfrm>
          <a:prstGeom prst="bentConnector3">
            <a:avLst>
              <a:gd name="adj1" fmla="val 50000"/>
            </a:avLst>
          </a:prstGeom>
          <a:solidFill>
            <a:schemeClr val="accent6"/>
          </a:solidFill>
          <a:ln w="25400">
            <a:solidFill>
              <a:srgbClr val="E27B26"/>
            </a:solidFill>
            <a:miter lim="800000"/>
            <a:headEnd/>
            <a:tailEnd type="arrow"/>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5440643" y="2664598"/>
            <a:ext cx="266941" cy="784965"/>
          </a:xfrm>
          <a:prstGeom prst="bentConnector3">
            <a:avLst>
              <a:gd name="adj1" fmla="val 50000"/>
            </a:avLst>
          </a:prstGeom>
          <a:solidFill>
            <a:schemeClr val="accent6"/>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1300940" y="784340"/>
            <a:ext cx="834720" cy="62065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更新依頼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2402601" y="1569304"/>
            <a:ext cx="834720" cy="62065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更新依頼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6904055" y="1569304"/>
            <a:ext cx="834720" cy="62065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005714" y="784340"/>
            <a:ext cx="900000" cy="62065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意見書（アクセスキー付き）の写しの受領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2135660" y="1094670"/>
            <a:ext cx="266941" cy="784964"/>
          </a:xfrm>
          <a:prstGeom prst="bentConnector3">
            <a:avLst>
              <a:gd name="adj1" fmla="val 50000"/>
            </a:avLst>
          </a:prstGeom>
          <a:solidFill>
            <a:schemeClr val="accent6"/>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1" idx="1"/>
          </p:cNvCxnSpPr>
          <p:nvPr/>
        </p:nvCxnSpPr>
        <p:spPr bwMode="auto">
          <a:xfrm>
            <a:off x="3237321" y="1879634"/>
            <a:ext cx="266941" cy="784964"/>
          </a:xfrm>
          <a:prstGeom prst="bentConnector3">
            <a:avLst>
              <a:gd name="adj1" fmla="val 50000"/>
            </a:avLst>
          </a:prstGeom>
          <a:solidFill>
            <a:schemeClr val="accent6"/>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6637114" y="1879634"/>
            <a:ext cx="266941" cy="784964"/>
          </a:xfrm>
          <a:prstGeom prst="bentConnector3">
            <a:avLst>
              <a:gd name="adj1" fmla="val 50000"/>
            </a:avLst>
          </a:prstGeom>
          <a:solidFill>
            <a:schemeClr val="accent6"/>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738775" y="1094670"/>
            <a:ext cx="266939" cy="784964"/>
          </a:xfrm>
          <a:prstGeom prst="bentConnector3">
            <a:avLst>
              <a:gd name="adj1" fmla="val 50000"/>
            </a:avLst>
          </a:prstGeom>
          <a:solidFill>
            <a:schemeClr val="accent6"/>
          </a:solidFill>
          <a:ln w="12700">
            <a:solidFill>
              <a:schemeClr val="tx1">
                <a:lumMod val="50000"/>
                <a:lumOff val="50000"/>
              </a:schemeClr>
            </a:solidFill>
            <a:miter lim="800000"/>
            <a:headEnd/>
            <a:tailEnd type="arrow"/>
          </a:ln>
          <a:effectLst/>
        </p:spPr>
      </p:cxnSp>
      <p:grpSp>
        <p:nvGrpSpPr>
          <p:cNvPr id="23" name="グループ化 22">
            <a:extLst>
              <a:ext uri="{FF2B5EF4-FFF2-40B4-BE49-F238E27FC236}">
                <a16:creationId xmlns:a16="http://schemas.microsoft.com/office/drawing/2014/main" id="{29F1F49C-E4F3-D2B0-D78B-056B6190836E}"/>
              </a:ext>
            </a:extLst>
          </p:cNvPr>
          <p:cNvGrpSpPr/>
          <p:nvPr/>
        </p:nvGrpSpPr>
        <p:grpSpPr>
          <a:xfrm>
            <a:off x="5675979" y="2641412"/>
            <a:ext cx="3356898" cy="1259639"/>
            <a:chOff x="5597577" y="2983380"/>
            <a:chExt cx="3356898" cy="1259639"/>
          </a:xfrm>
        </p:grpSpPr>
        <p:sp>
          <p:nvSpPr>
            <p:cNvPr id="24" name="四角形: 角を丸くする 23">
              <a:extLst>
                <a:ext uri="{FF2B5EF4-FFF2-40B4-BE49-F238E27FC236}">
                  <a16:creationId xmlns:a16="http://schemas.microsoft.com/office/drawing/2014/main" id="{0B757EC9-0BE3-AC22-A7A5-39F0CE2A3A3D}"/>
                </a:ext>
              </a:extLst>
            </p:cNvPr>
            <p:cNvSpPr/>
            <p:nvPr/>
          </p:nvSpPr>
          <p:spPr bwMode="auto">
            <a:xfrm>
              <a:off x="6751983" y="2983380"/>
              <a:ext cx="2046916" cy="962958"/>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200" b="1" dirty="0">
                  <a:solidFill>
                    <a:schemeClr val="tx1"/>
                  </a:solidFill>
                  <a:latin typeface="Yu Gothic UI" panose="020B0500000000000000" pitchFamily="50" charset="-128"/>
                  <a:ea typeface="Yu Gothic UI" panose="020B0500000000000000" pitchFamily="50" charset="-128"/>
                </a:rPr>
                <a:t>凡例</a:t>
              </a:r>
            </a:p>
          </p:txBody>
        </p:sp>
        <p:grpSp>
          <p:nvGrpSpPr>
            <p:cNvPr id="25" name="グループ化 24">
              <a:extLst>
                <a:ext uri="{FF2B5EF4-FFF2-40B4-BE49-F238E27FC236}">
                  <a16:creationId xmlns:a16="http://schemas.microsoft.com/office/drawing/2014/main" id="{C0EFFE83-5F5D-87A9-9EC2-CE540C6755A8}"/>
                </a:ext>
              </a:extLst>
            </p:cNvPr>
            <p:cNvGrpSpPr/>
            <p:nvPr/>
          </p:nvGrpSpPr>
          <p:grpSpPr>
            <a:xfrm>
              <a:off x="6959062" y="3276326"/>
              <a:ext cx="1645223" cy="258532"/>
              <a:chOff x="6911437" y="2849500"/>
              <a:chExt cx="1645223" cy="258532"/>
            </a:xfrm>
          </p:grpSpPr>
          <p:sp>
            <p:nvSpPr>
              <p:cNvPr id="30" name="正方形/長方形 29">
                <a:extLst>
                  <a:ext uri="{FF2B5EF4-FFF2-40B4-BE49-F238E27FC236}">
                    <a16:creationId xmlns:a16="http://schemas.microsoft.com/office/drawing/2014/main" id="{933D242B-903F-6831-EACE-C42C0D8FE84A}"/>
                  </a:ext>
                </a:extLst>
              </p:cNvPr>
              <p:cNvSpPr/>
              <p:nvPr/>
            </p:nvSpPr>
            <p:spPr bwMode="auto">
              <a:xfrm>
                <a:off x="6911437" y="2878576"/>
                <a:ext cx="306328" cy="207653"/>
              </a:xfrm>
              <a:prstGeom prst="rect">
                <a:avLst/>
              </a:prstGeom>
              <a:solidFill>
                <a:schemeClr val="bg1"/>
              </a:solidFill>
              <a:ln w="28575">
                <a:solidFill>
                  <a:srgbClr val="E27B26"/>
                </a:solidFill>
                <a:miter lim="800000"/>
                <a:headEnd/>
                <a:tailEnd/>
              </a:ln>
              <a:effectLst/>
            </p:spPr>
            <p:txBody>
              <a:bodyPr wrap="square" lIns="36000" rIns="36000" rtlCol="0" anchor="ctr" anchorCtr="0">
                <a:noAutofit/>
              </a:bodyPr>
              <a:lstStyle/>
              <a:p>
                <a:r>
                  <a:rPr lang="ja-JP" altLang="en-US" sz="1200" dirty="0">
                    <a:solidFill>
                      <a:schemeClr val="tx1"/>
                    </a:solidFill>
                    <a:latin typeface="Yu Gothic UI" panose="020B0500000000000000" pitchFamily="50" charset="-128"/>
                    <a:ea typeface="Yu Gothic UI" panose="020B0500000000000000" pitchFamily="50" charset="-128"/>
                  </a:rPr>
                  <a:t>　　　</a:t>
                </a:r>
              </a:p>
            </p:txBody>
          </p:sp>
          <p:sp>
            <p:nvSpPr>
              <p:cNvPr id="31" name="テキスト ボックス 30">
                <a:extLst>
                  <a:ext uri="{FF2B5EF4-FFF2-40B4-BE49-F238E27FC236}">
                    <a16:creationId xmlns:a16="http://schemas.microsoft.com/office/drawing/2014/main" id="{1D1DF23A-42A6-77B0-1FF0-C4250BBF27AA}"/>
                  </a:ext>
                </a:extLst>
              </p:cNvPr>
              <p:cNvSpPr txBox="1"/>
              <p:nvPr/>
            </p:nvSpPr>
            <p:spPr>
              <a:xfrm>
                <a:off x="7143837" y="2849500"/>
                <a:ext cx="141282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での作業</a:t>
                </a:r>
              </a:p>
            </p:txBody>
          </p:sp>
        </p:grpSp>
        <p:grpSp>
          <p:nvGrpSpPr>
            <p:cNvPr id="26" name="グループ化 25">
              <a:extLst>
                <a:ext uri="{FF2B5EF4-FFF2-40B4-BE49-F238E27FC236}">
                  <a16:creationId xmlns:a16="http://schemas.microsoft.com/office/drawing/2014/main" id="{E75233E0-4D7B-F7C2-B3CC-D693F3A525D4}"/>
                </a:ext>
              </a:extLst>
            </p:cNvPr>
            <p:cNvGrpSpPr/>
            <p:nvPr/>
          </p:nvGrpSpPr>
          <p:grpSpPr>
            <a:xfrm>
              <a:off x="6959062" y="3585840"/>
              <a:ext cx="1965863" cy="258532"/>
              <a:chOff x="6911437" y="2812025"/>
              <a:chExt cx="1965863" cy="258532"/>
            </a:xfrm>
          </p:grpSpPr>
          <p:sp>
            <p:nvSpPr>
              <p:cNvPr id="28" name="正方形/長方形 27">
                <a:extLst>
                  <a:ext uri="{FF2B5EF4-FFF2-40B4-BE49-F238E27FC236}">
                    <a16:creationId xmlns:a16="http://schemas.microsoft.com/office/drawing/2014/main" id="{F8A7E488-1CE6-DC9D-B50E-EAA10F77D1F5}"/>
                  </a:ext>
                </a:extLst>
              </p:cNvPr>
              <p:cNvSpPr/>
              <p:nvPr/>
            </p:nvSpPr>
            <p:spPr bwMode="auto">
              <a:xfrm>
                <a:off x="6911437" y="2841101"/>
                <a:ext cx="306328" cy="207653"/>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　　　</a:t>
                </a:r>
              </a:p>
            </p:txBody>
          </p:sp>
          <p:sp>
            <p:nvSpPr>
              <p:cNvPr id="29" name="テキスト ボックス 28">
                <a:extLst>
                  <a:ext uri="{FF2B5EF4-FFF2-40B4-BE49-F238E27FC236}">
                    <a16:creationId xmlns:a16="http://schemas.microsoft.com/office/drawing/2014/main" id="{F89D7ABA-3DC9-CFF0-9989-D90470345454}"/>
                  </a:ext>
                </a:extLst>
              </p:cNvPr>
              <p:cNvSpPr txBox="1"/>
              <p:nvPr/>
            </p:nvSpPr>
            <p:spPr>
              <a:xfrm>
                <a:off x="7143837" y="2812025"/>
                <a:ext cx="173346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以外の作業</a:t>
                </a:r>
              </a:p>
            </p:txBody>
          </p:sp>
        </p:grpSp>
        <p:sp>
          <p:nvSpPr>
            <p:cNvPr id="27" name="テキスト ボックス 26">
              <a:extLst>
                <a:ext uri="{FF2B5EF4-FFF2-40B4-BE49-F238E27FC236}">
                  <a16:creationId xmlns:a16="http://schemas.microsoft.com/office/drawing/2014/main" id="{2D1B76DA-6D58-B5A0-6450-5CDCF671E928}"/>
                </a:ext>
              </a:extLst>
            </p:cNvPr>
            <p:cNvSpPr txBox="1"/>
            <p:nvPr/>
          </p:nvSpPr>
          <p:spPr>
            <a:xfrm>
              <a:off x="5597577" y="3984487"/>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b="1" dirty="0">
                  <a:latin typeface="Yu Gothic UI" panose="020B0500000000000000" pitchFamily="50" charset="-128"/>
                  <a:ea typeface="Yu Gothic UI" panose="020B0500000000000000" pitchFamily="50" charset="-128"/>
                </a:rPr>
                <a:t>注</a:t>
              </a:r>
              <a:r>
                <a:rPr lang="ja-JP" altLang="en-US" dirty="0">
                  <a:latin typeface="Yu Gothic UI" panose="020B0500000000000000" pitchFamily="50" charset="-128"/>
                  <a:ea typeface="Yu Gothic UI" panose="020B0500000000000000" pitchFamily="50" charset="-128"/>
                </a:rPr>
                <a:t> 医療機関によりフローが異なる場合があります。 </a:t>
              </a:r>
            </a:p>
          </p:txBody>
        </p:sp>
      </p:grpSp>
      <p:pic>
        <p:nvPicPr>
          <p:cNvPr id="4" name="02-2-②">
            <a:hlinkClick r:id="" action="ppaction://media"/>
            <a:extLst>
              <a:ext uri="{FF2B5EF4-FFF2-40B4-BE49-F238E27FC236}">
                <a16:creationId xmlns:a16="http://schemas.microsoft.com/office/drawing/2014/main" id="{11F66C1F-01A6-C4C9-8ADA-A1DBF8273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66" y="-636582"/>
            <a:ext cx="609600" cy="609600"/>
          </a:xfrm>
          <a:prstGeom prst="rect">
            <a:avLst/>
          </a:prstGeom>
        </p:spPr>
      </p:pic>
      <p:sp>
        <p:nvSpPr>
          <p:cNvPr id="5" name="正方形/長方形 4">
            <a:extLst>
              <a:ext uri="{FF2B5EF4-FFF2-40B4-BE49-F238E27FC236}">
                <a16:creationId xmlns:a16="http://schemas.microsoft.com/office/drawing/2014/main" id="{569FBFF9-8976-AB4F-B560-2C2615376A6E}"/>
              </a:ext>
            </a:extLst>
          </p:cNvPr>
          <p:cNvSpPr/>
          <p:nvPr/>
        </p:nvSpPr>
        <p:spPr>
          <a:xfrm>
            <a:off x="1300940" y="780076"/>
            <a:ext cx="838936"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FD289EAF-3AC3-E4BF-B3DC-C7B533D4BE93}"/>
              </a:ext>
            </a:extLst>
          </p:cNvPr>
          <p:cNvSpPr/>
          <p:nvPr/>
        </p:nvSpPr>
        <p:spPr>
          <a:xfrm>
            <a:off x="2408607" y="1567275"/>
            <a:ext cx="834720"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72040944-09EB-08EB-A133-DCDA7BB24A42}"/>
              </a:ext>
            </a:extLst>
          </p:cNvPr>
          <p:cNvSpPr/>
          <p:nvPr/>
        </p:nvSpPr>
        <p:spPr>
          <a:xfrm>
            <a:off x="3513287" y="2354267"/>
            <a:ext cx="824983" cy="6090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8" name="正方形/長方形 7">
            <a:extLst>
              <a:ext uri="{FF2B5EF4-FFF2-40B4-BE49-F238E27FC236}">
                <a16:creationId xmlns:a16="http://schemas.microsoft.com/office/drawing/2014/main" id="{342D3317-26DF-D84F-1312-1E5800B5DC15}"/>
              </a:ext>
            </a:extLst>
          </p:cNvPr>
          <p:cNvSpPr/>
          <p:nvPr/>
        </p:nvSpPr>
        <p:spPr>
          <a:xfrm>
            <a:off x="4604397" y="3139232"/>
            <a:ext cx="834720" cy="62065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9" name="正方形/長方形 8">
            <a:extLst>
              <a:ext uri="{FF2B5EF4-FFF2-40B4-BE49-F238E27FC236}">
                <a16:creationId xmlns:a16="http://schemas.microsoft.com/office/drawing/2014/main" id="{0EC83EB0-77BA-AFDE-D75A-989B36D027B3}"/>
              </a:ext>
            </a:extLst>
          </p:cNvPr>
          <p:cNvSpPr/>
          <p:nvPr/>
        </p:nvSpPr>
        <p:spPr>
          <a:xfrm>
            <a:off x="5707585" y="2354267"/>
            <a:ext cx="928002" cy="62306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DB7097DF-2981-1C9C-9E7F-0D3365B2EFB1}"/>
              </a:ext>
            </a:extLst>
          </p:cNvPr>
          <p:cNvSpPr/>
          <p:nvPr/>
        </p:nvSpPr>
        <p:spPr>
          <a:xfrm>
            <a:off x="6898049" y="1567275"/>
            <a:ext cx="824983"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445D976E-FC36-D6DA-6702-528D5EAAEBD1}"/>
              </a:ext>
            </a:extLst>
          </p:cNvPr>
          <p:cNvSpPr/>
          <p:nvPr/>
        </p:nvSpPr>
        <p:spPr>
          <a:xfrm>
            <a:off x="8009681" y="772535"/>
            <a:ext cx="896033" cy="64160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30330">
        <p:fade/>
      </p:transition>
    </mc:Choice>
    <mc:Fallback xmlns="">
      <p:transition spd="med" advClick="0" advTm="30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4" fill="hold"/>
                                        <p:tgtEl>
                                          <p:spTgt spid="4"/>
                                        </p:tgtEl>
                                      </p:cBhvr>
                                    </p:cmd>
                                  </p:childTnLst>
                                </p:cTn>
                              </p:par>
                              <p:par>
                                <p:cTn id="7" presetID="10" presetClass="entr" presetSubtype="0" fill="hold" grpId="0" nodeType="withEffect">
                                  <p:stCondLst>
                                    <p:cond delay="7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5" presetClass="emph" presetSubtype="0" nodeType="withEffect">
                                  <p:stCondLst>
                                    <p:cond delay="7000"/>
                                  </p:stCondLst>
                                  <p:childTnLst>
                                    <p:set>
                                      <p:cBhvr override="childStyle">
                                        <p:cTn id="11" dur="3000"/>
                                        <p:tgtEl>
                                          <p:spTgt spid="32">
                                            <p:txEl>
                                              <p:pRg st="0" end="0"/>
                                            </p:txEl>
                                          </p:spTgt>
                                        </p:tgtEl>
                                        <p:attrNameLst>
                                          <p:attrName>style.fontWeight</p:attrName>
                                        </p:attrNameLst>
                                      </p:cBhvr>
                                      <p:to>
                                        <p:strVal val="bold"/>
                                      </p:to>
                                    </p:set>
                                  </p:childTnLst>
                                </p:cTn>
                              </p:par>
                              <p:par>
                                <p:cTn id="12" presetID="3" presetClass="emph" presetSubtype="1" nodeType="withEffect">
                                  <p:stCondLst>
                                    <p:cond delay="7000"/>
                                  </p:stCondLst>
                                  <p:childTnLst>
                                    <p:set>
                                      <p:cBhvr override="childStyle">
                                        <p:cTn id="13" dur="3000"/>
                                        <p:tgtEl>
                                          <p:spTgt spid="32">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000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ntr" presetSubtype="0" fill="hold" grpId="0" nodeType="withEffect">
                                  <p:stCondLst>
                                    <p:cond delay="8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5" presetClass="emph" presetSubtype="0" nodeType="withEffect">
                                  <p:stCondLst>
                                    <p:cond delay="8000"/>
                                  </p:stCondLst>
                                  <p:childTnLst>
                                    <p:set>
                                      <p:cBhvr override="childStyle">
                                        <p:cTn id="21" dur="3000"/>
                                        <p:tgtEl>
                                          <p:spTgt spid="36">
                                            <p:txEl>
                                              <p:pRg st="0" end="0"/>
                                            </p:txEl>
                                          </p:spTgt>
                                        </p:tgtEl>
                                        <p:attrNameLst>
                                          <p:attrName>style.fontWeight</p:attrName>
                                        </p:attrNameLst>
                                      </p:cBhvr>
                                      <p:to>
                                        <p:strVal val="bold"/>
                                      </p:to>
                                    </p:set>
                                  </p:childTnLst>
                                </p:cTn>
                              </p:par>
                              <p:par>
                                <p:cTn id="22" presetID="3" presetClass="emph" presetSubtype="1" nodeType="withEffect">
                                  <p:stCondLst>
                                    <p:cond delay="8000"/>
                                  </p:stCondLst>
                                  <p:childTnLst>
                                    <p:set>
                                      <p:cBhvr override="childStyle">
                                        <p:cTn id="23" dur="3000"/>
                                        <p:tgtEl>
                                          <p:spTgt spid="36">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100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ntr" presetSubtype="0" fill="hold" grpId="0" nodeType="withEffect">
                                  <p:stCondLst>
                                    <p:cond delay="11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3" presetClass="emph" presetSubtype="1" nodeType="withEffect">
                                  <p:stCondLst>
                                    <p:cond delay="11500"/>
                                  </p:stCondLst>
                                  <p:childTnLst>
                                    <p:set>
                                      <p:cBhvr override="childStyle">
                                        <p:cTn id="31" dur="7000"/>
                                        <p:tgtEl>
                                          <p:spTgt spid="41">
                                            <p:txEl>
                                              <p:pRg st="0" end="0"/>
                                            </p:txEl>
                                          </p:spTgt>
                                        </p:tgtEl>
                                        <p:attrNameLst>
                                          <p:attrName>style.color</p:attrName>
                                        </p:attrNameLst>
                                      </p:cBhvr>
                                      <p:to>
                                        <p:clrVal>
                                          <a:srgbClr val="EB5032"/>
                                        </p:clrVal>
                                      </p:to>
                                    </p:set>
                                  </p:childTnLst>
                                </p:cTn>
                              </p:par>
                              <p:par>
                                <p:cTn id="32" presetID="10" presetClass="exit" presetSubtype="0" fill="hold" grpId="1" nodeType="withEffect">
                                  <p:stCondLst>
                                    <p:cond delay="1850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ntr" presetSubtype="0" fill="hold" grpId="0" nodeType="withEffect">
                                  <p:stCondLst>
                                    <p:cond delay="185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3" presetClass="emph" presetSubtype="1" nodeType="withEffect">
                                  <p:stCondLst>
                                    <p:cond delay="18500"/>
                                  </p:stCondLst>
                                  <p:childTnLst>
                                    <p:set>
                                      <p:cBhvr override="childStyle">
                                        <p:cTn id="39" dur="5000"/>
                                        <p:tgtEl>
                                          <p:spTgt spid="35">
                                            <p:txEl>
                                              <p:pRg st="0" end="0"/>
                                            </p:txEl>
                                          </p:spTgt>
                                        </p:tgtEl>
                                        <p:attrNameLst>
                                          <p:attrName>style.color</p:attrName>
                                        </p:attrNameLst>
                                      </p:cBhvr>
                                      <p:to>
                                        <p:clrVal>
                                          <a:srgbClr val="EB5032"/>
                                        </p:clrVal>
                                      </p:to>
                                    </p:set>
                                  </p:childTnLst>
                                </p:cTn>
                              </p:par>
                              <p:par>
                                <p:cTn id="40" presetID="10" presetClass="exit" presetSubtype="0" fill="hold" grpId="1" nodeType="withEffect">
                                  <p:stCondLst>
                                    <p:cond delay="2350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grpId="0" nodeType="withEffect">
                                  <p:stCondLst>
                                    <p:cond delay="23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3" presetClass="emph" presetSubtype="1" nodeType="withEffect">
                                  <p:stCondLst>
                                    <p:cond delay="23500"/>
                                  </p:stCondLst>
                                  <p:childTnLst>
                                    <p:set>
                                      <p:cBhvr override="childStyle">
                                        <p:cTn id="47" dur="4000"/>
                                        <p:tgtEl>
                                          <p:spTgt spid="46">
                                            <p:txEl>
                                              <p:pRg st="0" end="0"/>
                                            </p:txEl>
                                          </p:spTgt>
                                        </p:tgtEl>
                                        <p:attrNameLst>
                                          <p:attrName>style.color</p:attrName>
                                        </p:attrNameLst>
                                      </p:cBhvr>
                                      <p:to>
                                        <p:clrVal>
                                          <a:srgbClr val="EB5032"/>
                                        </p:clrVal>
                                      </p:to>
                                    </p:set>
                                  </p:childTnLst>
                                </p:cTn>
                              </p:par>
                              <p:par>
                                <p:cTn id="48" presetID="10" presetClass="exit" presetSubtype="0" fill="hold" grpId="1" nodeType="withEffect">
                                  <p:stCondLst>
                                    <p:cond delay="2750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ntr" presetSubtype="0" fill="hold" grpId="0" nodeType="withEffect">
                                  <p:stCondLst>
                                    <p:cond delay="275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5" presetClass="emph" presetSubtype="0" nodeType="withEffect">
                                  <p:stCondLst>
                                    <p:cond delay="27500"/>
                                  </p:stCondLst>
                                  <p:childTnLst>
                                    <p:set>
                                      <p:cBhvr override="childStyle">
                                        <p:cTn id="55" dur="2500"/>
                                        <p:tgtEl>
                                          <p:spTgt spid="37">
                                            <p:txEl>
                                              <p:pRg st="0" end="0"/>
                                            </p:txEl>
                                          </p:spTgt>
                                        </p:tgtEl>
                                        <p:attrNameLst>
                                          <p:attrName>style.fontWeight</p:attrName>
                                        </p:attrNameLst>
                                      </p:cBhvr>
                                      <p:to>
                                        <p:strVal val="bold"/>
                                      </p:to>
                                    </p:set>
                                  </p:childTnLst>
                                </p:cTn>
                              </p:par>
                              <p:par>
                                <p:cTn id="56" presetID="3" presetClass="emph" presetSubtype="1" nodeType="withEffect">
                                  <p:stCondLst>
                                    <p:cond delay="27500"/>
                                  </p:stCondLst>
                                  <p:childTnLst>
                                    <p:set>
                                      <p:cBhvr override="childStyle">
                                        <p:cTn id="57" dur="2500"/>
                                        <p:tgtEl>
                                          <p:spTgt spid="37">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3000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ntr" presetSubtype="0" fill="hold" grpId="0" nodeType="withEffect">
                                  <p:stCondLst>
                                    <p:cond delay="2850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 presetClass="emph" presetSubtype="1" nodeType="withEffect">
                                  <p:stCondLst>
                                    <p:cond delay="28500"/>
                                  </p:stCondLst>
                                  <p:childTnLst>
                                    <p:set>
                                      <p:cBhvr override="childStyle">
                                        <p:cTn id="65" dur="indefinite"/>
                                        <p:tgtEl>
                                          <p:spTgt spid="38">
                                            <p:txEl>
                                              <p:pRg st="0" end="0"/>
                                            </p:txEl>
                                          </p:spTgt>
                                        </p:tgtEl>
                                        <p:attrNameLst>
                                          <p:attrName>style.color</p:attrName>
                                        </p:attrNameLst>
                                      </p:cBhvr>
                                      <p:to>
                                        <p:clrVal>
                                          <a:srgbClr val="EB5032"/>
                                        </p:clrVal>
                                      </p:to>
                                    </p:set>
                                  </p:childTnLst>
                                </p:cTn>
                              </p:par>
                              <p:par>
                                <p:cTn id="66" presetID="15" presetClass="emph" presetSubtype="0" nodeType="withEffect">
                                  <p:stCondLst>
                                    <p:cond delay="28500"/>
                                  </p:stCondLst>
                                  <p:childTnLst>
                                    <p:set>
                                      <p:cBhvr override="childStyle">
                                        <p:cTn id="67" dur="indefinite"/>
                                        <p:tgtEl>
                                          <p:spTgt spid="38">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プレースホルダー 28">
            <a:extLst>
              <a:ext uri="{FF2B5EF4-FFF2-40B4-BE49-F238E27FC236}">
                <a16:creationId xmlns:a16="http://schemas.microsoft.com/office/drawing/2014/main" id="{4C2DCCA1-0F9C-2E0F-4F42-9B1327A3CF59}"/>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次に、小慢</a:t>
            </a:r>
            <a:r>
              <a:rPr lang="en-US" altLang="ja-JP" sz="1400" dirty="0">
                <a:solidFill>
                  <a:schemeClr val="bg1"/>
                </a:solidFill>
              </a:rPr>
              <a:t>DB</a:t>
            </a:r>
            <a:r>
              <a:rPr lang="ja-JP" altLang="en-US" sz="1400" dirty="0">
                <a:solidFill>
                  <a:schemeClr val="bg1"/>
                </a:solidFill>
              </a:rPr>
              <a:t>を利用する操作について、画面操作の流れを説明します。医療クラーク等が患者氏名などから登録済みの意見書を検索・指定し、基本情報などを入力した後、ワークフロー機能を使用して指定医に承認を依頼します。指定医はワークフローを選択し、意見書を入力、承認します。意見書を承認すると、出力画面からアクセスキー付きの意見書が出力できるようになります。なお、医療クラーク等がいない場合は、医療クラーク等の作業を指定医が行い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小慢</a:t>
            </a:r>
            <a:r>
              <a:rPr kumimoji="1" lang="en-US" altLang="ja-JP" dirty="0"/>
              <a:t>DB</a:t>
            </a:r>
            <a:r>
              <a:rPr kumimoji="1" lang="ja-JP" altLang="en-US" dirty="0"/>
              <a:t>で意見書を更新する操作の流れ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3465803451"/>
              </p:ext>
            </p:extLst>
          </p:nvPr>
        </p:nvGraphicFramePr>
        <p:xfrm>
          <a:off x="142200" y="742945"/>
          <a:ext cx="8859600" cy="3160800"/>
        </p:xfrm>
        <a:graphic>
          <a:graphicData uri="http://schemas.openxmlformats.org/drawingml/2006/table">
            <a:tbl>
              <a:tblPr firstRow="1" bandRow="1">
                <a:tableStyleId>{5C22544A-7EE6-4342-B048-85BDC9FD1C3A}</a:tableStyleId>
              </a:tblPr>
              <a:tblGrid>
                <a:gridCol w="1063152">
                  <a:extLst>
                    <a:ext uri="{9D8B030D-6E8A-4147-A177-3AD203B41FA5}">
                      <a16:colId xmlns:a16="http://schemas.microsoft.com/office/drawing/2014/main" val="3563921127"/>
                    </a:ext>
                  </a:extLst>
                </a:gridCol>
                <a:gridCol w="7796448">
                  <a:extLst>
                    <a:ext uri="{9D8B030D-6E8A-4147-A177-3AD203B41FA5}">
                      <a16:colId xmlns:a16="http://schemas.microsoft.com/office/drawing/2014/main" val="2332610360"/>
                    </a:ext>
                  </a:extLst>
                </a:gridCol>
              </a:tblGrid>
              <a:tr h="1598816">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a:solidFill>
                            <a:schemeClr val="bg1"/>
                          </a:solidFill>
                          <a:latin typeface="Yu Gothic UI" panose="020B0500000000000000" pitchFamily="50" charset="-128"/>
                          <a:ea typeface="Yu Gothic UI" panose="020B0500000000000000" pitchFamily="50" charset="-128"/>
                          <a:cs typeface="+mn-cs"/>
                        </a:rPr>
                        <a:t>クラーク</a:t>
                      </a: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619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sp>
        <p:nvSpPr>
          <p:cNvPr id="13" name="正方形/長方形 12">
            <a:extLst>
              <a:ext uri="{FF2B5EF4-FFF2-40B4-BE49-F238E27FC236}">
                <a16:creationId xmlns:a16="http://schemas.microsoft.com/office/drawing/2014/main" id="{BDC142C5-2C2F-90E9-3173-6DC3B67FCCE4}"/>
              </a:ext>
            </a:extLst>
          </p:cNvPr>
          <p:cNvSpPr/>
          <p:nvPr/>
        </p:nvSpPr>
        <p:spPr bwMode="auto">
          <a:xfrm>
            <a:off x="4581525" y="3311747"/>
            <a:ext cx="2857942"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ワークフローから操作する意見書を選択</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意見書の入力、承認</a:t>
            </a:r>
          </a:p>
        </p:txBody>
      </p:sp>
      <p:sp>
        <p:nvSpPr>
          <p:cNvPr id="14" name="正方形/長方形 13">
            <a:extLst>
              <a:ext uri="{FF2B5EF4-FFF2-40B4-BE49-F238E27FC236}">
                <a16:creationId xmlns:a16="http://schemas.microsoft.com/office/drawing/2014/main" id="{0E4DEF6A-4B64-86A5-E9F3-8EC7BB6B089F}"/>
              </a:ext>
            </a:extLst>
          </p:cNvPr>
          <p:cNvSpPr/>
          <p:nvPr/>
        </p:nvSpPr>
        <p:spPr bwMode="auto">
          <a:xfrm>
            <a:off x="7645320" y="1741059"/>
            <a:ext cx="1256851" cy="293350"/>
          </a:xfrm>
          <a:prstGeom prst="rect">
            <a:avLst/>
          </a:prstGeom>
          <a:noFill/>
          <a:ln w="28575">
            <a:noFill/>
            <a:miter lim="800000"/>
            <a:headEnd/>
            <a:tailEnd/>
          </a:ln>
          <a:effectLst/>
        </p:spPr>
        <p:txBody>
          <a:bodyPr wrap="square" rtlCol="0" anchor="t" anchorCtr="0">
            <a:sp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意見書を出力</a:t>
            </a:r>
          </a:p>
        </p:txBody>
      </p:sp>
      <p:sp>
        <p:nvSpPr>
          <p:cNvPr id="26" name="正方形/長方形 25">
            <a:extLst>
              <a:ext uri="{FF2B5EF4-FFF2-40B4-BE49-F238E27FC236}">
                <a16:creationId xmlns:a16="http://schemas.microsoft.com/office/drawing/2014/main" id="{2C5F4B1E-0E39-AB4A-7713-3AA91DF7E325}"/>
              </a:ext>
            </a:extLst>
          </p:cNvPr>
          <p:cNvSpPr/>
          <p:nvPr/>
        </p:nvSpPr>
        <p:spPr bwMode="auto">
          <a:xfrm>
            <a:off x="1217330" y="1741059"/>
            <a:ext cx="3176588"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患者氏名などにより登録済みの意見書を検索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基本情報などを入力</a:t>
            </a:r>
          </a:p>
        </p:txBody>
      </p:sp>
      <p:sp>
        <p:nvSpPr>
          <p:cNvPr id="6" name="四角形: 角を丸くする 5">
            <a:extLst>
              <a:ext uri="{FF2B5EF4-FFF2-40B4-BE49-F238E27FC236}">
                <a16:creationId xmlns:a16="http://schemas.microsoft.com/office/drawing/2014/main" id="{BF889A1A-7099-05A4-C717-10B4BA2F1009}"/>
              </a:ext>
            </a:extLst>
          </p:cNvPr>
          <p:cNvSpPr/>
          <p:nvPr/>
        </p:nvSpPr>
        <p:spPr bwMode="auto">
          <a:xfrm>
            <a:off x="1427252"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kumimoji="1" lang="ja-JP" altLang="en-US" sz="1200" dirty="0">
                <a:solidFill>
                  <a:schemeClr val="tx1"/>
                </a:solidFill>
                <a:latin typeface="+mn-ea"/>
                <a:ea typeface="+mn-ea"/>
              </a:rPr>
              <a:t>医療意見書</a:t>
            </a:r>
            <a:endParaRPr kumimoji="1" lang="en-US" altLang="ja-JP" sz="1200" dirty="0">
              <a:solidFill>
                <a:schemeClr val="tx1"/>
              </a:solidFill>
              <a:latin typeface="+mn-ea"/>
              <a:ea typeface="+mn-ea"/>
            </a:endParaRPr>
          </a:p>
          <a:p>
            <a:pPr algn="ctr"/>
            <a:r>
              <a:rPr kumimoji="1" lang="ja-JP" altLang="en-US" sz="1200" dirty="0">
                <a:solidFill>
                  <a:schemeClr val="tx1"/>
                </a:solidFill>
                <a:latin typeface="+mn-ea"/>
                <a:ea typeface="+mn-ea"/>
              </a:rPr>
              <a:t>検索画面</a:t>
            </a:r>
          </a:p>
        </p:txBody>
      </p:sp>
      <p:sp>
        <p:nvSpPr>
          <p:cNvPr id="31" name="四角形: 角を丸くする 30">
            <a:extLst>
              <a:ext uri="{FF2B5EF4-FFF2-40B4-BE49-F238E27FC236}">
                <a16:creationId xmlns:a16="http://schemas.microsoft.com/office/drawing/2014/main" id="{1AC90DE1-7F89-B4DA-A265-EEA9B4CC0A2F}"/>
              </a:ext>
            </a:extLst>
          </p:cNvPr>
          <p:cNvSpPr/>
          <p:nvPr/>
        </p:nvSpPr>
        <p:spPr bwMode="auto">
          <a:xfrm>
            <a:off x="4663792" y="2505452"/>
            <a:ext cx="875324"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ワークフロー</a:t>
            </a:r>
            <a:endParaRPr lang="en-US" altLang="ja-JP" sz="1200" dirty="0">
              <a:solidFill>
                <a:schemeClr val="tx1"/>
              </a:solidFill>
              <a:latin typeface="+mn-ea"/>
              <a:ea typeface="+mn-ea"/>
            </a:endParaRPr>
          </a:p>
          <a:p>
            <a:pPr algn="ctr"/>
            <a:r>
              <a:rPr lang="ja-JP" altLang="en-US" sz="1200" dirty="0">
                <a:solidFill>
                  <a:schemeClr val="tx1"/>
                </a:solidFill>
                <a:latin typeface="+mn-ea"/>
                <a:ea typeface="+mn-ea"/>
              </a:rPr>
              <a:t>画面</a:t>
            </a:r>
          </a:p>
        </p:txBody>
      </p:sp>
      <p:sp>
        <p:nvSpPr>
          <p:cNvPr id="35" name="四角形: 角を丸くする 34">
            <a:extLst>
              <a:ext uri="{FF2B5EF4-FFF2-40B4-BE49-F238E27FC236}">
                <a16:creationId xmlns:a16="http://schemas.microsoft.com/office/drawing/2014/main" id="{96FF0CF7-8F47-D205-C5D5-6EC11ECF5CFE}"/>
              </a:ext>
            </a:extLst>
          </p:cNvPr>
          <p:cNvSpPr/>
          <p:nvPr/>
        </p:nvSpPr>
        <p:spPr bwMode="auto">
          <a:xfrm>
            <a:off x="5695226" y="2505452"/>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a:t>
            </a:r>
            <a:endParaRPr lang="en-US" altLang="ja-JP" sz="1200" dirty="0">
              <a:solidFill>
                <a:schemeClr val="tx1"/>
              </a:solidFill>
              <a:latin typeface="+mn-ea"/>
              <a:ea typeface="+mn-ea"/>
            </a:endParaRPr>
          </a:p>
          <a:p>
            <a:pPr algn="ctr"/>
            <a:r>
              <a:rPr lang="ja-JP" altLang="en-US" sz="1200" dirty="0">
                <a:solidFill>
                  <a:schemeClr val="tx1"/>
                </a:solidFill>
                <a:latin typeface="+mn-ea"/>
                <a:ea typeface="+mn-ea"/>
              </a:rPr>
              <a:t>作成画面</a:t>
            </a:r>
          </a:p>
        </p:txBody>
      </p:sp>
      <p:sp>
        <p:nvSpPr>
          <p:cNvPr id="41" name="四角形: 角を丸くする 40">
            <a:extLst>
              <a:ext uri="{FF2B5EF4-FFF2-40B4-BE49-F238E27FC236}">
                <a16:creationId xmlns:a16="http://schemas.microsoft.com/office/drawing/2014/main" id="{167C4088-8900-E4CB-F7D1-B61F60E22755}"/>
              </a:ext>
            </a:extLst>
          </p:cNvPr>
          <p:cNvSpPr/>
          <p:nvPr/>
        </p:nvSpPr>
        <p:spPr bwMode="auto">
          <a:xfrm>
            <a:off x="2745078"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kumimoji="1" lang="ja-JP" altLang="en-US" sz="1200" dirty="0">
                <a:solidFill>
                  <a:schemeClr val="tx1"/>
                </a:solidFill>
                <a:latin typeface="+mn-ea"/>
                <a:ea typeface="+mn-ea"/>
              </a:rPr>
              <a:t>医療意見書</a:t>
            </a:r>
            <a:endParaRPr kumimoji="1" lang="en-US" altLang="ja-JP" sz="1200" dirty="0">
              <a:solidFill>
                <a:schemeClr val="tx1"/>
              </a:solidFill>
              <a:latin typeface="+mn-ea"/>
              <a:ea typeface="+mn-ea"/>
            </a:endParaRPr>
          </a:p>
          <a:p>
            <a:pPr algn="ctr"/>
            <a:r>
              <a:rPr kumimoji="1" lang="ja-JP" altLang="en-US" sz="1200" dirty="0">
                <a:solidFill>
                  <a:schemeClr val="tx1"/>
                </a:solidFill>
                <a:latin typeface="+mn-ea"/>
                <a:ea typeface="+mn-ea"/>
              </a:rPr>
              <a:t>作成画面</a:t>
            </a:r>
          </a:p>
        </p:txBody>
      </p:sp>
      <p:sp>
        <p:nvSpPr>
          <p:cNvPr id="46" name="四角形: 角を丸くする 45">
            <a:extLst>
              <a:ext uri="{FF2B5EF4-FFF2-40B4-BE49-F238E27FC236}">
                <a16:creationId xmlns:a16="http://schemas.microsoft.com/office/drawing/2014/main" id="{C5B5068D-35C1-A4B7-B169-9F49C5A1AA19}"/>
              </a:ext>
            </a:extLst>
          </p:cNvPr>
          <p:cNvSpPr/>
          <p:nvPr/>
        </p:nvSpPr>
        <p:spPr bwMode="auto">
          <a:xfrm>
            <a:off x="7593536" y="931604"/>
            <a:ext cx="1152525" cy="621818"/>
          </a:xfrm>
          <a:prstGeom prst="roundRect">
            <a:avLst>
              <a:gd name="adj" fmla="val 5263"/>
            </a:avLst>
          </a:prstGeom>
          <a:solidFill>
            <a:schemeClr val="bg1"/>
          </a:solidFill>
          <a:ln w="28575">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mn-ea"/>
                <a:ea typeface="+mn-ea"/>
              </a:rPr>
              <a:t>医療意見書</a:t>
            </a:r>
            <a:endParaRPr lang="en-US" altLang="ja-JP" sz="1200" dirty="0">
              <a:solidFill>
                <a:schemeClr val="tx1"/>
              </a:solidFill>
              <a:latin typeface="+mn-ea"/>
              <a:ea typeface="+mn-ea"/>
            </a:endParaRPr>
          </a:p>
          <a:p>
            <a:pPr algn="ctr"/>
            <a:r>
              <a:rPr lang="ja-JP" altLang="en-US" sz="1200" dirty="0">
                <a:solidFill>
                  <a:schemeClr val="tx1"/>
                </a:solidFill>
                <a:latin typeface="+mn-ea"/>
                <a:ea typeface="+mn-ea"/>
              </a:rPr>
              <a:t>出力画面</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1" idx="1"/>
          </p:cNvCxnSpPr>
          <p:nvPr/>
        </p:nvCxnSpPr>
        <p:spPr bwMode="auto">
          <a:xfrm>
            <a:off x="3897603" y="1242513"/>
            <a:ext cx="766189" cy="1573848"/>
          </a:xfrm>
          <a:prstGeom prst="bentConnector3">
            <a:avLst>
              <a:gd name="adj1" fmla="val 50000"/>
            </a:avLst>
          </a:prstGeom>
          <a:solidFill>
            <a:schemeClr val="accent6"/>
          </a:solidFill>
          <a:ln w="38100">
            <a:solidFill>
              <a:srgbClr val="E27B26"/>
            </a:solidFill>
            <a:miter lim="800000"/>
            <a:headEnd/>
            <a:tailEnd type="triangle"/>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p:cNvCxnSpPr>
          <p:nvPr/>
        </p:nvCxnSpPr>
        <p:spPr bwMode="auto">
          <a:xfrm flipV="1">
            <a:off x="6847751" y="1242513"/>
            <a:ext cx="745785" cy="1573848"/>
          </a:xfrm>
          <a:prstGeom prst="bentConnector3">
            <a:avLst/>
          </a:prstGeom>
          <a:solidFill>
            <a:schemeClr val="accent6"/>
          </a:solidFill>
          <a:ln w="38100">
            <a:solidFill>
              <a:srgbClr val="E27B26"/>
            </a:solidFill>
            <a:miter lim="800000"/>
            <a:headEnd/>
            <a:tailEnd type="triangle"/>
          </a:ln>
          <a:effectLst/>
        </p:spPr>
      </p:cxnSp>
      <p:grpSp>
        <p:nvGrpSpPr>
          <p:cNvPr id="4" name="グループ化 3">
            <a:extLst>
              <a:ext uri="{FF2B5EF4-FFF2-40B4-BE49-F238E27FC236}">
                <a16:creationId xmlns:a16="http://schemas.microsoft.com/office/drawing/2014/main" id="{4B9E6E59-DB52-C1C5-B24F-BAC2F7DE13C0}"/>
              </a:ext>
            </a:extLst>
          </p:cNvPr>
          <p:cNvGrpSpPr/>
          <p:nvPr/>
        </p:nvGrpSpPr>
        <p:grpSpPr>
          <a:xfrm>
            <a:off x="1614635" y="1541761"/>
            <a:ext cx="755703" cy="193059"/>
            <a:chOff x="1622488" y="1515573"/>
            <a:chExt cx="755703" cy="212366"/>
          </a:xfrm>
        </p:grpSpPr>
        <p:sp>
          <p:nvSpPr>
            <p:cNvPr id="5" name="台形 4">
              <a:extLst>
                <a:ext uri="{FF2B5EF4-FFF2-40B4-BE49-F238E27FC236}">
                  <a16:creationId xmlns:a16="http://schemas.microsoft.com/office/drawing/2014/main" id="{978BAD8D-7151-3026-F18B-00CACD54A6CD}"/>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7" name="台形 6">
              <a:extLst>
                <a:ext uri="{FF2B5EF4-FFF2-40B4-BE49-F238E27FC236}">
                  <a16:creationId xmlns:a16="http://schemas.microsoft.com/office/drawing/2014/main" id="{73E19D16-3318-5A32-115A-1AF0FF5314A5}"/>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8" name="グループ化 7">
            <a:extLst>
              <a:ext uri="{FF2B5EF4-FFF2-40B4-BE49-F238E27FC236}">
                <a16:creationId xmlns:a16="http://schemas.microsoft.com/office/drawing/2014/main" id="{B28C5CDA-A9D5-4A84-23F8-55F52AD929E5}"/>
              </a:ext>
            </a:extLst>
          </p:cNvPr>
          <p:cNvGrpSpPr/>
          <p:nvPr/>
        </p:nvGrpSpPr>
        <p:grpSpPr>
          <a:xfrm>
            <a:off x="2943488" y="1541761"/>
            <a:ext cx="755703" cy="193059"/>
            <a:chOff x="1622488" y="1515573"/>
            <a:chExt cx="755703" cy="212366"/>
          </a:xfrm>
        </p:grpSpPr>
        <p:sp>
          <p:nvSpPr>
            <p:cNvPr id="9" name="台形 8">
              <a:extLst>
                <a:ext uri="{FF2B5EF4-FFF2-40B4-BE49-F238E27FC236}">
                  <a16:creationId xmlns:a16="http://schemas.microsoft.com/office/drawing/2014/main" id="{9A9843B5-C067-BFE1-CEEA-91CE842E9E20}"/>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0" name="台形 9">
              <a:extLst>
                <a:ext uri="{FF2B5EF4-FFF2-40B4-BE49-F238E27FC236}">
                  <a16:creationId xmlns:a16="http://schemas.microsoft.com/office/drawing/2014/main" id="{33C594DA-BD05-4AB3-EA2C-0C2579AEFF26}"/>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1" name="グループ化 10">
            <a:extLst>
              <a:ext uri="{FF2B5EF4-FFF2-40B4-BE49-F238E27FC236}">
                <a16:creationId xmlns:a16="http://schemas.microsoft.com/office/drawing/2014/main" id="{25604232-D210-9C58-E935-7EF8D79274EB}"/>
              </a:ext>
            </a:extLst>
          </p:cNvPr>
          <p:cNvGrpSpPr/>
          <p:nvPr/>
        </p:nvGrpSpPr>
        <p:grpSpPr>
          <a:xfrm>
            <a:off x="7791946" y="1541761"/>
            <a:ext cx="755703" cy="193059"/>
            <a:chOff x="1622488" y="1515573"/>
            <a:chExt cx="755703" cy="212366"/>
          </a:xfrm>
        </p:grpSpPr>
        <p:sp>
          <p:nvSpPr>
            <p:cNvPr id="12" name="台形 11">
              <a:extLst>
                <a:ext uri="{FF2B5EF4-FFF2-40B4-BE49-F238E27FC236}">
                  <a16:creationId xmlns:a16="http://schemas.microsoft.com/office/drawing/2014/main" id="{A65F98F6-EDF7-2B06-9BE0-2822E0BD639E}"/>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5" name="台形 14">
              <a:extLst>
                <a:ext uri="{FF2B5EF4-FFF2-40B4-BE49-F238E27FC236}">
                  <a16:creationId xmlns:a16="http://schemas.microsoft.com/office/drawing/2014/main" id="{5EAA7B32-F6E0-E925-6356-BD1B41A62FCE}"/>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6" name="グループ化 15">
            <a:extLst>
              <a:ext uri="{FF2B5EF4-FFF2-40B4-BE49-F238E27FC236}">
                <a16:creationId xmlns:a16="http://schemas.microsoft.com/office/drawing/2014/main" id="{44980475-AB90-F251-6462-0B14BAD5226C}"/>
              </a:ext>
            </a:extLst>
          </p:cNvPr>
          <p:cNvGrpSpPr/>
          <p:nvPr/>
        </p:nvGrpSpPr>
        <p:grpSpPr>
          <a:xfrm>
            <a:off x="4723603" y="3130634"/>
            <a:ext cx="755703" cy="193059"/>
            <a:chOff x="1622488" y="1515573"/>
            <a:chExt cx="755703" cy="212366"/>
          </a:xfrm>
        </p:grpSpPr>
        <p:sp>
          <p:nvSpPr>
            <p:cNvPr id="17" name="台形 16">
              <a:extLst>
                <a:ext uri="{FF2B5EF4-FFF2-40B4-BE49-F238E27FC236}">
                  <a16:creationId xmlns:a16="http://schemas.microsoft.com/office/drawing/2014/main" id="{93288FEF-931F-D1CD-E1F7-7522656A1633}"/>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8" name="台形 17">
              <a:extLst>
                <a:ext uri="{FF2B5EF4-FFF2-40B4-BE49-F238E27FC236}">
                  <a16:creationId xmlns:a16="http://schemas.microsoft.com/office/drawing/2014/main" id="{621569C3-5C65-3DD1-853D-19FAEEC16920}"/>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9" name="グループ化 18">
            <a:extLst>
              <a:ext uri="{FF2B5EF4-FFF2-40B4-BE49-F238E27FC236}">
                <a16:creationId xmlns:a16="http://schemas.microsoft.com/office/drawing/2014/main" id="{6D9D5E74-74F9-DB8A-FB30-19BA8C6F4FEB}"/>
              </a:ext>
            </a:extLst>
          </p:cNvPr>
          <p:cNvGrpSpPr/>
          <p:nvPr/>
        </p:nvGrpSpPr>
        <p:grpSpPr>
          <a:xfrm>
            <a:off x="5893637" y="3130634"/>
            <a:ext cx="755703" cy="193059"/>
            <a:chOff x="1622488" y="1515573"/>
            <a:chExt cx="755703" cy="212366"/>
          </a:xfrm>
        </p:grpSpPr>
        <p:sp>
          <p:nvSpPr>
            <p:cNvPr id="20" name="台形 19">
              <a:extLst>
                <a:ext uri="{FF2B5EF4-FFF2-40B4-BE49-F238E27FC236}">
                  <a16:creationId xmlns:a16="http://schemas.microsoft.com/office/drawing/2014/main" id="{232F72EE-31BA-B193-910D-4E662C069542}"/>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21" name="台形 20">
              <a:extLst>
                <a:ext uri="{FF2B5EF4-FFF2-40B4-BE49-F238E27FC236}">
                  <a16:creationId xmlns:a16="http://schemas.microsoft.com/office/drawing/2014/main" id="{A383E7E3-9CEE-3DDC-6F36-6DB4EAF3AF42}"/>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cxnSp>
        <p:nvCxnSpPr>
          <p:cNvPr id="37" name="直線コネクタ 36">
            <a:extLst>
              <a:ext uri="{FF2B5EF4-FFF2-40B4-BE49-F238E27FC236}">
                <a16:creationId xmlns:a16="http://schemas.microsoft.com/office/drawing/2014/main" id="{2F7A2729-E4C5-3270-A16F-9DFA5DB86BF8}"/>
              </a:ext>
            </a:extLst>
          </p:cNvPr>
          <p:cNvCxnSpPr>
            <a:stCxn id="6" idx="3"/>
            <a:endCxn id="41" idx="1"/>
          </p:cNvCxnSpPr>
          <p:nvPr/>
        </p:nvCxnSpPr>
        <p:spPr bwMode="auto">
          <a:xfrm>
            <a:off x="2579777" y="1242513"/>
            <a:ext cx="165301" cy="0"/>
          </a:xfrm>
          <a:prstGeom prst="line">
            <a:avLst/>
          </a:prstGeom>
          <a:solidFill>
            <a:schemeClr val="accent6"/>
          </a:solidFill>
          <a:ln w="38100">
            <a:solidFill>
              <a:srgbClr val="E27B26"/>
            </a:solidFill>
            <a:miter lim="800000"/>
            <a:headEnd/>
            <a:tailEnd type="triangle"/>
          </a:ln>
          <a:effectLst/>
        </p:spPr>
      </p:cxnSp>
      <p:cxnSp>
        <p:nvCxnSpPr>
          <p:cNvPr id="42" name="直線コネクタ 41">
            <a:extLst>
              <a:ext uri="{FF2B5EF4-FFF2-40B4-BE49-F238E27FC236}">
                <a16:creationId xmlns:a16="http://schemas.microsoft.com/office/drawing/2014/main" id="{338167AF-BE25-251C-88D3-ACF690D9E87B}"/>
              </a:ext>
            </a:extLst>
          </p:cNvPr>
          <p:cNvCxnSpPr>
            <a:endCxn id="35" idx="1"/>
          </p:cNvCxnSpPr>
          <p:nvPr/>
        </p:nvCxnSpPr>
        <p:spPr bwMode="auto">
          <a:xfrm>
            <a:off x="5539116" y="2816361"/>
            <a:ext cx="156110" cy="0"/>
          </a:xfrm>
          <a:prstGeom prst="line">
            <a:avLst/>
          </a:prstGeom>
          <a:solidFill>
            <a:schemeClr val="accent6"/>
          </a:solidFill>
          <a:ln w="38100">
            <a:solidFill>
              <a:srgbClr val="E27B26"/>
            </a:solidFill>
            <a:miter lim="800000"/>
            <a:headEnd/>
            <a:tailEnd type="triangle"/>
          </a:ln>
          <a:effectLst/>
        </p:spPr>
      </p:cxnSp>
      <p:pic>
        <p:nvPicPr>
          <p:cNvPr id="22" name="03-2-②">
            <a:hlinkClick r:id="" action="ppaction://media"/>
            <a:extLst>
              <a:ext uri="{FF2B5EF4-FFF2-40B4-BE49-F238E27FC236}">
                <a16:creationId xmlns:a16="http://schemas.microsoft.com/office/drawing/2014/main" id="{A1C1D553-F676-D7F8-532C-920BCA1ED2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59" y="-723900"/>
            <a:ext cx="609600" cy="609600"/>
          </a:xfrm>
          <a:prstGeom prst="rect">
            <a:avLst/>
          </a:prstGeom>
        </p:spPr>
      </p:pic>
      <p:grpSp>
        <p:nvGrpSpPr>
          <p:cNvPr id="23" name="グループ化 22">
            <a:extLst>
              <a:ext uri="{FF2B5EF4-FFF2-40B4-BE49-F238E27FC236}">
                <a16:creationId xmlns:a16="http://schemas.microsoft.com/office/drawing/2014/main" id="{B54B3732-244D-E6A1-0B32-78756EE06DA6}"/>
              </a:ext>
            </a:extLst>
          </p:cNvPr>
          <p:cNvGrpSpPr/>
          <p:nvPr/>
        </p:nvGrpSpPr>
        <p:grpSpPr>
          <a:xfrm>
            <a:off x="1427252" y="931603"/>
            <a:ext cx="1152525" cy="802622"/>
            <a:chOff x="1641562" y="5043280"/>
            <a:chExt cx="1152525" cy="802622"/>
          </a:xfrm>
        </p:grpSpPr>
        <p:sp>
          <p:nvSpPr>
            <p:cNvPr id="24" name="フリーフォーム: 図形 23">
              <a:extLst>
                <a:ext uri="{FF2B5EF4-FFF2-40B4-BE49-F238E27FC236}">
                  <a16:creationId xmlns:a16="http://schemas.microsoft.com/office/drawing/2014/main" id="{F0E59F5F-2C8A-DCA4-2DAA-6E9C65E87D70}"/>
                </a:ext>
              </a:extLst>
            </p:cNvPr>
            <p:cNvSpPr/>
            <p:nvPr/>
          </p:nvSpPr>
          <p:spPr bwMode="auto">
            <a:xfrm>
              <a:off x="1831523" y="565284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5" name="四角形: 角を丸くする 24">
              <a:extLst>
                <a:ext uri="{FF2B5EF4-FFF2-40B4-BE49-F238E27FC236}">
                  <a16:creationId xmlns:a16="http://schemas.microsoft.com/office/drawing/2014/main" id="{E16973DF-5AFF-F61F-D980-34B2A001A4E1}"/>
                </a:ext>
              </a:extLst>
            </p:cNvPr>
            <p:cNvSpPr/>
            <p:nvPr/>
          </p:nvSpPr>
          <p:spPr bwMode="auto">
            <a:xfrm>
              <a:off x="1641562" y="5043280"/>
              <a:ext cx="1152525"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7" name="グループ化 26">
            <a:extLst>
              <a:ext uri="{FF2B5EF4-FFF2-40B4-BE49-F238E27FC236}">
                <a16:creationId xmlns:a16="http://schemas.microsoft.com/office/drawing/2014/main" id="{9E60EFB7-E886-019C-1FFB-F3E11BA3807E}"/>
              </a:ext>
            </a:extLst>
          </p:cNvPr>
          <p:cNvGrpSpPr/>
          <p:nvPr/>
        </p:nvGrpSpPr>
        <p:grpSpPr>
          <a:xfrm>
            <a:off x="2751782" y="931603"/>
            <a:ext cx="1152525" cy="802622"/>
            <a:chOff x="1641562" y="5043280"/>
            <a:chExt cx="1152525" cy="802622"/>
          </a:xfrm>
        </p:grpSpPr>
        <p:sp>
          <p:nvSpPr>
            <p:cNvPr id="28" name="フリーフォーム: 図形 27">
              <a:extLst>
                <a:ext uri="{FF2B5EF4-FFF2-40B4-BE49-F238E27FC236}">
                  <a16:creationId xmlns:a16="http://schemas.microsoft.com/office/drawing/2014/main" id="{56C4C2EF-823C-4AEF-C8A9-85C20F8BAE3B}"/>
                </a:ext>
              </a:extLst>
            </p:cNvPr>
            <p:cNvSpPr/>
            <p:nvPr/>
          </p:nvSpPr>
          <p:spPr bwMode="auto">
            <a:xfrm>
              <a:off x="1831523" y="565284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0" name="四角形: 角を丸くする 29">
              <a:extLst>
                <a:ext uri="{FF2B5EF4-FFF2-40B4-BE49-F238E27FC236}">
                  <a16:creationId xmlns:a16="http://schemas.microsoft.com/office/drawing/2014/main" id="{324918A3-EBF9-B4EA-730D-B3B0FB3D5B08}"/>
                </a:ext>
              </a:extLst>
            </p:cNvPr>
            <p:cNvSpPr/>
            <p:nvPr/>
          </p:nvSpPr>
          <p:spPr bwMode="auto">
            <a:xfrm>
              <a:off x="1641562" y="5043280"/>
              <a:ext cx="1152525"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2" name="グループ化 31">
            <a:extLst>
              <a:ext uri="{FF2B5EF4-FFF2-40B4-BE49-F238E27FC236}">
                <a16:creationId xmlns:a16="http://schemas.microsoft.com/office/drawing/2014/main" id="{7E0C43F6-8E6B-E287-C410-43CF89548E79}"/>
              </a:ext>
            </a:extLst>
          </p:cNvPr>
          <p:cNvGrpSpPr/>
          <p:nvPr/>
        </p:nvGrpSpPr>
        <p:grpSpPr>
          <a:xfrm>
            <a:off x="4670142" y="2509166"/>
            <a:ext cx="875324" cy="814527"/>
            <a:chOff x="1781085" y="5031375"/>
            <a:chExt cx="875324" cy="814527"/>
          </a:xfrm>
        </p:grpSpPr>
        <p:sp>
          <p:nvSpPr>
            <p:cNvPr id="33" name="フリーフォーム: 図形 32">
              <a:extLst>
                <a:ext uri="{FF2B5EF4-FFF2-40B4-BE49-F238E27FC236}">
                  <a16:creationId xmlns:a16="http://schemas.microsoft.com/office/drawing/2014/main" id="{C43FE426-1542-CC8C-CF36-142DCE5E133F}"/>
                </a:ext>
              </a:extLst>
            </p:cNvPr>
            <p:cNvSpPr/>
            <p:nvPr/>
          </p:nvSpPr>
          <p:spPr bwMode="auto">
            <a:xfrm>
              <a:off x="1831523" y="565284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4" name="四角形: 角を丸くする 33">
              <a:extLst>
                <a:ext uri="{FF2B5EF4-FFF2-40B4-BE49-F238E27FC236}">
                  <a16:creationId xmlns:a16="http://schemas.microsoft.com/office/drawing/2014/main" id="{4A0E5A6E-B9B1-40A1-DD55-E10A237493FE}"/>
                </a:ext>
              </a:extLst>
            </p:cNvPr>
            <p:cNvSpPr/>
            <p:nvPr/>
          </p:nvSpPr>
          <p:spPr bwMode="auto">
            <a:xfrm>
              <a:off x="1781085" y="5031375"/>
              <a:ext cx="875324"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43" name="グループ化 42">
            <a:extLst>
              <a:ext uri="{FF2B5EF4-FFF2-40B4-BE49-F238E27FC236}">
                <a16:creationId xmlns:a16="http://schemas.microsoft.com/office/drawing/2014/main" id="{4B370710-7002-1EB9-542B-F2E6E116D013}"/>
              </a:ext>
            </a:extLst>
          </p:cNvPr>
          <p:cNvGrpSpPr/>
          <p:nvPr/>
        </p:nvGrpSpPr>
        <p:grpSpPr>
          <a:xfrm>
            <a:off x="5695226" y="2511547"/>
            <a:ext cx="1152524" cy="812146"/>
            <a:chOff x="1642485" y="5033756"/>
            <a:chExt cx="1152524" cy="812146"/>
          </a:xfrm>
        </p:grpSpPr>
        <p:sp>
          <p:nvSpPr>
            <p:cNvPr id="44" name="フリーフォーム: 図形 43">
              <a:extLst>
                <a:ext uri="{FF2B5EF4-FFF2-40B4-BE49-F238E27FC236}">
                  <a16:creationId xmlns:a16="http://schemas.microsoft.com/office/drawing/2014/main" id="{64F9DEDA-1769-D62E-76C5-87EFDA53C4F1}"/>
                </a:ext>
              </a:extLst>
            </p:cNvPr>
            <p:cNvSpPr/>
            <p:nvPr/>
          </p:nvSpPr>
          <p:spPr bwMode="auto">
            <a:xfrm>
              <a:off x="1831523" y="565284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5" name="四角形: 角を丸くする 44">
              <a:extLst>
                <a:ext uri="{FF2B5EF4-FFF2-40B4-BE49-F238E27FC236}">
                  <a16:creationId xmlns:a16="http://schemas.microsoft.com/office/drawing/2014/main" id="{4EC2163A-95CA-DAC0-0892-7D991CED3658}"/>
                </a:ext>
              </a:extLst>
            </p:cNvPr>
            <p:cNvSpPr/>
            <p:nvPr/>
          </p:nvSpPr>
          <p:spPr bwMode="auto">
            <a:xfrm>
              <a:off x="1642485" y="5033756"/>
              <a:ext cx="1152524"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47" name="グループ化 46">
            <a:extLst>
              <a:ext uri="{FF2B5EF4-FFF2-40B4-BE49-F238E27FC236}">
                <a16:creationId xmlns:a16="http://schemas.microsoft.com/office/drawing/2014/main" id="{10A437FF-D353-F296-00BE-6E9511C928D5}"/>
              </a:ext>
            </a:extLst>
          </p:cNvPr>
          <p:cNvGrpSpPr/>
          <p:nvPr/>
        </p:nvGrpSpPr>
        <p:grpSpPr>
          <a:xfrm>
            <a:off x="7593536" y="940842"/>
            <a:ext cx="1140889" cy="793476"/>
            <a:chOff x="1626467" y="5033756"/>
            <a:chExt cx="1140889" cy="793476"/>
          </a:xfrm>
        </p:grpSpPr>
        <p:sp>
          <p:nvSpPr>
            <p:cNvPr id="48" name="フリーフォーム: 図形 47">
              <a:extLst>
                <a:ext uri="{FF2B5EF4-FFF2-40B4-BE49-F238E27FC236}">
                  <a16:creationId xmlns:a16="http://schemas.microsoft.com/office/drawing/2014/main" id="{45BC88AE-801C-2524-7140-E1EDDD479E79}"/>
                </a:ext>
              </a:extLst>
            </p:cNvPr>
            <p:cNvSpPr/>
            <p:nvPr/>
          </p:nvSpPr>
          <p:spPr bwMode="auto">
            <a:xfrm>
              <a:off x="1831523" y="563417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9" name="四角形: 角を丸くする 48">
              <a:extLst>
                <a:ext uri="{FF2B5EF4-FFF2-40B4-BE49-F238E27FC236}">
                  <a16:creationId xmlns:a16="http://schemas.microsoft.com/office/drawing/2014/main" id="{4D031A1D-00CE-9995-69F6-7778AE41DDFC}"/>
                </a:ext>
              </a:extLst>
            </p:cNvPr>
            <p:cNvSpPr/>
            <p:nvPr/>
          </p:nvSpPr>
          <p:spPr bwMode="auto">
            <a:xfrm>
              <a:off x="1626467" y="5033756"/>
              <a:ext cx="1140889" cy="624147"/>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41300">
        <p:fade/>
      </p:transition>
    </mc:Choice>
    <mc:Fallback xmlns="">
      <p:transition spd="med" advClick="0" advTm="4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44" fill="hold"/>
                                        <p:tgtEl>
                                          <p:spTgt spid="22"/>
                                        </p:tgtEl>
                                      </p:cBhvr>
                                    </p:cmd>
                                  </p:childTnLst>
                                </p:cTn>
                              </p:par>
                              <p:par>
                                <p:cTn id="7" presetID="10" presetClass="entr" presetSubtype="0" fill="hold" nodeType="withEffect">
                                  <p:stCondLst>
                                    <p:cond delay="700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5" presetClass="emph" presetSubtype="0" nodeType="withEffect">
                                  <p:stCondLst>
                                    <p:cond delay="7000"/>
                                  </p:stCondLst>
                                  <p:childTnLst>
                                    <p:set>
                                      <p:cBhvr override="childStyle">
                                        <p:cTn id="11" dur="6000"/>
                                        <p:tgtEl>
                                          <p:spTgt spid="6">
                                            <p:txEl>
                                              <p:pRg st="0" end="0"/>
                                            </p:txEl>
                                          </p:spTgt>
                                        </p:tgtEl>
                                        <p:attrNameLst>
                                          <p:attrName>style.fontWeight</p:attrName>
                                        </p:attrNameLst>
                                      </p:cBhvr>
                                      <p:to>
                                        <p:strVal val="bold"/>
                                      </p:to>
                                    </p:set>
                                  </p:childTnLst>
                                </p:cTn>
                              </p:par>
                              <p:par>
                                <p:cTn id="12" presetID="15" presetClass="emph" presetSubtype="0" nodeType="withEffect">
                                  <p:stCondLst>
                                    <p:cond delay="7000"/>
                                  </p:stCondLst>
                                  <p:childTnLst>
                                    <p:set>
                                      <p:cBhvr override="childStyle">
                                        <p:cTn id="13" dur="6000"/>
                                        <p:tgtEl>
                                          <p:spTgt spid="6">
                                            <p:txEl>
                                              <p:pRg st="1" end="1"/>
                                            </p:txEl>
                                          </p:spTgt>
                                        </p:tgtEl>
                                        <p:attrNameLst>
                                          <p:attrName>style.fontWeight</p:attrName>
                                        </p:attrNameLst>
                                      </p:cBhvr>
                                      <p:to>
                                        <p:strVal val="bold"/>
                                      </p:to>
                                    </p:set>
                                  </p:childTnLst>
                                </p:cTn>
                              </p:par>
                              <p:par>
                                <p:cTn id="14" presetID="15" presetClass="emph" presetSubtype="0" nodeType="withEffect">
                                  <p:stCondLst>
                                    <p:cond delay="7000"/>
                                  </p:stCondLst>
                                  <p:childTnLst>
                                    <p:set>
                                      <p:cBhvr override="childStyle">
                                        <p:cTn id="15" dur="6000"/>
                                        <p:tgtEl>
                                          <p:spTgt spid="26">
                                            <p:txEl>
                                              <p:pRg st="0" end="0"/>
                                            </p:txEl>
                                          </p:spTgt>
                                        </p:tgtEl>
                                        <p:attrNameLst>
                                          <p:attrName>style.fontWeight</p:attrName>
                                        </p:attrNameLst>
                                      </p:cBhvr>
                                      <p:to>
                                        <p:strVal val="bold"/>
                                      </p:to>
                                    </p:set>
                                  </p:childTnLst>
                                </p:cTn>
                              </p:par>
                              <p:par>
                                <p:cTn id="16" presetID="3" presetClass="emph" presetSubtype="1" nodeType="withEffect">
                                  <p:stCondLst>
                                    <p:cond delay="7000"/>
                                  </p:stCondLst>
                                  <p:childTnLst>
                                    <p:set>
                                      <p:cBhvr override="childStyle">
                                        <p:cTn id="17" dur="6000"/>
                                        <p:tgtEl>
                                          <p:spTgt spid="6">
                                            <p:txEl>
                                              <p:pRg st="0" end="0"/>
                                            </p:txEl>
                                          </p:spTgt>
                                        </p:tgtEl>
                                        <p:attrNameLst>
                                          <p:attrName>style.color</p:attrName>
                                        </p:attrNameLst>
                                      </p:cBhvr>
                                      <p:to>
                                        <p:clrVal>
                                          <a:srgbClr val="EB5032"/>
                                        </p:clrVal>
                                      </p:to>
                                    </p:set>
                                  </p:childTnLst>
                                </p:cTn>
                              </p:par>
                              <p:par>
                                <p:cTn id="18" presetID="3" presetClass="emph" presetSubtype="1" nodeType="withEffect">
                                  <p:stCondLst>
                                    <p:cond delay="7000"/>
                                  </p:stCondLst>
                                  <p:childTnLst>
                                    <p:set>
                                      <p:cBhvr override="childStyle">
                                        <p:cTn id="19" dur="6000"/>
                                        <p:tgtEl>
                                          <p:spTgt spid="6">
                                            <p:txEl>
                                              <p:pRg st="1" end="1"/>
                                            </p:txEl>
                                          </p:spTgt>
                                        </p:tgtEl>
                                        <p:attrNameLst>
                                          <p:attrName>style.color</p:attrName>
                                        </p:attrNameLst>
                                      </p:cBhvr>
                                      <p:to>
                                        <p:clrVal>
                                          <a:srgbClr val="EB5032"/>
                                        </p:clrVal>
                                      </p:to>
                                    </p:set>
                                  </p:childTnLst>
                                </p:cTn>
                              </p:par>
                              <p:par>
                                <p:cTn id="20" presetID="3" presetClass="emph" presetSubtype="1" nodeType="withEffect">
                                  <p:stCondLst>
                                    <p:cond delay="7000"/>
                                  </p:stCondLst>
                                  <p:childTnLst>
                                    <p:set>
                                      <p:cBhvr override="childStyle">
                                        <p:cTn id="21" dur="6000"/>
                                        <p:tgtEl>
                                          <p:spTgt spid="26">
                                            <p:txEl>
                                              <p:pRg st="0" end="0"/>
                                            </p:txEl>
                                          </p:spTgt>
                                        </p:tgtEl>
                                        <p:attrNameLst>
                                          <p:attrName>style.color</p:attrName>
                                        </p:attrNameLst>
                                      </p:cBhvr>
                                      <p:to>
                                        <p:clrVal>
                                          <a:srgbClr val="EB5032"/>
                                        </p:clrVal>
                                      </p:to>
                                    </p:set>
                                  </p:childTnLst>
                                </p:cTn>
                              </p:par>
                              <p:par>
                                <p:cTn id="22" presetID="10" presetClass="exit" presetSubtype="0" fill="hold" nodeType="withEffect">
                                  <p:stCondLst>
                                    <p:cond delay="1300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10" presetClass="entr" presetSubtype="0" fill="hold" nodeType="withEffect">
                                  <p:stCondLst>
                                    <p:cond delay="135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5" presetClass="emph" presetSubtype="0" nodeType="withEffect">
                                  <p:stCondLst>
                                    <p:cond delay="13500"/>
                                  </p:stCondLst>
                                  <p:childTnLst>
                                    <p:set>
                                      <p:cBhvr override="childStyle">
                                        <p:cTn id="29" dur="7000"/>
                                        <p:tgtEl>
                                          <p:spTgt spid="41">
                                            <p:txEl>
                                              <p:pRg st="0" end="0"/>
                                            </p:txEl>
                                          </p:spTgt>
                                        </p:tgtEl>
                                        <p:attrNameLst>
                                          <p:attrName>style.fontWeight</p:attrName>
                                        </p:attrNameLst>
                                      </p:cBhvr>
                                      <p:to>
                                        <p:strVal val="bold"/>
                                      </p:to>
                                    </p:set>
                                  </p:childTnLst>
                                </p:cTn>
                              </p:par>
                              <p:par>
                                <p:cTn id="30" presetID="15" presetClass="emph" presetSubtype="0" nodeType="withEffect">
                                  <p:stCondLst>
                                    <p:cond delay="13500"/>
                                  </p:stCondLst>
                                  <p:childTnLst>
                                    <p:set>
                                      <p:cBhvr override="childStyle">
                                        <p:cTn id="31" dur="7000"/>
                                        <p:tgtEl>
                                          <p:spTgt spid="41">
                                            <p:txEl>
                                              <p:pRg st="1" end="1"/>
                                            </p:txEl>
                                          </p:spTgt>
                                        </p:tgtEl>
                                        <p:attrNameLst>
                                          <p:attrName>style.fontWeight</p:attrName>
                                        </p:attrNameLst>
                                      </p:cBhvr>
                                      <p:to>
                                        <p:strVal val="bold"/>
                                      </p:to>
                                    </p:set>
                                  </p:childTnLst>
                                </p:cTn>
                              </p:par>
                              <p:par>
                                <p:cTn id="32" presetID="15" presetClass="emph" presetSubtype="0" nodeType="withEffect">
                                  <p:stCondLst>
                                    <p:cond delay="13500"/>
                                  </p:stCondLst>
                                  <p:childTnLst>
                                    <p:set>
                                      <p:cBhvr override="childStyle">
                                        <p:cTn id="33" dur="7000"/>
                                        <p:tgtEl>
                                          <p:spTgt spid="26">
                                            <p:txEl>
                                              <p:pRg st="1" end="1"/>
                                            </p:txEl>
                                          </p:spTgt>
                                        </p:tgtEl>
                                        <p:attrNameLst>
                                          <p:attrName>style.fontWeight</p:attrName>
                                        </p:attrNameLst>
                                      </p:cBhvr>
                                      <p:to>
                                        <p:strVal val="bold"/>
                                      </p:to>
                                    </p:set>
                                  </p:childTnLst>
                                </p:cTn>
                              </p:par>
                              <p:par>
                                <p:cTn id="34" presetID="3" presetClass="emph" presetSubtype="1" nodeType="withEffect">
                                  <p:stCondLst>
                                    <p:cond delay="13500"/>
                                  </p:stCondLst>
                                  <p:childTnLst>
                                    <p:set>
                                      <p:cBhvr override="childStyle">
                                        <p:cTn id="35" dur="7000"/>
                                        <p:tgtEl>
                                          <p:spTgt spid="41">
                                            <p:txEl>
                                              <p:pRg st="0" end="0"/>
                                            </p:txEl>
                                          </p:spTgt>
                                        </p:tgtEl>
                                        <p:attrNameLst>
                                          <p:attrName>style.color</p:attrName>
                                        </p:attrNameLst>
                                      </p:cBhvr>
                                      <p:to>
                                        <p:clrVal>
                                          <a:srgbClr val="EB5032"/>
                                        </p:clrVal>
                                      </p:to>
                                    </p:set>
                                  </p:childTnLst>
                                </p:cTn>
                              </p:par>
                              <p:par>
                                <p:cTn id="36" presetID="3" presetClass="emph" presetSubtype="1" nodeType="withEffect">
                                  <p:stCondLst>
                                    <p:cond delay="13500"/>
                                  </p:stCondLst>
                                  <p:childTnLst>
                                    <p:set>
                                      <p:cBhvr override="childStyle">
                                        <p:cTn id="37" dur="7000"/>
                                        <p:tgtEl>
                                          <p:spTgt spid="41">
                                            <p:txEl>
                                              <p:pRg st="1" end="1"/>
                                            </p:txEl>
                                          </p:spTgt>
                                        </p:tgtEl>
                                        <p:attrNameLst>
                                          <p:attrName>style.color</p:attrName>
                                        </p:attrNameLst>
                                      </p:cBhvr>
                                      <p:to>
                                        <p:clrVal>
                                          <a:srgbClr val="EB5032"/>
                                        </p:clrVal>
                                      </p:to>
                                    </p:set>
                                  </p:childTnLst>
                                </p:cTn>
                              </p:par>
                              <p:par>
                                <p:cTn id="38" presetID="3" presetClass="emph" presetSubtype="1" nodeType="withEffect">
                                  <p:stCondLst>
                                    <p:cond delay="13500"/>
                                  </p:stCondLst>
                                  <p:childTnLst>
                                    <p:set>
                                      <p:cBhvr override="childStyle">
                                        <p:cTn id="39" dur="7000"/>
                                        <p:tgtEl>
                                          <p:spTgt spid="26">
                                            <p:txEl>
                                              <p:pRg st="1" end="1"/>
                                            </p:txEl>
                                          </p:spTgt>
                                        </p:tgtEl>
                                        <p:attrNameLst>
                                          <p:attrName>style.color</p:attrName>
                                        </p:attrNameLst>
                                      </p:cBhvr>
                                      <p:to>
                                        <p:clrVal>
                                          <a:srgbClr val="EB5032"/>
                                        </p:clrVal>
                                      </p:to>
                                    </p:set>
                                  </p:childTnLst>
                                </p:cTn>
                              </p:par>
                              <p:par>
                                <p:cTn id="40" presetID="10" presetClass="exit" presetSubtype="0" fill="hold" nodeType="withEffect">
                                  <p:stCondLst>
                                    <p:cond delay="2050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10" presetClass="entr" presetSubtype="0" fill="hold" nodeType="withEffect">
                                  <p:stCondLst>
                                    <p:cond delay="210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5" presetClass="emph" presetSubtype="0" nodeType="withEffect">
                                  <p:stCondLst>
                                    <p:cond delay="21000"/>
                                  </p:stCondLst>
                                  <p:childTnLst>
                                    <p:set>
                                      <p:cBhvr override="childStyle">
                                        <p:cTn id="47" dur="2500"/>
                                        <p:tgtEl>
                                          <p:spTgt spid="31">
                                            <p:txEl>
                                              <p:pRg st="0" end="0"/>
                                            </p:txEl>
                                          </p:spTgt>
                                        </p:tgtEl>
                                        <p:attrNameLst>
                                          <p:attrName>style.fontWeight</p:attrName>
                                        </p:attrNameLst>
                                      </p:cBhvr>
                                      <p:to>
                                        <p:strVal val="bold"/>
                                      </p:to>
                                    </p:set>
                                  </p:childTnLst>
                                </p:cTn>
                              </p:par>
                              <p:par>
                                <p:cTn id="48" presetID="15" presetClass="emph" presetSubtype="0" nodeType="withEffect">
                                  <p:stCondLst>
                                    <p:cond delay="21000"/>
                                  </p:stCondLst>
                                  <p:childTnLst>
                                    <p:set>
                                      <p:cBhvr override="childStyle">
                                        <p:cTn id="49" dur="2500"/>
                                        <p:tgtEl>
                                          <p:spTgt spid="31">
                                            <p:txEl>
                                              <p:pRg st="1" end="1"/>
                                            </p:txEl>
                                          </p:spTgt>
                                        </p:tgtEl>
                                        <p:attrNameLst>
                                          <p:attrName>style.fontWeight</p:attrName>
                                        </p:attrNameLst>
                                      </p:cBhvr>
                                      <p:to>
                                        <p:strVal val="bold"/>
                                      </p:to>
                                    </p:set>
                                  </p:childTnLst>
                                </p:cTn>
                              </p:par>
                              <p:par>
                                <p:cTn id="50" presetID="15" presetClass="emph" presetSubtype="0" nodeType="withEffect">
                                  <p:stCondLst>
                                    <p:cond delay="21000"/>
                                  </p:stCondLst>
                                  <p:childTnLst>
                                    <p:set>
                                      <p:cBhvr override="childStyle">
                                        <p:cTn id="51" dur="2500"/>
                                        <p:tgtEl>
                                          <p:spTgt spid="13">
                                            <p:txEl>
                                              <p:pRg st="0" end="0"/>
                                            </p:txEl>
                                          </p:spTgt>
                                        </p:tgtEl>
                                        <p:attrNameLst>
                                          <p:attrName>style.fontWeight</p:attrName>
                                        </p:attrNameLst>
                                      </p:cBhvr>
                                      <p:to>
                                        <p:strVal val="bold"/>
                                      </p:to>
                                    </p:set>
                                  </p:childTnLst>
                                </p:cTn>
                              </p:par>
                              <p:par>
                                <p:cTn id="52" presetID="3" presetClass="emph" presetSubtype="1" nodeType="withEffect">
                                  <p:stCondLst>
                                    <p:cond delay="21000"/>
                                  </p:stCondLst>
                                  <p:childTnLst>
                                    <p:set>
                                      <p:cBhvr override="childStyle">
                                        <p:cTn id="53" dur="2500"/>
                                        <p:tgtEl>
                                          <p:spTgt spid="31">
                                            <p:txEl>
                                              <p:pRg st="0" end="0"/>
                                            </p:txEl>
                                          </p:spTgt>
                                        </p:tgtEl>
                                        <p:attrNameLst>
                                          <p:attrName>style.color</p:attrName>
                                        </p:attrNameLst>
                                      </p:cBhvr>
                                      <p:to>
                                        <p:clrVal>
                                          <a:srgbClr val="EB5032"/>
                                        </p:clrVal>
                                      </p:to>
                                    </p:set>
                                  </p:childTnLst>
                                </p:cTn>
                              </p:par>
                              <p:par>
                                <p:cTn id="54" presetID="3" presetClass="emph" presetSubtype="1" nodeType="withEffect">
                                  <p:stCondLst>
                                    <p:cond delay="21000"/>
                                  </p:stCondLst>
                                  <p:childTnLst>
                                    <p:set>
                                      <p:cBhvr override="childStyle">
                                        <p:cTn id="55" dur="2500"/>
                                        <p:tgtEl>
                                          <p:spTgt spid="31">
                                            <p:txEl>
                                              <p:pRg st="1" end="1"/>
                                            </p:txEl>
                                          </p:spTgt>
                                        </p:tgtEl>
                                        <p:attrNameLst>
                                          <p:attrName>style.color</p:attrName>
                                        </p:attrNameLst>
                                      </p:cBhvr>
                                      <p:to>
                                        <p:clrVal>
                                          <a:srgbClr val="EB5032"/>
                                        </p:clrVal>
                                      </p:to>
                                    </p:set>
                                  </p:childTnLst>
                                </p:cTn>
                              </p:par>
                              <p:par>
                                <p:cTn id="56" presetID="3" presetClass="emph" presetSubtype="1" nodeType="withEffect">
                                  <p:stCondLst>
                                    <p:cond delay="21000"/>
                                  </p:stCondLst>
                                  <p:childTnLst>
                                    <p:set>
                                      <p:cBhvr override="childStyle">
                                        <p:cTn id="57" dur="2500"/>
                                        <p:tgtEl>
                                          <p:spTgt spid="13">
                                            <p:txEl>
                                              <p:pRg st="0" end="0"/>
                                            </p:txEl>
                                          </p:spTgt>
                                        </p:tgtEl>
                                        <p:attrNameLst>
                                          <p:attrName>style.color</p:attrName>
                                        </p:attrNameLst>
                                      </p:cBhvr>
                                      <p:to>
                                        <p:clrVal>
                                          <a:srgbClr val="EB5032"/>
                                        </p:clrVal>
                                      </p:to>
                                    </p:set>
                                  </p:childTnLst>
                                </p:cTn>
                              </p:par>
                              <p:par>
                                <p:cTn id="58" presetID="10" presetClass="exit" presetSubtype="0" fill="hold" nodeType="withEffect">
                                  <p:stCondLst>
                                    <p:cond delay="23500"/>
                                  </p:stCondLst>
                                  <p:childTnLst>
                                    <p:animEffect transition="out" filter="fade">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par>
                                <p:cTn id="61" presetID="10" presetClass="entr" presetSubtype="0" fill="hold" nodeType="withEffect">
                                  <p:stCondLst>
                                    <p:cond delay="2400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5" presetClass="emph" presetSubtype="0" nodeType="withEffect">
                                  <p:stCondLst>
                                    <p:cond delay="24000"/>
                                  </p:stCondLst>
                                  <p:childTnLst>
                                    <p:set>
                                      <p:cBhvr override="childStyle">
                                        <p:cTn id="65" dur="3500"/>
                                        <p:tgtEl>
                                          <p:spTgt spid="35">
                                            <p:txEl>
                                              <p:pRg st="0" end="0"/>
                                            </p:txEl>
                                          </p:spTgt>
                                        </p:tgtEl>
                                        <p:attrNameLst>
                                          <p:attrName>style.fontWeight</p:attrName>
                                        </p:attrNameLst>
                                      </p:cBhvr>
                                      <p:to>
                                        <p:strVal val="bold"/>
                                      </p:to>
                                    </p:set>
                                  </p:childTnLst>
                                </p:cTn>
                              </p:par>
                              <p:par>
                                <p:cTn id="66" presetID="15" presetClass="emph" presetSubtype="0" nodeType="withEffect">
                                  <p:stCondLst>
                                    <p:cond delay="24000"/>
                                  </p:stCondLst>
                                  <p:childTnLst>
                                    <p:set>
                                      <p:cBhvr override="childStyle">
                                        <p:cTn id="67" dur="3500"/>
                                        <p:tgtEl>
                                          <p:spTgt spid="35">
                                            <p:txEl>
                                              <p:pRg st="1" end="1"/>
                                            </p:txEl>
                                          </p:spTgt>
                                        </p:tgtEl>
                                        <p:attrNameLst>
                                          <p:attrName>style.fontWeight</p:attrName>
                                        </p:attrNameLst>
                                      </p:cBhvr>
                                      <p:to>
                                        <p:strVal val="bold"/>
                                      </p:to>
                                    </p:set>
                                  </p:childTnLst>
                                </p:cTn>
                              </p:par>
                              <p:par>
                                <p:cTn id="68" presetID="15" presetClass="emph" presetSubtype="0" nodeType="withEffect">
                                  <p:stCondLst>
                                    <p:cond delay="24000"/>
                                  </p:stCondLst>
                                  <p:childTnLst>
                                    <p:set>
                                      <p:cBhvr override="childStyle">
                                        <p:cTn id="69" dur="3500"/>
                                        <p:tgtEl>
                                          <p:spTgt spid="13">
                                            <p:txEl>
                                              <p:pRg st="1" end="1"/>
                                            </p:txEl>
                                          </p:spTgt>
                                        </p:tgtEl>
                                        <p:attrNameLst>
                                          <p:attrName>style.fontWeight</p:attrName>
                                        </p:attrNameLst>
                                      </p:cBhvr>
                                      <p:to>
                                        <p:strVal val="bold"/>
                                      </p:to>
                                    </p:set>
                                  </p:childTnLst>
                                </p:cTn>
                              </p:par>
                              <p:par>
                                <p:cTn id="70" presetID="3" presetClass="emph" presetSubtype="1" nodeType="withEffect">
                                  <p:stCondLst>
                                    <p:cond delay="24000"/>
                                  </p:stCondLst>
                                  <p:childTnLst>
                                    <p:set>
                                      <p:cBhvr override="childStyle">
                                        <p:cTn id="71" dur="3500"/>
                                        <p:tgtEl>
                                          <p:spTgt spid="35">
                                            <p:txEl>
                                              <p:pRg st="0" end="0"/>
                                            </p:txEl>
                                          </p:spTgt>
                                        </p:tgtEl>
                                        <p:attrNameLst>
                                          <p:attrName>style.color</p:attrName>
                                        </p:attrNameLst>
                                      </p:cBhvr>
                                      <p:to>
                                        <p:clrVal>
                                          <a:srgbClr val="EB5032"/>
                                        </p:clrVal>
                                      </p:to>
                                    </p:set>
                                  </p:childTnLst>
                                </p:cTn>
                              </p:par>
                              <p:par>
                                <p:cTn id="72" presetID="3" presetClass="emph" presetSubtype="1" nodeType="withEffect">
                                  <p:stCondLst>
                                    <p:cond delay="24000"/>
                                  </p:stCondLst>
                                  <p:childTnLst>
                                    <p:set>
                                      <p:cBhvr override="childStyle">
                                        <p:cTn id="73" dur="3500"/>
                                        <p:tgtEl>
                                          <p:spTgt spid="35">
                                            <p:txEl>
                                              <p:pRg st="1" end="1"/>
                                            </p:txEl>
                                          </p:spTgt>
                                        </p:tgtEl>
                                        <p:attrNameLst>
                                          <p:attrName>style.color</p:attrName>
                                        </p:attrNameLst>
                                      </p:cBhvr>
                                      <p:to>
                                        <p:clrVal>
                                          <a:srgbClr val="EB5032"/>
                                        </p:clrVal>
                                      </p:to>
                                    </p:set>
                                  </p:childTnLst>
                                </p:cTn>
                              </p:par>
                              <p:par>
                                <p:cTn id="74" presetID="3" presetClass="emph" presetSubtype="1" nodeType="withEffect">
                                  <p:stCondLst>
                                    <p:cond delay="24000"/>
                                  </p:stCondLst>
                                  <p:childTnLst>
                                    <p:set>
                                      <p:cBhvr override="childStyle">
                                        <p:cTn id="75" dur="3500"/>
                                        <p:tgtEl>
                                          <p:spTgt spid="13">
                                            <p:txEl>
                                              <p:pRg st="1" end="1"/>
                                            </p:txEl>
                                          </p:spTgt>
                                        </p:tgtEl>
                                        <p:attrNameLst>
                                          <p:attrName>style.color</p:attrName>
                                        </p:attrNameLst>
                                      </p:cBhvr>
                                      <p:to>
                                        <p:clrVal>
                                          <a:srgbClr val="EB5032"/>
                                        </p:clrVal>
                                      </p:to>
                                    </p:set>
                                  </p:childTnLst>
                                </p:cTn>
                              </p:par>
                              <p:par>
                                <p:cTn id="76" presetID="10" presetClass="exit" presetSubtype="0" fill="hold" nodeType="withEffect">
                                  <p:stCondLst>
                                    <p:cond delay="27500"/>
                                  </p:stCondLst>
                                  <p:childTnLst>
                                    <p:animEffect transition="out" filter="fade">
                                      <p:cBhvr>
                                        <p:cTn id="77" dur="500"/>
                                        <p:tgtEl>
                                          <p:spTgt spid="43"/>
                                        </p:tgtEl>
                                      </p:cBhvr>
                                    </p:animEffect>
                                    <p:set>
                                      <p:cBhvr>
                                        <p:cTn id="78" dur="1" fill="hold">
                                          <p:stCondLst>
                                            <p:cond delay="499"/>
                                          </p:stCondLst>
                                        </p:cTn>
                                        <p:tgtEl>
                                          <p:spTgt spid="43"/>
                                        </p:tgtEl>
                                        <p:attrNameLst>
                                          <p:attrName>style.visibility</p:attrName>
                                        </p:attrNameLst>
                                      </p:cBhvr>
                                      <p:to>
                                        <p:strVal val="hidden"/>
                                      </p:to>
                                    </p:set>
                                  </p:childTnLst>
                                </p:cTn>
                              </p:par>
                              <p:par>
                                <p:cTn id="79" presetID="10" presetClass="entr" presetSubtype="0" fill="hold" nodeType="withEffect">
                                  <p:stCondLst>
                                    <p:cond delay="2800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5" presetClass="emph" presetSubtype="0" nodeType="withEffect">
                                  <p:stCondLst>
                                    <p:cond delay="28000"/>
                                  </p:stCondLst>
                                  <p:childTnLst>
                                    <p:set>
                                      <p:cBhvr override="childStyle">
                                        <p:cTn id="83" dur="6500"/>
                                        <p:tgtEl>
                                          <p:spTgt spid="46">
                                            <p:txEl>
                                              <p:pRg st="0" end="0"/>
                                            </p:txEl>
                                          </p:spTgt>
                                        </p:tgtEl>
                                        <p:attrNameLst>
                                          <p:attrName>style.fontWeight</p:attrName>
                                        </p:attrNameLst>
                                      </p:cBhvr>
                                      <p:to>
                                        <p:strVal val="bold"/>
                                      </p:to>
                                    </p:set>
                                  </p:childTnLst>
                                </p:cTn>
                              </p:par>
                              <p:par>
                                <p:cTn id="84" presetID="15" presetClass="emph" presetSubtype="0" nodeType="withEffect">
                                  <p:stCondLst>
                                    <p:cond delay="28000"/>
                                  </p:stCondLst>
                                  <p:childTnLst>
                                    <p:set>
                                      <p:cBhvr override="childStyle">
                                        <p:cTn id="85" dur="6500"/>
                                        <p:tgtEl>
                                          <p:spTgt spid="46">
                                            <p:txEl>
                                              <p:pRg st="1" end="1"/>
                                            </p:txEl>
                                          </p:spTgt>
                                        </p:tgtEl>
                                        <p:attrNameLst>
                                          <p:attrName>style.fontWeight</p:attrName>
                                        </p:attrNameLst>
                                      </p:cBhvr>
                                      <p:to>
                                        <p:strVal val="bold"/>
                                      </p:to>
                                    </p:set>
                                  </p:childTnLst>
                                </p:cTn>
                              </p:par>
                              <p:par>
                                <p:cTn id="86" presetID="15" presetClass="emph" presetSubtype="0" nodeType="withEffect">
                                  <p:stCondLst>
                                    <p:cond delay="28000"/>
                                  </p:stCondLst>
                                  <p:childTnLst>
                                    <p:set>
                                      <p:cBhvr override="childStyle">
                                        <p:cTn id="87" dur="6500"/>
                                        <p:tgtEl>
                                          <p:spTgt spid="14">
                                            <p:txEl>
                                              <p:pRg st="0" end="0"/>
                                            </p:txEl>
                                          </p:spTgt>
                                        </p:tgtEl>
                                        <p:attrNameLst>
                                          <p:attrName>style.fontWeight</p:attrName>
                                        </p:attrNameLst>
                                      </p:cBhvr>
                                      <p:to>
                                        <p:strVal val="bold"/>
                                      </p:to>
                                    </p:set>
                                  </p:childTnLst>
                                </p:cTn>
                              </p:par>
                              <p:par>
                                <p:cTn id="88" presetID="3" presetClass="emph" presetSubtype="1" nodeType="withEffect">
                                  <p:stCondLst>
                                    <p:cond delay="28000"/>
                                  </p:stCondLst>
                                  <p:childTnLst>
                                    <p:set>
                                      <p:cBhvr override="childStyle">
                                        <p:cTn id="89" dur="6500"/>
                                        <p:tgtEl>
                                          <p:spTgt spid="46">
                                            <p:txEl>
                                              <p:pRg st="0" end="0"/>
                                            </p:txEl>
                                          </p:spTgt>
                                        </p:tgtEl>
                                        <p:attrNameLst>
                                          <p:attrName>style.color</p:attrName>
                                        </p:attrNameLst>
                                      </p:cBhvr>
                                      <p:to>
                                        <p:clrVal>
                                          <a:srgbClr val="EB5032"/>
                                        </p:clrVal>
                                      </p:to>
                                    </p:set>
                                  </p:childTnLst>
                                </p:cTn>
                              </p:par>
                              <p:par>
                                <p:cTn id="90" presetID="3" presetClass="emph" presetSubtype="1" nodeType="withEffect">
                                  <p:stCondLst>
                                    <p:cond delay="28000"/>
                                  </p:stCondLst>
                                  <p:childTnLst>
                                    <p:set>
                                      <p:cBhvr override="childStyle">
                                        <p:cTn id="91" dur="6500"/>
                                        <p:tgtEl>
                                          <p:spTgt spid="46">
                                            <p:txEl>
                                              <p:pRg st="1" end="1"/>
                                            </p:txEl>
                                          </p:spTgt>
                                        </p:tgtEl>
                                        <p:attrNameLst>
                                          <p:attrName>style.color</p:attrName>
                                        </p:attrNameLst>
                                      </p:cBhvr>
                                      <p:to>
                                        <p:clrVal>
                                          <a:srgbClr val="EB5032"/>
                                        </p:clrVal>
                                      </p:to>
                                    </p:set>
                                  </p:childTnLst>
                                </p:cTn>
                              </p:par>
                              <p:par>
                                <p:cTn id="92" presetID="3" presetClass="emph" presetSubtype="1" nodeType="withEffect">
                                  <p:stCondLst>
                                    <p:cond delay="28000"/>
                                  </p:stCondLst>
                                  <p:childTnLst>
                                    <p:set>
                                      <p:cBhvr override="childStyle">
                                        <p:cTn id="93" dur="6500"/>
                                        <p:tgtEl>
                                          <p:spTgt spid="14">
                                            <p:txEl>
                                              <p:pRg st="0" end="0"/>
                                            </p:txEl>
                                          </p:spTgt>
                                        </p:tgtEl>
                                        <p:attrNameLst>
                                          <p:attrName>style.color</p:attrName>
                                        </p:attrNameLst>
                                      </p:cBhvr>
                                      <p:to>
                                        <p:clrVal>
                                          <a:srgbClr val="EB5032"/>
                                        </p:clrVal>
                                      </p:to>
                                    </p:set>
                                  </p:childTnLst>
                                </p:cTn>
                              </p:par>
                              <p:par>
                                <p:cTn id="94" presetID="10" presetClass="exit" presetSubtype="0" fill="hold" nodeType="withEffect">
                                  <p:stCondLst>
                                    <p:cond delay="34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4F71E7B-DBA6-275D-DAFE-7132859F671D}"/>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小慢</a:t>
            </a:r>
            <a:r>
              <a:rPr lang="en-US" altLang="ja-JP" sz="1400" dirty="0">
                <a:solidFill>
                  <a:schemeClr val="bg1"/>
                </a:solidFill>
              </a:rPr>
              <a:t>DB</a:t>
            </a:r>
            <a:r>
              <a:rPr lang="ja-JP" altLang="en-US" sz="1400" dirty="0">
                <a:solidFill>
                  <a:schemeClr val="bg1"/>
                </a:solidFill>
              </a:rPr>
              <a:t>で意見書を更新する操作に使用する各画面について説明します。</a:t>
            </a:r>
          </a:p>
        </p:txBody>
      </p:sp>
      <p:sp>
        <p:nvSpPr>
          <p:cNvPr id="4" name="テキスト プレースホルダー 3">
            <a:extLst>
              <a:ext uri="{FF2B5EF4-FFF2-40B4-BE49-F238E27FC236}">
                <a16:creationId xmlns:a16="http://schemas.microsoft.com/office/drawing/2014/main" id="{35CB449A-4ECE-82AE-2574-490A9030E297}"/>
              </a:ext>
            </a:extLst>
          </p:cNvPr>
          <p:cNvSpPr>
            <a:spLocks noGrp="1"/>
          </p:cNvSpPr>
          <p:nvPr>
            <p:ph type="body" sz="quarter" idx="16"/>
          </p:nvPr>
        </p:nvSpPr>
        <p:spPr/>
        <p:txBody>
          <a:bodyPr/>
          <a:lstStyle/>
          <a:p>
            <a:pPr marL="0" indent="0">
              <a:spcBef>
                <a:spcPts val="0"/>
              </a:spcBef>
              <a:buClr>
                <a:srgbClr val="001750"/>
              </a:buClr>
              <a:buNone/>
              <a:tabLst>
                <a:tab pos="432000" algn="l"/>
              </a:tabLst>
            </a:pPr>
            <a:r>
              <a:rPr lang="en-US" altLang="ja-JP" dirty="0">
                <a:solidFill>
                  <a:srgbClr val="001750"/>
                </a:solidFill>
              </a:rPr>
              <a:t>2.2	</a:t>
            </a:r>
            <a:r>
              <a:rPr lang="ja-JP" altLang="en-US" dirty="0"/>
              <a:t>医療意見書作成画面</a:t>
            </a:r>
          </a:p>
        </p:txBody>
      </p:sp>
      <p:sp>
        <p:nvSpPr>
          <p:cNvPr id="5" name="テキスト プレースホルダー 4">
            <a:extLst>
              <a:ext uri="{FF2B5EF4-FFF2-40B4-BE49-F238E27FC236}">
                <a16:creationId xmlns:a16="http://schemas.microsoft.com/office/drawing/2014/main" id="{4E0CE1AC-E9D8-EA80-D9F1-02E23F12DB6A}"/>
              </a:ext>
            </a:extLst>
          </p:cNvPr>
          <p:cNvSpPr>
            <a:spLocks noGrp="1"/>
          </p:cNvSpPr>
          <p:nvPr>
            <p:ph type="body" sz="quarter" idx="17"/>
          </p:nvPr>
        </p:nvSpPr>
        <p:spPr/>
        <p:txBody>
          <a:bodyPr/>
          <a:lstStyle/>
          <a:p>
            <a:pPr marL="0" indent="0">
              <a:spcBef>
                <a:spcPts val="0"/>
              </a:spcBef>
              <a:buClr>
                <a:srgbClr val="001750"/>
              </a:buClr>
              <a:buNone/>
              <a:tabLst>
                <a:tab pos="432000" algn="l"/>
              </a:tabLst>
            </a:pPr>
            <a:r>
              <a:rPr lang="en-US" altLang="ja-JP" dirty="0">
                <a:solidFill>
                  <a:srgbClr val="001750"/>
                </a:solidFill>
              </a:rPr>
              <a:t>2.3	</a:t>
            </a:r>
            <a:r>
              <a:rPr lang="ja-JP" altLang="en-US" dirty="0"/>
              <a:t>ワークフロー画面</a:t>
            </a:r>
          </a:p>
        </p:txBody>
      </p:sp>
      <p:sp>
        <p:nvSpPr>
          <p:cNvPr id="3" name="テキスト プレースホルダー 2">
            <a:extLst>
              <a:ext uri="{FF2B5EF4-FFF2-40B4-BE49-F238E27FC236}">
                <a16:creationId xmlns:a16="http://schemas.microsoft.com/office/drawing/2014/main" id="{C5531653-7A79-753D-B953-15ECCEE427E7}"/>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6" name="テキスト プレースホルダー 5">
            <a:extLst>
              <a:ext uri="{FF2B5EF4-FFF2-40B4-BE49-F238E27FC236}">
                <a16:creationId xmlns:a16="http://schemas.microsoft.com/office/drawing/2014/main" id="{7FF0141D-3E2B-46A5-9F28-9DB6742F224E}"/>
              </a:ext>
            </a:extLst>
          </p:cNvPr>
          <p:cNvSpPr>
            <a:spLocks noGrp="1"/>
          </p:cNvSpPr>
          <p:nvPr>
            <p:ph type="body" sz="quarter" idx="18"/>
          </p:nvPr>
        </p:nvSpPr>
        <p:spPr/>
        <p:txBody>
          <a:bodyPr/>
          <a:lstStyle/>
          <a:p>
            <a:pPr marL="0" indent="0">
              <a:spcBef>
                <a:spcPts val="0"/>
              </a:spcBef>
              <a:buClr>
                <a:srgbClr val="001750"/>
              </a:buClr>
              <a:buNone/>
              <a:tabLst>
                <a:tab pos="432000" algn="l"/>
              </a:tabLst>
            </a:pPr>
            <a:r>
              <a:rPr lang="en-US" altLang="ja-JP" dirty="0">
                <a:solidFill>
                  <a:srgbClr val="001750"/>
                </a:solidFill>
              </a:rPr>
              <a:t>2.1	</a:t>
            </a:r>
            <a:r>
              <a:rPr lang="ja-JP" altLang="en-US" dirty="0"/>
              <a:t>医療意見書検索画面</a:t>
            </a:r>
          </a:p>
        </p:txBody>
      </p:sp>
      <p:sp>
        <p:nvSpPr>
          <p:cNvPr id="7" name="テキスト プレースホルダー 6">
            <a:extLst>
              <a:ext uri="{FF2B5EF4-FFF2-40B4-BE49-F238E27FC236}">
                <a16:creationId xmlns:a16="http://schemas.microsoft.com/office/drawing/2014/main" id="{82D17460-D20F-18FE-CECA-2DAA2F42B60D}"/>
              </a:ext>
            </a:extLst>
          </p:cNvPr>
          <p:cNvSpPr>
            <a:spLocks noGrp="1"/>
          </p:cNvSpPr>
          <p:nvPr>
            <p:ph type="body" sz="quarter" idx="19"/>
          </p:nvPr>
        </p:nvSpPr>
        <p:spPr/>
        <p:txBody>
          <a:bodyPr/>
          <a:lstStyle/>
          <a:p>
            <a:pPr marL="0" indent="0">
              <a:spcBef>
                <a:spcPts val="0"/>
              </a:spcBef>
              <a:buClr>
                <a:srgbClr val="001750"/>
              </a:buClr>
              <a:buNone/>
              <a:tabLst>
                <a:tab pos="432000" algn="l"/>
              </a:tabLst>
            </a:pPr>
            <a:r>
              <a:rPr lang="en-US" altLang="ja-JP" dirty="0">
                <a:solidFill>
                  <a:srgbClr val="001750"/>
                </a:solidFill>
              </a:rPr>
              <a:t>2.4	</a:t>
            </a:r>
            <a:r>
              <a:rPr lang="ja-JP" altLang="en-US" dirty="0"/>
              <a:t>医療意見書出力画面</a:t>
            </a:r>
          </a:p>
        </p:txBody>
      </p:sp>
      <p:sp>
        <p:nvSpPr>
          <p:cNvPr id="8" name="スライド番号プレースホルダ 12">
            <a:extLst>
              <a:ext uri="{FF2B5EF4-FFF2-40B4-BE49-F238E27FC236}">
                <a16:creationId xmlns:a16="http://schemas.microsoft.com/office/drawing/2014/main" id="{32D297B6-008A-64CD-973E-612B7BFBA822}"/>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pic>
        <p:nvPicPr>
          <p:cNvPr id="9" name="04-2-②">
            <a:hlinkClick r:id="" action="ppaction://media"/>
            <a:extLst>
              <a:ext uri="{FF2B5EF4-FFF2-40B4-BE49-F238E27FC236}">
                <a16:creationId xmlns:a16="http://schemas.microsoft.com/office/drawing/2014/main" id="{E850610D-8313-9996-CB13-AB9AFAE351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32576"/>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790">
        <p15:prstTrans prst="peelOff"/>
      </p:transition>
    </mc:Choice>
    <mc:Fallback xmlns="">
      <p:transition spd="slow" advClick="0" advTm="5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5579D395-6278-E11B-AE6F-538EB638C126}"/>
              </a:ext>
            </a:extLst>
          </p:cNvPr>
          <p:cNvPicPr>
            <a:picLocks noChangeAspect="1"/>
          </p:cNvPicPr>
          <p:nvPr/>
        </p:nvPicPr>
        <p:blipFill>
          <a:blip r:embed="rId6"/>
          <a:stretch>
            <a:fillRect/>
          </a:stretch>
        </p:blipFill>
        <p:spPr>
          <a:xfrm>
            <a:off x="234654" y="752602"/>
            <a:ext cx="2804135" cy="35176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BBACC74F-3C65-6A54-C486-7A280B18E249}"/>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医療意見書検索画面は、閲覧や更新をする意見書を検索する画面です。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検索結果は一覧で表示され、検索結果の右の</a:t>
            </a:r>
            <a:r>
              <a:rPr lang="en-US" altLang="ja-JP" sz="1400" dirty="0">
                <a:solidFill>
                  <a:schemeClr val="bg1"/>
                </a:solidFill>
              </a:rPr>
              <a:t>[</a:t>
            </a:r>
            <a:r>
              <a:rPr lang="ja-JP" altLang="en-US" sz="1400" dirty="0">
                <a:solidFill>
                  <a:schemeClr val="bg1"/>
                </a:solidFill>
              </a:rPr>
              <a:t>操作</a:t>
            </a:r>
            <a:r>
              <a:rPr lang="en-US" altLang="ja-JP" sz="1400" dirty="0">
                <a:solidFill>
                  <a:schemeClr val="bg1"/>
                </a:solidFill>
              </a:rPr>
              <a:t>]</a:t>
            </a:r>
            <a:r>
              <a:rPr lang="ja-JP" altLang="en-US" sz="1400" dirty="0">
                <a:solidFill>
                  <a:schemeClr val="bg1"/>
                </a:solidFill>
              </a:rPr>
              <a:t>欄に、</a:t>
            </a:r>
            <a:r>
              <a:rPr lang="en-US" altLang="ja-JP" sz="1400" dirty="0">
                <a:solidFill>
                  <a:schemeClr val="bg1"/>
                </a:solidFill>
              </a:rPr>
              <a:t>[</a:t>
            </a:r>
            <a:r>
              <a:rPr lang="ja-JP" altLang="en-US" sz="1400" dirty="0">
                <a:solidFill>
                  <a:schemeClr val="bg1"/>
                </a:solidFill>
              </a:rPr>
              <a:t>閲覧</a:t>
            </a:r>
            <a:r>
              <a:rPr lang="en-US" altLang="ja-JP" sz="1400" dirty="0">
                <a:solidFill>
                  <a:schemeClr val="bg1"/>
                </a:solidFill>
              </a:rPr>
              <a:t>]</a:t>
            </a:r>
            <a:r>
              <a:rPr lang="ja-JP" altLang="en-US" sz="1400" dirty="0">
                <a:solidFill>
                  <a:schemeClr val="bg1"/>
                </a:solidFill>
              </a:rPr>
              <a:t>、</a:t>
            </a:r>
            <a:r>
              <a:rPr lang="en-US" altLang="ja-JP" sz="1400" dirty="0">
                <a:solidFill>
                  <a:schemeClr val="bg1"/>
                </a:solidFill>
              </a:rPr>
              <a:t>[</a:t>
            </a:r>
            <a:r>
              <a:rPr lang="ja-JP" altLang="en-US" sz="1400" dirty="0">
                <a:solidFill>
                  <a:schemeClr val="bg1"/>
                </a:solidFill>
              </a:rPr>
              <a:t>更新登録</a:t>
            </a:r>
            <a:r>
              <a:rPr lang="en-US" altLang="ja-JP" sz="1400" dirty="0">
                <a:solidFill>
                  <a:schemeClr val="bg1"/>
                </a:solidFill>
              </a:rPr>
              <a:t>]</a:t>
            </a:r>
            <a:r>
              <a:rPr lang="ja-JP" altLang="en-US" sz="1400" dirty="0">
                <a:solidFill>
                  <a:schemeClr val="bg1"/>
                </a:solidFill>
              </a:rPr>
              <a:t>などのボタンが表示されます。これらのボタンをクリックすることで、次の画面を表示し、意見書の閲覧や更新をします。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医療意見書</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1423" y="752603"/>
            <a:ext cx="4677788" cy="124244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保険者番号、医療機関、氏名などでの意見書の検索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検索結果から、意見書の閲覧・更新・削除</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31423" y="2202944"/>
            <a:ext cx="4677788" cy="16884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検索結果の意見書について、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その後表示される画面で、意見書の閲覧や更新を行う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05-2-②">
            <a:hlinkClick r:id="" action="ppaction://media"/>
            <a:extLst>
              <a:ext uri="{FF2B5EF4-FFF2-40B4-BE49-F238E27FC236}">
                <a16:creationId xmlns:a16="http://schemas.microsoft.com/office/drawing/2014/main" id="{4E71A63D-8BEC-DA5D-9C13-48D9D3E8DF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75819"/>
            <a:ext cx="609600" cy="609600"/>
          </a:xfrm>
          <a:prstGeom prst="rect">
            <a:avLst/>
          </a:prstGeom>
        </p:spPr>
      </p:pic>
      <p:sp>
        <p:nvSpPr>
          <p:cNvPr id="6" name="正方形/長方形 5">
            <a:extLst>
              <a:ext uri="{FF2B5EF4-FFF2-40B4-BE49-F238E27FC236}">
                <a16:creationId xmlns:a16="http://schemas.microsoft.com/office/drawing/2014/main" id="{771D9AD3-A091-A344-B570-909CC124E20B}"/>
              </a:ext>
            </a:extLst>
          </p:cNvPr>
          <p:cNvSpPr/>
          <p:nvPr/>
        </p:nvSpPr>
        <p:spPr>
          <a:xfrm>
            <a:off x="2499361" y="3162611"/>
            <a:ext cx="510538" cy="84741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FB7CC3C1-DCEB-4BEB-57BD-47A55DA72E64}"/>
              </a:ext>
            </a:extLst>
          </p:cNvPr>
          <p:cNvSpPr/>
          <p:nvPr/>
        </p:nvSpPr>
        <p:spPr>
          <a:xfrm>
            <a:off x="234654" y="3021375"/>
            <a:ext cx="2775246" cy="99341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CD98755B-4768-400B-AFEC-FC31DCFD9FD6}"/>
              </a:ext>
            </a:extLst>
          </p:cNvPr>
          <p:cNvSpPr/>
          <p:nvPr/>
        </p:nvSpPr>
        <p:spPr>
          <a:xfrm>
            <a:off x="259640" y="1166626"/>
            <a:ext cx="2750259" cy="169555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5F56CCE5-51AD-B390-DE92-C6ACA665CB1A}"/>
              </a:ext>
            </a:extLst>
          </p:cNvPr>
          <p:cNvSpPr/>
          <p:nvPr/>
        </p:nvSpPr>
        <p:spPr>
          <a:xfrm>
            <a:off x="1384418" y="2866941"/>
            <a:ext cx="263407" cy="158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1" name="図 10">
            <a:extLst>
              <a:ext uri="{FF2B5EF4-FFF2-40B4-BE49-F238E27FC236}">
                <a16:creationId xmlns:a16="http://schemas.microsoft.com/office/drawing/2014/main" id="{1F26723C-A3F6-EF28-EA56-3B13D12F8F31}"/>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1881188" y="3466041"/>
            <a:ext cx="154262" cy="127266"/>
          </a:xfrm>
          <a:prstGeom prst="rect">
            <a:avLst/>
          </a:prstGeom>
          <a:ln>
            <a:noFill/>
          </a:ln>
        </p:spPr>
      </p:pic>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Click="0" advTm="24400">
        <p:fade/>
      </p:transition>
    </mc:Choice>
    <mc:Fallback xmlns="">
      <p:transition spd="med" advClick="0" advTm="24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98"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650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65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7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xit" presetSubtype="0" fill="hold" grpId="1" nodeType="withEffect">
                                  <p:stCondLst>
                                    <p:cond delay="900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9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7" grpId="1" animBg="1"/>
      <p:bldP spid="13" grpId="0" animBg="1"/>
      <p:bldP spid="13" grpId="1" animBg="1"/>
      <p:bldP spid="14" grpId="0" animBg="1"/>
      <p:bldP spid="14" grpId="1" animBg="1"/>
    </p:bld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EE560C8-0BC1-E252-E943-982804EF78D5}"/>
              </a:ext>
            </a:extLst>
          </p:cNvPr>
          <p:cNvPicPr>
            <a:picLocks noChangeAspect="1"/>
          </p:cNvPicPr>
          <p:nvPr/>
        </p:nvPicPr>
        <p:blipFill>
          <a:blip r:embed="rId6"/>
          <a:stretch>
            <a:fillRect/>
          </a:stretch>
        </p:blipFill>
        <p:spPr>
          <a:xfrm>
            <a:off x="234654" y="752602"/>
            <a:ext cx="2804135" cy="3517655"/>
          </a:xfrm>
          <a:prstGeom prst="rect">
            <a:avLst/>
          </a:prstGeom>
          <a:ln>
            <a:solidFill>
              <a:schemeClr val="tx1"/>
            </a:solidFill>
          </a:ln>
        </p:spPr>
      </p:pic>
      <p:sp>
        <p:nvSpPr>
          <p:cNvPr id="9" name="テキスト プレースホルダー 8">
            <a:extLst>
              <a:ext uri="{FF2B5EF4-FFF2-40B4-BE49-F238E27FC236}">
                <a16:creationId xmlns:a16="http://schemas.microsoft.com/office/drawing/2014/main" id="{A9187EDE-157A-E248-B5C1-D06897B752C8}"/>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医療意見書検索画面には、</a:t>
            </a:r>
            <a:r>
              <a:rPr lang="en-US" altLang="ja-JP" sz="1400" dirty="0">
                <a:solidFill>
                  <a:schemeClr val="bg1"/>
                </a:solidFill>
              </a:rPr>
              <a:t>[</a:t>
            </a:r>
            <a:r>
              <a:rPr lang="ja-JP" altLang="en-US" sz="1400" dirty="0">
                <a:solidFill>
                  <a:schemeClr val="bg1"/>
                </a:solidFill>
              </a:rPr>
              <a:t>検索</a:t>
            </a:r>
            <a:r>
              <a:rPr lang="en-US" altLang="ja-JP" sz="1400" dirty="0">
                <a:solidFill>
                  <a:schemeClr val="bg1"/>
                </a:solidFill>
              </a:rPr>
              <a:t>]</a:t>
            </a:r>
            <a:r>
              <a:rPr lang="ja-JP" altLang="en-US" sz="1400" dirty="0">
                <a:solidFill>
                  <a:schemeClr val="bg1"/>
                </a:solidFill>
              </a:rPr>
              <a:t>タブ以外に</a:t>
            </a:r>
            <a:r>
              <a:rPr lang="en-US" altLang="ja-JP" sz="1400" dirty="0">
                <a:solidFill>
                  <a:schemeClr val="bg1"/>
                </a:solidFill>
              </a:rPr>
              <a:t>[</a:t>
            </a:r>
            <a:r>
              <a:rPr lang="ja-JP" altLang="en-US" sz="1400" dirty="0">
                <a:solidFill>
                  <a:schemeClr val="bg1"/>
                </a:solidFill>
              </a:rPr>
              <a:t>医療意見書連携</a:t>
            </a:r>
            <a:r>
              <a:rPr lang="en-US" altLang="ja-JP" sz="1400" dirty="0">
                <a:solidFill>
                  <a:schemeClr val="bg1"/>
                </a:solidFill>
              </a:rPr>
              <a:t>]</a:t>
            </a:r>
            <a:r>
              <a:rPr lang="ja-JP" altLang="en-US" sz="1400" dirty="0">
                <a:solidFill>
                  <a:schemeClr val="bg1"/>
                </a:solidFill>
              </a:rPr>
              <a:t>タブと</a:t>
            </a:r>
            <a:r>
              <a:rPr lang="en-US" altLang="ja-JP" sz="1400" dirty="0">
                <a:solidFill>
                  <a:schemeClr val="bg1"/>
                </a:solidFill>
              </a:rPr>
              <a:t>[</a:t>
            </a:r>
            <a:r>
              <a:rPr lang="ja-JP" altLang="en-US" sz="1400" dirty="0">
                <a:solidFill>
                  <a:schemeClr val="bg1"/>
                </a:solidFill>
              </a:rPr>
              <a:t>一括承認</a:t>
            </a:r>
            <a:r>
              <a:rPr lang="en-US" altLang="ja-JP" sz="1400" dirty="0">
                <a:solidFill>
                  <a:schemeClr val="bg1"/>
                </a:solidFill>
              </a:rPr>
              <a:t>]</a:t>
            </a:r>
            <a:r>
              <a:rPr lang="ja-JP" altLang="en-US" sz="1400" dirty="0">
                <a:solidFill>
                  <a:schemeClr val="bg1"/>
                </a:solidFill>
              </a:rPr>
              <a:t>タブがあります。</a:t>
            </a:r>
            <a:endParaRPr lang="en-US" altLang="ja-JP" sz="1400" dirty="0">
              <a:solidFill>
                <a:schemeClr val="bg1"/>
              </a:solidFill>
            </a:endParaRPr>
          </a:p>
          <a:p>
            <a:pPr>
              <a:lnSpc>
                <a:spcPct val="90000"/>
              </a:lnSpc>
              <a:spcBef>
                <a:spcPts val="0"/>
              </a:spcBef>
            </a:pPr>
            <a:r>
              <a:rPr lang="en-US" altLang="ja-JP" sz="1400" dirty="0">
                <a:solidFill>
                  <a:schemeClr val="bg1"/>
                </a:solidFill>
              </a:rPr>
              <a:t>[</a:t>
            </a:r>
            <a:r>
              <a:rPr lang="ja-JP" altLang="en-US" sz="1400" dirty="0">
                <a:solidFill>
                  <a:schemeClr val="bg1"/>
                </a:solidFill>
              </a:rPr>
              <a:t>医療意見書連携</a:t>
            </a:r>
            <a:r>
              <a:rPr lang="en-US" altLang="ja-JP" sz="1400" dirty="0">
                <a:solidFill>
                  <a:schemeClr val="bg1"/>
                </a:solidFill>
              </a:rPr>
              <a:t>]</a:t>
            </a:r>
            <a:r>
              <a:rPr lang="ja-JP" altLang="en-US" sz="1400" dirty="0">
                <a:solidFill>
                  <a:schemeClr val="bg1"/>
                </a:solidFill>
              </a:rPr>
              <a:t>タブは、転院時など、他院で作成した意見書を連携する場合に使用します。</a:t>
            </a:r>
            <a:endParaRPr lang="en-US" altLang="ja-JP" sz="1400" dirty="0">
              <a:solidFill>
                <a:schemeClr val="bg1"/>
              </a:solidFill>
            </a:endParaRPr>
          </a:p>
          <a:p>
            <a:pPr>
              <a:lnSpc>
                <a:spcPct val="90000"/>
              </a:lnSpc>
              <a:spcBef>
                <a:spcPts val="0"/>
              </a:spcBef>
            </a:pPr>
            <a:r>
              <a:rPr lang="ja-JP" altLang="en-US" sz="1400" dirty="0">
                <a:solidFill>
                  <a:schemeClr val="bg1"/>
                </a:solidFill>
              </a:rPr>
              <a:t>また、</a:t>
            </a:r>
            <a:r>
              <a:rPr lang="en-US" altLang="ja-JP" sz="1400" dirty="0">
                <a:solidFill>
                  <a:schemeClr val="bg1"/>
                </a:solidFill>
              </a:rPr>
              <a:t>[</a:t>
            </a:r>
            <a:r>
              <a:rPr lang="ja-JP" altLang="en-US" sz="1400" dirty="0">
                <a:solidFill>
                  <a:schemeClr val="bg1"/>
                </a:solidFill>
              </a:rPr>
              <a:t>成長ホルモン治療用意見書作成</a:t>
            </a:r>
            <a:r>
              <a:rPr lang="en-US" altLang="ja-JP" sz="1400" dirty="0">
                <a:solidFill>
                  <a:schemeClr val="bg1"/>
                </a:solidFill>
              </a:rPr>
              <a:t>]</a:t>
            </a:r>
            <a:r>
              <a:rPr lang="ja-JP" altLang="en-US" sz="1400" dirty="0">
                <a:solidFill>
                  <a:schemeClr val="bg1"/>
                </a:solidFill>
              </a:rPr>
              <a:t>ボタンをクリックすることで、選択した意見書に関連する成長ホルモン治療用意見書を作成できます。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医療意見書</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転院時など、患者からアクセスキーを受領した場合は、</a:t>
            </a:r>
            <a:r>
              <a:rPr lang="en-US" altLang="ja-JP" sz="1400" dirty="0">
                <a:solidFill>
                  <a:schemeClr val="tx1"/>
                </a:solidFill>
                <a:latin typeface="+mn-ea"/>
                <a:ea typeface="+mn-ea"/>
              </a:rPr>
              <a:t>[</a:t>
            </a:r>
            <a:r>
              <a:rPr lang="ja-JP" altLang="en-US" sz="1400" dirty="0">
                <a:solidFill>
                  <a:schemeClr val="tx1"/>
                </a:solidFill>
                <a:latin typeface="+mn-ea"/>
                <a:ea typeface="+mn-ea"/>
              </a:rPr>
              <a:t>医療意見書連携</a:t>
            </a:r>
            <a:r>
              <a:rPr lang="en-US" altLang="ja-JP" sz="1400" dirty="0">
                <a:solidFill>
                  <a:schemeClr val="tx1"/>
                </a:solidFill>
                <a:latin typeface="+mn-ea"/>
                <a:ea typeface="+mn-ea"/>
              </a:rPr>
              <a:t>]</a:t>
            </a:r>
            <a:r>
              <a:rPr lang="ja-JP" altLang="en-US" sz="1400" dirty="0">
                <a:solidFill>
                  <a:schemeClr val="tx1"/>
                </a:solidFill>
                <a:latin typeface="+mn-ea"/>
                <a:ea typeface="+mn-ea"/>
              </a:rPr>
              <a:t>タブから連携する。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成長ホルモン治療用意見書作成</a:t>
            </a:r>
            <a:r>
              <a:rPr lang="en-US" altLang="ja-JP" sz="1400" dirty="0">
                <a:solidFill>
                  <a:schemeClr val="tx1"/>
                </a:solidFill>
                <a:latin typeface="+mn-ea"/>
                <a:ea typeface="+mn-ea"/>
              </a:rPr>
              <a:t>]</a:t>
            </a:r>
            <a:r>
              <a:rPr lang="ja-JP" altLang="en-US" sz="1400" dirty="0">
                <a:solidFill>
                  <a:schemeClr val="tx1"/>
                </a:solidFill>
                <a:latin typeface="+mn-ea"/>
                <a:ea typeface="+mn-ea"/>
              </a:rPr>
              <a:t>ボタンから、該当意見書に関連する成長ホルモン治療用意見書を作成できる。</a:t>
            </a:r>
            <a:endParaRPr lang="en-US" altLang="ja-JP" sz="1400" dirty="0">
              <a:solidFill>
                <a:schemeClr val="tx1"/>
              </a:solidFill>
              <a:latin typeface="+mn-ea"/>
              <a:ea typeface="+mn-ea"/>
            </a:endParaRPr>
          </a:p>
        </p:txBody>
      </p:sp>
      <p:sp>
        <p:nvSpPr>
          <p:cNvPr id="12" name="正方形/長方形 11">
            <a:extLst>
              <a:ext uri="{FF2B5EF4-FFF2-40B4-BE49-F238E27FC236}">
                <a16:creationId xmlns:a16="http://schemas.microsoft.com/office/drawing/2014/main" id="{A66F375A-8664-0539-DCF9-ABAC89C45099}"/>
              </a:ext>
            </a:extLst>
          </p:cNvPr>
          <p:cNvSpPr/>
          <p:nvPr/>
        </p:nvSpPr>
        <p:spPr>
          <a:xfrm>
            <a:off x="413539" y="923325"/>
            <a:ext cx="341317" cy="140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513893C2-4CB0-747B-F932-5B804A333D9F}"/>
              </a:ext>
            </a:extLst>
          </p:cNvPr>
          <p:cNvSpPr/>
          <p:nvPr/>
        </p:nvSpPr>
        <p:spPr>
          <a:xfrm>
            <a:off x="735805" y="923325"/>
            <a:ext cx="242591" cy="1404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285CC579-79B7-74C2-E58E-B06993B72527}"/>
              </a:ext>
            </a:extLst>
          </p:cNvPr>
          <p:cNvSpPr/>
          <p:nvPr/>
        </p:nvSpPr>
        <p:spPr>
          <a:xfrm>
            <a:off x="2518579" y="3737845"/>
            <a:ext cx="469890" cy="20788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6" name="図 5">
            <a:extLst>
              <a:ext uri="{FF2B5EF4-FFF2-40B4-BE49-F238E27FC236}">
                <a16:creationId xmlns:a16="http://schemas.microsoft.com/office/drawing/2014/main" id="{41BE689A-74F0-CFE5-EE61-0C9B9E5E86EA}"/>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Lst>
          </a:blip>
          <a:srcRect l="54612" t="68957" r="40520" b="26075"/>
          <a:stretch/>
        </p:blipFill>
        <p:spPr>
          <a:xfrm>
            <a:off x="1881187" y="3477326"/>
            <a:ext cx="154781" cy="127694"/>
          </a:xfrm>
          <a:prstGeom prst="rect">
            <a:avLst/>
          </a:prstGeom>
          <a:ln>
            <a:noFill/>
          </a:ln>
        </p:spPr>
      </p:pic>
      <p:pic>
        <p:nvPicPr>
          <p:cNvPr id="7" name="06-2-②">
            <a:hlinkClick r:id="" action="ppaction://media"/>
            <a:extLst>
              <a:ext uri="{FF2B5EF4-FFF2-40B4-BE49-F238E27FC236}">
                <a16:creationId xmlns:a16="http://schemas.microsoft.com/office/drawing/2014/main" id="{21EA9947-F745-510A-A809-43AA33AAFB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166" y="-681916"/>
            <a:ext cx="609600" cy="609600"/>
          </a:xfrm>
          <a:prstGeom prst="rect">
            <a:avLst/>
          </a:prstGeom>
        </p:spPr>
      </p:pic>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27240">
        <p:fade/>
      </p:transition>
    </mc:Choice>
    <mc:Fallback xmlns="">
      <p:transition spd="med" advClick="0" advTm="272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28" fill="hold"/>
                                        <p:tgtEl>
                                          <p:spTgt spid="7"/>
                                        </p:tgtEl>
                                      </p:cBhvr>
                                    </p:cmd>
                                  </p:childTnLst>
                                </p:cTn>
                              </p:par>
                              <p:par>
                                <p:cTn id="7" presetID="10" presetClass="entr" presetSubtype="0" fill="hold" grpId="0" nodeType="withEffect">
                                  <p:stCondLst>
                                    <p:cond delay="375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xit" presetSubtype="0" fill="hold" grpId="1" nodeType="withEffect">
                                  <p:stCondLst>
                                    <p:cond delay="500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5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xit" presetSubtype="0" fill="hold" grpId="1" nodeType="withEffect">
                                  <p:stCondLst>
                                    <p:cond delay="75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2" nodeType="withEffect">
                                  <p:stCondLst>
                                    <p:cond delay="8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xit" presetSubtype="0" fill="hold" grpId="3" nodeType="withEffect">
                                  <p:stCondLst>
                                    <p:cond delay="1550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grpId="0" nodeType="withEffect">
                                  <p:stCondLst>
                                    <p:cond delay="16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2" grpId="2" animBg="1"/>
      <p:bldP spid="12" grpId="3" animBg="1"/>
      <p:bldP spid="13" grpId="0" animBg="1"/>
      <p:bldP spid="13" grpId="1" animBg="1"/>
      <p:bldP spid="14" grpId="0" animBg="1"/>
    </p:bld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F8E10899-0BAF-E7E6-3D4E-959A6FC5FEAD}"/>
              </a:ext>
            </a:extLst>
          </p:cNvPr>
          <p:cNvPicPr>
            <a:picLocks noChangeAspect="1"/>
          </p:cNvPicPr>
          <p:nvPr/>
        </p:nvPicPr>
        <p:blipFill rotWithShape="1">
          <a:blip r:embed="rId6"/>
          <a:srcRect b="9050"/>
          <a:stretch/>
        </p:blipFill>
        <p:spPr>
          <a:xfrm>
            <a:off x="244354" y="752602"/>
            <a:ext cx="3901501" cy="4197194"/>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2A261D47-6F03-422E-F2EE-13115BAE97EF}"/>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医療意見書作成画面は、意見書の内容を入力する画面です。疾病により表示されるタブが異なります。</a:t>
            </a:r>
            <a:endParaRPr lang="en-US" altLang="ja-JP" sz="1400" dirty="0">
              <a:solidFill>
                <a:schemeClr val="bg1"/>
              </a:solidFill>
            </a:endParaRPr>
          </a:p>
          <a:p>
            <a:pPr>
              <a:lnSpc>
                <a:spcPct val="90000"/>
              </a:lnSpc>
              <a:spcBef>
                <a:spcPts val="0"/>
              </a:spcBef>
            </a:pPr>
            <a:r>
              <a:rPr lang="ja-JP" altLang="en-US" sz="1400" dirty="0">
                <a:solidFill>
                  <a:schemeClr val="bg1"/>
                </a:solidFill>
              </a:rPr>
              <a:t>入力内容のチェックを行うと、ワークフロー依頼先を選択して登録できるようになります。</a:t>
            </a:r>
            <a:endParaRPr lang="en-US" altLang="ja-JP" sz="1400" dirty="0">
              <a:solidFill>
                <a:schemeClr val="bg1"/>
              </a:solidFill>
            </a:endParaRPr>
          </a:p>
          <a:p>
            <a:pPr>
              <a:lnSpc>
                <a:spcPct val="90000"/>
              </a:lnSpc>
              <a:spcBef>
                <a:spcPts val="0"/>
              </a:spcBef>
            </a:pPr>
            <a:r>
              <a:rPr lang="ja-JP" altLang="en-US" sz="1400" dirty="0">
                <a:solidFill>
                  <a:schemeClr val="bg1"/>
                </a:solidFill>
              </a:rPr>
              <a:t>指定医は、登録された意見書を承認または差戻します。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1"/>
            <a:ext cx="4677788" cy="1296201"/>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意見書の入力、入力内容のチェック、登録</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入力済み意見書の承認・差戻し</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ワークフロー依頼先の選択</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44123" y="2230791"/>
            <a:ext cx="4677788" cy="1721035"/>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申請種別</a:t>
            </a:r>
            <a:r>
              <a:rPr lang="en-US" altLang="ja-JP" sz="1400" dirty="0">
                <a:solidFill>
                  <a:schemeClr val="tx1"/>
                </a:solidFill>
                <a:latin typeface="+mn-ea"/>
                <a:ea typeface="+mn-ea"/>
              </a:rPr>
              <a:t>]</a:t>
            </a:r>
            <a:r>
              <a:rPr lang="ja-JP" altLang="en-US" sz="1400" dirty="0">
                <a:solidFill>
                  <a:schemeClr val="tx1"/>
                </a:solidFill>
                <a:latin typeface="+mn-ea"/>
                <a:ea typeface="+mn-ea"/>
              </a:rPr>
              <a:t>と</a:t>
            </a:r>
            <a:r>
              <a:rPr lang="en-US" altLang="ja-JP" sz="1400" dirty="0">
                <a:solidFill>
                  <a:schemeClr val="tx1"/>
                </a:solidFill>
                <a:latin typeface="+mn-ea"/>
                <a:ea typeface="+mn-ea"/>
              </a:rPr>
              <a:t>[</a:t>
            </a:r>
            <a:r>
              <a:rPr lang="ja-JP" altLang="en-US" sz="1400" dirty="0">
                <a:solidFill>
                  <a:schemeClr val="tx1"/>
                </a:solidFill>
                <a:latin typeface="+mn-ea"/>
                <a:ea typeface="+mn-ea"/>
              </a:rPr>
              <a:t>添付資料</a:t>
            </a:r>
            <a:r>
              <a:rPr lang="en-US" altLang="ja-JP" sz="1400" dirty="0">
                <a:solidFill>
                  <a:schemeClr val="tx1"/>
                </a:solidFill>
                <a:latin typeface="+mn-ea"/>
                <a:ea typeface="+mn-ea"/>
              </a:rPr>
              <a:t>]</a:t>
            </a:r>
            <a:r>
              <a:rPr lang="ja-JP" altLang="en-US" sz="1400" dirty="0">
                <a:solidFill>
                  <a:schemeClr val="tx1"/>
                </a:solidFill>
                <a:latin typeface="+mn-ea"/>
                <a:ea typeface="+mn-ea"/>
              </a:rPr>
              <a:t>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表示されたタブに入力し、入力内容をチェック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必要に応じて、表示されたメッセージに従い入力内容を修正</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ワークフロー依頼先を選択して登録</a:t>
            </a:r>
            <a:endParaRPr lang="en-US" altLang="ja-JP" sz="1400" dirty="0">
              <a:solidFill>
                <a:schemeClr val="tx1"/>
              </a:solidFill>
              <a:latin typeface="+mn-ea"/>
              <a:ea typeface="+mn-ea"/>
            </a:endParaRPr>
          </a:p>
        </p:txBody>
      </p:sp>
      <p:pic>
        <p:nvPicPr>
          <p:cNvPr id="5" name="図 4">
            <a:extLst>
              <a:ext uri="{FF2B5EF4-FFF2-40B4-BE49-F238E27FC236}">
                <a16:creationId xmlns:a16="http://schemas.microsoft.com/office/drawing/2014/main" id="{40CCEC95-6B2A-C88C-AB0D-09252AAC3230}"/>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1849" y="2172077"/>
            <a:ext cx="432244" cy="89471"/>
          </a:xfrm>
          <a:prstGeom prst="rect">
            <a:avLst/>
          </a:prstGeom>
        </p:spPr>
      </p:pic>
      <p:pic>
        <p:nvPicPr>
          <p:cNvPr id="6" name="07-2-②">
            <a:hlinkClick r:id="" action="ppaction://media"/>
            <a:extLst>
              <a:ext uri="{FF2B5EF4-FFF2-40B4-BE49-F238E27FC236}">
                <a16:creationId xmlns:a16="http://schemas.microsoft.com/office/drawing/2014/main" id="{24823EB5-41B0-BA84-79F0-CD6BF4BA32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733425"/>
            <a:ext cx="609600" cy="609600"/>
          </a:xfrm>
          <a:prstGeom prst="rect">
            <a:avLst/>
          </a:prstGeom>
        </p:spPr>
      </p:pic>
      <p:pic>
        <p:nvPicPr>
          <p:cNvPr id="7" name="図 6">
            <a:extLst>
              <a:ext uri="{FF2B5EF4-FFF2-40B4-BE49-F238E27FC236}">
                <a16:creationId xmlns:a16="http://schemas.microsoft.com/office/drawing/2014/main" id="{0AFF301F-C3E7-C4FF-4750-A46BE9D7F7A0}"/>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7059" y="1332450"/>
            <a:ext cx="425463" cy="98418"/>
          </a:xfrm>
          <a:prstGeom prst="rect">
            <a:avLst/>
          </a:prstGeom>
        </p:spPr>
      </p:pic>
      <p:sp>
        <p:nvSpPr>
          <p:cNvPr id="10" name="正方形/長方形 9">
            <a:extLst>
              <a:ext uri="{FF2B5EF4-FFF2-40B4-BE49-F238E27FC236}">
                <a16:creationId xmlns:a16="http://schemas.microsoft.com/office/drawing/2014/main" id="{01665ED7-122B-C3CB-4B4C-0813F9F5631E}"/>
              </a:ext>
            </a:extLst>
          </p:cNvPr>
          <p:cNvSpPr/>
          <p:nvPr/>
        </p:nvSpPr>
        <p:spPr>
          <a:xfrm>
            <a:off x="802386" y="970084"/>
            <a:ext cx="447675"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E10925F6-8627-2018-251C-B3F0F7B87B1F}"/>
              </a:ext>
            </a:extLst>
          </p:cNvPr>
          <p:cNvSpPr/>
          <p:nvPr/>
        </p:nvSpPr>
        <p:spPr>
          <a:xfrm>
            <a:off x="332633" y="1187015"/>
            <a:ext cx="3674372" cy="64178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1DE0E59C-C159-BA55-71D0-0358A662289C}"/>
              </a:ext>
            </a:extLst>
          </p:cNvPr>
          <p:cNvSpPr/>
          <p:nvPr/>
        </p:nvSpPr>
        <p:spPr>
          <a:xfrm>
            <a:off x="1497610" y="970084"/>
            <a:ext cx="3384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122A4980-C970-0290-8B82-DB6E30C2CF71}"/>
              </a:ext>
            </a:extLst>
          </p:cNvPr>
          <p:cNvSpPr/>
          <p:nvPr/>
        </p:nvSpPr>
        <p:spPr>
          <a:xfrm>
            <a:off x="2889935" y="970084"/>
            <a:ext cx="3384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ADAF570D-8E39-6732-BDFB-BF7D2133A435}"/>
              </a:ext>
            </a:extLst>
          </p:cNvPr>
          <p:cNvSpPr/>
          <p:nvPr/>
        </p:nvSpPr>
        <p:spPr>
          <a:xfrm>
            <a:off x="1201818" y="970084"/>
            <a:ext cx="3384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8" name="図 17">
            <a:extLst>
              <a:ext uri="{FF2B5EF4-FFF2-40B4-BE49-F238E27FC236}">
                <a16:creationId xmlns:a16="http://schemas.microsoft.com/office/drawing/2014/main" id="{EC7A5C26-B9B6-47DA-AC12-F077AE57D33B}"/>
              </a:ext>
            </a:extLst>
          </p:cNvPr>
          <p:cNvPicPr>
            <a:picLocks/>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1849" y="1350582"/>
            <a:ext cx="468000" cy="98418"/>
          </a:xfrm>
          <a:prstGeom prst="rect">
            <a:avLst/>
          </a:prstGeom>
        </p:spPr>
      </p:pic>
      <p:sp>
        <p:nvSpPr>
          <p:cNvPr id="19" name="正方形/長方形 18">
            <a:extLst>
              <a:ext uri="{FF2B5EF4-FFF2-40B4-BE49-F238E27FC236}">
                <a16:creationId xmlns:a16="http://schemas.microsoft.com/office/drawing/2014/main" id="{48BE6CF1-1FEE-9377-46FD-9DAD807D197C}"/>
              </a:ext>
            </a:extLst>
          </p:cNvPr>
          <p:cNvSpPr/>
          <p:nvPr/>
        </p:nvSpPr>
        <p:spPr>
          <a:xfrm>
            <a:off x="344537" y="2912426"/>
            <a:ext cx="2305793" cy="21177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21" name="図 20">
            <a:extLst>
              <a:ext uri="{FF2B5EF4-FFF2-40B4-BE49-F238E27FC236}">
                <a16:creationId xmlns:a16="http://schemas.microsoft.com/office/drawing/2014/main" id="{5738CC92-B403-EBED-6A47-582CF4CCF178}"/>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7059" y="2163130"/>
            <a:ext cx="425463" cy="98418"/>
          </a:xfrm>
          <a:prstGeom prst="rect">
            <a:avLst/>
          </a:prstGeom>
        </p:spPr>
      </p:pic>
    </p:spTree>
    <p:extLst>
      <p:ext uri="{BB962C8B-B14F-4D97-AF65-F5344CB8AC3E}">
        <p14:creationId xmlns:p14="http://schemas.microsoft.com/office/powerpoint/2010/main" val="3241493866"/>
      </p:ext>
    </p:extLst>
  </p:cSld>
  <p:clrMapOvr>
    <a:masterClrMapping/>
  </p:clrMapOvr>
  <mc:AlternateContent xmlns:mc="http://schemas.openxmlformats.org/markup-compatibility/2006" xmlns:p14="http://schemas.microsoft.com/office/powerpoint/2010/main">
    <mc:Choice Requires="p14">
      <p:transition spd="med" p14:dur="700" advClick="0" advTm="22500">
        <p:fade/>
      </p:transition>
    </mc:Choice>
    <mc:Fallback xmlns="">
      <p:transition spd="med" advClick="0" advTm="2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02" fill="hold"/>
                                        <p:tgtEl>
                                          <p:spTgt spid="6"/>
                                        </p:tgtEl>
                                      </p:cBhvr>
                                    </p:cmd>
                                  </p:childTnLst>
                                </p:cTn>
                              </p:par>
                              <p:par>
                                <p:cTn id="7" presetID="10" presetClass="entr" presetSubtype="0" fill="hold" grpId="0" nodeType="withEffect">
                                  <p:stCondLst>
                                    <p:cond delay="10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xit" presetSubtype="0" fill="hold" grpId="1" nodeType="withEffect">
                                  <p:stCondLst>
                                    <p:cond delay="120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12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12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xit" presetSubtype="0" fill="hold" grpId="1" nodeType="withEffect">
                                  <p:stCondLst>
                                    <p:cond delay="1650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xit" presetSubtype="0" fill="hold" grpId="1" nodeType="withEffect">
                                  <p:stCondLst>
                                    <p:cond delay="1650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grpId="0" nodeType="withEffect">
                                  <p:stCondLst>
                                    <p:cond delay="19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19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60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xit" presetSubtype="0" fill="hold" grpId="1" nodeType="withEffect">
                                  <p:stCondLst>
                                    <p:cond delay="900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11" grpId="0" animBg="1"/>
      <p:bldP spid="11" grpId="1" animBg="1"/>
      <p:bldP spid="12" grpId="0" animBg="1"/>
      <p:bldP spid="13" grpId="0" animBg="1"/>
      <p:bldP spid="15" grpId="0" animBg="1"/>
      <p:bldP spid="15" grpId="1" animBg="1"/>
      <p:bldP spid="19" grpId="0" animBg="1"/>
      <p:bldP spid="19" grpId="1"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10DB821-1E60-ED8C-5C88-8A20C5F2EB9D}"/>
              </a:ext>
            </a:extLst>
          </p:cNvPr>
          <p:cNvPicPr>
            <a:picLocks noChangeAspect="1"/>
          </p:cNvPicPr>
          <p:nvPr/>
        </p:nvPicPr>
        <p:blipFill rotWithShape="1">
          <a:blip r:embed="rId6"/>
          <a:srcRect b="9050"/>
          <a:stretch/>
        </p:blipFill>
        <p:spPr>
          <a:xfrm>
            <a:off x="244354" y="752602"/>
            <a:ext cx="3901501" cy="4197194"/>
          </a:xfrm>
          <a:prstGeom prst="rect">
            <a:avLst/>
          </a:prstGeom>
          <a:ln>
            <a:solidFill>
              <a:schemeClr val="tx1"/>
            </a:solidFill>
          </a:ln>
        </p:spPr>
      </p:pic>
      <p:pic>
        <p:nvPicPr>
          <p:cNvPr id="10" name="図 9">
            <a:extLst>
              <a:ext uri="{FF2B5EF4-FFF2-40B4-BE49-F238E27FC236}">
                <a16:creationId xmlns:a16="http://schemas.microsoft.com/office/drawing/2014/main" id="{E270EA01-707E-BA96-2B26-D2EDA79ECEA0}"/>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1849" y="2172077"/>
            <a:ext cx="432244" cy="89471"/>
          </a:xfrm>
          <a:prstGeom prst="rect">
            <a:avLst/>
          </a:prstGeom>
        </p:spPr>
      </p:pic>
      <p:pic>
        <p:nvPicPr>
          <p:cNvPr id="11" name="図 10">
            <a:extLst>
              <a:ext uri="{FF2B5EF4-FFF2-40B4-BE49-F238E27FC236}">
                <a16:creationId xmlns:a16="http://schemas.microsoft.com/office/drawing/2014/main" id="{3CF87BCE-07C6-CD06-F7D4-FD84A2C57302}"/>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7059" y="1351500"/>
            <a:ext cx="425463" cy="98418"/>
          </a:xfrm>
          <a:prstGeom prst="rect">
            <a:avLst/>
          </a:prstGeom>
        </p:spPr>
      </p:pic>
      <p:pic>
        <p:nvPicPr>
          <p:cNvPr id="12" name="図 11">
            <a:extLst>
              <a:ext uri="{FF2B5EF4-FFF2-40B4-BE49-F238E27FC236}">
                <a16:creationId xmlns:a16="http://schemas.microsoft.com/office/drawing/2014/main" id="{95DDB2E1-9D52-12D6-C67B-293D61CB1D0F}"/>
              </a:ext>
            </a:extLst>
          </p:cNvPr>
          <p:cNvPicPr>
            <a:picLocks/>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1849" y="1350582"/>
            <a:ext cx="468000" cy="98418"/>
          </a:xfrm>
          <a:prstGeom prst="rect">
            <a:avLst/>
          </a:prstGeom>
        </p:spPr>
      </p:pic>
      <p:pic>
        <p:nvPicPr>
          <p:cNvPr id="13" name="図 12">
            <a:extLst>
              <a:ext uri="{FF2B5EF4-FFF2-40B4-BE49-F238E27FC236}">
                <a16:creationId xmlns:a16="http://schemas.microsoft.com/office/drawing/2014/main" id="{10372BA3-E56C-530E-D296-837D53940E3E}"/>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7059" y="2163130"/>
            <a:ext cx="425463" cy="98418"/>
          </a:xfrm>
          <a:prstGeom prst="rect">
            <a:avLst/>
          </a:prstGeom>
        </p:spPr>
      </p:pic>
      <p:sp>
        <p:nvSpPr>
          <p:cNvPr id="4" name="テキスト プレースホルダー 3">
            <a:extLst>
              <a:ext uri="{FF2B5EF4-FFF2-40B4-BE49-F238E27FC236}">
                <a16:creationId xmlns:a16="http://schemas.microsoft.com/office/drawing/2014/main" id="{A7C6F7E0-2430-FFF3-9103-09189AD505B2}"/>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検索画面から医療意見書作成画面を表示した場合は、一部の項目について選択した意見書の値を踏襲して表示されるため、入力の手間が省けます。表示された値も変更できます。また、ワークフローの担当者以外に、必要に応じて回覧者も設定できます。</a:t>
            </a:r>
            <a:endParaRPr lang="en-US" altLang="ja-JP" sz="1400" dirty="0">
              <a:solidFill>
                <a:schemeClr val="bg1"/>
              </a:solidFill>
            </a:endParaRPr>
          </a:p>
          <a:p>
            <a:pPr>
              <a:lnSpc>
                <a:spcPct val="90000"/>
              </a:lnSpc>
              <a:spcBef>
                <a:spcPts val="0"/>
              </a:spcBef>
            </a:pPr>
            <a:r>
              <a:rPr lang="ja-JP" altLang="en-US" sz="1400" dirty="0">
                <a:solidFill>
                  <a:schemeClr val="bg1"/>
                </a:solidFill>
              </a:rPr>
              <a:t>また、小慢</a:t>
            </a:r>
            <a:r>
              <a:rPr lang="en-US" altLang="ja-JP" sz="1400" dirty="0">
                <a:solidFill>
                  <a:schemeClr val="bg1"/>
                </a:solidFill>
              </a:rPr>
              <a:t>DB</a:t>
            </a:r>
            <a:r>
              <a:rPr lang="ja-JP" altLang="en-US" sz="1400" dirty="0">
                <a:solidFill>
                  <a:schemeClr val="bg1"/>
                </a:solidFill>
              </a:rPr>
              <a:t>では、医療費助成の対象かどうかの判定に使用する項目にマークが表示されます。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44123" y="752602"/>
            <a:ext cx="4677788" cy="3095498"/>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医療意見書検索画面から医療意見書作成画面を表示した場合は、前回値を踏襲して表示される。踏襲した値も変更できる。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ワークフローの担当者以外に、必要に応じて回覧者も設定できる。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小慢</a:t>
            </a:r>
            <a:r>
              <a:rPr lang="en-US" altLang="ja-JP" sz="1400" dirty="0">
                <a:solidFill>
                  <a:schemeClr val="tx1"/>
                </a:solidFill>
                <a:latin typeface="+mn-ea"/>
                <a:ea typeface="+mn-ea"/>
              </a:rPr>
              <a:t>DB</a:t>
            </a:r>
            <a:r>
              <a:rPr lang="ja-JP" altLang="en-US" sz="1400" dirty="0">
                <a:solidFill>
                  <a:schemeClr val="tx1"/>
                </a:solidFill>
                <a:latin typeface="+mn-ea"/>
                <a:ea typeface="+mn-ea"/>
              </a:rPr>
              <a:t>には医療費助成の対象かどうか一次判定する機能がないが、医療費助成の対象かどうかの判定に使用する項目に　　　　　マークが表示される。</a:t>
            </a:r>
            <a:endParaRPr lang="en-US" altLang="ja-JP" sz="1400" dirty="0">
              <a:solidFill>
                <a:schemeClr val="tx1"/>
              </a:solidFill>
              <a:latin typeface="+mn-ea"/>
              <a:ea typeface="+mn-ea"/>
            </a:endParaRPr>
          </a:p>
        </p:txBody>
      </p:sp>
      <p:pic>
        <p:nvPicPr>
          <p:cNvPr id="6" name="図 5">
            <a:extLst>
              <a:ext uri="{FF2B5EF4-FFF2-40B4-BE49-F238E27FC236}">
                <a16:creationId xmlns:a16="http://schemas.microsoft.com/office/drawing/2014/main" id="{5B7E9CDF-F4A9-38AB-CD36-0893EC8CF385}"/>
              </a:ext>
            </a:extLst>
          </p:cNvPr>
          <p:cNvPicPr>
            <a:picLocks noChangeAspect="1"/>
          </p:cNvPicPr>
          <p:nvPr/>
        </p:nvPicPr>
        <p:blipFill rotWithShape="1">
          <a:blip r:embed="rId9"/>
          <a:srcRect l="48206" t="70136" r="46483" b="27723"/>
          <a:stretch/>
        </p:blipFill>
        <p:spPr>
          <a:xfrm>
            <a:off x="5059538" y="2999758"/>
            <a:ext cx="788567" cy="205680"/>
          </a:xfrm>
          <a:prstGeom prst="rect">
            <a:avLst/>
          </a:prstGeom>
        </p:spPr>
      </p:pic>
      <p:pic>
        <p:nvPicPr>
          <p:cNvPr id="7" name="08-2-②">
            <a:hlinkClick r:id="" action="ppaction://media"/>
            <a:extLst>
              <a:ext uri="{FF2B5EF4-FFF2-40B4-BE49-F238E27FC236}">
                <a16:creationId xmlns:a16="http://schemas.microsoft.com/office/drawing/2014/main" id="{0D3DB859-B4CF-531B-50B7-23A06496BE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446" y="-666695"/>
            <a:ext cx="609600" cy="609600"/>
          </a:xfrm>
          <a:prstGeom prst="rect">
            <a:avLst/>
          </a:prstGeom>
        </p:spPr>
      </p:pic>
      <p:sp>
        <p:nvSpPr>
          <p:cNvPr id="14" name="正方形/長方形 13">
            <a:extLst>
              <a:ext uri="{FF2B5EF4-FFF2-40B4-BE49-F238E27FC236}">
                <a16:creationId xmlns:a16="http://schemas.microsoft.com/office/drawing/2014/main" id="{FA295209-797E-B9B6-E7C0-E099BC6A9B00}"/>
              </a:ext>
            </a:extLst>
          </p:cNvPr>
          <p:cNvSpPr/>
          <p:nvPr/>
        </p:nvSpPr>
        <p:spPr>
          <a:xfrm>
            <a:off x="358139" y="1809749"/>
            <a:ext cx="3670935" cy="79057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ABB797AD-5EB5-07D9-7151-CD35D34E4AE4}"/>
              </a:ext>
            </a:extLst>
          </p:cNvPr>
          <p:cNvSpPr/>
          <p:nvPr/>
        </p:nvSpPr>
        <p:spPr>
          <a:xfrm>
            <a:off x="5057657" y="2978161"/>
            <a:ext cx="788567" cy="24887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18232440"/>
      </p:ext>
    </p:extLst>
  </p:cSld>
  <p:clrMapOvr>
    <a:masterClrMapping/>
  </p:clrMapOvr>
  <mc:AlternateContent xmlns:mc="http://schemas.openxmlformats.org/markup-compatibility/2006" xmlns:p14="http://schemas.microsoft.com/office/powerpoint/2010/main">
    <mc:Choice Requires="p14">
      <p:transition spd="med" p14:dur="700" advClick="0" advTm="31460">
        <p:fade/>
      </p:transition>
    </mc:Choice>
    <mc:Fallback xmlns="">
      <p:transition spd="med" advClick="0" advTm="31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62" fill="hold"/>
                                        <p:tgtEl>
                                          <p:spTgt spid="7"/>
                                        </p:tgtEl>
                                      </p:cBhvr>
                                    </p:cmd>
                                  </p:childTnLst>
                                </p:cTn>
                              </p:par>
                              <p:par>
                                <p:cTn id="7" presetID="10" presetClass="entr" presetSubtype="0" fill="hold" grpId="0" nodeType="withEffect">
                                  <p:stCondLst>
                                    <p:cond delay="17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xit" presetSubtype="0" fill="hold" grpId="1" nodeType="withEffect">
                                  <p:stCondLst>
                                    <p:cond delay="2250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ntr" presetSubtype="0" fill="hold" grpId="0" nodeType="withEffect">
                                  <p:stCondLst>
                                    <p:cond delay="28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14" grpId="0" animBg="1"/>
      <p:bldP spid="14" grpId="1" animBg="1"/>
      <p:bldP spid="15"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E5DA92-8C67-4AA9-9C3D-93129FE0F182}"/>
</file>

<file path=customXml/itemProps2.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3.xml><?xml version="1.0" encoding="utf-8"?>
<ds:datastoreItem xmlns:ds="http://schemas.openxmlformats.org/officeDocument/2006/customXml" ds:itemID="{190D6402-1F4B-4D28-9548-BC849BB04977}">
  <ds:schemaRefs>
    <ds:schemaRef ds:uri="69b4350b-1eef-4a6f-a049-314d91b0d567"/>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90cb02d9-cc33-4f7a-b2c7-ae5fd86fdfb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1749</Words>
  <Application>Microsoft Office PowerPoint</Application>
  <PresentationFormat>画面に合わせる (16:9)</PresentationFormat>
  <Paragraphs>147</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Times New Roman</vt:lpstr>
      <vt:lpstr>Arial</vt:lpstr>
      <vt:lpstr>Wingdings</vt:lpstr>
      <vt:lpstr>Yu Gothic UI</vt:lpstr>
      <vt:lpstr>HGPｺﾞｼｯｸE</vt:lpstr>
      <vt:lpstr>Meiryo UI</vt:lpstr>
      <vt:lpstr>標準デザイン</vt:lpstr>
      <vt:lpstr>難病・小慢DBシステム説明動画</vt:lpstr>
      <vt:lpstr>PowerPoint プレゼンテーション</vt:lpstr>
      <vt:lpstr>１. 小慢DBで意見書を更新する操作の流れ</vt:lpstr>
      <vt:lpstr>１. 小慢DBで意見書を更新する操作の流れ</vt:lpstr>
      <vt:lpstr>PowerPoint プレゼンテーション</vt:lpstr>
      <vt:lpstr>2.1 医療意見書検索画面</vt:lpstr>
      <vt:lpstr>2.1 医療意見書検索画面</vt:lpstr>
      <vt:lpstr>2.2 医療意見書作成画面</vt:lpstr>
      <vt:lpstr>2.2 医療意見書作成画面</vt:lpstr>
      <vt:lpstr>2.3 ワークフロー画面</vt:lpstr>
      <vt:lpstr>2.3 ワークフロー画面</vt:lpstr>
      <vt:lpstr>2.4 医療意見書出力画面</vt:lpstr>
      <vt:lpstr>2.4 医療意見書出力画面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2023-06-14T00:56:02Z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