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B1_CF4FBFDD.xml" ContentType="application/vnd.ms-powerpoint.comments+xml"/>
  <Override PartName="/ppt/notesSlides/notesSlide8.xml" ContentType="application/vnd.openxmlformats-officedocument.presentationml.notesSlide+xml"/>
  <Override PartName="/ppt/comments/modernComment_2B4_4E08764D.xml" ContentType="application/vnd.ms-powerpoint.comments+xml"/>
  <Override PartName="/ppt/notesSlides/notesSlide9.xml" ContentType="application/vnd.openxmlformats-officedocument.presentationml.notesSlide+xml"/>
  <Override PartName="/ppt/comments/modernComment_2B5_30BE61AE.xml" ContentType="application/vnd.ms-powerpoint.comments+xml"/>
  <Override PartName="/ppt/notesSlides/notesSlide10.xml" ContentType="application/vnd.openxmlformats-officedocument.presentationml.notesSlide+xml"/>
  <Override PartName="/ppt/comments/modernComment_2B6_204D552F.xml" ContentType="application/vnd.ms-powerpoint.comments+xml"/>
  <Override PartName="/ppt/notesSlides/notesSlide11.xml" ContentType="application/vnd.openxmlformats-officedocument.presentationml.notesSlide+xml"/>
  <Override PartName="/ppt/comments/modernComment_2B7_5818895A.xml" ContentType="application/vnd.ms-powerpoint.comments+xml"/>
  <Override PartName="/ppt/notesSlides/notesSlide12.xml" ContentType="application/vnd.openxmlformats-officedocument.presentationml.notesSlide+xml"/>
  <Override PartName="/ppt/comments/modernComment_2B8_60F75356.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saveSubsetFonts="1" autoCompressPictures="0">
  <p:sldMasterIdLst>
    <p:sldMasterId id="2147483648" r:id="rId4"/>
  </p:sldMasterIdLst>
  <p:notesMasterIdLst>
    <p:notesMasterId r:id="rId19"/>
  </p:notesMasterIdLst>
  <p:handoutMasterIdLst>
    <p:handoutMasterId r:id="rId20"/>
  </p:handoutMasterIdLst>
  <p:sldIdLst>
    <p:sldId id="703" r:id="rId5"/>
    <p:sldId id="704" r:id="rId6"/>
    <p:sldId id="702" r:id="rId7"/>
    <p:sldId id="687" r:id="rId8"/>
    <p:sldId id="690" r:id="rId9"/>
    <p:sldId id="663" r:id="rId10"/>
    <p:sldId id="688" r:id="rId11"/>
    <p:sldId id="689" r:id="rId12"/>
    <p:sldId id="692" r:id="rId13"/>
    <p:sldId id="693" r:id="rId14"/>
    <p:sldId id="694" r:id="rId15"/>
    <p:sldId id="695" r:id="rId16"/>
    <p:sldId id="696" r:id="rId17"/>
    <p:sldId id="705" r:id="rId18"/>
  </p:sldIdLst>
  <p:sldSz cx="9144000" cy="5143500" type="screen16x9"/>
  <p:notesSz cx="6735763" cy="9866313"/>
  <p:embeddedFontLst>
    <p:embeddedFont>
      <p:font typeface="HGPｺﾞｼｯｸE" panose="020B0900000000000000" pitchFamily="50" charset="-128"/>
      <p:regular r:id="rId21"/>
    </p:embeddedFont>
    <p:embeddedFont>
      <p:font typeface="Meiryo UI" panose="020B0604030504040204" pitchFamily="50" charset="-128"/>
      <p:regular r:id="rId22"/>
      <p:bold r:id="rId23"/>
      <p:italic r:id="rId24"/>
      <p:boldItalic r:id="rId25"/>
    </p:embeddedFont>
    <p:embeddedFont>
      <p:font typeface="Yu Gothic UI" panose="020B0500000000000000" pitchFamily="50" charset="-128"/>
      <p:regular r:id="rId26"/>
      <p:bold r:id="rId27"/>
    </p:embeddedFont>
  </p:embeddedFontLst>
  <p:defaultTextStyle>
    <a:defPPr>
      <a:defRPr lang="ja-JP"/>
    </a:defPPr>
    <a:lvl1pPr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p:defaultTextStyle>
  <p:extLst>
    <p:ext uri="{EFAFB233-063F-42B5-8137-9DF3F51BA10A}">
      <p15:sldGuideLst xmlns:p15="http://schemas.microsoft.com/office/powerpoint/2012/main">
        <p15:guide id="1" orient="horz" pos="463" userDrawn="1">
          <p15:clr>
            <a:srgbClr val="A4A3A4"/>
          </p15:clr>
        </p15:guide>
        <p15:guide id="2" pos="2721" userDrawn="1">
          <p15:clr>
            <a:srgbClr val="A4A3A4"/>
          </p15:clr>
        </p15:guide>
        <p15:guide id="3" pos="5670" userDrawn="1">
          <p15:clr>
            <a:srgbClr val="A4A3A4"/>
          </p15:clr>
        </p15:guide>
        <p15:guide id="4" pos="136" userDrawn="1">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50"/>
    <a:srgbClr val="E27B26"/>
    <a:srgbClr val="4BACC6"/>
    <a:srgbClr val="BFBFBF"/>
    <a:srgbClr val="F9CCC3"/>
    <a:srgbClr val="EB5032"/>
    <a:srgbClr val="F2D43D"/>
    <a:srgbClr val="F3793D"/>
    <a:srgbClr val="8C8A8C"/>
    <a:srgbClr val="FF0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EB38B-B25B-442B-B734-C2E4DBA751A0}" v="2" dt="2023-06-14T00:46:26.28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8" autoAdjust="0"/>
    <p:restoredTop sz="95571" autoAdjust="0"/>
  </p:normalViewPr>
  <p:slideViewPr>
    <p:cSldViewPr snapToGrid="0">
      <p:cViewPr varScale="1">
        <p:scale>
          <a:sx n="123" d="100"/>
          <a:sy n="123" d="100"/>
        </p:scale>
        <p:origin x="282" y="96"/>
      </p:cViewPr>
      <p:guideLst>
        <p:guide orient="horz" pos="463"/>
        <p:guide pos="2721"/>
        <p:guide pos="5670"/>
        <p:guide pos="13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4" d="100"/>
          <a:sy n="74" d="100"/>
        </p:scale>
        <p:origin x="-2274"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2.xml"/></Relationships>
</file>

<file path=ppt/comments/modernComment_2B1_CF4FBFDD.xml><?xml version="1.0" encoding="utf-8"?>
<p188:cmLst xmlns:a="http://schemas.openxmlformats.org/drawingml/2006/main" xmlns:r="http://schemas.openxmlformats.org/officeDocument/2006/relationships" xmlns:p188="http://schemas.microsoft.com/office/powerpoint/2018/8/main">
  <p188:cm id="{2016334C-0120-4DF7-AAC9-AAAF19331476}" authorId="{00000000-0000-0000-0000-000000000000}" created="2023-04-25T04:54:10.531">
    <pc:sldMkLst xmlns:pc="http://schemas.microsoft.com/office/powerpoint/2013/main/command">
      <pc:docMk/>
      <pc:sldMk cId="3478110173" sldId="689"/>
    </pc:sldMkLst>
    <p188:txBody>
      <a:bodyPr/>
      <a:lstStyle/>
      <a:p>
        <a:r>
          <a:rPr lang="ja-JP" altLang="en-US"/>
          <a:t>画面差し替え</a:t>
        </a:r>
      </a:p>
    </p188:txBody>
  </p188:cm>
</p188:cmLst>
</file>

<file path=ppt/comments/modernComment_2B4_4E08764D.xml><?xml version="1.0" encoding="utf-8"?>
<p188:cmLst xmlns:a="http://schemas.openxmlformats.org/drawingml/2006/main" xmlns:r="http://schemas.openxmlformats.org/officeDocument/2006/relationships" xmlns:p188="http://schemas.microsoft.com/office/powerpoint/2018/8/main">
  <p188:cm id="{77A1AD90-BA9C-4184-912B-9A39E4C67217}" authorId="{00000000-0000-0000-0000-000000000000}" created="2023-04-25T04:54:18.887">
    <pc:sldMkLst xmlns:pc="http://schemas.microsoft.com/office/powerpoint/2013/main/command">
      <pc:docMk/>
      <pc:sldMk cId="1309177421" sldId="692"/>
    </pc:sldMkLst>
    <p188:txBody>
      <a:bodyPr/>
      <a:lstStyle/>
      <a:p>
        <a:r>
          <a:rPr lang="ja-JP" altLang="en-US"/>
          <a:t>画面差し替え</a:t>
        </a:r>
      </a:p>
    </p188:txBody>
  </p188:cm>
</p188:cmLst>
</file>

<file path=ppt/comments/modernComment_2B5_30BE61AE.xml><?xml version="1.0" encoding="utf-8"?>
<p188:cmLst xmlns:a="http://schemas.openxmlformats.org/drawingml/2006/main" xmlns:r="http://schemas.openxmlformats.org/officeDocument/2006/relationships" xmlns:p188="http://schemas.microsoft.com/office/powerpoint/2018/8/main">
  <p188:cm id="{AA62385C-5586-44F8-91E9-BE4DB66E6FFE}" authorId="{00000000-0000-0000-0000-000000000000}" created="2023-04-25T04:54:31.340">
    <pc:sldMkLst xmlns:pc="http://schemas.microsoft.com/office/powerpoint/2013/main/command">
      <pc:docMk/>
      <pc:sldMk cId="817783214" sldId="693"/>
    </pc:sldMkLst>
    <p188:txBody>
      <a:bodyPr/>
      <a:lstStyle/>
      <a:p>
        <a:r>
          <a:rPr lang="ja-JP" altLang="en-US"/>
          <a:t>画面差し替え</a:t>
        </a:r>
      </a:p>
    </p188:txBody>
  </p188:cm>
</p188:cmLst>
</file>

<file path=ppt/comments/modernComment_2B6_204D552F.xml><?xml version="1.0" encoding="utf-8"?>
<p188:cmLst xmlns:a="http://schemas.openxmlformats.org/drawingml/2006/main" xmlns:r="http://schemas.openxmlformats.org/officeDocument/2006/relationships" xmlns:p188="http://schemas.microsoft.com/office/powerpoint/2018/8/main">
  <p188:cm id="{5086C028-324B-4F9B-8E38-06DFBA0D624F}" authorId="{00000000-0000-0000-0000-000000000000}" created="2023-04-25T04:54:40.500">
    <pc:sldMkLst xmlns:pc="http://schemas.microsoft.com/office/powerpoint/2013/main/command">
      <pc:docMk/>
      <pc:sldMk cId="541938991" sldId="694"/>
    </pc:sldMkLst>
    <p188:txBody>
      <a:bodyPr/>
      <a:lstStyle/>
      <a:p>
        <a:r>
          <a:rPr lang="ja-JP" altLang="en-US"/>
          <a:t>画面差し替え</a:t>
        </a:r>
      </a:p>
    </p188:txBody>
  </p188:cm>
</p188:cmLst>
</file>

<file path=ppt/comments/modernComment_2B7_5818895A.xml><?xml version="1.0" encoding="utf-8"?>
<p188:cmLst xmlns:a="http://schemas.openxmlformats.org/drawingml/2006/main" xmlns:r="http://schemas.openxmlformats.org/officeDocument/2006/relationships" xmlns:p188="http://schemas.microsoft.com/office/powerpoint/2018/8/main">
  <p188:cm id="{754A6D36-E21F-4868-814E-D13F875E6E9C}" authorId="{00000000-0000-0000-0000-000000000000}" created="2023-04-25T04:54:51.993">
    <pc:sldMkLst xmlns:pc="http://schemas.microsoft.com/office/powerpoint/2013/main/command">
      <pc:docMk/>
      <pc:sldMk cId="1478003034" sldId="695"/>
    </pc:sldMkLst>
    <p188:txBody>
      <a:bodyPr/>
      <a:lstStyle/>
      <a:p>
        <a:r>
          <a:rPr lang="ja-JP" altLang="en-US"/>
          <a:t>画面差し替え</a:t>
        </a:r>
      </a:p>
    </p188:txBody>
  </p188:cm>
</p188:cmLst>
</file>

<file path=ppt/comments/modernComment_2B8_60F75356.xml><?xml version="1.0" encoding="utf-8"?>
<p188:cmLst xmlns:a="http://schemas.openxmlformats.org/drawingml/2006/main" xmlns:r="http://schemas.openxmlformats.org/officeDocument/2006/relationships" xmlns:p188="http://schemas.microsoft.com/office/powerpoint/2018/8/main">
  <p188:cm id="{4F31F94B-EFF8-4E99-9475-7B0EA352777B}" authorId="{00000000-0000-0000-0000-000000000000}" created="2023-04-25T04:54:59.861">
    <pc:sldMkLst xmlns:pc="http://schemas.microsoft.com/office/powerpoint/2013/main/command">
      <pc:docMk/>
      <pc:sldMk cId="1626821462" sldId="696"/>
    </pc:sldMkLst>
    <p188:txBody>
      <a:bodyPr/>
      <a:lstStyle/>
      <a:p>
        <a:r>
          <a:rPr lang="ja-JP" altLang="en-US"/>
          <a:t>画面差し替え</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5" name="Rectangle 1027"/>
          <p:cNvSpPr>
            <a:spLocks noGrp="1" noChangeArrowheads="1"/>
          </p:cNvSpPr>
          <p:nvPr>
            <p:ph type="dt" sz="quarter"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33796" name="Rectangle 1028"/>
          <p:cNvSpPr>
            <a:spLocks noGrp="1" noChangeArrowheads="1"/>
          </p:cNvSpPr>
          <p:nvPr>
            <p:ph type="ftr" sz="quarter" idx="2"/>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33797" name="Rectangle 1029"/>
          <p:cNvSpPr>
            <a:spLocks noGrp="1" noChangeArrowheads="1"/>
          </p:cNvSpPr>
          <p:nvPr>
            <p:ph type="sldNum" sz="quarter" idx="3"/>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97EB0BD7-0D1B-461F-96D2-458D4659D7B9}" type="slidenum">
              <a:rPr lang="en-US" altLang="ja-JP"/>
              <a:pPr/>
              <a:t>‹#›</a:t>
            </a:fld>
            <a:endParaRPr lang="en-US" altLang="ja-JP"/>
          </a:p>
        </p:txBody>
      </p:sp>
    </p:spTree>
    <p:extLst>
      <p:ext uri="{BB962C8B-B14F-4D97-AF65-F5344CB8AC3E}">
        <p14:creationId xmlns:p14="http://schemas.microsoft.com/office/powerpoint/2010/main" val="3867217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hdr" sz="quarter"/>
          </p:nvPr>
        </p:nvSpPr>
        <p:spPr bwMode="auto">
          <a:xfrm>
            <a:off x="0"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3" name="Rectangle 1027"/>
          <p:cNvSpPr>
            <a:spLocks noGrp="1" noChangeArrowheads="1"/>
          </p:cNvSpPr>
          <p:nvPr>
            <p:ph type="dt" idx="1"/>
          </p:nvPr>
        </p:nvSpPr>
        <p:spPr bwMode="auto">
          <a:xfrm>
            <a:off x="3817571" y="0"/>
            <a:ext cx="2918193" cy="493628"/>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endParaRPr lang="en-US" altLang="ja-JP"/>
          </a:p>
        </p:txBody>
      </p:sp>
      <p:sp>
        <p:nvSpPr>
          <p:cNvPr id="25604" name="Rectangle 1028"/>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p:spPr>
      </p:sp>
      <p:sp>
        <p:nvSpPr>
          <p:cNvPr id="25605" name="Rectangle 1029"/>
          <p:cNvSpPr>
            <a:spLocks noGrp="1" noChangeArrowheads="1"/>
          </p:cNvSpPr>
          <p:nvPr>
            <p:ph type="body" sz="quarter" idx="3"/>
          </p:nvPr>
        </p:nvSpPr>
        <p:spPr bwMode="auto">
          <a:xfrm>
            <a:off x="897785" y="4687122"/>
            <a:ext cx="4940198" cy="4439530"/>
          </a:xfrm>
          <a:prstGeom prst="rect">
            <a:avLst/>
          </a:prstGeom>
          <a:noFill/>
          <a:ln w="9525">
            <a:noFill/>
            <a:miter lim="800000"/>
            <a:headEnd/>
            <a:tailEnd/>
          </a:ln>
          <a:effectLst/>
        </p:spPr>
        <p:txBody>
          <a:bodyPr vert="horz" wrap="square" lIns="90756" tIns="45379" rIns="90756" bIns="45379"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06" name="Rectangle 1030"/>
          <p:cNvSpPr>
            <a:spLocks noGrp="1" noChangeArrowheads="1"/>
          </p:cNvSpPr>
          <p:nvPr>
            <p:ph type="ftr" sz="quarter" idx="4"/>
          </p:nvPr>
        </p:nvSpPr>
        <p:spPr bwMode="auto">
          <a:xfrm>
            <a:off x="0"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nSpc>
                <a:spcPct val="100000"/>
              </a:lnSpc>
              <a:defRPr sz="1200">
                <a:solidFill>
                  <a:schemeClr val="tx1"/>
                </a:solidFill>
                <a:latin typeface="Times New Roman" charset="0"/>
                <a:ea typeface="ＭＳ Ｐゴシック" charset="-128"/>
              </a:defRPr>
            </a:lvl1pPr>
          </a:lstStyle>
          <a:p>
            <a:endParaRPr lang="en-US" altLang="ja-JP"/>
          </a:p>
        </p:txBody>
      </p:sp>
      <p:sp>
        <p:nvSpPr>
          <p:cNvPr id="25607" name="Rectangle 1031"/>
          <p:cNvSpPr>
            <a:spLocks noGrp="1" noChangeArrowheads="1"/>
          </p:cNvSpPr>
          <p:nvPr>
            <p:ph type="sldNum" sz="quarter" idx="5"/>
          </p:nvPr>
        </p:nvSpPr>
        <p:spPr bwMode="auto">
          <a:xfrm>
            <a:off x="3817571" y="9372687"/>
            <a:ext cx="2918193" cy="493626"/>
          </a:xfrm>
          <a:prstGeom prst="rect">
            <a:avLst/>
          </a:prstGeom>
          <a:noFill/>
          <a:ln w="9525">
            <a:noFill/>
            <a:miter lim="800000"/>
            <a:headEnd/>
            <a:tailEnd/>
          </a:ln>
          <a:effectLst/>
        </p:spPr>
        <p:txBody>
          <a:bodyPr vert="horz" wrap="square" lIns="90756" tIns="45379" rIns="90756" bIns="45379" numCol="1" anchor="b" anchorCtr="0" compatLnSpc="1">
            <a:prstTxWarp prst="textNoShape">
              <a:avLst/>
            </a:prstTxWarp>
          </a:bodyPr>
          <a:lstStyle>
            <a:lvl1pPr algn="r">
              <a:lnSpc>
                <a:spcPct val="100000"/>
              </a:lnSpc>
              <a:defRPr sz="1200">
                <a:solidFill>
                  <a:schemeClr val="tx1"/>
                </a:solidFill>
                <a:latin typeface="Times New Roman" charset="0"/>
                <a:ea typeface="ＭＳ Ｐゴシック" charset="-128"/>
              </a:defRPr>
            </a:lvl1pPr>
          </a:lstStyle>
          <a:p>
            <a:fld id="{8AF01994-2739-4319-8C13-74EB71056E38}" type="slidenum">
              <a:rPr lang="en-US" altLang="ja-JP"/>
              <a:pPr/>
              <a:t>‹#›</a:t>
            </a:fld>
            <a:endParaRPr lang="en-US" altLang="ja-JP"/>
          </a:p>
        </p:txBody>
      </p:sp>
    </p:spTree>
    <p:extLst>
      <p:ext uri="{BB962C8B-B14F-4D97-AF65-F5344CB8AC3E}">
        <p14:creationId xmlns:p14="http://schemas.microsoft.com/office/powerpoint/2010/main" val="24775505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ＭＳ Ｐ明朝" charset="-128"/>
        <a:cs typeface="+mn-cs"/>
      </a:defRPr>
    </a:lvl1pPr>
    <a:lvl2pPr marL="457200" algn="l" rtl="0" fontAlgn="base">
      <a:spcBef>
        <a:spcPct val="30000"/>
      </a:spcBef>
      <a:spcAft>
        <a:spcPct val="0"/>
      </a:spcAft>
      <a:defRPr kumimoji="1" sz="1200" kern="1200">
        <a:solidFill>
          <a:schemeClr val="tx1"/>
        </a:solidFill>
        <a:latin typeface="Times New Roman" charset="0"/>
        <a:ea typeface="ＭＳ Ｐ明朝" charset="-128"/>
        <a:cs typeface="+mn-cs"/>
      </a:defRPr>
    </a:lvl2pPr>
    <a:lvl3pPr marL="914400" algn="l" rtl="0" fontAlgn="base">
      <a:spcBef>
        <a:spcPct val="30000"/>
      </a:spcBef>
      <a:spcAft>
        <a:spcPct val="0"/>
      </a:spcAft>
      <a:defRPr kumimoji="1" sz="1200" kern="1200">
        <a:solidFill>
          <a:schemeClr val="tx1"/>
        </a:solidFill>
        <a:latin typeface="Times New Roman"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Times New Roman"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Times New Roman"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10</a:t>
            </a:fld>
            <a:endParaRPr lang="en-US" altLang="ja-JP"/>
          </a:p>
        </p:txBody>
      </p:sp>
    </p:spTree>
    <p:extLst>
      <p:ext uri="{BB962C8B-B14F-4D97-AF65-F5344CB8AC3E}">
        <p14:creationId xmlns:p14="http://schemas.microsoft.com/office/powerpoint/2010/main" val="336648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11</a:t>
            </a:fld>
            <a:endParaRPr lang="en-US" altLang="ja-JP"/>
          </a:p>
        </p:txBody>
      </p:sp>
    </p:spTree>
    <p:extLst>
      <p:ext uri="{BB962C8B-B14F-4D97-AF65-F5344CB8AC3E}">
        <p14:creationId xmlns:p14="http://schemas.microsoft.com/office/powerpoint/2010/main" val="350324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12</a:t>
            </a:fld>
            <a:endParaRPr lang="en-US" altLang="ja-JP"/>
          </a:p>
        </p:txBody>
      </p:sp>
    </p:spTree>
    <p:extLst>
      <p:ext uri="{BB962C8B-B14F-4D97-AF65-F5344CB8AC3E}">
        <p14:creationId xmlns:p14="http://schemas.microsoft.com/office/powerpoint/2010/main" val="3183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2</a:t>
            </a:fld>
            <a:endParaRPr lang="en-US" altLang="ja-JP"/>
          </a:p>
        </p:txBody>
      </p:sp>
    </p:spTree>
    <p:extLst>
      <p:ext uri="{BB962C8B-B14F-4D97-AF65-F5344CB8AC3E}">
        <p14:creationId xmlns:p14="http://schemas.microsoft.com/office/powerpoint/2010/main" val="382992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3</a:t>
            </a:fld>
            <a:endParaRPr lang="en-US" altLang="ja-JP"/>
          </a:p>
        </p:txBody>
      </p:sp>
    </p:spTree>
    <p:extLst>
      <p:ext uri="{BB962C8B-B14F-4D97-AF65-F5344CB8AC3E}">
        <p14:creationId xmlns:p14="http://schemas.microsoft.com/office/powerpoint/2010/main" val="12562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9375" y="739775"/>
            <a:ext cx="6577013" cy="3700463"/>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8AF01994-2739-4319-8C13-74EB71056E38}" type="slidenum">
              <a:rPr lang="en-US" altLang="ja-JP" smtClean="0"/>
              <a:pPr/>
              <a:t>4</a:t>
            </a:fld>
            <a:endParaRPr lang="en-US" altLang="ja-JP"/>
          </a:p>
        </p:txBody>
      </p:sp>
    </p:spTree>
    <p:extLst>
      <p:ext uri="{BB962C8B-B14F-4D97-AF65-F5344CB8AC3E}">
        <p14:creationId xmlns:p14="http://schemas.microsoft.com/office/powerpoint/2010/main" val="211534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5</a:t>
            </a:fld>
            <a:endParaRPr lang="en-US" altLang="ja-JP"/>
          </a:p>
        </p:txBody>
      </p:sp>
    </p:spTree>
    <p:extLst>
      <p:ext uri="{BB962C8B-B14F-4D97-AF65-F5344CB8AC3E}">
        <p14:creationId xmlns:p14="http://schemas.microsoft.com/office/powerpoint/2010/main" val="4253697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6</a:t>
            </a:fld>
            <a:endParaRPr lang="en-US" altLang="ja-JP"/>
          </a:p>
        </p:txBody>
      </p:sp>
    </p:spTree>
    <p:extLst>
      <p:ext uri="{BB962C8B-B14F-4D97-AF65-F5344CB8AC3E}">
        <p14:creationId xmlns:p14="http://schemas.microsoft.com/office/powerpoint/2010/main" val="14343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7</a:t>
            </a:fld>
            <a:endParaRPr lang="en-US" altLang="ja-JP"/>
          </a:p>
        </p:txBody>
      </p:sp>
    </p:spTree>
    <p:extLst>
      <p:ext uri="{BB962C8B-B14F-4D97-AF65-F5344CB8AC3E}">
        <p14:creationId xmlns:p14="http://schemas.microsoft.com/office/powerpoint/2010/main" val="418462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8</a:t>
            </a:fld>
            <a:endParaRPr lang="en-US" altLang="ja-JP"/>
          </a:p>
        </p:txBody>
      </p:sp>
    </p:spTree>
    <p:extLst>
      <p:ext uri="{BB962C8B-B14F-4D97-AF65-F5344CB8AC3E}">
        <p14:creationId xmlns:p14="http://schemas.microsoft.com/office/powerpoint/2010/main" val="292027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F01994-2739-4319-8C13-74EB71056E38}" type="slidenum">
              <a:rPr lang="en-US" altLang="ja-JP" smtClean="0"/>
              <a:pPr/>
              <a:t>9</a:t>
            </a:fld>
            <a:endParaRPr lang="en-US" altLang="ja-JP"/>
          </a:p>
        </p:txBody>
      </p:sp>
    </p:spTree>
    <p:extLst>
      <p:ext uri="{BB962C8B-B14F-4D97-AF65-F5344CB8AC3E}">
        <p14:creationId xmlns:p14="http://schemas.microsoft.com/office/powerpoint/2010/main" val="2075293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のみ">
    <p:spTree>
      <p:nvGrpSpPr>
        <p:cNvPr id="1" name=""/>
        <p:cNvGrpSpPr/>
        <p:nvPr/>
      </p:nvGrpSpPr>
      <p:grpSpPr>
        <a:xfrm>
          <a:off x="0" y="0"/>
          <a:ext cx="0" cy="0"/>
          <a:chOff x="0" y="0"/>
          <a:chExt cx="0" cy="0"/>
        </a:xfrm>
      </p:grpSpPr>
      <p:grpSp>
        <p:nvGrpSpPr>
          <p:cNvPr id="35" name="グループ化 34"/>
          <p:cNvGrpSpPr/>
          <p:nvPr userDrawn="1"/>
        </p:nvGrpSpPr>
        <p:grpSpPr bwMode="gray">
          <a:xfrm>
            <a:off x="324487" y="2057426"/>
            <a:ext cx="8495663" cy="97488"/>
            <a:chOff x="324487" y="2057426"/>
            <a:chExt cx="8495663" cy="97488"/>
          </a:xfrm>
        </p:grpSpPr>
        <p:sp>
          <p:nvSpPr>
            <p:cNvPr id="36"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37" name="グループ化 16"/>
            <p:cNvGrpSpPr/>
            <p:nvPr/>
          </p:nvGrpSpPr>
          <p:grpSpPr bwMode="gray">
            <a:xfrm>
              <a:off x="324487" y="2057426"/>
              <a:ext cx="1938812" cy="97488"/>
              <a:chOff x="312738" y="2747963"/>
              <a:chExt cx="1970087" cy="109537"/>
            </a:xfrm>
          </p:grpSpPr>
          <p:sp>
            <p:nvSpPr>
              <p:cNvPr id="38" name="正方形/長方形 37"/>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39" name="正方形/長方形 38"/>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1" name="図 40"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章扉">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p:nvPr>
        </p:nvSpPr>
        <p:spPr>
          <a:xfrm>
            <a:off x="903373" y="2158148"/>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p:nvPr>
        </p:nvSpPr>
        <p:spPr>
          <a:xfrm>
            <a:off x="903373" y="2602370"/>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p:nvPr>
        </p:nvSpPr>
        <p:spPr>
          <a:xfrm>
            <a:off x="625839" y="804428"/>
            <a:ext cx="5343162" cy="590400"/>
          </a:xfrm>
          <a:prstGeom prst="rect">
            <a:avLst/>
          </a:prstGeom>
        </p:spPr>
        <p:txBody>
          <a:bodyPr/>
          <a:lstStyle>
            <a:lvl1pPr marL="0" indent="0">
              <a:buFont typeface="+mj-lt"/>
              <a:buNone/>
              <a:defRPr kumimoji="1" lang="ja-JP" altLang="en-US" sz="3600" b="1" kern="1200" dirty="0">
                <a:solidFill>
                  <a:srgbClr val="001750"/>
                </a:solidFill>
                <a:latin typeface="Yu Gothic UI" panose="020B0500000000000000" pitchFamily="50" charset="-128"/>
                <a:ea typeface="Yu Gothic UI" panose="020B0500000000000000" pitchFamily="50" charset="-128"/>
                <a:cs typeface="Arial" pitchFamily="34" charset="0"/>
              </a:defRPr>
            </a:lvl1pPr>
          </a:lstStyle>
          <a:p>
            <a:pPr lvl="0"/>
            <a:r>
              <a:rPr kumimoji="1" lang="ja-JP" altLang="en-US" dirty="0"/>
              <a:t>マスター テキストの書式設定</a:t>
            </a:r>
          </a:p>
        </p:txBody>
      </p:sp>
      <p:sp>
        <p:nvSpPr>
          <p:cNvPr id="2" name="テキスト プレースホルダー 29">
            <a:extLst>
              <a:ext uri="{FF2B5EF4-FFF2-40B4-BE49-F238E27FC236}">
                <a16:creationId xmlns:a16="http://schemas.microsoft.com/office/drawing/2014/main" id="{C6588BC8-FC61-47EC-B5FB-DE4EAEAAC99E}"/>
              </a:ext>
            </a:extLst>
          </p:cNvPr>
          <p:cNvSpPr>
            <a:spLocks noGrp="1"/>
          </p:cNvSpPr>
          <p:nvPr>
            <p:ph type="body" sz="quarter" idx="18"/>
          </p:nvPr>
        </p:nvSpPr>
        <p:spPr>
          <a:xfrm>
            <a:off x="903373" y="1713926"/>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
        <p:nvSpPr>
          <p:cNvPr id="44" name="テキスト プレースホルダー 29">
            <a:extLst>
              <a:ext uri="{FF2B5EF4-FFF2-40B4-BE49-F238E27FC236}">
                <a16:creationId xmlns:a16="http://schemas.microsoft.com/office/drawing/2014/main" id="{33BFFB1B-F7E0-B7C7-1C91-43974EAEAFD6}"/>
              </a:ext>
            </a:extLst>
          </p:cNvPr>
          <p:cNvSpPr>
            <a:spLocks noGrp="1"/>
          </p:cNvSpPr>
          <p:nvPr>
            <p:ph type="body" sz="quarter" idx="19"/>
          </p:nvPr>
        </p:nvSpPr>
        <p:spPr>
          <a:xfrm>
            <a:off x="903373" y="3046591"/>
            <a:ext cx="5065627" cy="369332"/>
          </a:xfrm>
          <a:prstGeom prst="rect">
            <a:avLst/>
          </a:prstGeom>
        </p:spPr>
        <p:txBody>
          <a:bodyPr/>
          <a:lstStyle>
            <a:lvl1pPr>
              <a:defRPr lang="ja-JP" altLang="en-US" sz="1800" b="1" kern="1200" dirty="0">
                <a:solidFill>
                  <a:schemeClr val="tx1">
                    <a:lumMod val="50000"/>
                    <a:lumOff val="50000"/>
                  </a:schemeClr>
                </a:solidFill>
                <a:latin typeface="Yu Gothic UI" panose="020B0500000000000000" pitchFamily="50" charset="-128"/>
                <a:ea typeface="Yu Gothic UI" panose="020B0500000000000000" pitchFamily="50" charset="-128"/>
              </a:defRPr>
            </a:lvl1pPr>
          </a:lstStyle>
          <a:p>
            <a:pPr marL="0" lvl="0" indent="0">
              <a:spcBef>
                <a:spcPts val="0"/>
              </a:spcBef>
              <a:buClr>
                <a:srgbClr val="001750"/>
              </a:buClr>
              <a:buFont typeface="Arial" panose="020B0604020202020204" pitchFamily="34" charset="0"/>
              <a:buNone/>
              <a:tabLst>
                <a:tab pos="432000" algn="l"/>
              </a:tabLst>
            </a:pPr>
            <a:r>
              <a:rPr kumimoji="1" lang="ja-JP" altLang="en-US" dirty="0"/>
              <a:t>マスター テキストの書式設定</a:t>
            </a:r>
          </a:p>
        </p:txBody>
      </p:sp>
    </p:spTree>
    <p:extLst>
      <p:ext uri="{BB962C8B-B14F-4D97-AF65-F5344CB8AC3E}">
        <p14:creationId xmlns:p14="http://schemas.microsoft.com/office/powerpoint/2010/main" val="10306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A56D435-8A41-E849-8586-C18206275BFB}"/>
              </a:ext>
            </a:extLst>
          </p:cNvPr>
          <p:cNvSpPr/>
          <p:nvPr userDrawn="1"/>
        </p:nvSpPr>
        <p:spPr bwMode="gray">
          <a:xfrm>
            <a:off x="0" y="2512"/>
            <a:ext cx="9144000" cy="612000"/>
          </a:xfrm>
          <a:prstGeom prst="rect">
            <a:avLst/>
          </a:prstGeom>
          <a:gradFill flip="none" rotWithShape="1">
            <a:gsLst>
              <a:gs pos="0">
                <a:schemeClr val="accent1">
                  <a:lumMod val="5000"/>
                  <a:lumOff val="95000"/>
                </a:schemeClr>
              </a:gs>
              <a:gs pos="76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4" name="円弧 3">
            <a:extLst>
              <a:ext uri="{FF2B5EF4-FFF2-40B4-BE49-F238E27FC236}">
                <a16:creationId xmlns:a16="http://schemas.microsoft.com/office/drawing/2014/main" id="{D7DEA71F-CA32-411E-3F7B-3CD26BA296CB}"/>
              </a:ext>
            </a:extLst>
          </p:cNvPr>
          <p:cNvSpPr/>
          <p:nvPr userDrawn="1"/>
        </p:nvSpPr>
        <p:spPr bwMode="gray">
          <a:xfrm>
            <a:off x="-1" y="-2171"/>
            <a:ext cx="9144001" cy="4552673"/>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5" name="正方形/長方形 8">
            <a:extLst>
              <a:ext uri="{FF2B5EF4-FFF2-40B4-BE49-F238E27FC236}">
                <a16:creationId xmlns:a16="http://schemas.microsoft.com/office/drawing/2014/main" id="{69CCCB5E-71A2-F56C-4DB9-A1C98699B06C}"/>
              </a:ext>
            </a:extLst>
          </p:cNvPr>
          <p:cNvSpPr/>
          <p:nvPr userDrawn="1"/>
        </p:nvSpPr>
        <p:spPr bwMode="gray">
          <a:xfrm flipV="1">
            <a:off x="-10278" y="-1"/>
            <a:ext cx="9154278" cy="592019"/>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099127 w 7936559"/>
              <a:gd name="connsiteY1" fmla="*/ 570514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956676 w 7936559"/>
              <a:gd name="connsiteY1" fmla="*/ 597450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18576 w 7898459"/>
              <a:gd name="connsiteY1" fmla="*/ 597450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 name="connsiteX0" fmla="*/ 0 w 7898459"/>
              <a:gd name="connsiteY0" fmla="*/ 742950 h 1743792"/>
              <a:gd name="connsiteX1" fmla="*/ 1976104 w 7898459"/>
              <a:gd name="connsiteY1" fmla="*/ 457171 h 1743792"/>
              <a:gd name="connsiteX2" fmla="*/ 5401889 w 7898459"/>
              <a:gd name="connsiteY2" fmla="*/ 1411991 h 1743792"/>
              <a:gd name="connsiteX3" fmla="*/ 7898459 w 7898459"/>
              <a:gd name="connsiteY3" fmla="*/ 0 h 1743792"/>
              <a:gd name="connsiteX4" fmla="*/ 7898459 w 7898459"/>
              <a:gd name="connsiteY4" fmla="*/ 1743792 h 1743792"/>
              <a:gd name="connsiteX5" fmla="*/ 5731 w 7898459"/>
              <a:gd name="connsiteY5" fmla="*/ 1743792 h 1743792"/>
              <a:gd name="connsiteX6" fmla="*/ 0 w 78984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8459" h="1743792">
                <a:moveTo>
                  <a:pt x="0" y="742950"/>
                </a:moveTo>
                <a:cubicBezTo>
                  <a:pt x="889000" y="450850"/>
                  <a:pt x="791264" y="33417"/>
                  <a:pt x="1976104" y="457171"/>
                </a:cubicBezTo>
                <a:cubicBezTo>
                  <a:pt x="2968287" y="1037429"/>
                  <a:pt x="4220789" y="1545341"/>
                  <a:pt x="5401889" y="1411991"/>
                </a:cubicBezTo>
                <a:cubicBezTo>
                  <a:pt x="6694859" y="1234191"/>
                  <a:pt x="7011889" y="1009650"/>
                  <a:pt x="7898459" y="0"/>
                </a:cubicBezTo>
                <a:lnTo>
                  <a:pt x="7898459" y="1743792"/>
                </a:lnTo>
                <a:lnTo>
                  <a:pt x="5731" y="1743792"/>
                </a:lnTo>
                <a:cubicBezTo>
                  <a:pt x="3821" y="1410178"/>
                  <a:pt x="1910" y="1076564"/>
                  <a:pt x="0" y="742950"/>
                </a:cubicBez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6A482A8E-D8B3-DD23-597A-5243DCD9394D}"/>
              </a:ext>
            </a:extLst>
          </p:cNvPr>
          <p:cNvSpPr/>
          <p:nvPr userDrawn="1"/>
        </p:nvSpPr>
        <p:spPr bwMode="gray">
          <a:xfrm rot="5141612">
            <a:off x="2194050" y="-4179321"/>
            <a:ext cx="1926927" cy="9969797"/>
          </a:xfrm>
          <a:prstGeom prst="moon">
            <a:avLst>
              <a:gd name="adj" fmla="val 18876"/>
            </a:avLst>
          </a:prstGeom>
          <a:gradFill flip="none" rotWithShape="1">
            <a:gsLst>
              <a:gs pos="0">
                <a:srgbClr val="2D69FF">
                  <a:alpha val="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9176AE80-77B6-8C56-E220-C33A1DE205B9}"/>
              </a:ext>
            </a:extLst>
          </p:cNvPr>
          <p:cNvSpPr/>
          <p:nvPr userDrawn="1"/>
        </p:nvSpPr>
        <p:spPr bwMode="gray">
          <a:xfrm>
            <a:off x="1704533" y="-78103"/>
            <a:ext cx="7344777" cy="4628606"/>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1E176E8-B7D6-41BD-AE1A-5AFAEBF007AB}"/>
              </a:ext>
            </a:extLst>
          </p:cNvPr>
          <p:cNvSpPr/>
          <p:nvPr userDrawn="1"/>
        </p:nvSpPr>
        <p:spPr bwMode="gray">
          <a:xfrm>
            <a:off x="-166149" y="-952512"/>
            <a:ext cx="9497749" cy="952512"/>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0" name="正方形/長方形 9">
            <a:extLst>
              <a:ext uri="{FF2B5EF4-FFF2-40B4-BE49-F238E27FC236}">
                <a16:creationId xmlns:a16="http://schemas.microsoft.com/office/drawing/2014/main" id="{E1C4987A-8FA4-FB2E-6850-3CDA82391487}"/>
              </a:ext>
            </a:extLst>
          </p:cNvPr>
          <p:cNvSpPr/>
          <p:nvPr userDrawn="1"/>
        </p:nvSpPr>
        <p:spPr bwMode="gray">
          <a:xfrm>
            <a:off x="-10278" y="614512"/>
            <a:ext cx="9154278" cy="952511"/>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正方形/長方形 10">
            <a:extLst>
              <a:ext uri="{FF2B5EF4-FFF2-40B4-BE49-F238E27FC236}">
                <a16:creationId xmlns:a16="http://schemas.microsoft.com/office/drawing/2014/main" id="{B457CD50-58F0-6F59-0F34-135803AFDC15}"/>
              </a:ext>
            </a:extLst>
          </p:cNvPr>
          <p:cNvSpPr/>
          <p:nvPr userDrawn="1"/>
        </p:nvSpPr>
        <p:spPr bwMode="gray">
          <a:xfrm>
            <a:off x="-2183902" y="-112452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四角形: 角を丸くする 12">
            <a:extLst>
              <a:ext uri="{FF2B5EF4-FFF2-40B4-BE49-F238E27FC236}">
                <a16:creationId xmlns:a16="http://schemas.microsoft.com/office/drawing/2014/main" id="{BEE56000-3E27-CA40-9A65-002302B33847}"/>
              </a:ext>
            </a:extLst>
          </p:cNvPr>
          <p:cNvSpPr/>
          <p:nvPr userDrawn="1"/>
        </p:nvSpPr>
        <p:spPr bwMode="gray">
          <a:xfrm>
            <a:off x="7196790" y="90842"/>
            <a:ext cx="2241705" cy="413790"/>
          </a:xfrm>
          <a:prstGeom prst="roundRect">
            <a:avLst/>
          </a:prstGeom>
          <a:solidFill>
            <a:schemeClr val="bg1">
              <a:alpha val="80000"/>
            </a:schemeClr>
          </a:solidFill>
          <a:ln w="9525">
            <a:noFill/>
            <a:miter lim="800000"/>
            <a:headEnd/>
            <a:tailEnd/>
          </a:ln>
          <a:effectLst/>
        </p:spPr>
        <p:txBody>
          <a:bodyPr wrap="none" rtlCol="0" anchor="ctr" anchorCtr="0">
            <a:noAutofit/>
          </a:bodyPr>
          <a:lstStyle/>
          <a:p>
            <a:pPr algn="r"/>
            <a:endParaRPr kumimoji="1" lang="ja-JP" altLang="en-US" sz="1800" dirty="0">
              <a:solidFill>
                <a:schemeClr val="tx1"/>
              </a:solidFill>
            </a:endParaRPr>
          </a:p>
        </p:txBody>
      </p:sp>
      <p:sp>
        <p:nvSpPr>
          <p:cNvPr id="14" name="タイトル 1">
            <a:extLst>
              <a:ext uri="{FF2B5EF4-FFF2-40B4-BE49-F238E27FC236}">
                <a16:creationId xmlns:a16="http://schemas.microsoft.com/office/drawing/2014/main" id="{0A67D01F-DBF4-2118-89F1-BBCD45D1683C}"/>
              </a:ext>
            </a:extLst>
          </p:cNvPr>
          <p:cNvSpPr txBox="1">
            <a:spLocks/>
          </p:cNvSpPr>
          <p:nvPr userDrawn="1"/>
        </p:nvSpPr>
        <p:spPr bwMode="gray">
          <a:xfrm>
            <a:off x="7029450" y="90842"/>
            <a:ext cx="2115111" cy="413790"/>
          </a:xfrm>
          <a:prstGeom prst="rect">
            <a:avLst/>
          </a:prstGeom>
        </p:spPr>
        <p:txBody>
          <a:bodyPr anchor="ctr" anchorCtr="0"/>
          <a:lst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a:lstStyle>
          <a:p>
            <a:pPr algn="r">
              <a:lnSpc>
                <a:spcPct val="100000"/>
              </a:lnSpc>
            </a:pPr>
            <a:r>
              <a:rPr kumimoji="1" lang="ja-JP" altLang="en-US" sz="1100" b="1" dirty="0">
                <a:solidFill>
                  <a:srgbClr val="404040"/>
                </a:solidFill>
                <a:latin typeface="Yu Gothic UI" panose="020B0500000000000000" pitchFamily="50" charset="-128"/>
                <a:ea typeface="Yu Gothic UI" panose="020B0500000000000000" pitchFamily="50" charset="-128"/>
              </a:rPr>
              <a:t>難病・小慢</a:t>
            </a:r>
            <a:r>
              <a:rPr kumimoji="1" lang="en-US" altLang="ja-JP" sz="1100" b="1" dirty="0">
                <a:solidFill>
                  <a:srgbClr val="404040"/>
                </a:solidFill>
                <a:latin typeface="Yu Gothic UI" panose="020B0500000000000000" pitchFamily="50" charset="-128"/>
                <a:ea typeface="Yu Gothic UI" panose="020B0500000000000000" pitchFamily="50" charset="-128"/>
              </a:rPr>
              <a:t>DB</a:t>
            </a:r>
            <a:r>
              <a:rPr kumimoji="1" lang="ja-JP" altLang="en-US" sz="1100" b="1" dirty="0">
                <a:solidFill>
                  <a:srgbClr val="404040"/>
                </a:solidFill>
                <a:latin typeface="Yu Gothic UI" panose="020B0500000000000000" pitchFamily="50" charset="-128"/>
                <a:ea typeface="Yu Gothic UI" panose="020B0500000000000000" pitchFamily="50" charset="-128"/>
              </a:rPr>
              <a:t>システム説明動画　</a:t>
            </a:r>
            <a:endParaRPr kumimoji="1" lang="en-US" altLang="ja-JP" sz="1100" b="1" dirty="0">
              <a:solidFill>
                <a:srgbClr val="404040"/>
              </a:solidFill>
              <a:latin typeface="Yu Gothic UI" panose="020B0500000000000000" pitchFamily="50" charset="-128"/>
              <a:ea typeface="Yu Gothic UI" panose="020B0500000000000000" pitchFamily="50" charset="-128"/>
            </a:endParaRPr>
          </a:p>
          <a:p>
            <a:pPr algn="r">
              <a:lnSpc>
                <a:spcPct val="100000"/>
              </a:lnSpc>
            </a:pPr>
            <a:r>
              <a:rPr lang="zh-TW" altLang="en-US" sz="1100" b="1" kern="0" dirty="0">
                <a:solidFill>
                  <a:srgbClr val="404040"/>
                </a:solidFill>
                <a:latin typeface="Yu Gothic UI" panose="020B0500000000000000" pitchFamily="50" charset="-128"/>
                <a:ea typeface="Yu Gothic UI" panose="020B0500000000000000" pitchFamily="50" charset="-128"/>
              </a:rPr>
              <a:t>（</a:t>
            </a:r>
            <a:r>
              <a:rPr lang="ja-JP" altLang="en-US" sz="1100" b="1" kern="0" dirty="0">
                <a:solidFill>
                  <a:srgbClr val="404040"/>
                </a:solidFill>
                <a:latin typeface="Yu Gothic UI" panose="020B0500000000000000" pitchFamily="50" charset="-128"/>
                <a:ea typeface="Yu Gothic UI" panose="020B0500000000000000" pitchFamily="50" charset="-128"/>
              </a:rPr>
              <a:t>小慢</a:t>
            </a:r>
            <a:r>
              <a:rPr lang="zh-TW" altLang="en-US" sz="1100" b="1" kern="0" dirty="0">
                <a:solidFill>
                  <a:srgbClr val="404040"/>
                </a:solidFill>
                <a:latin typeface="Yu Gothic UI" panose="020B0500000000000000" pitchFamily="50" charset="-128"/>
                <a:ea typeface="Yu Gothic UI" panose="020B0500000000000000" pitchFamily="50" charset="-128"/>
              </a:rPr>
              <a:t>編）医療機関用</a:t>
            </a:r>
          </a:p>
        </p:txBody>
      </p:sp>
      <p:sp>
        <p:nvSpPr>
          <p:cNvPr id="15" name="正方形/長方形 14">
            <a:extLst>
              <a:ext uri="{FF2B5EF4-FFF2-40B4-BE49-F238E27FC236}">
                <a16:creationId xmlns:a16="http://schemas.microsoft.com/office/drawing/2014/main" id="{4468A422-4285-EBCD-4844-AA7B2B15BC97}"/>
              </a:ext>
            </a:extLst>
          </p:cNvPr>
          <p:cNvSpPr/>
          <p:nvPr userDrawn="1"/>
        </p:nvSpPr>
        <p:spPr bwMode="gray">
          <a:xfrm>
            <a:off x="9142892" y="-281764"/>
            <a:ext cx="1150134" cy="95251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スライド番号プレースホルダ 2">
            <a:extLst>
              <a:ext uri="{FF2B5EF4-FFF2-40B4-BE49-F238E27FC236}">
                <a16:creationId xmlns:a16="http://schemas.microsoft.com/office/drawing/2014/main" id="{A2556193-37EF-6C8D-A160-DAFE433E2145}"/>
              </a:ext>
            </a:extLst>
          </p:cNvPr>
          <p:cNvSpPr txBox="1">
            <a:spLocks/>
          </p:cNvSpPr>
          <p:nvPr userDrawn="1"/>
        </p:nvSpPr>
        <p:spPr bwMode="gray">
          <a:xfrm>
            <a:off x="8560360" y="4916262"/>
            <a:ext cx="488950" cy="228600"/>
          </a:xfrm>
          <a:prstGeom prst="rect">
            <a:avLst/>
          </a:prstGeom>
        </p:spPr>
        <p:txBody>
          <a:bodyPr/>
          <a:lstStyle>
            <a:defPPr>
              <a:defRPr lang="ja-JP"/>
            </a:defPPr>
            <a:lvl1pPr algn="r" rtl="0" fontAlgn="base">
              <a:lnSpc>
                <a:spcPct val="90000"/>
              </a:lnSpc>
              <a:spcBef>
                <a:spcPct val="0"/>
              </a:spcBef>
              <a:spcAft>
                <a:spcPct val="0"/>
              </a:spcAft>
              <a:defRPr kumimoji="1" sz="1100" kern="1200" smtClean="0">
                <a:solidFill>
                  <a:schemeClr val="tx1"/>
                </a:solidFill>
                <a:latin typeface="+mj-lt"/>
                <a:ea typeface="+mn-ea"/>
                <a:cs typeface="Arial" pitchFamily="34" charset="0"/>
              </a:defRPr>
            </a:lvl1pPr>
            <a:lvl2pPr marL="4572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2pPr>
            <a:lvl3pPr marL="9144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3pPr>
            <a:lvl4pPr marL="13716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4pPr>
            <a:lvl5pPr marL="1828800" algn="l" rtl="0" fontAlgn="base">
              <a:lnSpc>
                <a:spcPct val="90000"/>
              </a:lnSpc>
              <a:spcBef>
                <a:spcPct val="0"/>
              </a:spcBef>
              <a:spcAft>
                <a:spcPct val="0"/>
              </a:spcAft>
              <a:defRPr kumimoji="1" sz="2600" kern="1200">
                <a:solidFill>
                  <a:schemeClr val="tx2"/>
                </a:solidFill>
                <a:latin typeface="HGPｺﾞｼｯｸE" pitchFamily="50" charset="-128"/>
                <a:ea typeface="HGPｺﾞｼｯｸE" pitchFamily="50" charset="-128"/>
                <a:cs typeface="+mn-cs"/>
              </a:defRPr>
            </a:lvl5pPr>
            <a:lvl6pPr marL="22860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6pPr>
            <a:lvl7pPr marL="27432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7pPr>
            <a:lvl8pPr marL="32004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8pPr>
            <a:lvl9pPr marL="3657600" algn="l" defTabSz="914400" rtl="0" eaLnBrk="1" latinLnBrk="0" hangingPunct="1">
              <a:defRPr kumimoji="1" sz="2600" kern="1200">
                <a:solidFill>
                  <a:schemeClr val="tx2"/>
                </a:solidFill>
                <a:latin typeface="HGPｺﾞｼｯｸE" pitchFamily="50" charset="-128"/>
                <a:ea typeface="HGPｺﾞｼｯｸE" pitchFamily="50" charset="-128"/>
                <a:cs typeface="+mn-cs"/>
              </a:defRPr>
            </a:lvl9pPr>
          </a:lstStyle>
          <a:p>
            <a:pPr>
              <a:defRPr/>
            </a:pPr>
            <a:fld id="{790173A9-6621-4FFE-BC07-AC198BDD4C9A}" type="slidenum">
              <a:rPr lang="en-US" altLang="ja-JP" smtClean="0"/>
              <a:pPr>
                <a:defRPr/>
              </a:pPr>
              <a:t>‹#›</a:t>
            </a:fld>
            <a:endParaRPr lang="en-US" altLang="ja-JP" dirty="0"/>
          </a:p>
        </p:txBody>
      </p:sp>
      <p:sp>
        <p:nvSpPr>
          <p:cNvPr id="32" name="Text Box 13">
            <a:extLst>
              <a:ext uri="{FF2B5EF4-FFF2-40B4-BE49-F238E27FC236}">
                <a16:creationId xmlns:a16="http://schemas.microsoft.com/office/drawing/2014/main" id="{15BBE389-8DF8-C4CD-FA70-45F5D85218CE}"/>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1" name="テキスト プレースホルダー 57">
            <a:extLst>
              <a:ext uri="{FF2B5EF4-FFF2-40B4-BE49-F238E27FC236}">
                <a16:creationId xmlns:a16="http://schemas.microsoft.com/office/drawing/2014/main" id="{4D0DC151-D796-38E2-486C-184B106F3E7C}"/>
              </a:ext>
            </a:extLst>
          </p:cNvPr>
          <p:cNvSpPr>
            <a:spLocks noGrp="1"/>
          </p:cNvSpPr>
          <p:nvPr>
            <p:ph type="body" sz="quarter" idx="14"/>
          </p:nvPr>
        </p:nvSpPr>
        <p:spPr>
          <a:xfrm>
            <a:off x="0" y="4035396"/>
            <a:ext cx="9144000" cy="914400"/>
          </a:xfrm>
          <a:prstGeom prst="rect">
            <a:avLst/>
          </a:prstGeom>
          <a:solidFill>
            <a:srgbClr val="223666">
              <a:alpha val="95000"/>
            </a:srgbClr>
          </a:solidFill>
          <a:ln w="9525">
            <a:noFill/>
            <a:miter lim="800000"/>
            <a:headEnd/>
            <a:tailEnd/>
          </a:ln>
          <a:effectLst/>
        </p:spPr>
        <p:txBody>
          <a:bodyPr wrap="square" lIns="180000" tIns="108000" rIns="18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44" name="タイトル 43">
            <a:extLst>
              <a:ext uri="{FF2B5EF4-FFF2-40B4-BE49-F238E27FC236}">
                <a16:creationId xmlns:a16="http://schemas.microsoft.com/office/drawing/2014/main" id="{4331FE4A-2AD5-C312-138C-356175F322A3}"/>
              </a:ext>
            </a:extLst>
          </p:cNvPr>
          <p:cNvSpPr>
            <a:spLocks noGrp="1"/>
          </p:cNvSpPr>
          <p:nvPr>
            <p:ph type="title"/>
          </p:nvPr>
        </p:nvSpPr>
        <p:spPr>
          <a:xfrm>
            <a:off x="107166" y="142872"/>
            <a:ext cx="7332301" cy="512508"/>
          </a:xfrm>
          <a:prstGeom prst="rect">
            <a:avLst/>
          </a:prstGeom>
        </p:spPr>
        <p:txBody>
          <a:bodyPr/>
          <a:lstStyle>
            <a:lvl1pPr>
              <a:defRPr kumimoji="1" lang="ja-JP" altLang="en-US" sz="24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2175647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終わりのページ">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E6B4F374-0E2E-A518-F0AE-7D788FBE0C70}"/>
              </a:ext>
            </a:extLst>
          </p:cNvPr>
          <p:cNvGrpSpPr/>
          <p:nvPr userDrawn="1"/>
        </p:nvGrpSpPr>
        <p:grpSpPr bwMode="gray">
          <a:xfrm>
            <a:off x="-2170980" y="-2431523"/>
            <a:ext cx="12351073" cy="12318352"/>
            <a:chOff x="-2671077" y="8869932"/>
            <a:chExt cx="12351073" cy="12318352"/>
          </a:xfrm>
        </p:grpSpPr>
        <p:sp>
          <p:nvSpPr>
            <p:cNvPr id="22" name="正方形/長方形 21">
              <a:extLst>
                <a:ext uri="{FF2B5EF4-FFF2-40B4-BE49-F238E27FC236}">
                  <a16:creationId xmlns:a16="http://schemas.microsoft.com/office/drawing/2014/main" id="{0B5D002F-C2AB-A7DE-CF59-9157123A6C09}"/>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3" name="正方形/長方形 8">
              <a:extLst>
                <a:ext uri="{FF2B5EF4-FFF2-40B4-BE49-F238E27FC236}">
                  <a16:creationId xmlns:a16="http://schemas.microsoft.com/office/drawing/2014/main" id="{A5745686-B30B-0A48-BB2C-875A9E72BA2F}"/>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4" name="月 23">
              <a:extLst>
                <a:ext uri="{FF2B5EF4-FFF2-40B4-BE49-F238E27FC236}">
                  <a16:creationId xmlns:a16="http://schemas.microsoft.com/office/drawing/2014/main" id="{9AC94537-5960-B835-9C09-48F59A1FCA1B}"/>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5" name="円弧 24">
              <a:extLst>
                <a:ext uri="{FF2B5EF4-FFF2-40B4-BE49-F238E27FC236}">
                  <a16:creationId xmlns:a16="http://schemas.microsoft.com/office/drawing/2014/main" id="{7D2CB514-899F-A8BB-4B82-7DA90BCE797B}"/>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26" name="正方形/長方形 8">
              <a:extLst>
                <a:ext uri="{FF2B5EF4-FFF2-40B4-BE49-F238E27FC236}">
                  <a16:creationId xmlns:a16="http://schemas.microsoft.com/office/drawing/2014/main" id="{1B603053-FFD4-D10E-60B6-0048F072986F}"/>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27" name="フリーフォーム: 図形 26">
              <a:extLst>
                <a:ext uri="{FF2B5EF4-FFF2-40B4-BE49-F238E27FC236}">
                  <a16:creationId xmlns:a16="http://schemas.microsoft.com/office/drawing/2014/main" id="{73D307E0-DDAF-B6C3-AB2F-792EDA402881}"/>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28" name="月 27">
              <a:extLst>
                <a:ext uri="{FF2B5EF4-FFF2-40B4-BE49-F238E27FC236}">
                  <a16:creationId xmlns:a16="http://schemas.microsoft.com/office/drawing/2014/main" id="{7DF750BC-910D-0093-FFF0-BBDBD6C79FF3}"/>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9" name="月 28">
              <a:extLst>
                <a:ext uri="{FF2B5EF4-FFF2-40B4-BE49-F238E27FC236}">
                  <a16:creationId xmlns:a16="http://schemas.microsoft.com/office/drawing/2014/main" id="{63B6EFDC-745B-865B-DC11-3A029EDBBC7B}"/>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0" name="月 29">
              <a:extLst>
                <a:ext uri="{FF2B5EF4-FFF2-40B4-BE49-F238E27FC236}">
                  <a16:creationId xmlns:a16="http://schemas.microsoft.com/office/drawing/2014/main" id="{4BC7DB88-FCD9-BE2D-4FD4-5A53649F6682}"/>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1" name="正方形/長方形 30">
              <a:extLst>
                <a:ext uri="{FF2B5EF4-FFF2-40B4-BE49-F238E27FC236}">
                  <a16:creationId xmlns:a16="http://schemas.microsoft.com/office/drawing/2014/main" id="{CD0C1B1A-7E98-20AC-A15C-8F078ADF71CF}"/>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2" name="正方形/長方形 31">
              <a:extLst>
                <a:ext uri="{FF2B5EF4-FFF2-40B4-BE49-F238E27FC236}">
                  <a16:creationId xmlns:a16="http://schemas.microsoft.com/office/drawing/2014/main" id="{9ED4B0FD-02EE-8CF7-2F22-1432E8FBFE91}"/>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3" name="円弧 32">
              <a:extLst>
                <a:ext uri="{FF2B5EF4-FFF2-40B4-BE49-F238E27FC236}">
                  <a16:creationId xmlns:a16="http://schemas.microsoft.com/office/drawing/2014/main" id="{461B0378-0726-238A-0E02-A5485AC3E11D}"/>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EFFD362-DC28-5495-9246-B91B875B65D8}"/>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35" name="正方形/長方形 34">
              <a:extLst>
                <a:ext uri="{FF2B5EF4-FFF2-40B4-BE49-F238E27FC236}">
                  <a16:creationId xmlns:a16="http://schemas.microsoft.com/office/drawing/2014/main" id="{8151D0AA-DD54-192A-22EB-BF1E1FCD878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36" name="正方形/長方形 35">
            <a:extLst>
              <a:ext uri="{FF2B5EF4-FFF2-40B4-BE49-F238E27FC236}">
                <a16:creationId xmlns:a16="http://schemas.microsoft.com/office/drawing/2014/main" id="{AF9F8482-1C18-A6E6-6401-D83B602D202F}"/>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2" name="正方形/長方形 41">
            <a:extLst>
              <a:ext uri="{FF2B5EF4-FFF2-40B4-BE49-F238E27FC236}">
                <a16:creationId xmlns:a16="http://schemas.microsoft.com/office/drawing/2014/main" id="{F21C431F-2335-B988-FC78-48072D8DA64A}"/>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43" name="スライド番号プレースホルダ 2">
            <a:extLst>
              <a:ext uri="{FF2B5EF4-FFF2-40B4-BE49-F238E27FC236}">
                <a16:creationId xmlns:a16="http://schemas.microsoft.com/office/drawing/2014/main" id="{C16494ED-08CF-6351-2FE8-2907B9995EA5}"/>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44" name="Text Box 13">
            <a:extLst>
              <a:ext uri="{FF2B5EF4-FFF2-40B4-BE49-F238E27FC236}">
                <a16:creationId xmlns:a16="http://schemas.microsoft.com/office/drawing/2014/main" id="{72C7C0DA-F427-6DB0-5F5F-AC0040CCE4FB}"/>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5" name="Text Box 32">
            <a:extLst>
              <a:ext uri="{FF2B5EF4-FFF2-40B4-BE49-F238E27FC236}">
                <a16:creationId xmlns:a16="http://schemas.microsoft.com/office/drawing/2014/main" id="{03C961C4-9C49-D044-3516-87411A11C513}"/>
              </a:ext>
            </a:extLst>
          </p:cNvPr>
          <p:cNvSpPr txBox="1">
            <a:spLocks noChangeArrowheads="1"/>
          </p:cNvSpPr>
          <p:nvPr userDrawn="1"/>
        </p:nvSpPr>
        <p:spPr bwMode="gray">
          <a:xfrm>
            <a:off x="479321" y="385134"/>
            <a:ext cx="5497836" cy="3647152"/>
          </a:xfrm>
          <a:prstGeom prst="rect">
            <a:avLst/>
          </a:prstGeom>
          <a:noFill/>
          <a:ln w="9525">
            <a:noFill/>
            <a:miter lim="800000"/>
            <a:headEnd/>
            <a:tailEnd/>
          </a:ln>
          <a:effectLst/>
        </p:spPr>
        <p:txBody>
          <a:bodyPr wrap="square">
            <a:spAutoFit/>
          </a:bodyPr>
          <a:lstStyle/>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難病・小慢データベース利用者</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2400" b="1" dirty="0">
                <a:solidFill>
                  <a:srgbClr val="001750"/>
                </a:solidFill>
                <a:latin typeface="Yu Gothic UI" panose="020B0500000000000000" pitchFamily="50" charset="-128"/>
                <a:ea typeface="Yu Gothic UI" panose="020B0500000000000000" pitchFamily="50" charset="-128"/>
              </a:rPr>
              <a:t>お問い合わせ窓口</a:t>
            </a:r>
            <a:endParaRPr lang="en-US" altLang="ja-JP" sz="2400" b="1" dirty="0">
              <a:solidFill>
                <a:srgbClr val="001750"/>
              </a:solidFill>
              <a:latin typeface="Yu Gothic UI" panose="020B0500000000000000" pitchFamily="50" charset="-128"/>
              <a:ea typeface="Yu Gothic UI" panose="020B0500000000000000" pitchFamily="50" charset="-128"/>
            </a:endParaRPr>
          </a:p>
          <a:p>
            <a:pPr>
              <a:lnSpc>
                <a:spcPct val="100000"/>
              </a:lnSpc>
            </a:pPr>
            <a:endParaRPr lang="en-US" altLang="ja-JP" sz="2000" b="1" dirty="0">
              <a:solidFill>
                <a:srgbClr val="001750"/>
              </a:solidFill>
              <a:latin typeface="Yu Gothic UI" panose="020B0500000000000000" pitchFamily="50" charset="-128"/>
              <a:ea typeface="Yu Gothic UI" panose="020B0500000000000000" pitchFamily="50" charset="-128"/>
            </a:endParaRPr>
          </a:p>
          <a:p>
            <a:pPr>
              <a:lnSpc>
                <a:spcPct val="100000"/>
              </a:lnSpc>
            </a:pPr>
            <a:r>
              <a:rPr lang="ja-JP" altLang="en-US" sz="1400" b="1" dirty="0">
                <a:solidFill>
                  <a:srgbClr val="404040"/>
                </a:solidFill>
                <a:latin typeface="Yu Gothic UI" panose="020B0500000000000000" pitchFamily="50" charset="-128"/>
                <a:ea typeface="Yu Gothic UI" panose="020B0500000000000000" pitchFamily="50" charset="-128"/>
              </a:rPr>
              <a:t>電話：</a:t>
            </a:r>
            <a:r>
              <a:rPr lang="en-US" altLang="ja-JP" sz="1400" b="1" dirty="0">
                <a:solidFill>
                  <a:srgbClr val="404040"/>
                </a:solidFill>
                <a:latin typeface="Yu Gothic UI" panose="020B0500000000000000" pitchFamily="50" charset="-128"/>
                <a:ea typeface="Yu Gothic UI" panose="020B0500000000000000" pitchFamily="50" charset="-128"/>
              </a:rPr>
              <a:t>0120-764-450</a:t>
            </a:r>
          </a:p>
          <a:p>
            <a:pPr>
              <a:lnSpc>
                <a:spcPct val="100000"/>
              </a:lnSpc>
            </a:pPr>
            <a:r>
              <a:rPr lang="ja-JP" altLang="en-US" sz="1400" b="0" dirty="0">
                <a:solidFill>
                  <a:srgbClr val="404040"/>
                </a:solidFill>
                <a:latin typeface="Yu Gothic UI" panose="020B0500000000000000" pitchFamily="50" charset="-128"/>
                <a:ea typeface="Yu Gothic UI" panose="020B0500000000000000" pitchFamily="50" charset="-128"/>
              </a:rPr>
              <a:t>（受付時間は、厚生労働省開庁日の午前９時から、午後５時まで）</a:t>
            </a:r>
          </a:p>
          <a:p>
            <a:pPr>
              <a:lnSpc>
                <a:spcPct val="100000"/>
              </a:lnSpc>
            </a:pPr>
            <a:endParaRPr lang="en-US" altLang="ja-JP" sz="1400" b="0" dirty="0">
              <a:solidFill>
                <a:srgbClr val="404040"/>
              </a:solidFill>
              <a:latin typeface="Yu Gothic UI" panose="020B0500000000000000" pitchFamily="50" charset="-128"/>
              <a:ea typeface="Yu Gothic UI" panose="020B0500000000000000" pitchFamily="50" charset="-128"/>
            </a:endParaRPr>
          </a:p>
          <a:p>
            <a:pPr>
              <a:lnSpc>
                <a:spcPct val="100000"/>
              </a:lnSpc>
              <a:spcAft>
                <a:spcPts val="600"/>
              </a:spcAft>
            </a:pPr>
            <a:r>
              <a:rPr lang="ja-JP" altLang="en-US" sz="1400" b="1" dirty="0">
                <a:solidFill>
                  <a:srgbClr val="404040"/>
                </a:solidFill>
                <a:latin typeface="Yu Gothic UI" panose="020B0500000000000000" pitchFamily="50" charset="-128"/>
                <a:ea typeface="Yu Gothic UI" panose="020B0500000000000000" pitchFamily="50" charset="-128"/>
              </a:rPr>
              <a:t>メール：</a:t>
            </a:r>
            <a:r>
              <a:rPr lang="en-US" altLang="ja-JP" sz="1400" b="1" dirty="0">
                <a:solidFill>
                  <a:srgbClr val="404040"/>
                </a:solidFill>
                <a:latin typeface="Yu Gothic UI" panose="020B0500000000000000" pitchFamily="50" charset="-128"/>
                <a:ea typeface="Yu Gothic UI" panose="020B0500000000000000" pitchFamily="50" charset="-128"/>
              </a:rPr>
              <a:t>nanbyousyouman.db.ec@hitachi-systems.com</a:t>
            </a:r>
          </a:p>
          <a:p>
            <a:pPr>
              <a:lnSpc>
                <a:spcPct val="100000"/>
              </a:lnSpc>
            </a:pPr>
            <a:r>
              <a:rPr lang="en-US" altLang="ja-JP" sz="1400" b="0" dirty="0">
                <a:solidFill>
                  <a:srgbClr val="404040"/>
                </a:solidFill>
                <a:latin typeface="Yu Gothic UI" panose="020B0500000000000000" pitchFamily="50" charset="-128"/>
                <a:ea typeface="Yu Gothic UI" panose="020B0500000000000000" pitchFamily="50" charset="-128"/>
              </a:rPr>
              <a:t>【</a:t>
            </a: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メールでのお問い合わせ時のお願い事項</a:t>
            </a:r>
            <a:r>
              <a:rPr lang="en-US" altLang="ja-JP" sz="1400" b="0" dirty="0">
                <a:solidFill>
                  <a:srgbClr val="404040"/>
                </a:solidFill>
                <a:latin typeface="Yu Gothic UI" panose="020B0500000000000000" pitchFamily="50" charset="-128"/>
                <a:ea typeface="Yu Gothic UI" panose="020B0500000000000000" pitchFamily="50" charset="-128"/>
              </a:rPr>
              <a:t>】</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メールでのお問い合わせ時は下記の情報をお問い合わせ内容と併せてご提供をお願いいたします。（お問い合わせ者の所属する公共団体名、公共団体コード、医療機関名、医療機関コード）</a:t>
            </a:r>
          </a:p>
          <a:p>
            <a:pPr marL="171450" indent="-171450">
              <a:lnSpc>
                <a:spcPct val="100000"/>
              </a:lnSpc>
              <a:buFont typeface="Arial" panose="020B0604020202020204" pitchFamily="34" charset="0"/>
              <a:buChar char="•"/>
            </a:pPr>
            <a:r>
              <a:rPr lang="ja-JP" altLang="en-US" sz="1400" b="0" dirty="0">
                <a:solidFill>
                  <a:srgbClr val="404040"/>
                </a:solidFill>
                <a:latin typeface="Yu Gothic UI" panose="020B0500000000000000" pitchFamily="50" charset="-128"/>
                <a:ea typeface="Yu Gothic UI" panose="020B0500000000000000" pitchFamily="50" charset="-128"/>
              </a:rPr>
              <a:t>メールでのお問い合わせ時は、セキュリティの観点から、メールにファイルを添付しないでください。</a:t>
            </a:r>
          </a:p>
          <a:p>
            <a:pPr>
              <a:lnSpc>
                <a:spcPct val="100000"/>
              </a:lnSpc>
            </a:pPr>
            <a:endParaRPr lang="en-US" altLang="ja-JP" sz="1800" b="1" dirty="0">
              <a:solidFill>
                <a:srgbClr val="001750"/>
              </a:solidFill>
              <a:latin typeface="Yu Gothic UI" panose="020B0500000000000000" pitchFamily="50" charset="-128"/>
              <a:ea typeface="Yu Gothic UI" panose="020B0500000000000000" pitchFamily="50" charset="-128"/>
            </a:endParaRPr>
          </a:p>
        </p:txBody>
      </p:sp>
      <p:sp>
        <p:nvSpPr>
          <p:cNvPr id="49" name="テキスト プレースホルダー 57">
            <a:extLst>
              <a:ext uri="{FF2B5EF4-FFF2-40B4-BE49-F238E27FC236}">
                <a16:creationId xmlns:a16="http://schemas.microsoft.com/office/drawing/2014/main" id="{3F68870D-ADF7-D2E0-5B21-DD2C010E1673}"/>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92730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のみ">
    <p:spTree>
      <p:nvGrpSpPr>
        <p:cNvPr id="1" name=""/>
        <p:cNvGrpSpPr/>
        <p:nvPr/>
      </p:nvGrpSpPr>
      <p:grpSpPr>
        <a:xfrm>
          <a:off x="0" y="0"/>
          <a:ext cx="0" cy="0"/>
          <a:chOff x="0" y="0"/>
          <a:chExt cx="0" cy="0"/>
        </a:xfrm>
      </p:grpSpPr>
      <p:sp>
        <p:nvSpPr>
          <p:cNvPr id="42" name="スライド番号プレースホルダ 2"/>
          <p:cNvSpPr>
            <a:spLocks noGrp="1"/>
          </p:cNvSpPr>
          <p:nvPr userDrawn="1">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43" name="タイトル 1"/>
          <p:cNvSpPr>
            <a:spLocks noGrp="1"/>
          </p:cNvSpPr>
          <p:nvPr userDrawn="1">
            <p:ph type="title"/>
          </p:nvPr>
        </p:nvSpPr>
        <p:spPr bwMode="gray">
          <a:xfrm>
            <a:off x="2138611" y="2335279"/>
            <a:ext cx="3550972" cy="461665"/>
          </a:xfrm>
          <a:prstGeom prst="rect">
            <a:avLst/>
          </a:prstGeom>
        </p:spPr>
        <p:txBody>
          <a:bodyPr wrap="none">
            <a:spAutoFit/>
          </a:bodyPr>
          <a:lstStyle>
            <a:lvl1pPr>
              <a:lnSpc>
                <a:spcPct val="100000"/>
              </a:lnSpc>
              <a:defRPr sz="2400">
                <a:solidFill>
                  <a:schemeClr val="tx1"/>
                </a:solidFill>
                <a:latin typeface="+mj-ea"/>
                <a:ea typeface="+mj-ea"/>
              </a:defRPr>
            </a:lvl1pPr>
          </a:lstStyle>
          <a:p>
            <a:r>
              <a:rPr lang="ja-JP" altLang="en-US" dirty="0"/>
              <a:t>マスタ タイトルの書式設定</a:t>
            </a:r>
          </a:p>
        </p:txBody>
      </p:sp>
      <p:sp>
        <p:nvSpPr>
          <p:cNvPr id="49" name="テキスト プレースホルダ 48"/>
          <p:cNvSpPr>
            <a:spLocks noGrp="1"/>
          </p:cNvSpPr>
          <p:nvPr userDrawn="1">
            <p:ph type="body" sz="quarter" idx="11"/>
          </p:nvPr>
        </p:nvSpPr>
        <p:spPr bwMode="gray">
          <a:xfrm>
            <a:off x="2138610" y="2742133"/>
            <a:ext cx="2861681" cy="369332"/>
          </a:xfrm>
          <a:prstGeom prst="rect">
            <a:avLst/>
          </a:prstGeom>
        </p:spPr>
        <p:txBody>
          <a:bodyPr wrap="none">
            <a:spAutoFit/>
          </a:bodyPr>
          <a:lstStyle>
            <a:lvl1pPr>
              <a:buNone/>
              <a:defRPr sz="1800">
                <a:latin typeface="+mn-ea"/>
                <a:ea typeface="+mn-ea"/>
              </a:defRPr>
            </a:lvl1pPr>
          </a:lstStyle>
          <a:p>
            <a:pPr lvl="0"/>
            <a:r>
              <a:rPr kumimoji="1" lang="ja-JP" altLang="en-US"/>
              <a:t>マスタ テキストの書式設定</a:t>
            </a:r>
          </a:p>
        </p:txBody>
      </p:sp>
      <p:sp>
        <p:nvSpPr>
          <p:cNvPr id="44"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13" name="図 12" descr="ea60_010_032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extLst>
      <p:ext uri="{BB962C8B-B14F-4D97-AF65-F5344CB8AC3E}">
        <p14:creationId xmlns:p14="http://schemas.microsoft.com/office/powerpoint/2010/main" val="165152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54" name="スライド番号プレースホルダ 2"/>
          <p:cNvSpPr>
            <a:spLocks noGrp="1"/>
          </p:cNvSpPr>
          <p:nvPr>
            <p:ph type="sldNum" sz="quarter" idx="10"/>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a:p>
        </p:txBody>
      </p:sp>
      <p:sp>
        <p:nvSpPr>
          <p:cNvPr id="3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39" name="グループ化 38"/>
          <p:cNvGrpSpPr/>
          <p:nvPr userDrawn="1"/>
        </p:nvGrpSpPr>
        <p:grpSpPr bwMode="gray">
          <a:xfrm>
            <a:off x="324487" y="2057426"/>
            <a:ext cx="8495663" cy="97488"/>
            <a:chOff x="324487" y="2057426"/>
            <a:chExt cx="8495663" cy="97488"/>
          </a:xfrm>
        </p:grpSpPr>
        <p:sp>
          <p:nvSpPr>
            <p:cNvPr id="40"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1" name="グループ化 16"/>
            <p:cNvGrpSpPr/>
            <p:nvPr/>
          </p:nvGrpSpPr>
          <p:grpSpPr bwMode="gray">
            <a:xfrm>
              <a:off x="324487" y="2057426"/>
              <a:ext cx="1938812" cy="97488"/>
              <a:chOff x="312738" y="2747963"/>
              <a:chExt cx="1970087" cy="109537"/>
            </a:xfrm>
          </p:grpSpPr>
          <p:sp>
            <p:nvSpPr>
              <p:cNvPr id="42" name="正方形/長方形 41"/>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3" name="正方形/長方形 42"/>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4" name="図 43"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bwMode="gray">
          <a:xfrm>
            <a:off x="566739" y="2365096"/>
            <a:ext cx="3267241" cy="397032"/>
          </a:xfrm>
          <a:prstGeom prst="rect">
            <a:avLst/>
          </a:prstGeom>
        </p:spPr>
        <p:txBody>
          <a:bodyPr wrap="none">
            <a:spAutoFit/>
          </a:bodyPr>
          <a:lstStyle>
            <a:lvl1pPr>
              <a:defRPr sz="2200">
                <a:solidFill>
                  <a:schemeClr val="tx1"/>
                </a:solidFill>
                <a:latin typeface="+mj-ea"/>
                <a:ea typeface="+mj-ea"/>
              </a:defRPr>
            </a:lvl1pPr>
          </a:lstStyle>
          <a:p>
            <a:r>
              <a:rPr lang="ja-JP" altLang="en-US" dirty="0"/>
              <a:t>マスタ タイトルの書式設定</a:t>
            </a:r>
          </a:p>
        </p:txBody>
      </p:sp>
      <p:sp>
        <p:nvSpPr>
          <p:cNvPr id="54"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39"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grpSp>
        <p:nvGrpSpPr>
          <p:cNvPr id="40" name="グループ化 39"/>
          <p:cNvGrpSpPr/>
          <p:nvPr userDrawn="1"/>
        </p:nvGrpSpPr>
        <p:grpSpPr bwMode="gray">
          <a:xfrm>
            <a:off x="324487" y="2057426"/>
            <a:ext cx="8495663" cy="97488"/>
            <a:chOff x="324487" y="2057426"/>
            <a:chExt cx="8495663" cy="97488"/>
          </a:xfrm>
        </p:grpSpPr>
        <p:sp>
          <p:nvSpPr>
            <p:cNvPr id="41" name="正方形/長方形 11"/>
            <p:cNvSpPr>
              <a:spLocks noChangeArrowheads="1"/>
            </p:cNvSpPr>
            <p:nvPr/>
          </p:nvSpPr>
          <p:spPr bwMode="gray">
            <a:xfrm>
              <a:off x="324489" y="2057426"/>
              <a:ext cx="8495661" cy="97488"/>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42" name="グループ化 16"/>
            <p:cNvGrpSpPr/>
            <p:nvPr/>
          </p:nvGrpSpPr>
          <p:grpSpPr bwMode="gray">
            <a:xfrm>
              <a:off x="324487" y="2057426"/>
              <a:ext cx="1938812" cy="97488"/>
              <a:chOff x="312738" y="2747963"/>
              <a:chExt cx="1970087" cy="109537"/>
            </a:xfrm>
          </p:grpSpPr>
          <p:sp>
            <p:nvSpPr>
              <p:cNvPr id="43" name="正方形/長方形 42"/>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44" name="正方形/長方形 43"/>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pic>
        <p:nvPicPr>
          <p:cNvPr id="45" name="図 44"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50655" y="402724"/>
            <a:ext cx="1769495" cy="5076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userDrawn="1">
            <p:ph type="title"/>
          </p:nvPr>
        </p:nvSpPr>
        <p:spPr bwMode="gray">
          <a:xfrm>
            <a:off x="113192" y="134612"/>
            <a:ext cx="7486488" cy="369332"/>
          </a:xfrm>
          <a:prstGeom prst="rect">
            <a:avLst/>
          </a:prstGeom>
        </p:spPr>
        <p:txBody>
          <a:bodyPr wrap="square">
            <a:spAutoFit/>
          </a:bodyPr>
          <a:lstStyle>
            <a:lvl1pPr>
              <a:defRPr sz="2000">
                <a:solidFill>
                  <a:schemeClr val="tx1"/>
                </a:solidFill>
                <a:latin typeface="+mj-ea"/>
                <a:ea typeface="+mj-ea"/>
              </a:defRPr>
            </a:lvl1pPr>
          </a:lstStyle>
          <a:p>
            <a:r>
              <a:rPr lang="ja-JP" altLang="en-US" dirty="0"/>
              <a:t>マスタ タイトルの書式設定</a:t>
            </a:r>
          </a:p>
        </p:txBody>
      </p:sp>
      <p:sp>
        <p:nvSpPr>
          <p:cNvPr id="36" name="スライド番号プレースホルダ 2"/>
          <p:cNvSpPr txBox="1">
            <a:spLocks/>
          </p:cNvSpPr>
          <p:nvPr userDrawn="1"/>
        </p:nvSpPr>
        <p:spPr bwMode="gray">
          <a:xfrm>
            <a:off x="8560360" y="4916262"/>
            <a:ext cx="488950" cy="228600"/>
          </a:xfrm>
          <a:prstGeom prst="rect">
            <a:avLst/>
          </a:prstGeom>
        </p:spPr>
        <p:txBody>
          <a:bodyPr/>
          <a:lstStyle>
            <a:lvl1pPr algn="r">
              <a:defRPr sz="1100" smtClean="0">
                <a:latin typeface="Arial" pitchFamily="34" charset="0"/>
                <a:cs typeface="Arial" pitchFamily="34" charset="0"/>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fld id="{790173A9-6621-4FFE-BC07-AC198BDD4C9A}" type="slidenum">
              <a:rPr kumimoji="1" lang="en-US" altLang="ja-JP" sz="1100" b="0" i="0" u="none" strike="noStrike" kern="1200" cap="none" spc="0" normalizeH="0" baseline="0" noProof="0" smtClean="0">
                <a:ln>
                  <a:noFill/>
                </a:ln>
                <a:solidFill>
                  <a:schemeClr val="tx1"/>
                </a:solidFill>
                <a:effectLst/>
                <a:uLnTx/>
                <a:uFillTx/>
                <a:latin typeface="+mj-lt"/>
                <a:ea typeface="+mn-ea"/>
                <a:cs typeface="Arial" pitchFamily="34" charset="0"/>
              </a:rPr>
              <a:pPr marL="0" marR="0" lvl="0" indent="0" algn="r" defTabSz="914400" rtl="0" eaLnBrk="1" fontAlgn="base" latinLnBrk="0" hangingPunct="1">
                <a:lnSpc>
                  <a:spcPct val="90000"/>
                </a:lnSpc>
                <a:spcBef>
                  <a:spcPct val="0"/>
                </a:spcBef>
                <a:spcAft>
                  <a:spcPct val="0"/>
                </a:spcAft>
                <a:buClrTx/>
                <a:buSzTx/>
                <a:buFontTx/>
                <a:buNone/>
                <a:tabLst/>
                <a:defRPr/>
              </a:pPr>
              <a:t>‹#›</a:t>
            </a:fld>
            <a:endParaRPr kumimoji="1" lang="en-US" altLang="ja-JP" sz="1100" b="0" i="0" u="none" strike="noStrike" kern="1200" cap="none" spc="0" normalizeH="0" baseline="0" noProof="0" dirty="0">
              <a:ln>
                <a:noFill/>
              </a:ln>
              <a:solidFill>
                <a:schemeClr val="tx1"/>
              </a:solidFill>
              <a:effectLst/>
              <a:uLnTx/>
              <a:uFillTx/>
              <a:latin typeface="+mj-lt"/>
              <a:ea typeface="+mn-ea"/>
              <a:cs typeface="Arial" pitchFamily="34" charset="0"/>
            </a:endParaRPr>
          </a:p>
        </p:txBody>
      </p:sp>
      <p:sp>
        <p:nvSpPr>
          <p:cNvPr id="73" name="正方形/長方形 11"/>
          <p:cNvSpPr>
            <a:spLocks noChangeArrowheads="1"/>
          </p:cNvSpPr>
          <p:nvPr userDrawn="1"/>
        </p:nvSpPr>
        <p:spPr bwMode="gray">
          <a:xfrm>
            <a:off x="0" y="595775"/>
            <a:ext cx="9144000" cy="66292"/>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74" name="グループ化 62"/>
          <p:cNvGrpSpPr/>
          <p:nvPr userDrawn="1"/>
        </p:nvGrpSpPr>
        <p:grpSpPr bwMode="gray">
          <a:xfrm>
            <a:off x="-3" y="595775"/>
            <a:ext cx="1318393" cy="66292"/>
            <a:chOff x="312738" y="2747963"/>
            <a:chExt cx="1970087" cy="109537"/>
          </a:xfrm>
        </p:grpSpPr>
        <p:sp>
          <p:nvSpPr>
            <p:cNvPr id="75" name="正方形/長方形 74"/>
            <p:cNvSpPr/>
            <p:nvPr/>
          </p:nvSpPr>
          <p:spPr bwMode="gray">
            <a:xfrm>
              <a:off x="312738" y="2747963"/>
              <a:ext cx="1970087" cy="109537"/>
            </a:xfrm>
            <a:prstGeom prst="rect">
              <a:avLst/>
            </a:prstGeom>
            <a:solidFill>
              <a:srgbClr val="FF0026"/>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6" name="正方形/長方形 75"/>
            <p:cNvSpPr/>
            <p:nvPr/>
          </p:nvSpPr>
          <p:spPr bwMode="gray">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sp>
        <p:nvSpPr>
          <p:cNvPr id="48" name="Text Box 13"/>
          <p:cNvSpPr txBox="1">
            <a:spLocks noChangeArrowheads="1"/>
          </p:cNvSpPr>
          <p:nvPr userDrawn="1"/>
        </p:nvSpPr>
        <p:spPr bwMode="gray">
          <a:xfrm>
            <a:off x="6923115" y="4949429"/>
            <a:ext cx="1770036" cy="189283"/>
          </a:xfrm>
          <a:prstGeom prst="rect">
            <a:avLst/>
          </a:prstGeom>
          <a:noFill/>
          <a:ln w="25400">
            <a:noFill/>
            <a:miter lim="800000"/>
            <a:headEnd/>
            <a:tailEnd/>
          </a:ln>
        </p:spPr>
        <p:txBody>
          <a:bodyPr wrap="none">
            <a:spAutoFit/>
          </a:bodyPr>
          <a:lstStyle/>
          <a:p>
            <a:pPr algn="r">
              <a:spcBef>
                <a:spcPct val="50000"/>
              </a:spcBef>
              <a:defRPr/>
            </a:pPr>
            <a:r>
              <a:rPr kumimoji="0" lang="en-US" altLang="ja-JP" sz="700" dirty="0">
                <a:solidFill>
                  <a:schemeClr val="tx1"/>
                </a:solidFill>
                <a:latin typeface="Arial" charset="0"/>
                <a:ea typeface="ＭＳ Ｐゴシック" pitchFamily="50" charset="-128"/>
              </a:rPr>
              <a:t>© Hitachi, Ltd. 2022. All rights reserved.</a:t>
            </a:r>
          </a:p>
        </p:txBody>
      </p:sp>
      <p:pic>
        <p:nvPicPr>
          <p:cNvPr id="49" name="図 48" descr="ea60_010_030_dwin.w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74175" y="138115"/>
            <a:ext cx="1195200" cy="34285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pic>
        <p:nvPicPr>
          <p:cNvPr id="3" name="図 2" descr="海の向こうに見える虹&#10;&#10;低い精度で自動的に生成された説明">
            <a:extLst>
              <a:ext uri="{FF2B5EF4-FFF2-40B4-BE49-F238E27FC236}">
                <a16:creationId xmlns:a16="http://schemas.microsoft.com/office/drawing/2014/main" id="{A33B4DBA-7F3A-4A0C-B0F3-A7BCD435B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7428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3D8859-58C1-4FFE-9619-27660A1D6C49}"/>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07116" y="1373598"/>
            <a:ext cx="6489414" cy="2432069"/>
          </a:xfrm>
          <a:prstGeom prst="rect">
            <a:avLst/>
          </a:prstGeom>
        </p:spPr>
      </p:pic>
    </p:spTree>
    <p:extLst>
      <p:ext uri="{BB962C8B-B14F-4D97-AF65-F5344CB8AC3E}">
        <p14:creationId xmlns:p14="http://schemas.microsoft.com/office/powerpoint/2010/main" val="154114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スライド">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A0549ABA-23ED-CBE6-536E-8F6DE6DBAB43}"/>
              </a:ext>
            </a:extLst>
          </p:cNvPr>
          <p:cNvSpPr/>
          <p:nvPr userDrawn="1"/>
        </p:nvSpPr>
        <p:spPr bwMode="gray">
          <a:xfrm>
            <a:off x="0" y="0"/>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2" name="正方形/長方形 8">
            <a:extLst>
              <a:ext uri="{FF2B5EF4-FFF2-40B4-BE49-F238E27FC236}">
                <a16:creationId xmlns:a16="http://schemas.microsoft.com/office/drawing/2014/main" id="{73D21592-839F-926E-01B6-392E5D9ED49B}"/>
              </a:ext>
            </a:extLst>
          </p:cNvPr>
          <p:cNvSpPr/>
          <p:nvPr userDrawn="1"/>
        </p:nvSpPr>
        <p:spPr bwMode="gray">
          <a:xfrm rot="10800000">
            <a:off x="-46069" y="-484106"/>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4" name="月 63">
            <a:extLst>
              <a:ext uri="{FF2B5EF4-FFF2-40B4-BE49-F238E27FC236}">
                <a16:creationId xmlns:a16="http://schemas.microsoft.com/office/drawing/2014/main" id="{FCB7B17D-E7B6-847B-083C-FB27A7356AA1}"/>
              </a:ext>
            </a:extLst>
          </p:cNvPr>
          <p:cNvSpPr/>
          <p:nvPr userDrawn="1"/>
        </p:nvSpPr>
        <p:spPr bwMode="gray">
          <a:xfrm rot="9082689">
            <a:off x="6654226" y="-932081"/>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66" name="円弧 65">
            <a:extLst>
              <a:ext uri="{FF2B5EF4-FFF2-40B4-BE49-F238E27FC236}">
                <a16:creationId xmlns:a16="http://schemas.microsoft.com/office/drawing/2014/main" id="{5A6A6C0D-9BCF-9195-FACF-31DE64BC20C6}"/>
              </a:ext>
            </a:extLst>
          </p:cNvPr>
          <p:cNvSpPr/>
          <p:nvPr userDrawn="1"/>
        </p:nvSpPr>
        <p:spPr bwMode="gray">
          <a:xfrm>
            <a:off x="-1003429" y="-468589"/>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68" name="正方形/長方形 8">
            <a:extLst>
              <a:ext uri="{FF2B5EF4-FFF2-40B4-BE49-F238E27FC236}">
                <a16:creationId xmlns:a16="http://schemas.microsoft.com/office/drawing/2014/main" id="{6C78541C-3195-9BC7-4950-4E27143CAFE5}"/>
              </a:ext>
            </a:extLst>
          </p:cNvPr>
          <p:cNvSpPr/>
          <p:nvPr userDrawn="1"/>
        </p:nvSpPr>
        <p:spPr bwMode="gray">
          <a:xfrm>
            <a:off x="-139194" y="3004324"/>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70" name="フリーフォーム: 図形 69">
            <a:extLst>
              <a:ext uri="{FF2B5EF4-FFF2-40B4-BE49-F238E27FC236}">
                <a16:creationId xmlns:a16="http://schemas.microsoft.com/office/drawing/2014/main" id="{E88C6B1B-0E36-F23D-D27C-3D3DA9CAC7AD}"/>
              </a:ext>
            </a:extLst>
          </p:cNvPr>
          <p:cNvSpPr/>
          <p:nvPr userDrawn="1"/>
        </p:nvSpPr>
        <p:spPr bwMode="gray">
          <a:xfrm>
            <a:off x="2116723" y="3039356"/>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72" name="月 71">
            <a:extLst>
              <a:ext uri="{FF2B5EF4-FFF2-40B4-BE49-F238E27FC236}">
                <a16:creationId xmlns:a16="http://schemas.microsoft.com/office/drawing/2014/main" id="{EBD022A6-A195-144A-9DD3-AC34C991BAB5}"/>
              </a:ext>
            </a:extLst>
          </p:cNvPr>
          <p:cNvSpPr/>
          <p:nvPr userDrawn="1"/>
        </p:nvSpPr>
        <p:spPr bwMode="gray">
          <a:xfrm rot="4515890">
            <a:off x="2471113" y="-424149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4" name="月 73">
            <a:extLst>
              <a:ext uri="{FF2B5EF4-FFF2-40B4-BE49-F238E27FC236}">
                <a16:creationId xmlns:a16="http://schemas.microsoft.com/office/drawing/2014/main" id="{BBF16EF4-3192-DC9D-39E0-678370BE1769}"/>
              </a:ext>
            </a:extLst>
          </p:cNvPr>
          <p:cNvSpPr/>
          <p:nvPr userDrawn="1"/>
        </p:nvSpPr>
        <p:spPr bwMode="gray">
          <a:xfrm rot="4515890">
            <a:off x="2460768" y="-4386658"/>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6" name="月 75">
            <a:extLst>
              <a:ext uri="{FF2B5EF4-FFF2-40B4-BE49-F238E27FC236}">
                <a16:creationId xmlns:a16="http://schemas.microsoft.com/office/drawing/2014/main" id="{0D9C76EC-E9B7-D176-DE89-3D0F4F4CA57A}"/>
              </a:ext>
            </a:extLst>
          </p:cNvPr>
          <p:cNvSpPr/>
          <p:nvPr userDrawn="1"/>
        </p:nvSpPr>
        <p:spPr bwMode="gray">
          <a:xfrm rot="4515890">
            <a:off x="2461456" y="-4385546"/>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8" name="正方形/長方形 77">
            <a:extLst>
              <a:ext uri="{FF2B5EF4-FFF2-40B4-BE49-F238E27FC236}">
                <a16:creationId xmlns:a16="http://schemas.microsoft.com/office/drawing/2014/main" id="{B1BB4A08-E5CA-4414-E00C-D40EB3188D2F}"/>
              </a:ext>
            </a:extLst>
          </p:cNvPr>
          <p:cNvSpPr/>
          <p:nvPr userDrawn="1"/>
        </p:nvSpPr>
        <p:spPr bwMode="gray">
          <a:xfrm>
            <a:off x="-139194" y="5158314"/>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0" name="正方形/長方形 79">
            <a:extLst>
              <a:ext uri="{FF2B5EF4-FFF2-40B4-BE49-F238E27FC236}">
                <a16:creationId xmlns:a16="http://schemas.microsoft.com/office/drawing/2014/main" id="{B3E15358-DF8F-F786-CD67-E60791177E71}"/>
              </a:ext>
            </a:extLst>
          </p:cNvPr>
          <p:cNvSpPr/>
          <p:nvPr userDrawn="1"/>
        </p:nvSpPr>
        <p:spPr bwMode="gray">
          <a:xfrm>
            <a:off x="-2193679" y="-204063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2" name="円弧 81">
            <a:extLst>
              <a:ext uri="{FF2B5EF4-FFF2-40B4-BE49-F238E27FC236}">
                <a16:creationId xmlns:a16="http://schemas.microsoft.com/office/drawing/2014/main" id="{CC8C59C5-772A-1AB6-9366-A2CE87D1E928}"/>
              </a:ext>
            </a:extLst>
          </p:cNvPr>
          <p:cNvSpPr/>
          <p:nvPr userDrawn="1"/>
        </p:nvSpPr>
        <p:spPr bwMode="gray">
          <a:xfrm>
            <a:off x="720067" y="-228740"/>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E6A30C2D-177A-E30A-BF81-B09067CFA726}"/>
              </a:ext>
            </a:extLst>
          </p:cNvPr>
          <p:cNvSpPr/>
          <p:nvPr userDrawn="1"/>
        </p:nvSpPr>
        <p:spPr bwMode="gray">
          <a:xfrm>
            <a:off x="-166149" y="-243152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6" name="正方形/長方形 85">
            <a:extLst>
              <a:ext uri="{FF2B5EF4-FFF2-40B4-BE49-F238E27FC236}">
                <a16:creationId xmlns:a16="http://schemas.microsoft.com/office/drawing/2014/main" id="{2D217B72-5D69-FC78-8A90-EAAE04FB4C33}"/>
              </a:ext>
            </a:extLst>
          </p:cNvPr>
          <p:cNvSpPr/>
          <p:nvPr userDrawn="1"/>
        </p:nvSpPr>
        <p:spPr bwMode="gray">
          <a:xfrm>
            <a:off x="9152367" y="-151345"/>
            <a:ext cx="847877"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88" name="Text Box 13">
            <a:extLst>
              <a:ext uri="{FF2B5EF4-FFF2-40B4-BE49-F238E27FC236}">
                <a16:creationId xmlns:a16="http://schemas.microsoft.com/office/drawing/2014/main" id="{008B140B-70CC-F3BB-D5FD-8828C0AE5793}"/>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48" name="テキスト プレースホルダ 48">
            <a:extLst>
              <a:ext uri="{FF2B5EF4-FFF2-40B4-BE49-F238E27FC236}">
                <a16:creationId xmlns:a16="http://schemas.microsoft.com/office/drawing/2014/main" id="{99FD8D38-653C-1027-90B0-CE7D217F9940}"/>
              </a:ext>
            </a:extLst>
          </p:cNvPr>
          <p:cNvSpPr>
            <a:spLocks noGrp="1"/>
          </p:cNvSpPr>
          <p:nvPr>
            <p:ph type="body" sz="quarter" idx="12"/>
          </p:nvPr>
        </p:nvSpPr>
        <p:spPr bwMode="gray">
          <a:xfrm>
            <a:off x="892494" y="2303430"/>
            <a:ext cx="2598788" cy="341632"/>
          </a:xfrm>
          <a:prstGeom prst="rect">
            <a:avLst/>
          </a:prstGeom>
        </p:spPr>
        <p:txBody>
          <a:bodyPr wrap="none">
            <a:spAutoFit/>
          </a:bodyPr>
          <a:lstStyle>
            <a:lvl1pPr>
              <a:buNone/>
              <a:defRPr kumimoji="1" lang="ja-JP" altLang="en-US" sz="18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dirty="0"/>
              <a:t>マスタ テキストの書式設定</a:t>
            </a:r>
          </a:p>
        </p:txBody>
      </p:sp>
      <p:sp>
        <p:nvSpPr>
          <p:cNvPr id="49" name="テキスト プレースホルダ 48">
            <a:extLst>
              <a:ext uri="{FF2B5EF4-FFF2-40B4-BE49-F238E27FC236}">
                <a16:creationId xmlns:a16="http://schemas.microsoft.com/office/drawing/2014/main" id="{9E80B357-D00D-6289-0A04-0068A2BA9CDA}"/>
              </a:ext>
            </a:extLst>
          </p:cNvPr>
          <p:cNvSpPr>
            <a:spLocks noGrp="1"/>
          </p:cNvSpPr>
          <p:nvPr>
            <p:ph type="body" sz="quarter" idx="13" hasCustomPrompt="1"/>
          </p:nvPr>
        </p:nvSpPr>
        <p:spPr bwMode="gray">
          <a:xfrm>
            <a:off x="1047861" y="2952661"/>
            <a:ext cx="6514989" cy="646331"/>
          </a:xfrm>
          <a:prstGeom prst="rect">
            <a:avLst/>
          </a:prstGeom>
        </p:spPr>
        <p:txBody>
          <a:bodyPr wrap="square">
            <a:spAutoFit/>
          </a:bodyPr>
          <a:lstStyle>
            <a:lvl1pPr>
              <a:buNone/>
              <a:defRPr kumimoji="1" lang="ja-JP" altLang="en-US" sz="2000" b="1" i="0" u="none" strike="noStrike" kern="0" cap="none" spc="0" normalizeH="0" baseline="0" dirty="0">
                <a:ln>
                  <a:noFill/>
                </a:ln>
                <a:solidFill>
                  <a:srgbClr val="404040"/>
                </a:solidFill>
                <a:effectLst/>
                <a:uLnTx/>
                <a:uFillTx/>
                <a:latin typeface="Yu Gothic UI" panose="020B0500000000000000" pitchFamily="50" charset="-128"/>
                <a:ea typeface="Yu Gothic UI" panose="020B0500000000000000" pitchFamily="50" charset="-128"/>
                <a:cs typeface="+mn-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dirty="0"/>
              <a:t>1.</a:t>
            </a:r>
            <a:r>
              <a:rPr kumimoji="1" lang="ja-JP" altLang="en-US" dirty="0"/>
              <a:t> 臨個票の作成</a:t>
            </a:r>
            <a:endParaRPr kumimoji="1" lang="en-US" altLang="ja-JP" dirty="0"/>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en-US" altLang="ja-JP"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20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 </a:t>
            </a:r>
            <a:r>
              <a:rPr kumimoji="1" lang="ja-JP" altLang="en-US" sz="1600" b="0" i="0" u="none" strike="noStrike" kern="0" cap="none" spc="0" normalizeH="0" baseline="0" noProof="0" dirty="0">
                <a:ln>
                  <a:noFill/>
                </a:ln>
                <a:solidFill>
                  <a:srgbClr val="404040"/>
                </a:solidFill>
                <a:effectLst/>
                <a:uLnTx/>
                <a:uFillTx/>
                <a:latin typeface="Yu Gothic UI" panose="020B0500000000000000" pitchFamily="50" charset="-128"/>
                <a:ea typeface="Yu Gothic UI" panose="020B0500000000000000" pitchFamily="50" charset="-128"/>
                <a:cs typeface="+mj-cs"/>
              </a:rPr>
              <a:t>②臨個票を更新するケース（院内システムを利用しない場合）</a:t>
            </a:r>
            <a:endParaRPr kumimoji="1" lang="ja-JP" altLang="en-US" dirty="0"/>
          </a:p>
        </p:txBody>
      </p:sp>
      <p:sp>
        <p:nvSpPr>
          <p:cNvPr id="55" name="タイトル 54">
            <a:extLst>
              <a:ext uri="{FF2B5EF4-FFF2-40B4-BE49-F238E27FC236}">
                <a16:creationId xmlns:a16="http://schemas.microsoft.com/office/drawing/2014/main" id="{32EECAFB-73DF-88C2-FD3E-25425DDD1DE0}"/>
              </a:ext>
            </a:extLst>
          </p:cNvPr>
          <p:cNvSpPr>
            <a:spLocks noGrp="1"/>
          </p:cNvSpPr>
          <p:nvPr>
            <p:ph type="title"/>
          </p:nvPr>
        </p:nvSpPr>
        <p:spPr>
          <a:xfrm>
            <a:off x="1015717" y="1701142"/>
            <a:ext cx="7886700" cy="648139"/>
          </a:xfrm>
          <a:prstGeom prst="rect">
            <a:avLst/>
          </a:prstGeom>
        </p:spPr>
        <p:txBody>
          <a:bodyPr/>
          <a:lstStyle>
            <a:lvl1pPr>
              <a:defRPr kumimoji="1" lang="ja-JP" altLang="en-US" sz="3800" b="1" kern="0" dirty="0">
                <a:solidFill>
                  <a:srgbClr val="404040"/>
                </a:solidFill>
                <a:latin typeface="Yu Gothic UI" panose="020B0500000000000000" pitchFamily="50" charset="-128"/>
                <a:ea typeface="Yu Gothic UI" panose="020B0500000000000000" pitchFamily="50" charset="-128"/>
                <a:cs typeface="+mj-cs"/>
              </a:defRPr>
            </a:lvl1pPr>
          </a:lstStyle>
          <a:p>
            <a:r>
              <a:rPr kumimoji="1" lang="ja-JP" altLang="en-US" dirty="0"/>
              <a:t>マスター タイトルの書式設定</a:t>
            </a:r>
          </a:p>
        </p:txBody>
      </p:sp>
      <p:sp>
        <p:nvSpPr>
          <p:cNvPr id="58" name="テキスト プレースホルダー 57">
            <a:extLst>
              <a:ext uri="{FF2B5EF4-FFF2-40B4-BE49-F238E27FC236}">
                <a16:creationId xmlns:a16="http://schemas.microsoft.com/office/drawing/2014/main" id="{46A49CB6-0B8E-1B3F-FFEF-E8C01F0DE645}"/>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Tree>
    <p:extLst>
      <p:ext uri="{BB962C8B-B14F-4D97-AF65-F5344CB8AC3E}">
        <p14:creationId xmlns:p14="http://schemas.microsoft.com/office/powerpoint/2010/main" val="4225650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FD54A11-EE6B-30C9-BE7D-8E738CE55FDB}"/>
              </a:ext>
            </a:extLst>
          </p:cNvPr>
          <p:cNvGrpSpPr/>
          <p:nvPr userDrawn="1"/>
        </p:nvGrpSpPr>
        <p:grpSpPr bwMode="gray">
          <a:xfrm>
            <a:off x="-2170980" y="-2431523"/>
            <a:ext cx="12351073" cy="12318352"/>
            <a:chOff x="-2671077" y="8869932"/>
            <a:chExt cx="12351073" cy="12318352"/>
          </a:xfrm>
        </p:grpSpPr>
        <p:sp>
          <p:nvSpPr>
            <p:cNvPr id="4" name="正方形/長方形 3">
              <a:extLst>
                <a:ext uri="{FF2B5EF4-FFF2-40B4-BE49-F238E27FC236}">
                  <a16:creationId xmlns:a16="http://schemas.microsoft.com/office/drawing/2014/main" id="{25AE7691-B73B-6393-F48F-CC4DB9738A36}"/>
                </a:ext>
              </a:extLst>
            </p:cNvPr>
            <p:cNvSpPr/>
            <p:nvPr/>
          </p:nvSpPr>
          <p:spPr bwMode="gray">
            <a:xfrm>
              <a:off x="-477398" y="11301454"/>
              <a:ext cx="9144000" cy="5143500"/>
            </a:xfrm>
            <a:prstGeom prst="rect">
              <a:avLst/>
            </a:prstGeom>
            <a:gradFill flip="none" rotWithShape="1">
              <a:gsLst>
                <a:gs pos="18000">
                  <a:schemeClr val="accent1">
                    <a:lumMod val="5000"/>
                    <a:lumOff val="95000"/>
                    <a:alpha val="28000"/>
                  </a:schemeClr>
                </a:gs>
                <a:gs pos="83000">
                  <a:srgbClr val="CADEFE"/>
                </a:gs>
                <a:gs pos="100000">
                  <a:srgbClr val="C2D3E8"/>
                </a:gs>
              </a:gsLst>
              <a:lin ang="0" scaled="1"/>
              <a:tileRect/>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5" name="正方形/長方形 8">
              <a:extLst>
                <a:ext uri="{FF2B5EF4-FFF2-40B4-BE49-F238E27FC236}">
                  <a16:creationId xmlns:a16="http://schemas.microsoft.com/office/drawing/2014/main" id="{B1708106-5E09-5FE7-D220-8D79130FACBA}"/>
                </a:ext>
              </a:extLst>
            </p:cNvPr>
            <p:cNvSpPr/>
            <p:nvPr/>
          </p:nvSpPr>
          <p:spPr bwMode="gray">
            <a:xfrm rot="10800000">
              <a:off x="-523467" y="10817348"/>
              <a:ext cx="9386036" cy="2122524"/>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1586953 w 7936559"/>
                <a:gd name="connsiteY1" fmla="*/ 788557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851382" y="530898"/>
                    <a:pt x="1586953" y="788557"/>
                  </a:cubicBezTo>
                  <a:cubicBezTo>
                    <a:pt x="2751720" y="1256591"/>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11000">
                  <a:srgbClr val="48C3E0">
                    <a:alpha val="15000"/>
                  </a:srgbClr>
                </a:gs>
                <a:gs pos="70000">
                  <a:schemeClr val="bg1">
                    <a:alpha val="58000"/>
                  </a:schemeClr>
                </a:gs>
                <a:gs pos="100000">
                  <a:srgbClr val="226E80">
                    <a:alpha val="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6" name="月 5">
              <a:extLst>
                <a:ext uri="{FF2B5EF4-FFF2-40B4-BE49-F238E27FC236}">
                  <a16:creationId xmlns:a16="http://schemas.microsoft.com/office/drawing/2014/main" id="{069E1B5E-A1A2-D3B1-D763-3B579618A256}"/>
                </a:ext>
              </a:extLst>
            </p:cNvPr>
            <p:cNvSpPr/>
            <p:nvPr/>
          </p:nvSpPr>
          <p:spPr bwMode="gray">
            <a:xfrm rot="9082689">
              <a:off x="6176828" y="10369373"/>
              <a:ext cx="2194826" cy="6266060"/>
            </a:xfrm>
            <a:prstGeom prst="moon">
              <a:avLst>
                <a:gd name="adj" fmla="val 5640"/>
              </a:avLst>
            </a:prstGeom>
            <a:gradFill flip="none" rotWithShape="1">
              <a:gsLst>
                <a:gs pos="0">
                  <a:schemeClr val="accent1">
                    <a:lumMod val="5000"/>
                    <a:lumOff val="95000"/>
                    <a:alpha val="28000"/>
                  </a:schemeClr>
                </a:gs>
                <a:gs pos="34000">
                  <a:srgbClr val="001750">
                    <a:alpha val="23000"/>
                  </a:srgbClr>
                </a:gs>
                <a:gs pos="74000">
                  <a:srgbClr val="0650CB">
                    <a:alpha val="17000"/>
                  </a:srgbClr>
                </a:gs>
              </a:gsLst>
              <a:path path="circle">
                <a:fillToRect l="100000" t="100000"/>
              </a:path>
              <a:tileRect r="-100000" b="-100000"/>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7" name="円弧 6">
              <a:extLst>
                <a:ext uri="{FF2B5EF4-FFF2-40B4-BE49-F238E27FC236}">
                  <a16:creationId xmlns:a16="http://schemas.microsoft.com/office/drawing/2014/main" id="{862BBC9B-61DE-207B-86C2-2A0838CE20A5}"/>
                </a:ext>
              </a:extLst>
            </p:cNvPr>
            <p:cNvSpPr/>
            <p:nvPr/>
          </p:nvSpPr>
          <p:spPr bwMode="gray">
            <a:xfrm>
              <a:off x="-1480827" y="10832865"/>
              <a:ext cx="10374022" cy="8347625"/>
            </a:xfrm>
            <a:prstGeom prst="arc">
              <a:avLst>
                <a:gd name="adj1" fmla="val 16309328"/>
                <a:gd name="adj2" fmla="val 34291"/>
              </a:avLst>
            </a:prstGeom>
            <a:noFill/>
            <a:ln w="9525"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sp>
          <p:nvSpPr>
            <p:cNvPr id="8" name="正方形/長方形 8">
              <a:extLst>
                <a:ext uri="{FF2B5EF4-FFF2-40B4-BE49-F238E27FC236}">
                  <a16:creationId xmlns:a16="http://schemas.microsoft.com/office/drawing/2014/main" id="{B6483A19-42A6-893C-2EB2-C76237096231}"/>
                </a:ext>
              </a:extLst>
            </p:cNvPr>
            <p:cNvSpPr/>
            <p:nvPr/>
          </p:nvSpPr>
          <p:spPr bwMode="gray">
            <a:xfrm>
              <a:off x="-616592" y="14305778"/>
              <a:ext cx="9386036" cy="2145226"/>
            </a:xfrm>
            <a:custGeom>
              <a:avLst/>
              <a:gdLst>
                <a:gd name="connsiteX0" fmla="*/ 0 w 7936559"/>
                <a:gd name="connsiteY0" fmla="*/ 0 h 1743792"/>
                <a:gd name="connsiteX1" fmla="*/ 7936559 w 7936559"/>
                <a:gd name="connsiteY1" fmla="*/ 0 h 1743792"/>
                <a:gd name="connsiteX2" fmla="*/ 7936559 w 7936559"/>
                <a:gd name="connsiteY2" fmla="*/ 1743792 h 1743792"/>
                <a:gd name="connsiteX3" fmla="*/ 0 w 7936559"/>
                <a:gd name="connsiteY3" fmla="*/ 1743792 h 1743792"/>
                <a:gd name="connsiteX4" fmla="*/ 0 w 7936559"/>
                <a:gd name="connsiteY4" fmla="*/ 0 h 1743792"/>
                <a:gd name="connsiteX0" fmla="*/ 0 w 7936559"/>
                <a:gd name="connsiteY0" fmla="*/ 45 h 1743837"/>
                <a:gd name="connsiteX1" fmla="*/ 2209800 w 7936559"/>
                <a:gd name="connsiteY1" fmla="*/ 647745 h 1743837"/>
                <a:gd name="connsiteX2" fmla="*/ 7936559 w 7936559"/>
                <a:gd name="connsiteY2" fmla="*/ 45 h 1743837"/>
                <a:gd name="connsiteX3" fmla="*/ 7936559 w 7936559"/>
                <a:gd name="connsiteY3" fmla="*/ 1743837 h 1743837"/>
                <a:gd name="connsiteX4" fmla="*/ 0 w 7936559"/>
                <a:gd name="connsiteY4" fmla="*/ 1743837 h 1743837"/>
                <a:gd name="connsiteX5" fmla="*/ 0 w 7936559"/>
                <a:gd name="connsiteY5" fmla="*/ 45 h 1743837"/>
                <a:gd name="connsiteX0" fmla="*/ 0 w 7936559"/>
                <a:gd name="connsiteY0" fmla="*/ 45 h 1743837"/>
                <a:gd name="connsiteX1" fmla="*/ 2209800 w 7936559"/>
                <a:gd name="connsiteY1" fmla="*/ 647745 h 1743837"/>
                <a:gd name="connsiteX2" fmla="*/ 5676900 w 7936559"/>
                <a:gd name="connsiteY2" fmla="*/ 9144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0 w 7936559"/>
                <a:gd name="connsiteY0" fmla="*/ 45 h 1743837"/>
                <a:gd name="connsiteX1" fmla="*/ 2209800 w 7936559"/>
                <a:gd name="connsiteY1" fmla="*/ 647745 h 1743837"/>
                <a:gd name="connsiteX2" fmla="*/ 5124450 w 7936559"/>
                <a:gd name="connsiteY2" fmla="*/ 990646 h 1743837"/>
                <a:gd name="connsiteX3" fmla="*/ 7936559 w 7936559"/>
                <a:gd name="connsiteY3" fmla="*/ 45 h 1743837"/>
                <a:gd name="connsiteX4" fmla="*/ 7936559 w 7936559"/>
                <a:gd name="connsiteY4" fmla="*/ 1743837 h 1743837"/>
                <a:gd name="connsiteX5" fmla="*/ 0 w 7936559"/>
                <a:gd name="connsiteY5" fmla="*/ 1743837 h 1743837"/>
                <a:gd name="connsiteX6" fmla="*/ 0 w 7936559"/>
                <a:gd name="connsiteY6" fmla="*/ 45 h 1743837"/>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124450 w 7936559"/>
                <a:gd name="connsiteY2" fmla="*/ 99060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09800 w 7936559"/>
                <a:gd name="connsiteY1" fmla="*/ 647700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29250 w 7936559"/>
                <a:gd name="connsiteY2" fmla="*/ 127635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 name="connsiteX0" fmla="*/ 38100 w 7936559"/>
                <a:gd name="connsiteY0" fmla="*/ 742950 h 1743792"/>
                <a:gd name="connsiteX1" fmla="*/ 2263494 w 7936559"/>
                <a:gd name="connsiteY1" fmla="*/ 866811 h 1743792"/>
                <a:gd name="connsiteX2" fmla="*/ 5439989 w 7936559"/>
                <a:gd name="connsiteY2" fmla="*/ 1411991 h 1743792"/>
                <a:gd name="connsiteX3" fmla="*/ 7936559 w 7936559"/>
                <a:gd name="connsiteY3" fmla="*/ 0 h 1743792"/>
                <a:gd name="connsiteX4" fmla="*/ 7936559 w 7936559"/>
                <a:gd name="connsiteY4" fmla="*/ 1743792 h 1743792"/>
                <a:gd name="connsiteX5" fmla="*/ 0 w 7936559"/>
                <a:gd name="connsiteY5" fmla="*/ 1743792 h 1743792"/>
                <a:gd name="connsiteX6" fmla="*/ 38100 w 7936559"/>
                <a:gd name="connsiteY6" fmla="*/ 742950 h 174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6559" h="1743792">
                  <a:moveTo>
                    <a:pt x="38100" y="742950"/>
                  </a:moveTo>
                  <a:cubicBezTo>
                    <a:pt x="927100" y="450850"/>
                    <a:pt x="1527923" y="609152"/>
                    <a:pt x="2263494" y="866811"/>
                  </a:cubicBezTo>
                  <a:cubicBezTo>
                    <a:pt x="3428261" y="1334845"/>
                    <a:pt x="4258889" y="1545341"/>
                    <a:pt x="5439989" y="1411991"/>
                  </a:cubicBezTo>
                  <a:cubicBezTo>
                    <a:pt x="6732959" y="1234191"/>
                    <a:pt x="7049989" y="1009650"/>
                    <a:pt x="7936559" y="0"/>
                  </a:cubicBezTo>
                  <a:lnTo>
                    <a:pt x="7936559" y="1743792"/>
                  </a:lnTo>
                  <a:lnTo>
                    <a:pt x="0" y="1743792"/>
                  </a:lnTo>
                  <a:lnTo>
                    <a:pt x="38100" y="742950"/>
                  </a:lnTo>
                  <a:close/>
                </a:path>
              </a:pathLst>
            </a:custGeom>
            <a:gradFill>
              <a:gsLst>
                <a:gs pos="0">
                  <a:srgbClr val="48C3E0">
                    <a:alpha val="43000"/>
                  </a:srgbClr>
                </a:gs>
                <a:gs pos="70000">
                  <a:schemeClr val="bg1">
                    <a:alpha val="58000"/>
                  </a:schemeClr>
                </a:gs>
                <a:gs pos="100000">
                  <a:srgbClr val="226E80">
                    <a:alpha val="14000"/>
                  </a:srgbClr>
                </a:gs>
              </a:gsLst>
              <a:lin ang="0" scaled="1"/>
            </a:gradFill>
            <a:ln w="9525">
              <a:noFill/>
              <a:miter lim="800000"/>
              <a:headEnd/>
              <a:tailEnd/>
            </a:ln>
            <a:effectLst/>
          </p:spPr>
          <p:txBody>
            <a:bodyPr wrap="none" rtlCol="0" anchor="ctr" anchorCtr="0">
              <a:noAutofit/>
            </a:bodyPr>
            <a:lstStyle/>
            <a:p>
              <a:pPr algn="ctr"/>
              <a:endParaRPr kumimoji="1" lang="ja-JP" altLang="en-US" sz="1800" dirty="0">
                <a:solidFill>
                  <a:schemeClr val="tx1"/>
                </a:solidFill>
              </a:endParaRPr>
            </a:p>
          </p:txBody>
        </p:sp>
        <p:sp>
          <p:nvSpPr>
            <p:cNvPr id="9" name="フリーフォーム: 図形 8">
              <a:extLst>
                <a:ext uri="{FF2B5EF4-FFF2-40B4-BE49-F238E27FC236}">
                  <a16:creationId xmlns:a16="http://schemas.microsoft.com/office/drawing/2014/main" id="{BABD19E7-3EE9-07DF-8AF0-DC2AA9C99E6E}"/>
                </a:ext>
              </a:extLst>
            </p:cNvPr>
            <p:cNvSpPr/>
            <p:nvPr/>
          </p:nvSpPr>
          <p:spPr bwMode="gray">
            <a:xfrm>
              <a:off x="1639325" y="14340810"/>
              <a:ext cx="7068240" cy="1966923"/>
            </a:xfrm>
            <a:custGeom>
              <a:avLst/>
              <a:gdLst>
                <a:gd name="connsiteX0" fmla="*/ 7136756 w 7136756"/>
                <a:gd name="connsiteY0" fmla="*/ 0 h 1966923"/>
                <a:gd name="connsiteX1" fmla="*/ 7136756 w 7136756"/>
                <a:gd name="connsiteY1" fmla="*/ 82288 h 1966923"/>
                <a:gd name="connsiteX2" fmla="*/ 7106498 w 7136756"/>
                <a:gd name="connsiteY2" fmla="*/ 133280 h 1966923"/>
                <a:gd name="connsiteX3" fmla="*/ 4431138 w 7136756"/>
                <a:gd name="connsiteY3" fmla="*/ 1924302 h 1966923"/>
                <a:gd name="connsiteX4" fmla="*/ 776111 w 7136756"/>
                <a:gd name="connsiteY4" fmla="*/ 1202658 h 1966923"/>
                <a:gd name="connsiteX5" fmla="*/ 82242 w 7136756"/>
                <a:gd name="connsiteY5" fmla="*/ 940098 h 1966923"/>
                <a:gd name="connsiteX6" fmla="*/ 0 w 7136756"/>
                <a:gd name="connsiteY6" fmla="*/ 911062 h 1966923"/>
                <a:gd name="connsiteX7" fmla="*/ 107879 w 7136756"/>
                <a:gd name="connsiteY7" fmla="*/ 943969 h 1966923"/>
                <a:gd name="connsiteX8" fmla="*/ 427602 w 7136756"/>
                <a:gd name="connsiteY8" fmla="*/ 1055073 h 1966923"/>
                <a:gd name="connsiteX9" fmla="*/ 4184230 w 7136756"/>
                <a:gd name="connsiteY9" fmla="*/ 1718659 h 1966923"/>
                <a:gd name="connsiteX10" fmla="*/ 7136756 w 7136756"/>
                <a:gd name="connsiteY10" fmla="*/ 0 h 196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6756" h="1966923">
                  <a:moveTo>
                    <a:pt x="7136756" y="0"/>
                  </a:moveTo>
                  <a:lnTo>
                    <a:pt x="7136756" y="82288"/>
                  </a:lnTo>
                  <a:lnTo>
                    <a:pt x="7106498" y="133280"/>
                  </a:lnTo>
                  <a:cubicBezTo>
                    <a:pt x="6378201" y="1315439"/>
                    <a:pt x="5701393" y="1721412"/>
                    <a:pt x="4431138" y="1924302"/>
                  </a:cubicBezTo>
                  <a:cubicBezTo>
                    <a:pt x="3034330" y="2086614"/>
                    <a:pt x="2153602" y="1772343"/>
                    <a:pt x="776111" y="1202658"/>
                  </a:cubicBezTo>
                  <a:cubicBezTo>
                    <a:pt x="558633" y="1124253"/>
                    <a:pt x="325716" y="1030728"/>
                    <a:pt x="82242" y="940098"/>
                  </a:cubicBezTo>
                  <a:lnTo>
                    <a:pt x="0" y="911062"/>
                  </a:lnTo>
                  <a:lnTo>
                    <a:pt x="107879" y="943969"/>
                  </a:lnTo>
                  <a:cubicBezTo>
                    <a:pt x="212615" y="978558"/>
                    <a:pt x="318863" y="1015871"/>
                    <a:pt x="427602" y="1055073"/>
                  </a:cubicBezTo>
                  <a:cubicBezTo>
                    <a:pt x="1805094" y="1624758"/>
                    <a:pt x="2787422" y="1880972"/>
                    <a:pt x="4184230" y="1718659"/>
                  </a:cubicBezTo>
                  <a:cubicBezTo>
                    <a:pt x="5713339" y="1502243"/>
                    <a:pt x="6088269" y="1228935"/>
                    <a:pt x="7136756" y="0"/>
                  </a:cubicBezTo>
                  <a:close/>
                </a:path>
              </a:pathLst>
            </a:custGeom>
            <a:gradFill>
              <a:gsLst>
                <a:gs pos="0">
                  <a:srgbClr val="2D69FF">
                    <a:alpha val="28000"/>
                  </a:srgbClr>
                </a:gs>
                <a:gs pos="70000">
                  <a:schemeClr val="bg1">
                    <a:lumMod val="75000"/>
                    <a:alpha val="17000"/>
                  </a:schemeClr>
                </a:gs>
                <a:gs pos="100000">
                  <a:srgbClr val="001750">
                    <a:alpha val="44000"/>
                  </a:srgbClr>
                </a:gs>
              </a:gsLst>
              <a:lin ang="0" scaled="1"/>
            </a:gradFill>
            <a:ln w="9525">
              <a:noFill/>
              <a:miter lim="800000"/>
              <a:headEnd/>
              <a:tailEnd/>
            </a:ln>
            <a:effectLst/>
          </p:spPr>
          <p:txBody>
            <a:bodyPr wrap="square" rtlCol="0" anchor="ctr" anchorCtr="0">
              <a:noAutofit/>
            </a:bodyPr>
            <a:lstStyle/>
            <a:p>
              <a:pPr algn="ctr"/>
              <a:endParaRPr kumimoji="1" lang="ja-JP" altLang="en-US" sz="1800" dirty="0">
                <a:solidFill>
                  <a:schemeClr val="tx1"/>
                </a:solidFill>
              </a:endParaRPr>
            </a:p>
          </p:txBody>
        </p:sp>
        <p:sp>
          <p:nvSpPr>
            <p:cNvPr id="10" name="月 9">
              <a:extLst>
                <a:ext uri="{FF2B5EF4-FFF2-40B4-BE49-F238E27FC236}">
                  <a16:creationId xmlns:a16="http://schemas.microsoft.com/office/drawing/2014/main" id="{FA24B99E-A2FA-2226-9599-E2694BDE6C4A}"/>
                </a:ext>
              </a:extLst>
            </p:cNvPr>
            <p:cNvSpPr/>
            <p:nvPr/>
          </p:nvSpPr>
          <p:spPr bwMode="gray">
            <a:xfrm rot="4515890">
              <a:off x="1993715" y="7059957"/>
              <a:ext cx="3205124" cy="9969797"/>
            </a:xfrm>
            <a:prstGeom prst="moon">
              <a:avLst>
                <a:gd name="adj" fmla="val 28830"/>
              </a:avLst>
            </a:prstGeom>
            <a:solidFill>
              <a:schemeClr val="bg1">
                <a:lumMod val="85000"/>
                <a:alpha val="82000"/>
              </a:schemeClr>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1" name="月 10">
              <a:extLst>
                <a:ext uri="{FF2B5EF4-FFF2-40B4-BE49-F238E27FC236}">
                  <a16:creationId xmlns:a16="http://schemas.microsoft.com/office/drawing/2014/main" id="{6F945B6B-71FE-EC29-B118-296D8B2CFCCC}"/>
                </a:ext>
              </a:extLst>
            </p:cNvPr>
            <p:cNvSpPr/>
            <p:nvPr/>
          </p:nvSpPr>
          <p:spPr bwMode="gray">
            <a:xfrm rot="4515890">
              <a:off x="1983370" y="6914796"/>
              <a:ext cx="3205124" cy="9969797"/>
            </a:xfrm>
            <a:prstGeom prst="moon">
              <a:avLst>
                <a:gd name="adj" fmla="val 26153"/>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2" name="月 11">
              <a:extLst>
                <a:ext uri="{FF2B5EF4-FFF2-40B4-BE49-F238E27FC236}">
                  <a16:creationId xmlns:a16="http://schemas.microsoft.com/office/drawing/2014/main" id="{E0D3CFF0-75CF-39FE-0ACA-D115D113A8B8}"/>
                </a:ext>
              </a:extLst>
            </p:cNvPr>
            <p:cNvSpPr/>
            <p:nvPr/>
          </p:nvSpPr>
          <p:spPr bwMode="gray">
            <a:xfrm rot="4515890">
              <a:off x="1984058" y="6915908"/>
              <a:ext cx="3205124" cy="9969797"/>
            </a:xfrm>
            <a:prstGeom prst="moon">
              <a:avLst>
                <a:gd name="adj" fmla="val 26228"/>
              </a:avLst>
            </a:prstGeom>
            <a:gradFill flip="none" rotWithShape="1">
              <a:gsLst>
                <a:gs pos="0">
                  <a:srgbClr val="2D69FF">
                    <a:alpha val="32000"/>
                  </a:srgbClr>
                </a:gs>
                <a:gs pos="49000">
                  <a:schemeClr val="bg1">
                    <a:alpha val="72000"/>
                  </a:schemeClr>
                </a:gs>
                <a:gs pos="75000">
                  <a:srgbClr val="B3E2F3">
                    <a:alpha val="23000"/>
                  </a:srgbClr>
                </a:gs>
                <a:gs pos="100000">
                  <a:srgbClr val="48C3E0">
                    <a:alpha val="33000"/>
                  </a:srgbClr>
                </a:gs>
              </a:gsLst>
              <a:lin ang="16200000" scaled="1"/>
              <a:tileRect/>
            </a:gra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3" name="正方形/長方形 12">
              <a:extLst>
                <a:ext uri="{FF2B5EF4-FFF2-40B4-BE49-F238E27FC236}">
                  <a16:creationId xmlns:a16="http://schemas.microsoft.com/office/drawing/2014/main" id="{81DEEFCA-273B-7E30-B5CD-D620A5D07ECA}"/>
                </a:ext>
              </a:extLst>
            </p:cNvPr>
            <p:cNvSpPr/>
            <p:nvPr/>
          </p:nvSpPr>
          <p:spPr bwMode="gray">
            <a:xfrm>
              <a:off x="-643547" y="16453856"/>
              <a:ext cx="9497749" cy="1375237"/>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4" name="正方形/長方形 13">
              <a:extLst>
                <a:ext uri="{FF2B5EF4-FFF2-40B4-BE49-F238E27FC236}">
                  <a16:creationId xmlns:a16="http://schemas.microsoft.com/office/drawing/2014/main" id="{C8F43CD9-A41A-B057-D1F2-B8B34D8FC674}"/>
                </a:ext>
              </a:extLst>
            </p:cNvPr>
            <p:cNvSpPr/>
            <p:nvPr/>
          </p:nvSpPr>
          <p:spPr bwMode="gray">
            <a:xfrm>
              <a:off x="-2671077" y="9260817"/>
              <a:ext cx="2188137" cy="7392553"/>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5" name="円弧 14">
              <a:extLst>
                <a:ext uri="{FF2B5EF4-FFF2-40B4-BE49-F238E27FC236}">
                  <a16:creationId xmlns:a16="http://schemas.microsoft.com/office/drawing/2014/main" id="{CE1BFBD7-67F2-9DA2-82BE-C07756DFC9E3}"/>
                </a:ext>
              </a:extLst>
            </p:cNvPr>
            <p:cNvSpPr/>
            <p:nvPr/>
          </p:nvSpPr>
          <p:spPr bwMode="gray">
            <a:xfrm>
              <a:off x="242669" y="11072714"/>
              <a:ext cx="9332056" cy="10115570"/>
            </a:xfrm>
            <a:prstGeom prst="arc">
              <a:avLst>
                <a:gd name="adj1" fmla="val 16309328"/>
                <a:gd name="adj2" fmla="val 34291"/>
              </a:avLst>
            </a:prstGeom>
            <a:noFill/>
            <a:ln w="9525" cap="flat" cmpd="sng" algn="ctr">
              <a:solidFill>
                <a:schemeClr val="bg1">
                  <a:alpha val="75000"/>
                </a:schemeClr>
              </a:solidFill>
              <a:prstDash val="solid"/>
              <a:round/>
              <a:headEnd type="none" w="med" len="med"/>
              <a:tailEnd type="none" w="med" len="med"/>
            </a:ln>
            <a:effectLst/>
          </p:spPr>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8ED90A5-B60F-AE4C-2000-86CE62DA4390}"/>
                </a:ext>
              </a:extLst>
            </p:cNvPr>
            <p:cNvSpPr/>
            <p:nvPr/>
          </p:nvSpPr>
          <p:spPr bwMode="gray">
            <a:xfrm>
              <a:off x="-643547" y="8869932"/>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17" name="正方形/長方形 16">
              <a:extLst>
                <a:ext uri="{FF2B5EF4-FFF2-40B4-BE49-F238E27FC236}">
                  <a16:creationId xmlns:a16="http://schemas.microsoft.com/office/drawing/2014/main" id="{781FE38D-E128-E98E-4553-CA60768531F6}"/>
                </a:ext>
              </a:extLst>
            </p:cNvPr>
            <p:cNvSpPr/>
            <p:nvPr/>
          </p:nvSpPr>
          <p:spPr bwMode="gray">
            <a:xfrm>
              <a:off x="8643903" y="11150109"/>
              <a:ext cx="1036093" cy="5503261"/>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grpSp>
      <p:sp>
        <p:nvSpPr>
          <p:cNvPr id="18" name="正方形/長方形 17">
            <a:extLst>
              <a:ext uri="{FF2B5EF4-FFF2-40B4-BE49-F238E27FC236}">
                <a16:creationId xmlns:a16="http://schemas.microsoft.com/office/drawing/2014/main" id="{055444BF-CD1F-336D-E715-289DC6293DA3}"/>
              </a:ext>
            </a:extLst>
          </p:cNvPr>
          <p:cNvSpPr/>
          <p:nvPr userDrawn="1"/>
        </p:nvSpPr>
        <p:spPr bwMode="gray">
          <a:xfrm>
            <a:off x="0" y="-46463"/>
            <a:ext cx="5969000" cy="5193792"/>
          </a:xfrm>
          <a:prstGeom prst="rect">
            <a:avLst/>
          </a:prstGeom>
          <a:solidFill>
            <a:schemeClr val="bg1"/>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2" name="Text Box 29">
            <a:extLst>
              <a:ext uri="{FF2B5EF4-FFF2-40B4-BE49-F238E27FC236}">
                <a16:creationId xmlns:a16="http://schemas.microsoft.com/office/drawing/2014/main" id="{44DB8FDD-5A2D-E9B9-B2CA-4E03FBCE7057}"/>
              </a:ext>
            </a:extLst>
          </p:cNvPr>
          <p:cNvSpPr txBox="1">
            <a:spLocks noChangeArrowheads="1"/>
          </p:cNvSpPr>
          <p:nvPr userDrawn="1"/>
        </p:nvSpPr>
        <p:spPr bwMode="gray">
          <a:xfrm>
            <a:off x="625839" y="803897"/>
            <a:ext cx="2063385" cy="590931"/>
          </a:xfrm>
          <a:prstGeom prst="rect">
            <a:avLst/>
          </a:prstGeom>
          <a:noFill/>
          <a:ln w="9525">
            <a:noFill/>
            <a:miter lim="800000"/>
            <a:headEnd/>
            <a:tailEnd/>
          </a:ln>
        </p:spPr>
        <p:txBody>
          <a:bodyPr wrap="none">
            <a:spAutoFit/>
          </a:bodyPr>
          <a:lstStyle/>
          <a:p>
            <a:pPr algn="l"/>
            <a:r>
              <a:rPr lang="en-US" altLang="ja-JP" sz="3600" b="1" dirty="0">
                <a:solidFill>
                  <a:srgbClr val="001750"/>
                </a:solidFill>
                <a:latin typeface="Yu Gothic UI" panose="020B0500000000000000" pitchFamily="50" charset="-128"/>
                <a:ea typeface="Yu Gothic UI" panose="020B0500000000000000" pitchFamily="50" charset="-128"/>
                <a:cs typeface="Arial" pitchFamily="34" charset="0"/>
              </a:rPr>
              <a:t>Contents</a:t>
            </a:r>
            <a:endParaRPr lang="en-US" altLang="ja-JP" sz="3600" b="1" dirty="0">
              <a:solidFill>
                <a:srgbClr val="001750"/>
              </a:solidFill>
              <a:latin typeface="Yu Gothic UI" panose="020B0500000000000000" pitchFamily="50" charset="-128"/>
              <a:ea typeface="Yu Gothic UI" panose="020B0500000000000000" pitchFamily="50" charset="-128"/>
            </a:endParaRPr>
          </a:p>
        </p:txBody>
      </p:sp>
      <p:sp>
        <p:nvSpPr>
          <p:cNvPr id="24" name="正方形/長方形 23">
            <a:extLst>
              <a:ext uri="{FF2B5EF4-FFF2-40B4-BE49-F238E27FC236}">
                <a16:creationId xmlns:a16="http://schemas.microsoft.com/office/drawing/2014/main" id="{6A8DC35E-5F17-0D10-C6A4-5F472A0B8ED9}"/>
              </a:ext>
            </a:extLst>
          </p:cNvPr>
          <p:cNvSpPr/>
          <p:nvPr userDrawn="1"/>
        </p:nvSpPr>
        <p:spPr bwMode="gray">
          <a:xfrm>
            <a:off x="-166150" y="-2421998"/>
            <a:ext cx="9497749" cy="2421998"/>
          </a:xfrm>
          <a:prstGeom prst="rect">
            <a:avLst/>
          </a:prstGeom>
          <a:solidFill>
            <a:srgbClr val="E6E6E6"/>
          </a:solidFill>
          <a:ln w="9525">
            <a:noFill/>
            <a:miter lim="800000"/>
            <a:headEnd/>
            <a:tailEnd/>
          </a:ln>
          <a:effectLst/>
        </p:spPr>
        <p:txBody>
          <a:bodyPr wrap="none" rtlCol="0" anchor="ctr" anchorCtr="0">
            <a:noAutofit/>
          </a:bodyPr>
          <a:lstStyle/>
          <a:p>
            <a:pPr algn="ctr"/>
            <a:endParaRPr kumimoji="1" lang="ja-JP" altLang="en-US" sz="1800">
              <a:solidFill>
                <a:schemeClr val="tx1"/>
              </a:solidFill>
            </a:endParaRPr>
          </a:p>
        </p:txBody>
      </p:sp>
      <p:sp>
        <p:nvSpPr>
          <p:cNvPr id="26" name="スライド番号プレースホルダ 2">
            <a:extLst>
              <a:ext uri="{FF2B5EF4-FFF2-40B4-BE49-F238E27FC236}">
                <a16:creationId xmlns:a16="http://schemas.microsoft.com/office/drawing/2014/main" id="{A12AE650-3A76-E671-05DE-68D232C7622A}"/>
              </a:ext>
            </a:extLst>
          </p:cNvPr>
          <p:cNvSpPr>
            <a:spLocks noGrp="1"/>
          </p:cNvSpPr>
          <p:nvPr>
            <p:ph type="sldNum" sz="quarter" idx="4294967295"/>
          </p:nvPr>
        </p:nvSpPr>
        <p:spPr bwMode="gray">
          <a:xfrm>
            <a:off x="8560360" y="4916262"/>
            <a:ext cx="488950" cy="228600"/>
          </a:xfrm>
          <a:prstGeom prst="rect">
            <a:avLst/>
          </a:prstGeom>
        </p:spPr>
        <p:txBody>
          <a:bodyPr/>
          <a:lstStyle>
            <a:lvl1pPr algn="r">
              <a:defRPr sz="1100" smtClean="0">
                <a:solidFill>
                  <a:schemeClr val="tx1"/>
                </a:solidFill>
                <a:latin typeface="+mj-lt"/>
                <a:ea typeface="+mn-ea"/>
                <a:cs typeface="Arial" pitchFamily="34" charset="0"/>
              </a:defRPr>
            </a:lvl1pPr>
          </a:lstStyle>
          <a:p>
            <a:pPr>
              <a:defRPr/>
            </a:pPr>
            <a:fld id="{790173A9-6621-4FFE-BC07-AC198BDD4C9A}" type="slidenum">
              <a:rPr lang="en-US" altLang="ja-JP" smtClean="0"/>
              <a:pPr>
                <a:defRPr/>
              </a:pPr>
              <a:t>‹#›</a:t>
            </a:fld>
            <a:endParaRPr lang="en-US" altLang="ja-JP" dirty="0"/>
          </a:p>
        </p:txBody>
      </p:sp>
      <p:sp>
        <p:nvSpPr>
          <p:cNvPr id="27" name="Text Box 13">
            <a:extLst>
              <a:ext uri="{FF2B5EF4-FFF2-40B4-BE49-F238E27FC236}">
                <a16:creationId xmlns:a16="http://schemas.microsoft.com/office/drawing/2014/main" id="{94604A91-478D-E5DD-3C0E-60CBFD06AF55}"/>
              </a:ext>
            </a:extLst>
          </p:cNvPr>
          <p:cNvSpPr txBox="1">
            <a:spLocks noChangeArrowheads="1"/>
          </p:cNvSpPr>
          <p:nvPr userDrawn="1"/>
        </p:nvSpPr>
        <p:spPr bwMode="gray">
          <a:xfrm>
            <a:off x="5223932" y="4949429"/>
            <a:ext cx="3469219" cy="203133"/>
          </a:xfrm>
          <a:prstGeom prst="rect">
            <a:avLst/>
          </a:prstGeom>
          <a:noFill/>
          <a:ln w="25400">
            <a:noFill/>
            <a:miter lim="800000"/>
            <a:headEnd/>
            <a:tailEnd/>
          </a:ln>
        </p:spPr>
        <p:txBody>
          <a:bodyPr wrap="none">
            <a:spAutoFit/>
          </a:bodyPr>
          <a:lstStyle/>
          <a:p>
            <a:pPr algn="r">
              <a:spcBef>
                <a:spcPct val="50000"/>
              </a:spcBef>
              <a:defRPr/>
            </a:pPr>
            <a:r>
              <a:rPr lang="en-US" altLang="ja-JP" sz="800" b="0" i="0" dirty="0">
                <a:solidFill>
                  <a:srgbClr val="2E3136"/>
                </a:solidFill>
                <a:effectLst/>
                <a:latin typeface="Arial" panose="020B0604020202020204" pitchFamily="34" charset="0"/>
              </a:rPr>
              <a:t>Copyright © Ministry of Health, </a:t>
            </a:r>
            <a:r>
              <a:rPr lang="en-US" altLang="ja-JP" sz="800" b="0" i="0" dirty="0" err="1">
                <a:solidFill>
                  <a:srgbClr val="2E3136"/>
                </a:solidFill>
                <a:effectLst/>
                <a:latin typeface="Arial" panose="020B0604020202020204" pitchFamily="34" charset="0"/>
              </a:rPr>
              <a:t>Labour</a:t>
            </a:r>
            <a:r>
              <a:rPr lang="en-US" altLang="ja-JP" sz="800" b="0" i="0" dirty="0">
                <a:solidFill>
                  <a:srgbClr val="2E3136"/>
                </a:solidFill>
                <a:effectLst/>
                <a:latin typeface="Arial" panose="020B0604020202020204" pitchFamily="34" charset="0"/>
              </a:rPr>
              <a:t> and Welfare, All Rights reserved.</a:t>
            </a:r>
            <a:endParaRPr kumimoji="0" lang="en-US" altLang="ja-JP" sz="700" dirty="0">
              <a:solidFill>
                <a:schemeClr val="tx1"/>
              </a:solidFill>
              <a:latin typeface="Arial" charset="0"/>
              <a:ea typeface="ＭＳ Ｐゴシック" pitchFamily="50" charset="-128"/>
            </a:endParaRPr>
          </a:p>
        </p:txBody>
      </p:sp>
      <p:sp>
        <p:nvSpPr>
          <p:cNvPr id="28" name="テキスト プレースホルダー 57">
            <a:extLst>
              <a:ext uri="{FF2B5EF4-FFF2-40B4-BE49-F238E27FC236}">
                <a16:creationId xmlns:a16="http://schemas.microsoft.com/office/drawing/2014/main" id="{B74CE449-C795-383D-E0E8-10E4386190CA}"/>
              </a:ext>
            </a:extLst>
          </p:cNvPr>
          <p:cNvSpPr>
            <a:spLocks noGrp="1"/>
          </p:cNvSpPr>
          <p:nvPr>
            <p:ph type="body" sz="quarter" idx="14"/>
          </p:nvPr>
        </p:nvSpPr>
        <p:spPr>
          <a:xfrm>
            <a:off x="0" y="3938067"/>
            <a:ext cx="9144000" cy="997200"/>
          </a:xfrm>
          <a:prstGeom prst="rect">
            <a:avLst/>
          </a:prstGeom>
          <a:solidFill>
            <a:srgbClr val="001750">
              <a:alpha val="85000"/>
            </a:srgbClr>
          </a:solidFill>
          <a:ln w="9525">
            <a:noFill/>
            <a:miter lim="800000"/>
            <a:headEnd/>
            <a:tailEnd/>
          </a:ln>
          <a:effectLst/>
        </p:spPr>
        <p:txBody>
          <a:bodyPr wrap="square" lIns="360000" tIns="180000" rIns="360000" rtlCol="0" anchor="t" anchorCtr="0">
            <a:noAutofit/>
          </a:bodyPr>
          <a:lstStyle>
            <a:lvl1pPr marL="0" indent="0">
              <a:buNone/>
              <a:defRPr lang="ja-JP" altLang="en-US" sz="1400" kern="1200" dirty="0">
                <a:solidFill>
                  <a:schemeClr val="bg1"/>
                </a:solidFill>
                <a:latin typeface="Yu Gothic UI" panose="020B0500000000000000" pitchFamily="50" charset="-128"/>
                <a:ea typeface="Yu Gothic UI" panose="020B0500000000000000" pitchFamily="50" charset="-128"/>
              </a:defRPr>
            </a:lvl1pPr>
          </a:lstStyle>
          <a:p>
            <a:pPr lvl="0">
              <a:lnSpc>
                <a:spcPct val="90000"/>
              </a:lnSpc>
              <a:spcBef>
                <a:spcPct val="0"/>
              </a:spcBef>
            </a:pPr>
            <a:r>
              <a:rPr kumimoji="1" lang="ja-JP" altLang="en-US" dirty="0"/>
              <a:t>マスター テキストの書式設定</a:t>
            </a:r>
          </a:p>
        </p:txBody>
      </p:sp>
      <p:sp>
        <p:nvSpPr>
          <p:cNvPr id="30" name="テキスト プレースホルダー 29">
            <a:extLst>
              <a:ext uri="{FF2B5EF4-FFF2-40B4-BE49-F238E27FC236}">
                <a16:creationId xmlns:a16="http://schemas.microsoft.com/office/drawing/2014/main" id="{7A846E71-87E0-CBD5-17D7-E576693F101F}"/>
              </a:ext>
            </a:extLst>
          </p:cNvPr>
          <p:cNvSpPr>
            <a:spLocks noGrp="1"/>
          </p:cNvSpPr>
          <p:nvPr>
            <p:ph type="body" sz="quarter" idx="15" hasCustomPrompt="1"/>
          </p:nvPr>
        </p:nvSpPr>
        <p:spPr>
          <a:xfrm>
            <a:off x="625839" y="1713926"/>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１</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31" name="テキスト プレースホルダー 29">
            <a:extLst>
              <a:ext uri="{FF2B5EF4-FFF2-40B4-BE49-F238E27FC236}">
                <a16:creationId xmlns:a16="http://schemas.microsoft.com/office/drawing/2014/main" id="{6248C272-DF40-FE39-08FF-BBA438E5B7B0}"/>
              </a:ext>
            </a:extLst>
          </p:cNvPr>
          <p:cNvSpPr>
            <a:spLocks noGrp="1"/>
          </p:cNvSpPr>
          <p:nvPr>
            <p:ph type="body" sz="quarter" idx="16" hasCustomPrompt="1"/>
          </p:nvPr>
        </p:nvSpPr>
        <p:spPr>
          <a:xfrm>
            <a:off x="625839" y="2279655"/>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２</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
        <p:nvSpPr>
          <p:cNvPr id="49" name="テキスト プレースホルダー 29">
            <a:extLst>
              <a:ext uri="{FF2B5EF4-FFF2-40B4-BE49-F238E27FC236}">
                <a16:creationId xmlns:a16="http://schemas.microsoft.com/office/drawing/2014/main" id="{CC7A1365-59DF-1DA7-E8E8-BF7AC3E5B693}"/>
              </a:ext>
            </a:extLst>
          </p:cNvPr>
          <p:cNvSpPr>
            <a:spLocks noGrp="1"/>
          </p:cNvSpPr>
          <p:nvPr>
            <p:ph type="body" sz="quarter" idx="17" hasCustomPrompt="1"/>
          </p:nvPr>
        </p:nvSpPr>
        <p:spPr>
          <a:xfrm>
            <a:off x="625839" y="2845383"/>
            <a:ext cx="5343161" cy="369332"/>
          </a:xfrm>
          <a:prstGeom prst="rect">
            <a:avLst/>
          </a:prstGeom>
        </p:spPr>
        <p:txBody>
          <a:bodyPr/>
          <a:lstStyle>
            <a:lvl1pPr marL="0" indent="0">
              <a:buFont typeface="+mj-lt"/>
              <a:buNone/>
              <a:defRPr kumimoji="1" lang="ja-JP" altLang="en-US" sz="1800" b="1" kern="1200" dirty="0" smtClean="0">
                <a:solidFill>
                  <a:schemeClr val="tx1">
                    <a:lumMod val="50000"/>
                    <a:lumOff val="50000"/>
                  </a:schemeClr>
                </a:solidFill>
                <a:latin typeface="Yu Gothic UI" panose="020B0500000000000000" pitchFamily="50" charset="-128"/>
                <a:ea typeface="Yu Gothic UI" panose="020B0500000000000000" pitchFamily="50" charset="-128"/>
                <a:cs typeface="+mn-cs"/>
              </a:defRPr>
            </a:lvl1pPr>
          </a:lstStyle>
          <a:p>
            <a:pPr lvl="0"/>
            <a:r>
              <a:rPr lang="ja-JP" altLang="en-US" sz="1800" b="1" dirty="0">
                <a:solidFill>
                  <a:srgbClr val="001750"/>
                </a:solidFill>
                <a:latin typeface="Yu Gothic UI" panose="020B0500000000000000" pitchFamily="50" charset="-128"/>
                <a:ea typeface="Yu Gothic UI" panose="020B0500000000000000" pitchFamily="50" charset="-128"/>
              </a:rPr>
              <a:t>３</a:t>
            </a:r>
            <a:r>
              <a:rPr lang="en-US" altLang="ja-JP" sz="1800" b="1" dirty="0">
                <a:solidFill>
                  <a:srgbClr val="001750"/>
                </a:solidFill>
                <a:latin typeface="Yu Gothic UI" panose="020B0500000000000000" pitchFamily="50" charset="-128"/>
                <a:ea typeface="Yu Gothic UI" panose="020B0500000000000000" pitchFamily="50" charset="-128"/>
              </a:rPr>
              <a:t>.</a:t>
            </a:r>
            <a:r>
              <a:rPr lang="ja-JP" altLang="en-US" sz="1800" b="1" dirty="0">
                <a:solidFill>
                  <a:srgbClr val="001750"/>
                </a:solidFill>
                <a:latin typeface="Yu Gothic UI" panose="020B0500000000000000" pitchFamily="50" charset="-128"/>
                <a:ea typeface="Yu Gothic UI" panose="020B0500000000000000" pitchFamily="50" charset="-128"/>
              </a:rPr>
              <a:t> </a:t>
            </a:r>
            <a:r>
              <a:rPr kumimoji="1" lang="ja-JP" altLang="en-US" dirty="0"/>
              <a:t>マスター テキストの書式設定</a:t>
            </a:r>
          </a:p>
        </p:txBody>
      </p:sp>
    </p:spTree>
    <p:extLst>
      <p:ext uri="{BB962C8B-B14F-4D97-AF65-F5344CB8AC3E}">
        <p14:creationId xmlns:p14="http://schemas.microsoft.com/office/powerpoint/2010/main" val="253053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4" r:id="rId2"/>
    <p:sldLayoutId id="2147483683" r:id="rId3"/>
    <p:sldLayoutId id="2147483679" r:id="rId4"/>
    <p:sldLayoutId id="2147483656"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l" rtl="0" fontAlgn="base">
        <a:lnSpc>
          <a:spcPct val="90000"/>
        </a:lnSpc>
        <a:spcBef>
          <a:spcPct val="0"/>
        </a:spcBef>
        <a:spcAft>
          <a:spcPct val="0"/>
        </a:spcAft>
        <a:defRPr kumimoji="1" sz="2600">
          <a:solidFill>
            <a:schemeClr val="bg1"/>
          </a:solidFill>
          <a:latin typeface="+mj-lt"/>
          <a:ea typeface="+mj-ea"/>
          <a:cs typeface="+mj-cs"/>
        </a:defRPr>
      </a:lvl1pPr>
      <a:lvl2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2pPr>
      <a:lvl3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3pPr>
      <a:lvl4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4pPr>
      <a:lvl5pPr algn="l" rtl="0" fontAlgn="base">
        <a:lnSpc>
          <a:spcPct val="90000"/>
        </a:lnSpc>
        <a:spcBef>
          <a:spcPct val="0"/>
        </a:spcBef>
        <a:spcAft>
          <a:spcPct val="0"/>
        </a:spcAft>
        <a:defRPr kumimoji="1" sz="2600">
          <a:solidFill>
            <a:schemeClr val="bg1"/>
          </a:solidFill>
          <a:latin typeface="Arial" charset="0"/>
          <a:ea typeface="HGPｺﾞｼｯｸE" pitchFamily="50" charset="-128"/>
        </a:defRPr>
      </a:lvl5pPr>
      <a:lvl6pPr marL="4572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6pPr>
      <a:lvl7pPr marL="9144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7pPr>
      <a:lvl8pPr marL="13716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8pPr>
      <a:lvl9pPr marL="1828800" algn="l" rtl="0" fontAlgn="base">
        <a:lnSpc>
          <a:spcPct val="90000"/>
        </a:lnSpc>
        <a:spcBef>
          <a:spcPct val="0"/>
        </a:spcBef>
        <a:spcAft>
          <a:spcPct val="0"/>
        </a:spcAft>
        <a:defRPr kumimoji="1" sz="2600">
          <a:solidFill>
            <a:schemeClr val="bg1"/>
          </a:solidFill>
          <a:latin typeface="Arial" charset="0"/>
          <a:ea typeface="HGPｺﾞｼｯｸE"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microsoft.com/office/2018/10/relationships/comments" Target="../comments/modernComment_2B5_30BE61AE.xml"/><Relationship Id="rId4" Type="http://schemas.openxmlformats.org/officeDocument/2006/relationships/notesSlide" Target="../notesSlides/notesSlide9.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4.png"/><Relationship Id="rId5" Type="http://schemas.microsoft.com/office/2018/10/relationships/comments" Target="../comments/modernComment_2B6_204D552F.xml"/><Relationship Id="rId10" Type="http://schemas.microsoft.com/office/2007/relationships/hdphoto" Target="../media/hdphoto2.wdp"/><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png"/><Relationship Id="rId5" Type="http://schemas.microsoft.com/office/2018/10/relationships/comments" Target="../comments/modernComment_2B7_5818895A.xml"/><Relationship Id="rId4" Type="http://schemas.openxmlformats.org/officeDocument/2006/relationships/notesSlide" Target="../notesSlides/notesSlide11.xml"/><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5.png"/><Relationship Id="rId5" Type="http://schemas.microsoft.com/office/2018/10/relationships/comments" Target="../comments/modernComment_2B8_60F75356.xml"/><Relationship Id="rId4" Type="http://schemas.openxmlformats.org/officeDocument/2006/relationships/notesSlide" Target="../notesSlides/notesSlide12.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9.png"/><Relationship Id="rId5" Type="http://schemas.microsoft.com/office/2018/10/relationships/comments" Target="../comments/modernComment_2B1_CF4FBFDD.xm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9.png"/><Relationship Id="rId5" Type="http://schemas.microsoft.com/office/2018/10/relationships/comments" Target="../comments/modernComment_2B4_4E08764D.xml"/><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0384B085-9479-C630-774A-338EEF86A0C7}"/>
              </a:ext>
            </a:extLst>
          </p:cNvPr>
          <p:cNvSpPr>
            <a:spLocks noGrp="1"/>
          </p:cNvSpPr>
          <p:nvPr>
            <p:ph type="body" sz="quarter" idx="12"/>
          </p:nvPr>
        </p:nvSpPr>
        <p:spPr>
          <a:xfrm>
            <a:off x="892494" y="2303430"/>
            <a:ext cx="2492990" cy="369332"/>
          </a:xfrm>
        </p:spPr>
        <p:txBody>
          <a:bodyPr/>
          <a:lstStyle/>
          <a:p>
            <a:r>
              <a:rPr kumimoji="1" lang="zh-TW" altLang="en-US" dirty="0"/>
              <a:t>（</a:t>
            </a:r>
            <a:r>
              <a:rPr lang="ja-JP" altLang="en-US" dirty="0"/>
              <a:t>小慢</a:t>
            </a:r>
            <a:r>
              <a:rPr kumimoji="1" lang="zh-TW" altLang="en-US" dirty="0"/>
              <a:t>編）医療機関用</a:t>
            </a:r>
          </a:p>
        </p:txBody>
      </p:sp>
      <p:sp>
        <p:nvSpPr>
          <p:cNvPr id="10" name="テキスト プレースホルダー 9">
            <a:extLst>
              <a:ext uri="{FF2B5EF4-FFF2-40B4-BE49-F238E27FC236}">
                <a16:creationId xmlns:a16="http://schemas.microsoft.com/office/drawing/2014/main" id="{0842F82F-0D18-ED00-B87A-1FCCED04BD24}"/>
              </a:ext>
            </a:extLst>
          </p:cNvPr>
          <p:cNvSpPr>
            <a:spLocks noGrp="1"/>
          </p:cNvSpPr>
          <p:nvPr>
            <p:ph type="body" sz="quarter" idx="13"/>
          </p:nvPr>
        </p:nvSpPr>
        <p:spPr>
          <a:xfrm>
            <a:off x="1047861" y="2952661"/>
            <a:ext cx="6794561" cy="646331"/>
          </a:xfrm>
        </p:spPr>
        <p:txBody>
          <a:bodyPr/>
          <a:lstStyle/>
          <a:p>
            <a:pPr>
              <a:lnSpc>
                <a:spcPct val="90000"/>
              </a:lnSpc>
              <a:spcBef>
                <a:spcPts val="0"/>
              </a:spcBef>
            </a:pPr>
            <a:r>
              <a:rPr lang="en-US" altLang="ja-JP" dirty="0"/>
              <a:t>2. </a:t>
            </a:r>
            <a:r>
              <a:rPr lang="ja-JP" altLang="en-US" dirty="0"/>
              <a:t>意見書の作成</a:t>
            </a:r>
            <a:endParaRPr lang="en-US" altLang="ja-JP" dirty="0"/>
          </a:p>
          <a:p>
            <a:pPr>
              <a:lnSpc>
                <a:spcPct val="90000"/>
              </a:lnSpc>
              <a:spcBef>
                <a:spcPts val="0"/>
              </a:spcBef>
            </a:pPr>
            <a:r>
              <a:rPr lang="ja-JP" altLang="en-US" b="0" dirty="0"/>
              <a:t>　</a:t>
            </a:r>
            <a:r>
              <a:rPr lang="ja-JP" altLang="en-US" sz="1600" b="0" dirty="0"/>
              <a:t>①意見書を新規作成するケース（院内システムを利用しない場合）</a:t>
            </a:r>
          </a:p>
        </p:txBody>
      </p:sp>
      <p:sp>
        <p:nvSpPr>
          <p:cNvPr id="11" name="タイトル 10">
            <a:extLst>
              <a:ext uri="{FF2B5EF4-FFF2-40B4-BE49-F238E27FC236}">
                <a16:creationId xmlns:a16="http://schemas.microsoft.com/office/drawing/2014/main" id="{162295FC-DA14-A2B8-4260-9B29A47817C4}"/>
              </a:ext>
            </a:extLst>
          </p:cNvPr>
          <p:cNvSpPr>
            <a:spLocks noGrp="1"/>
          </p:cNvSpPr>
          <p:nvPr>
            <p:ph type="title"/>
          </p:nvPr>
        </p:nvSpPr>
        <p:spPr/>
        <p:txBody>
          <a:bodyPr/>
          <a:lstStyle/>
          <a:p>
            <a:r>
              <a:rPr lang="ja-JP" altLang="en-US" sz="3800" b="1" kern="0" dirty="0">
                <a:solidFill>
                  <a:srgbClr val="404040"/>
                </a:solidFill>
                <a:latin typeface="Yu Gothic UI" panose="020B0500000000000000" pitchFamily="50" charset="-128"/>
                <a:ea typeface="Yu Gothic UI" panose="020B0500000000000000" pitchFamily="50" charset="-128"/>
              </a:rPr>
              <a:t>難病・小慢</a:t>
            </a:r>
            <a:r>
              <a:rPr lang="en-US" altLang="ja-JP" sz="3800" b="1" kern="0" dirty="0">
                <a:solidFill>
                  <a:srgbClr val="404040"/>
                </a:solidFill>
                <a:latin typeface="Yu Gothic UI" panose="020B0500000000000000" pitchFamily="50" charset="-128"/>
                <a:ea typeface="Yu Gothic UI" panose="020B0500000000000000" pitchFamily="50" charset="-128"/>
              </a:rPr>
              <a:t>DB</a:t>
            </a:r>
            <a:r>
              <a:rPr lang="ja-JP" altLang="en-US" sz="3800" b="1" kern="0" dirty="0">
                <a:solidFill>
                  <a:srgbClr val="404040"/>
                </a:solidFill>
                <a:latin typeface="Yu Gothic UI" panose="020B0500000000000000" pitchFamily="50" charset="-128"/>
                <a:ea typeface="Yu Gothic UI" panose="020B0500000000000000" pitchFamily="50" charset="-128"/>
              </a:rPr>
              <a:t>システム説明動画</a:t>
            </a:r>
            <a:endParaRPr lang="ja-JP" altLang="en-US" dirty="0"/>
          </a:p>
        </p:txBody>
      </p:sp>
      <p:sp>
        <p:nvSpPr>
          <p:cNvPr id="13" name="テキスト プレースホルダー 12">
            <a:extLst>
              <a:ext uri="{FF2B5EF4-FFF2-40B4-BE49-F238E27FC236}">
                <a16:creationId xmlns:a16="http://schemas.microsoft.com/office/drawing/2014/main" id="{CE0EAE3E-2717-C915-E63E-91722F5BC37B}"/>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この動画では、医療機関の方を対象として、院内システムを利用しないケースを例に、小慢</a:t>
            </a:r>
            <a:r>
              <a:rPr lang="en-US" altLang="ja-JP" sz="1400" dirty="0">
                <a:solidFill>
                  <a:schemeClr val="bg1"/>
                </a:solidFill>
              </a:rPr>
              <a:t>DB</a:t>
            </a:r>
            <a:r>
              <a:rPr lang="ja-JP" altLang="en-US" sz="1400" dirty="0">
                <a:solidFill>
                  <a:schemeClr val="bg1"/>
                </a:solidFill>
              </a:rPr>
              <a:t>を使用して意見書を新規作成する操作の流れ、画面、操作のポイントなどについて説明します。</a:t>
            </a:r>
          </a:p>
        </p:txBody>
      </p:sp>
      <p:pic>
        <p:nvPicPr>
          <p:cNvPr id="2" name="00-2-①">
            <a:hlinkClick r:id="" action="ppaction://media"/>
            <a:extLst>
              <a:ext uri="{FF2B5EF4-FFF2-40B4-BE49-F238E27FC236}">
                <a16:creationId xmlns:a16="http://schemas.microsoft.com/office/drawing/2014/main" id="{77B49398-F031-DDBF-B180-50A542F077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89610"/>
            <a:ext cx="609600" cy="609600"/>
          </a:xfrm>
          <a:prstGeom prst="rect">
            <a:avLst/>
          </a:prstGeom>
        </p:spPr>
      </p:pic>
    </p:spTree>
    <p:extLst>
      <p:ext uri="{BB962C8B-B14F-4D97-AF65-F5344CB8AC3E}">
        <p14:creationId xmlns:p14="http://schemas.microsoft.com/office/powerpoint/2010/main" val="96422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620">
        <p15:prstTrans prst="peelOff"/>
      </p:transition>
    </mc:Choice>
    <mc:Fallback xmlns="">
      <p:transition spd="slow" advClick="0" advTm="15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A9ACE361-E7B6-3BFE-546A-59025AA915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655" y="747141"/>
            <a:ext cx="3644486" cy="4001368"/>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84BD7C1B-F9BB-7B86-6D78-929B0FEEDB49}"/>
              </a:ext>
            </a:extLst>
          </p:cNvPr>
          <p:cNvSpPr>
            <a:spLocks noGrp="1"/>
          </p:cNvSpPr>
          <p:nvPr>
            <p:ph type="body" sz="quarter" idx="14"/>
          </p:nvPr>
        </p:nvSpPr>
        <p:spPr/>
        <p:txBody>
          <a:bodyPr/>
          <a:lstStyle/>
          <a:p>
            <a:pPr>
              <a:lnSpc>
                <a:spcPct val="90000"/>
              </a:lnSpc>
              <a:spcBef>
                <a:spcPts val="0"/>
              </a:spcBef>
            </a:pPr>
            <a:r>
              <a:rPr lang="ja-JP" altLang="en-US" dirty="0"/>
              <a:t>ワークフロー画面は、意見書の作成年月や担当者からワークフローを検索する画面です。</a:t>
            </a:r>
          </a:p>
          <a:p>
            <a:pPr>
              <a:lnSpc>
                <a:spcPct val="90000"/>
              </a:lnSpc>
              <a:spcBef>
                <a:spcPts val="0"/>
              </a:spcBef>
            </a:pPr>
            <a:r>
              <a:rPr lang="ja-JP" altLang="en-US" dirty="0"/>
              <a:t>検索結果はワークフロー単位で表示され、</a:t>
            </a:r>
            <a:r>
              <a:rPr lang="en-US" altLang="ja-JP" dirty="0"/>
              <a:t>[</a:t>
            </a:r>
            <a:r>
              <a:rPr lang="ja-JP" altLang="en-US" dirty="0"/>
              <a:t>履歴</a:t>
            </a:r>
            <a:r>
              <a:rPr lang="en-US" altLang="ja-JP" dirty="0"/>
              <a:t>]</a:t>
            </a:r>
            <a:r>
              <a:rPr lang="ja-JP" altLang="en-US" dirty="0"/>
              <a:t>ボタンをクリックするとワークフローの履歴が表示されます。ワークフロー履歴の右の</a:t>
            </a:r>
            <a:r>
              <a:rPr lang="en-US" altLang="ja-JP" dirty="0"/>
              <a:t>[</a:t>
            </a:r>
            <a:r>
              <a:rPr lang="ja-JP" altLang="en-US" dirty="0"/>
              <a:t>操作</a:t>
            </a:r>
            <a:r>
              <a:rPr lang="en-US" altLang="ja-JP" dirty="0"/>
              <a:t>]</a:t>
            </a:r>
            <a:r>
              <a:rPr lang="ja-JP" altLang="en-US" dirty="0"/>
              <a:t>欄に、</a:t>
            </a:r>
            <a:r>
              <a:rPr lang="en-US" altLang="ja-JP" dirty="0"/>
              <a:t>[</a:t>
            </a:r>
            <a:r>
              <a:rPr lang="ja-JP" altLang="en-US" dirty="0"/>
              <a:t>閲覧</a:t>
            </a:r>
            <a:r>
              <a:rPr lang="en-US" altLang="ja-JP" dirty="0"/>
              <a:t>]</a:t>
            </a:r>
            <a:r>
              <a:rPr lang="ja-JP" altLang="en-US" dirty="0"/>
              <a:t>、</a:t>
            </a:r>
            <a:r>
              <a:rPr lang="en-US" altLang="ja-JP" dirty="0"/>
              <a:t>[</a:t>
            </a:r>
            <a:r>
              <a:rPr lang="ja-JP" altLang="en-US" dirty="0"/>
              <a:t>編集</a:t>
            </a:r>
            <a:r>
              <a:rPr lang="en-US" altLang="ja-JP" dirty="0"/>
              <a:t>]</a:t>
            </a:r>
            <a:r>
              <a:rPr lang="ja-JP" altLang="en-US" dirty="0"/>
              <a:t>などのボタンが表示されます。これらのボタンをクリックすることで、次の画面を表示し、意見書の閲覧や承認をします。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8883" y="747140"/>
            <a:ext cx="4677788" cy="107785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意見書の作成年月、担当者氏名などでのワークフローの検索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意見書の閲覧・編集、ワークフローの引き戻し</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8882" y="1944868"/>
            <a:ext cx="4677788" cy="1875600"/>
          </a:xfrm>
          <a:prstGeom prst="rect">
            <a:avLst/>
          </a:prstGeom>
          <a:solidFill>
            <a:schemeClr val="bg1">
              <a:lumMod val="95000"/>
            </a:schemeClr>
          </a:solidFill>
          <a:ln w="9525">
            <a:noFill/>
            <a:miter lim="800000"/>
            <a:headEnd/>
            <a:tailEnd/>
          </a:ln>
          <a:effectLst/>
        </p:spPr>
        <p:txBody>
          <a:bodyPr wrap="square" rIns="72000"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検索結果のワークフロー一覧について、</a:t>
            </a:r>
            <a:r>
              <a:rPr lang="en-US" altLang="ja-JP" sz="1400" dirty="0">
                <a:solidFill>
                  <a:schemeClr val="tx1"/>
                </a:solidFill>
                <a:latin typeface="+mn-ea"/>
                <a:ea typeface="+mn-ea"/>
              </a:rPr>
              <a:t>[</a:t>
            </a:r>
            <a:r>
              <a:rPr lang="ja-JP" altLang="en-US" sz="1400" dirty="0">
                <a:solidFill>
                  <a:schemeClr val="tx1"/>
                </a:solidFill>
                <a:latin typeface="+mn-ea"/>
                <a:ea typeface="+mn-ea"/>
              </a:rPr>
              <a:t>履歴</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ワークフロー履歴の、</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その後表示される画面で、意見書の閲覧や承認を行う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5" name="09-2-①">
            <a:hlinkClick r:id="" action="ppaction://media"/>
            <a:extLst>
              <a:ext uri="{FF2B5EF4-FFF2-40B4-BE49-F238E27FC236}">
                <a16:creationId xmlns:a16="http://schemas.microsoft.com/office/drawing/2014/main" id="{BFA80965-10DD-F4EA-BFF0-7E2633D58D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500" y="-688978"/>
            <a:ext cx="609600" cy="609600"/>
          </a:xfrm>
          <a:prstGeom prst="rect">
            <a:avLst/>
          </a:prstGeom>
        </p:spPr>
      </p:pic>
      <p:sp>
        <p:nvSpPr>
          <p:cNvPr id="6" name="正方形/長方形 5">
            <a:extLst>
              <a:ext uri="{FF2B5EF4-FFF2-40B4-BE49-F238E27FC236}">
                <a16:creationId xmlns:a16="http://schemas.microsoft.com/office/drawing/2014/main" id="{9D5C58F6-AD9F-C7C7-ACB3-A4FA14F5506A}"/>
              </a:ext>
            </a:extLst>
          </p:cNvPr>
          <p:cNvSpPr/>
          <p:nvPr/>
        </p:nvSpPr>
        <p:spPr>
          <a:xfrm>
            <a:off x="361950" y="2265487"/>
            <a:ext cx="3390900" cy="110579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3AC4F5D3-F4B3-000C-F10E-1B194AD1D7CE}"/>
              </a:ext>
            </a:extLst>
          </p:cNvPr>
          <p:cNvSpPr/>
          <p:nvPr/>
        </p:nvSpPr>
        <p:spPr>
          <a:xfrm>
            <a:off x="361950" y="3371279"/>
            <a:ext cx="3390900" cy="66732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8C5323D0-6673-F82D-F1DB-E786CA287C2B}"/>
              </a:ext>
            </a:extLst>
          </p:cNvPr>
          <p:cNvSpPr/>
          <p:nvPr/>
        </p:nvSpPr>
        <p:spPr>
          <a:xfrm>
            <a:off x="3086825" y="2725963"/>
            <a:ext cx="335825" cy="18313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E0E9F572-2E7B-DD5B-0755-0D38E5B5E29B}"/>
              </a:ext>
            </a:extLst>
          </p:cNvPr>
          <p:cNvSpPr/>
          <p:nvPr/>
        </p:nvSpPr>
        <p:spPr>
          <a:xfrm>
            <a:off x="3109050" y="3550921"/>
            <a:ext cx="576364" cy="47701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06EEF01C-CF4D-1B26-189D-C38B8A284513}"/>
              </a:ext>
            </a:extLst>
          </p:cNvPr>
          <p:cNvSpPr/>
          <p:nvPr/>
        </p:nvSpPr>
        <p:spPr>
          <a:xfrm>
            <a:off x="361950" y="1165859"/>
            <a:ext cx="3390900" cy="9121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6" name="正方形/長方形 15">
            <a:extLst>
              <a:ext uri="{FF2B5EF4-FFF2-40B4-BE49-F238E27FC236}">
                <a16:creationId xmlns:a16="http://schemas.microsoft.com/office/drawing/2014/main" id="{FF6E26EF-E735-1567-3C6E-D74DE2FEAAA9}"/>
              </a:ext>
            </a:extLst>
          </p:cNvPr>
          <p:cNvSpPr/>
          <p:nvPr/>
        </p:nvSpPr>
        <p:spPr>
          <a:xfrm>
            <a:off x="1736328" y="2087551"/>
            <a:ext cx="321072" cy="180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10" name="図 9">
            <a:extLst>
              <a:ext uri="{FF2B5EF4-FFF2-40B4-BE49-F238E27FC236}">
                <a16:creationId xmlns:a16="http://schemas.microsoft.com/office/drawing/2014/main" id="{8A1F5A4C-FA4C-CFFE-D121-5501D0DCC3ED}"/>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2575" y="3739431"/>
            <a:ext cx="286637" cy="69273"/>
          </a:xfrm>
          <a:prstGeom prst="rect">
            <a:avLst/>
          </a:prstGeom>
          <a:ln>
            <a:noFill/>
          </a:ln>
        </p:spPr>
      </p:pic>
      <p:pic>
        <p:nvPicPr>
          <p:cNvPr id="11" name="図 10">
            <a:extLst>
              <a:ext uri="{FF2B5EF4-FFF2-40B4-BE49-F238E27FC236}">
                <a16:creationId xmlns:a16="http://schemas.microsoft.com/office/drawing/2014/main" id="{8BF7A168-655F-4DF2-379F-B7C15805703F}"/>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21748" t="87643" r="71438" b="10088"/>
          <a:stretch/>
        </p:blipFill>
        <p:spPr>
          <a:xfrm>
            <a:off x="1032575" y="3887413"/>
            <a:ext cx="286637" cy="69273"/>
          </a:xfrm>
          <a:prstGeom prst="rect">
            <a:avLst/>
          </a:prstGeom>
          <a:ln>
            <a:noFill/>
          </a:ln>
        </p:spPr>
      </p:pic>
    </p:spTree>
    <p:extLst>
      <p:ext uri="{BB962C8B-B14F-4D97-AF65-F5344CB8AC3E}">
        <p14:creationId xmlns:p14="http://schemas.microsoft.com/office/powerpoint/2010/main" val="817783214"/>
      </p:ext>
    </p:extLst>
  </p:cSld>
  <p:clrMapOvr>
    <a:masterClrMapping/>
  </p:clrMapOvr>
  <mc:AlternateContent xmlns:mc="http://schemas.openxmlformats.org/markup-compatibility/2006" xmlns:p14="http://schemas.microsoft.com/office/powerpoint/2010/main">
    <mc:Choice Requires="p14">
      <p:transition spd="med" p14:dur="700" advClick="0" advTm="30630">
        <p:fade/>
      </p:transition>
    </mc:Choice>
    <mc:Fallback xmlns="">
      <p:transition spd="med" advClick="0" advTm="30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28"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700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1" nodeType="withEffect">
                                  <p:stCondLst>
                                    <p:cond delay="7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ntr" presetSubtype="0" fill="hold" grpId="0" nodeType="withEffect">
                                  <p:stCondLst>
                                    <p:cond delay="7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xit" presetSubtype="0" fill="hold" grpId="1" nodeType="withEffect">
                                  <p:stCondLst>
                                    <p:cond delay="1025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grpId="0" nodeType="withEffect">
                                  <p:stCondLst>
                                    <p:cond delay="107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xit" presetSubtype="0" fill="hold" grpId="1" nodeType="withEffect">
                                  <p:stCondLst>
                                    <p:cond delay="125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ntr" presetSubtype="0" fill="hold" grpId="0" nodeType="withEffect">
                                  <p:stCondLst>
                                    <p:cond delay="12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xit" presetSubtype="0" fill="hold" grpId="1" nodeType="withEffect">
                                  <p:stCondLst>
                                    <p:cond delay="1550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ntr" presetSubtype="0" fill="hold" grpId="0" nodeType="withEffect">
                                  <p:stCondLst>
                                    <p:cond delay="160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13" grpId="0" animBg="1"/>
      <p:bldP spid="13" grpId="1" animBg="1"/>
      <p:bldP spid="14" grpId="0" animBg="1"/>
      <p:bldP spid="15" grpId="0" animBg="1"/>
      <p:bldP spid="15" grpId="1" animBg="1"/>
      <p:bldP spid="16" grpId="0" animBg="1"/>
      <p:bldP spid="16" grpId="1" animBg="1"/>
    </p:bld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8148297C-B12C-317B-E937-840C934BC980}"/>
              </a:ext>
            </a:extLst>
          </p:cNvPr>
          <p:cNvPicPr>
            <a:picLocks noChangeAspect="1"/>
          </p:cNvPicPr>
          <p:nvPr/>
        </p:nvPicPr>
        <p:blipFill>
          <a:blip r:embed="rId6"/>
          <a:stretch>
            <a:fillRect/>
          </a:stretch>
        </p:blipFill>
        <p:spPr>
          <a:xfrm>
            <a:off x="226501" y="3345295"/>
            <a:ext cx="3164400" cy="599570"/>
          </a:xfrm>
          <a:prstGeom prst="rect">
            <a:avLst/>
          </a:prstGeom>
          <a:ln>
            <a:solidFill>
              <a:schemeClr val="tx1"/>
            </a:solidFill>
          </a:ln>
        </p:spPr>
      </p:pic>
      <p:pic>
        <p:nvPicPr>
          <p:cNvPr id="17" name="図 16">
            <a:extLst>
              <a:ext uri="{FF2B5EF4-FFF2-40B4-BE49-F238E27FC236}">
                <a16:creationId xmlns:a16="http://schemas.microsoft.com/office/drawing/2014/main" id="{13681023-A7B8-B5E6-DC84-DDDEC7B2C3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9345"/>
          <a:stretch/>
        </p:blipFill>
        <p:spPr bwMode="auto">
          <a:xfrm>
            <a:off x="234655" y="857190"/>
            <a:ext cx="3165712" cy="2108199"/>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9C362980-8BBA-48F0-E35E-1F4464D206DA}"/>
              </a:ext>
            </a:extLst>
          </p:cNvPr>
          <p:cNvSpPr>
            <a:spLocks noGrp="1"/>
          </p:cNvSpPr>
          <p:nvPr>
            <p:ph type="body" sz="quarter" idx="14"/>
          </p:nvPr>
        </p:nvSpPr>
        <p:spPr/>
        <p:txBody>
          <a:bodyPr/>
          <a:lstStyle/>
          <a:p>
            <a:pPr>
              <a:lnSpc>
                <a:spcPct val="90000"/>
              </a:lnSpc>
              <a:spcBef>
                <a:spcPts val="0"/>
              </a:spcBef>
            </a:pPr>
            <a:r>
              <a:rPr lang="ja-JP" altLang="en-US" dirty="0"/>
              <a:t>ワークフロー画面はログインユーザにより表示される内容が異なります。</a:t>
            </a:r>
          </a:p>
          <a:p>
            <a:pPr>
              <a:lnSpc>
                <a:spcPct val="90000"/>
              </a:lnSpc>
              <a:spcBef>
                <a:spcPts val="0"/>
              </a:spcBef>
            </a:pPr>
            <a:r>
              <a:rPr lang="ja-JP" altLang="en-US" dirty="0"/>
              <a:t>ログインユーザがワークフローの作成元の場合、</a:t>
            </a:r>
            <a:r>
              <a:rPr lang="en-US" altLang="ja-JP" dirty="0"/>
              <a:t>[</a:t>
            </a:r>
            <a:r>
              <a:rPr lang="ja-JP" altLang="en-US" dirty="0"/>
              <a:t>引戻</a:t>
            </a:r>
            <a:r>
              <a:rPr lang="en-US" altLang="ja-JP" dirty="0"/>
              <a:t>]</a:t>
            </a:r>
            <a:r>
              <a:rPr lang="ja-JP" altLang="en-US" dirty="0"/>
              <a:t>ボタンが表示され、ワークフローの引き戻しができます。</a:t>
            </a:r>
          </a:p>
          <a:p>
            <a:pPr>
              <a:lnSpc>
                <a:spcPct val="90000"/>
              </a:lnSpc>
              <a:spcBef>
                <a:spcPts val="0"/>
              </a:spcBef>
            </a:pPr>
            <a:r>
              <a:rPr lang="ja-JP" altLang="en-US" dirty="0"/>
              <a:t>ログインユーザが回覧者の場合は、ワークフロー履歴は表示されず、回覧履歴だけ表示されます。回覧者は、回覧履歴の</a:t>
            </a:r>
            <a:r>
              <a:rPr lang="en-US" altLang="ja-JP" dirty="0"/>
              <a:t>[</a:t>
            </a:r>
            <a:r>
              <a:rPr lang="ja-JP" altLang="en-US" dirty="0"/>
              <a:t>閲覧</a:t>
            </a:r>
            <a:r>
              <a:rPr lang="en-US" altLang="ja-JP" dirty="0"/>
              <a:t>]</a:t>
            </a:r>
            <a:r>
              <a:rPr lang="ja-JP" altLang="en-US" dirty="0"/>
              <a:t>ボタンから意見書を閲覧します。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2.3 </a:t>
            </a:r>
            <a:r>
              <a:rPr lang="ja-JP" altLang="en-US" dirty="0"/>
              <a:t>ワークフロー</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730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ログインユーザがワークフローの作成元の場合、</a:t>
            </a:r>
            <a:r>
              <a:rPr lang="en-US" altLang="ja-JP" sz="1400" dirty="0">
                <a:solidFill>
                  <a:schemeClr val="tx1"/>
                </a:solidFill>
                <a:latin typeface="+mn-ea"/>
                <a:ea typeface="+mn-ea"/>
              </a:rPr>
              <a:t>[</a:t>
            </a:r>
            <a:r>
              <a:rPr lang="ja-JP" altLang="en-US" sz="1400" dirty="0">
                <a:solidFill>
                  <a:schemeClr val="tx1"/>
                </a:solidFill>
                <a:latin typeface="+mn-ea"/>
                <a:ea typeface="+mn-ea"/>
              </a:rPr>
              <a:t>引戻</a:t>
            </a:r>
            <a:r>
              <a:rPr lang="en-US" altLang="ja-JP" sz="1400" dirty="0">
                <a:solidFill>
                  <a:schemeClr val="tx1"/>
                </a:solidFill>
                <a:latin typeface="+mn-ea"/>
                <a:ea typeface="+mn-ea"/>
              </a:rPr>
              <a:t>]</a:t>
            </a:r>
            <a:r>
              <a:rPr lang="ja-JP" altLang="en-US" sz="1400" dirty="0">
                <a:solidFill>
                  <a:schemeClr val="tx1"/>
                </a:solidFill>
                <a:latin typeface="+mn-ea"/>
                <a:ea typeface="+mn-ea"/>
              </a:rPr>
              <a:t>ボタンが表示される。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ログインユーザが回覧者の場合、ワークフロー履歴は表示されず回覧履歴だけ表示される。回覧者は回覧履歴から意見書を閲覧する。</a:t>
            </a:r>
            <a:endParaRPr lang="en-US" altLang="ja-JP" sz="1400" dirty="0">
              <a:solidFill>
                <a:schemeClr val="tx1"/>
              </a:solidFill>
              <a:latin typeface="+mn-ea"/>
              <a:ea typeface="+mn-ea"/>
            </a:endParaRPr>
          </a:p>
        </p:txBody>
      </p:sp>
      <p:sp>
        <p:nvSpPr>
          <p:cNvPr id="12" name="正方形/長方形 11">
            <a:extLst>
              <a:ext uri="{FF2B5EF4-FFF2-40B4-BE49-F238E27FC236}">
                <a16:creationId xmlns:a16="http://schemas.microsoft.com/office/drawing/2014/main" id="{E9C84775-B9AA-4A94-AF54-8416A950EF69}"/>
              </a:ext>
            </a:extLst>
          </p:cNvPr>
          <p:cNvSpPr/>
          <p:nvPr/>
        </p:nvSpPr>
        <p:spPr bwMode="auto">
          <a:xfrm>
            <a:off x="113192" y="598831"/>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ログインユーザがワークフローの作成元の場合</a:t>
            </a:r>
            <a:endParaRPr lang="en-US" altLang="ja-JP" sz="1200" dirty="0">
              <a:solidFill>
                <a:schemeClr val="tx1"/>
              </a:solidFill>
              <a:latin typeface="+mn-ea"/>
              <a:ea typeface="+mn-ea"/>
            </a:endParaRPr>
          </a:p>
        </p:txBody>
      </p:sp>
      <p:sp>
        <p:nvSpPr>
          <p:cNvPr id="13" name="正方形/長方形 12">
            <a:extLst>
              <a:ext uri="{FF2B5EF4-FFF2-40B4-BE49-F238E27FC236}">
                <a16:creationId xmlns:a16="http://schemas.microsoft.com/office/drawing/2014/main" id="{61097A96-9184-D88A-67B6-C8A239E5D53C}"/>
              </a:ext>
            </a:extLst>
          </p:cNvPr>
          <p:cNvSpPr/>
          <p:nvPr/>
        </p:nvSpPr>
        <p:spPr bwMode="auto">
          <a:xfrm>
            <a:off x="113192" y="3095068"/>
            <a:ext cx="3476730" cy="276513"/>
          </a:xfrm>
          <a:prstGeom prst="rect">
            <a:avLst/>
          </a:prstGeom>
          <a:noFill/>
          <a:ln w="9525">
            <a:noFill/>
            <a:miter lim="800000"/>
            <a:headEnd/>
            <a:tailEnd/>
          </a:ln>
          <a:effectLst/>
        </p:spPr>
        <p:txBody>
          <a:bodyPr wrap="square" rtlCol="0" anchor="t" anchorCtr="0">
            <a:noAutofit/>
          </a:bodyPr>
          <a:lstStyle/>
          <a:p>
            <a:pPr>
              <a:lnSpc>
                <a:spcPct val="120000"/>
              </a:lnSpc>
            </a:pPr>
            <a:r>
              <a:rPr lang="ja-JP" altLang="en-US" sz="1200" dirty="0">
                <a:solidFill>
                  <a:schemeClr val="tx1"/>
                </a:solidFill>
                <a:latin typeface="+mn-ea"/>
                <a:ea typeface="+mn-ea"/>
              </a:rPr>
              <a:t>ログインユーザが回覧者の場合</a:t>
            </a:r>
            <a:endParaRPr lang="en-US" altLang="ja-JP" sz="1200" dirty="0">
              <a:solidFill>
                <a:schemeClr val="tx1"/>
              </a:solidFill>
              <a:latin typeface="+mn-ea"/>
              <a:ea typeface="+mn-ea"/>
            </a:endParaRPr>
          </a:p>
        </p:txBody>
      </p:sp>
      <p:pic>
        <p:nvPicPr>
          <p:cNvPr id="7" name="10-2-①">
            <a:hlinkClick r:id="" action="ppaction://media"/>
            <a:extLst>
              <a:ext uri="{FF2B5EF4-FFF2-40B4-BE49-F238E27FC236}">
                <a16:creationId xmlns:a16="http://schemas.microsoft.com/office/drawing/2014/main" id="{2BA61522-9371-34A7-E740-41255AFA07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166" y="-908050"/>
            <a:ext cx="609600" cy="609600"/>
          </a:xfrm>
          <a:prstGeom prst="rect">
            <a:avLst/>
          </a:prstGeom>
        </p:spPr>
      </p:pic>
      <p:sp>
        <p:nvSpPr>
          <p:cNvPr id="9" name="正方形/長方形 8">
            <a:extLst>
              <a:ext uri="{FF2B5EF4-FFF2-40B4-BE49-F238E27FC236}">
                <a16:creationId xmlns:a16="http://schemas.microsoft.com/office/drawing/2014/main" id="{64435E49-18D8-11FE-F014-E79BE3A2D505}"/>
              </a:ext>
            </a:extLst>
          </p:cNvPr>
          <p:cNvSpPr/>
          <p:nvPr/>
        </p:nvSpPr>
        <p:spPr>
          <a:xfrm>
            <a:off x="2738286" y="2173086"/>
            <a:ext cx="295427" cy="17244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3EB02798-C5DC-215F-8C8C-041D72942BC7}"/>
              </a:ext>
            </a:extLst>
          </p:cNvPr>
          <p:cNvSpPr/>
          <p:nvPr/>
        </p:nvSpPr>
        <p:spPr>
          <a:xfrm>
            <a:off x="2396687" y="3635610"/>
            <a:ext cx="286982" cy="16962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3" name="図 2">
            <a:extLst>
              <a:ext uri="{FF2B5EF4-FFF2-40B4-BE49-F238E27FC236}">
                <a16:creationId xmlns:a16="http://schemas.microsoft.com/office/drawing/2014/main" id="{4CDA4312-DE74-0B12-D46B-A9603ACBFB98}"/>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862855" y="3665339"/>
            <a:ext cx="236890" cy="57250"/>
          </a:xfrm>
          <a:prstGeom prst="rect">
            <a:avLst/>
          </a:prstGeom>
          <a:ln>
            <a:noFill/>
          </a:ln>
        </p:spPr>
      </p:pic>
      <p:pic>
        <p:nvPicPr>
          <p:cNvPr id="6" name="図 5">
            <a:extLst>
              <a:ext uri="{FF2B5EF4-FFF2-40B4-BE49-F238E27FC236}">
                <a16:creationId xmlns:a16="http://schemas.microsoft.com/office/drawing/2014/main" id="{9E0B9A4A-71C7-DD38-24F7-87D917B79CB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858093" y="2839712"/>
            <a:ext cx="236890" cy="57250"/>
          </a:xfrm>
          <a:prstGeom prst="rect">
            <a:avLst/>
          </a:prstGeom>
          <a:ln>
            <a:noFill/>
          </a:ln>
        </p:spPr>
      </p:pic>
      <p:pic>
        <p:nvPicPr>
          <p:cNvPr id="14" name="図 13">
            <a:extLst>
              <a:ext uri="{FF2B5EF4-FFF2-40B4-BE49-F238E27FC236}">
                <a16:creationId xmlns:a16="http://schemas.microsoft.com/office/drawing/2014/main" id="{04B6C4C9-FCFA-E40C-29B8-983F5458B774}"/>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24768" y="2222556"/>
            <a:ext cx="236890" cy="57250"/>
          </a:xfrm>
          <a:prstGeom prst="rect">
            <a:avLst/>
          </a:prstGeom>
          <a:ln>
            <a:noFill/>
          </a:ln>
        </p:spPr>
      </p:pic>
      <p:pic>
        <p:nvPicPr>
          <p:cNvPr id="15" name="図 14">
            <a:extLst>
              <a:ext uri="{FF2B5EF4-FFF2-40B4-BE49-F238E27FC236}">
                <a16:creationId xmlns:a16="http://schemas.microsoft.com/office/drawing/2014/main" id="{1E4A39EA-8324-118A-A4CB-C50995CB6DB9}"/>
              </a:ext>
            </a:extLst>
          </p:cNvPr>
          <p:cNvPicPr>
            <a:picLocks noChangeAspect="1"/>
          </p:cNvPicPr>
          <p:nvPr/>
        </p:nvPicPr>
        <p:blipFill rotWithShape="1">
          <a:blip r:embed="rId9">
            <a:extLst>
              <a:ext uri="{BEBA8EAE-BF5A-486C-A8C5-ECC9F3942E4B}">
                <a14:imgProps xmlns:a14="http://schemas.microsoft.com/office/drawing/2010/main">
                  <a14:imgLayer r:embed="rId10">
                    <a14:imgEffect>
                      <a14:artisticBlur/>
                    </a14:imgEffect>
                  </a14:imgLayer>
                </a14:imgProps>
              </a:ext>
            </a:extLst>
          </a:blip>
          <a:srcRect l="21748" t="87643" r="71438" b="10088"/>
          <a:stretch/>
        </p:blipFill>
        <p:spPr>
          <a:xfrm>
            <a:off x="924768" y="2091416"/>
            <a:ext cx="236890" cy="57250"/>
          </a:xfrm>
          <a:prstGeom prst="rect">
            <a:avLst/>
          </a:prstGeom>
          <a:ln>
            <a:noFill/>
          </a:ln>
        </p:spPr>
      </p:pic>
    </p:spTree>
    <p:extLst>
      <p:ext uri="{BB962C8B-B14F-4D97-AF65-F5344CB8AC3E}">
        <p14:creationId xmlns:p14="http://schemas.microsoft.com/office/powerpoint/2010/main" val="541938991"/>
      </p:ext>
    </p:extLst>
  </p:cSld>
  <p:clrMapOvr>
    <a:masterClrMapping/>
  </p:clrMapOvr>
  <mc:AlternateContent xmlns:mc="http://schemas.openxmlformats.org/markup-compatibility/2006" xmlns:p14="http://schemas.microsoft.com/office/powerpoint/2010/main">
    <mc:Choice Requires="p14">
      <p:transition spd="med" p14:dur="700" advClick="0" advTm="27970">
        <p:fade/>
      </p:transition>
    </mc:Choice>
    <mc:Fallback xmlns="">
      <p:transition spd="med" advClick="0" advTm="27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69" fill="hold"/>
                                        <p:tgtEl>
                                          <p:spTgt spid="7"/>
                                        </p:tgtEl>
                                      </p:cBhvr>
                                    </p:cmd>
                                  </p:childTnLst>
                                </p:cTn>
                              </p:par>
                              <p:par>
                                <p:cTn id="7" presetID="10" presetClass="entr" presetSubtype="0" fill="hold" grpId="0" nodeType="withEffect">
                                  <p:stCondLst>
                                    <p:cond delay="85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xit" presetSubtype="0" fill="hold" grpId="1" nodeType="withEffect">
                                  <p:stCondLst>
                                    <p:cond delay="1350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22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9" grpId="0" animBg="1"/>
      <p:bldP spid="9" grpId="1" animBg="1"/>
      <p:bldP spid="10" grpId="0" animBg="1"/>
    </p:bld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5461A44-A62D-252B-8877-C2CDF7260113}"/>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0B1245E6-5A58-26C1-1F5B-23B6E587165A}"/>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医療意見書出力画面は、意見書のステータスや保険者番号、氏名などから意見書を検索する画面です。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検索結果は意見書単位で表示され、</a:t>
            </a:r>
            <a:r>
              <a:rPr lang="en-US" altLang="ja-JP" sz="1400" dirty="0">
                <a:solidFill>
                  <a:schemeClr val="bg1"/>
                </a:solidFill>
              </a:rPr>
              <a:t>[</a:t>
            </a:r>
            <a:r>
              <a:rPr lang="ja-JP" altLang="en-US" sz="1400" dirty="0">
                <a:solidFill>
                  <a:schemeClr val="bg1"/>
                </a:solidFill>
              </a:rPr>
              <a:t>帳票出力</a:t>
            </a:r>
            <a:r>
              <a:rPr lang="en-US" altLang="ja-JP" sz="1400" dirty="0">
                <a:solidFill>
                  <a:schemeClr val="bg1"/>
                </a:solidFill>
              </a:rPr>
              <a:t>]</a:t>
            </a:r>
            <a:r>
              <a:rPr lang="ja-JP" altLang="en-US" sz="1400" dirty="0">
                <a:solidFill>
                  <a:schemeClr val="bg1"/>
                </a:solidFill>
              </a:rPr>
              <a:t>ボタンをクリックするとアクセスキー付きの意見書の印刷プレビュー画面が表示されます。</a:t>
            </a:r>
            <a:endParaRPr lang="en-US" altLang="ja-JP" sz="1400" dirty="0">
              <a:solidFill>
                <a:schemeClr val="bg1"/>
              </a:solidFill>
            </a:endParaRP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7455" y="758091"/>
            <a:ext cx="4677788" cy="110667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ステータス、保険者番号、氏名などでの意見書の検索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検索結果から、意見書の閲覧・無効化・出力など</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7455" y="2013206"/>
            <a:ext cx="4677788" cy="1873755"/>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検索結果の意見書について、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欄に表示される各種ボタンをクリック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その後表示される画面で、意見書の印刷などを行う</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6" name="11-2-①">
            <a:hlinkClick r:id="" action="ppaction://media"/>
            <a:extLst>
              <a:ext uri="{FF2B5EF4-FFF2-40B4-BE49-F238E27FC236}">
                <a16:creationId xmlns:a16="http://schemas.microsoft.com/office/drawing/2014/main" id="{A8FE6C68-0210-6744-BCA0-20DC2C8705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53464"/>
            <a:ext cx="609600" cy="609600"/>
          </a:xfrm>
          <a:prstGeom prst="rect">
            <a:avLst/>
          </a:prstGeom>
        </p:spPr>
      </p:pic>
      <p:sp>
        <p:nvSpPr>
          <p:cNvPr id="7" name="正方形/長方形 6">
            <a:extLst>
              <a:ext uri="{FF2B5EF4-FFF2-40B4-BE49-F238E27FC236}">
                <a16:creationId xmlns:a16="http://schemas.microsoft.com/office/drawing/2014/main" id="{E6C5C8CF-2D54-0B4C-A4B7-E9CE209F3C19}"/>
              </a:ext>
            </a:extLst>
          </p:cNvPr>
          <p:cNvSpPr/>
          <p:nvPr/>
        </p:nvSpPr>
        <p:spPr>
          <a:xfrm>
            <a:off x="3350419" y="3328987"/>
            <a:ext cx="435770" cy="180976"/>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324CA080-F361-6E31-F280-2A793E287D4D}"/>
              </a:ext>
            </a:extLst>
          </p:cNvPr>
          <p:cNvSpPr/>
          <p:nvPr/>
        </p:nvSpPr>
        <p:spPr>
          <a:xfrm>
            <a:off x="406400" y="1163672"/>
            <a:ext cx="3556000" cy="945589"/>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7D945687-06F9-489A-5A80-A39FA1ED00D9}"/>
              </a:ext>
            </a:extLst>
          </p:cNvPr>
          <p:cNvSpPr/>
          <p:nvPr/>
        </p:nvSpPr>
        <p:spPr>
          <a:xfrm>
            <a:off x="1857374" y="2109262"/>
            <a:ext cx="330995" cy="187091"/>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45546C87-0B40-139A-F588-0922B5E322DE}"/>
              </a:ext>
            </a:extLst>
          </p:cNvPr>
          <p:cNvSpPr/>
          <p:nvPr/>
        </p:nvSpPr>
        <p:spPr>
          <a:xfrm>
            <a:off x="406400" y="2350074"/>
            <a:ext cx="3556000" cy="168532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4" name="図 3">
            <a:extLst>
              <a:ext uri="{FF2B5EF4-FFF2-40B4-BE49-F238E27FC236}">
                <a16:creationId xmlns:a16="http://schemas.microsoft.com/office/drawing/2014/main" id="{24C36AF0-BAD5-76F1-CED2-FC6ECA19C461}"/>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4600" y="2956991"/>
            <a:ext cx="190501" cy="157163"/>
          </a:xfrm>
          <a:prstGeom prst="rect">
            <a:avLst/>
          </a:prstGeom>
          <a:ln>
            <a:noFill/>
          </a:ln>
        </p:spPr>
      </p:pic>
    </p:spTree>
    <p:extLst>
      <p:ext uri="{BB962C8B-B14F-4D97-AF65-F5344CB8AC3E}">
        <p14:creationId xmlns:p14="http://schemas.microsoft.com/office/powerpoint/2010/main" val="1478003034"/>
      </p:ext>
    </p:extLst>
  </p:cSld>
  <p:clrMapOvr>
    <a:masterClrMapping/>
  </p:clrMapOvr>
  <mc:AlternateContent xmlns:mc="http://schemas.openxmlformats.org/markup-compatibility/2006" xmlns:p14="http://schemas.microsoft.com/office/powerpoint/2010/main">
    <mc:Choice Requires="p14">
      <p:transition spd="med" p14:dur="700" advClick="0" advTm="18710">
        <p:fade/>
      </p:transition>
    </mc:Choice>
    <mc:Fallback xmlns="">
      <p:transition spd="med" advClick="0" advTm="1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8"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grpId="1" nodeType="withEffect">
                                  <p:stCondLst>
                                    <p:cond delay="85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xit" presetSubtype="0" fill="hold" grpId="1" nodeType="withEffect">
                                  <p:stCondLst>
                                    <p:cond delay="850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ntr" presetSubtype="0" fill="hold" grpId="0" nodeType="withEffect">
                                  <p:stCondLst>
                                    <p:cond delay="9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grpId="1" nodeType="withEffect">
                                  <p:stCondLst>
                                    <p:cond delay="1200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ntr" presetSubtype="0" fill="hold" grpId="0" nodeType="withEffect">
                                  <p:stCondLst>
                                    <p:cond delay="12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7" grpId="0" animBg="1"/>
      <p:bldP spid="10" grpId="0" animBg="1"/>
      <p:bldP spid="10" grpId="1" animBg="1"/>
      <p:bldP spid="11" grpId="0" animBg="1"/>
      <p:bldP spid="11" grpId="1" animBg="1"/>
      <p:bldP spid="14" grpId="0" animBg="1"/>
      <p:bldP spid="14" grpId="1" animBg="1"/>
    </p:bldLst>
  </p:timing>
  <p:extLst>
    <p:ext uri="{6950BFC3-D8DA-4A85-94F7-54DA5524770B}">
      <p188:commentRel xmlns:p188="http://schemas.microsoft.com/office/powerpoint/2018/8/main"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AE12D87-5CFF-E4D8-AFF0-344EE5615961}"/>
              </a:ext>
            </a:extLst>
          </p:cNvPr>
          <p:cNvPicPr>
            <a:picLocks noChangeAspect="1"/>
          </p:cNvPicPr>
          <p:nvPr/>
        </p:nvPicPr>
        <p:blipFill>
          <a:blip r:embed="rId6"/>
          <a:stretch>
            <a:fillRect/>
          </a:stretch>
        </p:blipFill>
        <p:spPr>
          <a:xfrm>
            <a:off x="241003" y="758954"/>
            <a:ext cx="3913200" cy="3461755"/>
          </a:xfrm>
          <a:prstGeom prst="rect">
            <a:avLst/>
          </a:prstGeom>
          <a:ln>
            <a:solidFill>
              <a:schemeClr val="tx1"/>
            </a:solidFill>
          </a:ln>
        </p:spPr>
      </p:pic>
      <p:sp>
        <p:nvSpPr>
          <p:cNvPr id="4" name="テキスト プレースホルダー 3">
            <a:extLst>
              <a:ext uri="{FF2B5EF4-FFF2-40B4-BE49-F238E27FC236}">
                <a16:creationId xmlns:a16="http://schemas.microsoft.com/office/drawing/2014/main" id="{A88A8BF8-2001-B853-2207-A205412712AB}"/>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帳票出力</a:t>
            </a:r>
            <a:r>
              <a:rPr lang="en-US" altLang="ja-JP" dirty="0"/>
              <a:t>]</a:t>
            </a:r>
            <a:r>
              <a:rPr lang="ja-JP" altLang="en-US" dirty="0"/>
              <a:t>ボタンをクリックするとアクセスキー付きの意見書を紙出力する画面が表示されますが、ネットワークプリンタからは印刷できません。</a:t>
            </a:r>
            <a:r>
              <a:rPr lang="en-US" altLang="ja-JP" dirty="0"/>
              <a:t>USB</a:t>
            </a:r>
            <a:r>
              <a:rPr lang="ja-JP" altLang="en-US" dirty="0"/>
              <a:t>などのローカルプリンタや</a:t>
            </a:r>
            <a:r>
              <a:rPr lang="en-US" altLang="ja-JP" dirty="0"/>
              <a:t>PDF</a:t>
            </a:r>
            <a:r>
              <a:rPr lang="ja-JP" altLang="en-US" dirty="0"/>
              <a:t>プリンタなど、ネットワークを介さないプリンタを使用してください。</a:t>
            </a:r>
          </a:p>
          <a:p>
            <a:pPr>
              <a:lnSpc>
                <a:spcPct val="90000"/>
              </a:lnSpc>
              <a:spcBef>
                <a:spcPts val="0"/>
              </a:spcBef>
            </a:pPr>
            <a:r>
              <a:rPr lang="ja-JP" altLang="en-US" dirty="0"/>
              <a:t>また、</a:t>
            </a:r>
            <a:r>
              <a:rPr lang="en-US" altLang="ja-JP" dirty="0"/>
              <a:t>[</a:t>
            </a:r>
            <a:r>
              <a:rPr lang="ja-JP" altLang="en-US" dirty="0"/>
              <a:t>データ出力</a:t>
            </a:r>
            <a:r>
              <a:rPr lang="en-US" altLang="ja-JP" dirty="0"/>
              <a:t>]</a:t>
            </a:r>
            <a:r>
              <a:rPr lang="ja-JP" altLang="en-US" dirty="0"/>
              <a:t>ボタンをクリックすると</a:t>
            </a:r>
            <a:r>
              <a:rPr lang="en-US" altLang="ja-JP" dirty="0"/>
              <a:t>XML</a:t>
            </a:r>
            <a:r>
              <a:rPr lang="ja-JP" altLang="en-US" dirty="0"/>
              <a:t>形式の意見書データが出力されます。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2.4 </a:t>
            </a:r>
            <a:r>
              <a:rPr lang="ja-JP" altLang="en-US" dirty="0"/>
              <a:t>医療意見書</a:t>
            </a:r>
            <a:r>
              <a:rPr lang="ja-JP" altLang="ja-JP" dirty="0"/>
              <a:t>出力</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1423" y="752603"/>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意見書は、ネットワークプリンタからは印刷できない。</a:t>
            </a:r>
            <a:r>
              <a:rPr lang="en-US" altLang="ja-JP" sz="1400" dirty="0">
                <a:solidFill>
                  <a:schemeClr val="tx1"/>
                </a:solidFill>
                <a:latin typeface="+mn-ea"/>
                <a:ea typeface="+mn-ea"/>
              </a:rPr>
              <a:t> </a:t>
            </a:r>
            <a:br>
              <a:rPr lang="en-US" altLang="ja-JP" sz="1400" dirty="0">
                <a:solidFill>
                  <a:schemeClr val="tx1"/>
                </a:solidFill>
                <a:latin typeface="+mn-ea"/>
                <a:ea typeface="+mn-ea"/>
              </a:rPr>
            </a:br>
            <a:r>
              <a:rPr lang="ja-JP" altLang="en-US" sz="1400" dirty="0">
                <a:solidFill>
                  <a:schemeClr val="tx1"/>
                </a:solidFill>
                <a:latin typeface="+mn-ea"/>
                <a:ea typeface="+mn-ea"/>
              </a:rPr>
              <a:t>意見書の印刷時は、</a:t>
            </a:r>
            <a:r>
              <a:rPr lang="en-US" altLang="ja-JP" sz="1400" dirty="0">
                <a:solidFill>
                  <a:schemeClr val="tx1"/>
                </a:solidFill>
                <a:latin typeface="+mn-ea"/>
                <a:ea typeface="+mn-ea"/>
              </a:rPr>
              <a:t>USB</a:t>
            </a:r>
            <a:r>
              <a:rPr lang="ja-JP" altLang="en-US" sz="1400" dirty="0">
                <a:solidFill>
                  <a:schemeClr val="tx1"/>
                </a:solidFill>
                <a:latin typeface="+mn-ea"/>
                <a:ea typeface="+mn-ea"/>
              </a:rPr>
              <a:t>などのローカルプリンタや</a:t>
            </a:r>
            <a:r>
              <a:rPr lang="en-US" altLang="ja-JP" sz="1400" dirty="0">
                <a:solidFill>
                  <a:schemeClr val="tx1"/>
                </a:solidFill>
                <a:latin typeface="+mn-ea"/>
                <a:ea typeface="+mn-ea"/>
              </a:rPr>
              <a:t>PDF</a:t>
            </a:r>
            <a:r>
              <a:rPr lang="ja-JP" altLang="en-US" sz="1400" dirty="0">
                <a:solidFill>
                  <a:schemeClr val="tx1"/>
                </a:solidFill>
                <a:latin typeface="+mn-ea"/>
                <a:ea typeface="+mn-ea"/>
              </a:rPr>
              <a:t>プリンタなど、ネットワークを介さないプリンタを使用すること。</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データ出力</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XML</a:t>
            </a:r>
            <a:r>
              <a:rPr lang="ja-JP" altLang="en-US" sz="1400" dirty="0">
                <a:solidFill>
                  <a:schemeClr val="tx1"/>
                </a:solidFill>
                <a:latin typeface="+mn-ea"/>
                <a:ea typeface="+mn-ea"/>
              </a:rPr>
              <a:t>形式の意見書データが出力される。</a:t>
            </a:r>
            <a:endParaRPr lang="en-US" altLang="ja-JP" sz="1400" dirty="0">
              <a:solidFill>
                <a:schemeClr val="tx1"/>
              </a:solidFill>
              <a:latin typeface="+mn-ea"/>
              <a:ea typeface="+mn-ea"/>
            </a:endParaRPr>
          </a:p>
        </p:txBody>
      </p:sp>
      <p:pic>
        <p:nvPicPr>
          <p:cNvPr id="5" name="12-2-①">
            <a:hlinkClick r:id="" action="ppaction://media"/>
            <a:extLst>
              <a:ext uri="{FF2B5EF4-FFF2-40B4-BE49-F238E27FC236}">
                <a16:creationId xmlns:a16="http://schemas.microsoft.com/office/drawing/2014/main" id="{2EE94B01-C409-6CBC-6A10-D940C03D23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823314"/>
            <a:ext cx="609600" cy="609600"/>
          </a:xfrm>
          <a:prstGeom prst="rect">
            <a:avLst/>
          </a:prstGeom>
        </p:spPr>
      </p:pic>
      <p:sp>
        <p:nvSpPr>
          <p:cNvPr id="6" name="正方形/長方形 5">
            <a:extLst>
              <a:ext uri="{FF2B5EF4-FFF2-40B4-BE49-F238E27FC236}">
                <a16:creationId xmlns:a16="http://schemas.microsoft.com/office/drawing/2014/main" id="{1D3ADF7E-22EF-2C3A-AC00-D7C7B3E581E4}"/>
              </a:ext>
            </a:extLst>
          </p:cNvPr>
          <p:cNvSpPr/>
          <p:nvPr/>
        </p:nvSpPr>
        <p:spPr>
          <a:xfrm>
            <a:off x="3350419" y="3325816"/>
            <a:ext cx="43577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9E16D985-8B9D-6F51-9E0D-61C3E8BC356C}"/>
              </a:ext>
            </a:extLst>
          </p:cNvPr>
          <p:cNvSpPr/>
          <p:nvPr/>
        </p:nvSpPr>
        <p:spPr>
          <a:xfrm>
            <a:off x="3350417" y="3196047"/>
            <a:ext cx="485777"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3" name="図 2">
            <a:extLst>
              <a:ext uri="{FF2B5EF4-FFF2-40B4-BE49-F238E27FC236}">
                <a16:creationId xmlns:a16="http://schemas.microsoft.com/office/drawing/2014/main" id="{A5BA16AF-9EE8-8B9F-C563-D27ACCB40AEC}"/>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a14:imgEffect>
                  </a14:imgLayer>
                </a14:imgProps>
              </a:ext>
            </a:extLst>
          </a:blip>
          <a:srcRect l="54612" t="68957" r="40520" b="26075"/>
          <a:stretch/>
        </p:blipFill>
        <p:spPr>
          <a:xfrm>
            <a:off x="2514600" y="2952229"/>
            <a:ext cx="190501" cy="157163"/>
          </a:xfrm>
          <a:prstGeom prst="rect">
            <a:avLst/>
          </a:prstGeom>
          <a:ln>
            <a:noFill/>
          </a:ln>
        </p:spPr>
      </p:pic>
    </p:spTree>
    <p:extLst>
      <p:ext uri="{BB962C8B-B14F-4D97-AF65-F5344CB8AC3E}">
        <p14:creationId xmlns:p14="http://schemas.microsoft.com/office/powerpoint/2010/main" val="1626821462"/>
      </p:ext>
    </p:extLst>
  </p:cSld>
  <p:clrMapOvr>
    <a:masterClrMapping/>
  </p:clrMapOvr>
  <mc:AlternateContent xmlns:mc="http://schemas.openxmlformats.org/markup-compatibility/2006" xmlns:p14="http://schemas.microsoft.com/office/powerpoint/2010/main">
    <mc:Choice Requires="p14">
      <p:transition spd="med" p14:dur="700" advClick="0" advTm="25280">
        <p:fade/>
      </p:transition>
    </mc:Choice>
    <mc:Fallback xmlns="">
      <p:transition spd="med" advClick="0" advTm="25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84"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17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18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619E53D-828A-832E-C30F-95A18FD134E3}"/>
              </a:ext>
            </a:extLst>
          </p:cNvPr>
          <p:cNvSpPr>
            <a:spLocks noGrp="1"/>
          </p:cNvSpPr>
          <p:nvPr>
            <p:ph type="body" sz="quarter" idx="14"/>
          </p:nvPr>
        </p:nvSpPr>
        <p:spPr/>
        <p:txBody>
          <a:bodyPr/>
          <a:lstStyle/>
          <a:p>
            <a:pPr>
              <a:lnSpc>
                <a:spcPct val="90000"/>
              </a:lnSpc>
              <a:spcBef>
                <a:spcPts val="0"/>
              </a:spcBef>
            </a:pPr>
            <a:r>
              <a:rPr lang="ja-JP" altLang="en-US" dirty="0"/>
              <a:t>以上で、</a:t>
            </a:r>
            <a:r>
              <a:rPr lang="ja-JP" altLang="en-US" sz="1400" dirty="0">
                <a:solidFill>
                  <a:schemeClr val="bg1"/>
                </a:solidFill>
              </a:rPr>
              <a:t>院内システムを利用しないケースを例にした、小慢</a:t>
            </a:r>
            <a:r>
              <a:rPr lang="en-US" altLang="ja-JP" sz="1400" dirty="0">
                <a:solidFill>
                  <a:schemeClr val="bg1"/>
                </a:solidFill>
              </a:rPr>
              <a:t>DB</a:t>
            </a:r>
            <a:r>
              <a:rPr lang="ja-JP" altLang="en-US" sz="1400" dirty="0">
                <a:solidFill>
                  <a:schemeClr val="bg1"/>
                </a:solidFill>
              </a:rPr>
              <a:t>を使用して意見書を新規作成する操作の流れ、画面、操作のポイントの説明は終了です。</a:t>
            </a:r>
            <a:endParaRPr lang="en-US" altLang="ja-JP" sz="1400" dirty="0">
              <a:solidFill>
                <a:schemeClr val="bg1"/>
              </a:solidFill>
            </a:endParaRPr>
          </a:p>
          <a:p>
            <a:pPr>
              <a:lnSpc>
                <a:spcPct val="90000"/>
              </a:lnSpc>
              <a:spcBef>
                <a:spcPts val="0"/>
              </a:spcBef>
            </a:pPr>
            <a:r>
              <a:rPr lang="ja-JP" altLang="en-US" sz="1400" dirty="0">
                <a:solidFill>
                  <a:schemeClr val="bg1"/>
                </a:solidFill>
              </a:rPr>
              <a:t>小慢</a:t>
            </a:r>
            <a:r>
              <a:rPr lang="en-US" altLang="ja-JP" sz="1400" dirty="0">
                <a:solidFill>
                  <a:schemeClr val="bg1"/>
                </a:solidFill>
              </a:rPr>
              <a:t>DB</a:t>
            </a:r>
            <a:r>
              <a:rPr lang="ja-JP" altLang="en-US" sz="1400" dirty="0">
                <a:solidFill>
                  <a:schemeClr val="bg1"/>
                </a:solidFill>
              </a:rPr>
              <a:t>に関するお問い合わせは、上記の難病・小慢データベース利用者お問い合わせ窓口までお願いいたします。</a:t>
            </a:r>
            <a:endParaRPr kumimoji="1" lang="ja-JP" altLang="en-US" dirty="0"/>
          </a:p>
        </p:txBody>
      </p:sp>
      <p:sp>
        <p:nvSpPr>
          <p:cNvPr id="3" name="スライド番号プレースホルダ 12">
            <a:extLst>
              <a:ext uri="{FF2B5EF4-FFF2-40B4-BE49-F238E27FC236}">
                <a16:creationId xmlns:a16="http://schemas.microsoft.com/office/drawing/2014/main" id="{AEBBC2AB-F26C-D6D1-3557-BD557AB1EC07}"/>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13</a:t>
            </a:fld>
            <a:endParaRPr lang="en-US" altLang="ja-JP" sz="1100" dirty="0">
              <a:solidFill>
                <a:schemeClr val="tx1"/>
              </a:solidFill>
              <a:latin typeface="+mj-lt"/>
              <a:ea typeface="+mn-ea"/>
              <a:cs typeface="Arial" pitchFamily="34" charset="0"/>
            </a:endParaRPr>
          </a:p>
        </p:txBody>
      </p:sp>
      <p:pic>
        <p:nvPicPr>
          <p:cNvPr id="2" name="13-2-①">
            <a:hlinkClick r:id="" action="ppaction://media"/>
            <a:extLst>
              <a:ext uri="{FF2B5EF4-FFF2-40B4-BE49-F238E27FC236}">
                <a16:creationId xmlns:a16="http://schemas.microsoft.com/office/drawing/2014/main" id="{3262145A-AB0B-8B98-85CE-B16AEEABD9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806450"/>
            <a:ext cx="609600" cy="609600"/>
          </a:xfrm>
          <a:prstGeom prst="rect">
            <a:avLst/>
          </a:prstGeom>
        </p:spPr>
      </p:pic>
    </p:spTree>
    <p:extLst>
      <p:ext uri="{BB962C8B-B14F-4D97-AF65-F5344CB8AC3E}">
        <p14:creationId xmlns:p14="http://schemas.microsoft.com/office/powerpoint/2010/main" val="1520132923"/>
      </p:ext>
    </p:extLst>
  </p:cSld>
  <p:clrMapOvr>
    <a:masterClrMapping/>
  </p:clrMapOvr>
  <mc:AlternateContent xmlns:mc="http://schemas.openxmlformats.org/markup-compatibility/2006" xmlns:p14="http://schemas.microsoft.com/office/powerpoint/2010/main">
    <mc:Choice Requires="p14">
      <p:transition spd="med" p14:dur="700" advClick="0" advTm="22360">
        <p:fade/>
      </p:transition>
    </mc:Choice>
    <mc:Fallback xmlns="">
      <p:transition spd="med" advClick="0" advTm="22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 12"/>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1</a:t>
            </a:fld>
            <a:endParaRPr lang="en-US" altLang="ja-JP" sz="1100" dirty="0">
              <a:solidFill>
                <a:schemeClr val="tx1"/>
              </a:solidFill>
              <a:latin typeface="+mj-lt"/>
              <a:ea typeface="+mn-ea"/>
              <a:cs typeface="Arial" pitchFamily="34" charset="0"/>
            </a:endParaRPr>
          </a:p>
        </p:txBody>
      </p:sp>
      <p:sp>
        <p:nvSpPr>
          <p:cNvPr id="14" name="テキスト プレースホルダー 13">
            <a:extLst>
              <a:ext uri="{FF2B5EF4-FFF2-40B4-BE49-F238E27FC236}">
                <a16:creationId xmlns:a16="http://schemas.microsoft.com/office/drawing/2014/main" id="{8C16788C-DAB6-630B-467B-E8B35D3C55A7}"/>
              </a:ext>
            </a:extLst>
          </p:cNvPr>
          <p:cNvSpPr>
            <a:spLocks noGrp="1"/>
          </p:cNvSpPr>
          <p:nvPr>
            <p:ph type="body" sz="quarter" idx="14"/>
          </p:nvPr>
        </p:nvSpPr>
        <p:spPr/>
        <p:txBody>
          <a:bodyPr/>
          <a:lstStyle/>
          <a:p>
            <a:pPr>
              <a:lnSpc>
                <a:spcPct val="90000"/>
              </a:lnSpc>
              <a:spcBef>
                <a:spcPts val="0"/>
              </a:spcBef>
            </a:pPr>
            <a:r>
              <a:rPr lang="ja-JP" altLang="en-US" dirty="0"/>
              <a:t>次の目次にそって説明します。</a:t>
            </a:r>
          </a:p>
          <a:p>
            <a:pPr>
              <a:lnSpc>
                <a:spcPct val="90000"/>
              </a:lnSpc>
              <a:spcBef>
                <a:spcPts val="0"/>
              </a:spcBef>
            </a:pPr>
            <a:r>
              <a:rPr lang="ja-JP" altLang="en-US" dirty="0"/>
              <a:t>１</a:t>
            </a:r>
            <a:r>
              <a:rPr lang="en-US" altLang="ja-JP" dirty="0"/>
              <a:t>. </a:t>
            </a:r>
            <a:r>
              <a:rPr lang="ja-JP" altLang="en-US" dirty="0"/>
              <a:t>小慢</a:t>
            </a:r>
            <a:r>
              <a:rPr lang="en-US" altLang="ja-JP" dirty="0"/>
              <a:t>DB</a:t>
            </a:r>
            <a:r>
              <a:rPr lang="ja-JP" altLang="en-US" dirty="0"/>
              <a:t>で意見書を新規作成する操作の流れ</a:t>
            </a:r>
          </a:p>
          <a:p>
            <a:pPr>
              <a:lnSpc>
                <a:spcPct val="90000"/>
              </a:lnSpc>
              <a:spcBef>
                <a:spcPts val="0"/>
              </a:spcBef>
            </a:pPr>
            <a:r>
              <a:rPr lang="ja-JP" altLang="en-US" dirty="0"/>
              <a:t>２</a:t>
            </a:r>
            <a:r>
              <a:rPr lang="en-US" altLang="ja-JP" dirty="0"/>
              <a:t>. </a:t>
            </a:r>
            <a:r>
              <a:rPr lang="ja-JP" altLang="en-US" dirty="0"/>
              <a:t>各画面の操作について</a:t>
            </a:r>
          </a:p>
        </p:txBody>
      </p:sp>
      <p:sp>
        <p:nvSpPr>
          <p:cNvPr id="15" name="テキスト プレースホルダー 14">
            <a:extLst>
              <a:ext uri="{FF2B5EF4-FFF2-40B4-BE49-F238E27FC236}">
                <a16:creationId xmlns:a16="http://schemas.microsoft.com/office/drawing/2014/main" id="{585CDEA4-8004-B97D-554F-A1FF18AAA1F9}"/>
              </a:ext>
            </a:extLst>
          </p:cNvPr>
          <p:cNvSpPr>
            <a:spLocks noGrp="1"/>
          </p:cNvSpPr>
          <p:nvPr>
            <p:ph type="body" sz="quarter" idx="15"/>
          </p:nvPr>
        </p:nvSpPr>
        <p:spPr>
          <a:xfrm>
            <a:off x="625839" y="1713926"/>
            <a:ext cx="5890291" cy="369332"/>
          </a:xfrm>
        </p:spPr>
        <p:txBody>
          <a:bodyPr/>
          <a:lstStyle/>
          <a:p>
            <a:r>
              <a:rPr lang="ja-JP" altLang="en-US" dirty="0">
                <a:solidFill>
                  <a:srgbClr val="001750"/>
                </a:solidFill>
              </a:rPr>
              <a:t>１</a:t>
            </a:r>
            <a:r>
              <a:rPr lang="en-US" altLang="ja-JP" dirty="0">
                <a:solidFill>
                  <a:srgbClr val="001750"/>
                </a:solidFill>
              </a:rPr>
              <a:t>. </a:t>
            </a:r>
            <a:r>
              <a:rPr lang="ja-JP" altLang="en-US" dirty="0"/>
              <a:t>小慢</a:t>
            </a:r>
            <a:r>
              <a:rPr lang="en-US" altLang="ja-JP" dirty="0"/>
              <a:t>DB</a:t>
            </a:r>
            <a:r>
              <a:rPr lang="ja-JP" altLang="en-US" dirty="0"/>
              <a:t>で意見書を新規作成する操作の流れ</a:t>
            </a:r>
          </a:p>
        </p:txBody>
      </p:sp>
      <p:sp>
        <p:nvSpPr>
          <p:cNvPr id="16" name="テキスト プレースホルダー 15">
            <a:extLst>
              <a:ext uri="{FF2B5EF4-FFF2-40B4-BE49-F238E27FC236}">
                <a16:creationId xmlns:a16="http://schemas.microsoft.com/office/drawing/2014/main" id="{F5067D4D-7A94-D199-288E-ED7592784552}"/>
              </a:ext>
            </a:extLst>
          </p:cNvPr>
          <p:cNvSpPr>
            <a:spLocks noGrp="1"/>
          </p:cNvSpPr>
          <p:nvPr>
            <p:ph type="body" sz="quarter" idx="16"/>
          </p:nvPr>
        </p:nvSpPr>
        <p:spPr/>
        <p:txBody>
          <a:bodyPr/>
          <a:lstStyle/>
          <a:p>
            <a:r>
              <a:rPr lang="ja-JP" altLang="en-US" dirty="0">
                <a:solidFill>
                  <a:srgbClr val="001750"/>
                </a:solidFill>
              </a:rPr>
              <a:t>２</a:t>
            </a:r>
            <a:r>
              <a:rPr lang="en-US" altLang="ja-JP" dirty="0">
                <a:solidFill>
                  <a:srgbClr val="001750"/>
                </a:solidFill>
              </a:rPr>
              <a:t>. </a:t>
            </a:r>
            <a:r>
              <a:rPr lang="ja-JP" altLang="en-US" dirty="0"/>
              <a:t>各画面の操作について</a:t>
            </a:r>
          </a:p>
        </p:txBody>
      </p:sp>
      <p:pic>
        <p:nvPicPr>
          <p:cNvPr id="2" name="01-2-①">
            <a:hlinkClick r:id="" action="ppaction://media"/>
            <a:extLst>
              <a:ext uri="{FF2B5EF4-FFF2-40B4-BE49-F238E27FC236}">
                <a16:creationId xmlns:a16="http://schemas.microsoft.com/office/drawing/2014/main" id="{7DB336F4-6390-D2CC-AF68-76AF9F4421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 y="-819150"/>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290">
        <p15:prstTrans prst="peelOff"/>
      </p:transition>
    </mc:Choice>
    <mc:Fallback xmlns="">
      <p:transition spd="slow" advClick="0" advTm="11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1771872814"/>
              </p:ext>
            </p:extLst>
          </p:nvPr>
        </p:nvGraphicFramePr>
        <p:xfrm>
          <a:off x="142200" y="742843"/>
          <a:ext cx="8859600" cy="3160800"/>
        </p:xfrm>
        <a:graphic>
          <a:graphicData uri="http://schemas.openxmlformats.org/drawingml/2006/table">
            <a:tbl>
              <a:tblPr firstRow="1" bandRow="1">
                <a:tableStyleId>{5C22544A-7EE6-4342-B048-85BDC9FD1C3A}</a:tableStyleId>
              </a:tblPr>
              <a:tblGrid>
                <a:gridCol w="1032179">
                  <a:extLst>
                    <a:ext uri="{9D8B030D-6E8A-4147-A177-3AD203B41FA5}">
                      <a16:colId xmlns:a16="http://schemas.microsoft.com/office/drawing/2014/main" val="3563921127"/>
                    </a:ext>
                  </a:extLst>
                </a:gridCol>
                <a:gridCol w="7827421">
                  <a:extLst>
                    <a:ext uri="{9D8B030D-6E8A-4147-A177-3AD203B41FA5}">
                      <a16:colId xmlns:a16="http://schemas.microsoft.com/office/drawing/2014/main" val="2332610360"/>
                    </a:ext>
                  </a:extLst>
                </a:gridCol>
              </a:tblGrid>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患者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799408">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受付</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2233715"/>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r h="780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6931677"/>
                  </a:ext>
                </a:extLst>
              </a:tr>
            </a:tbl>
          </a:graphicData>
        </a:graphic>
      </p:graphicFrame>
      <p:sp>
        <p:nvSpPr>
          <p:cNvPr id="4" name="テキスト プレースホルダー 3">
            <a:extLst>
              <a:ext uri="{FF2B5EF4-FFF2-40B4-BE49-F238E27FC236}">
                <a16:creationId xmlns:a16="http://schemas.microsoft.com/office/drawing/2014/main" id="{D47C5E55-7618-B79C-1DC7-F6B4F1B32350}"/>
              </a:ext>
            </a:extLst>
          </p:cNvPr>
          <p:cNvSpPr>
            <a:spLocks noGrp="1"/>
          </p:cNvSpPr>
          <p:nvPr>
            <p:ph type="body" sz="quarter" idx="14"/>
          </p:nvPr>
        </p:nvSpPr>
        <p:spPr/>
        <p:txBody>
          <a:bodyPr/>
          <a:lstStyle/>
          <a:p>
            <a:pPr>
              <a:lnSpc>
                <a:spcPct val="90000"/>
              </a:lnSpc>
              <a:spcBef>
                <a:spcPts val="0"/>
              </a:spcBef>
            </a:pPr>
            <a:r>
              <a:rPr lang="ja-JP" altLang="en-US" dirty="0"/>
              <a:t>院内システムを利用せずに、意見書を新規作成する作業全体の流れについて説明します。</a:t>
            </a:r>
          </a:p>
          <a:p>
            <a:pPr>
              <a:lnSpc>
                <a:spcPct val="90000"/>
              </a:lnSpc>
              <a:spcBef>
                <a:spcPts val="0"/>
              </a:spcBef>
            </a:pPr>
            <a:r>
              <a:rPr lang="ja-JP" altLang="en-US" dirty="0"/>
              <a:t>患者から受付に意見書の作成依頼を受領したら、医療クラーク等が小慢</a:t>
            </a:r>
            <a:r>
              <a:rPr lang="en-US" altLang="ja-JP" dirty="0"/>
              <a:t>DB</a:t>
            </a:r>
            <a:r>
              <a:rPr lang="ja-JP" altLang="en-US" dirty="0"/>
              <a:t>で意見書の基本情報などを入力します。その後、指定医が小慢</a:t>
            </a:r>
            <a:r>
              <a:rPr lang="en-US" altLang="ja-JP" dirty="0"/>
              <a:t>DB</a:t>
            </a:r>
            <a:r>
              <a:rPr lang="ja-JP" altLang="en-US" dirty="0"/>
              <a:t>で意見書を承認します。小慢</a:t>
            </a:r>
            <a:r>
              <a:rPr lang="en-US" altLang="ja-JP" dirty="0"/>
              <a:t>DB</a:t>
            </a:r>
            <a:r>
              <a:rPr lang="ja-JP" altLang="en-US" dirty="0"/>
              <a:t>からアクセスキー付きの意見書を出力し、受付から患者に交付します。</a:t>
            </a:r>
          </a:p>
          <a:p>
            <a:pPr>
              <a:lnSpc>
                <a:spcPct val="90000"/>
              </a:lnSpc>
              <a:spcBef>
                <a:spcPts val="0"/>
              </a:spcBef>
            </a:pPr>
            <a:endParaRPr lang="ja-JP" altLang="en-US" dirty="0"/>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で意見書を新規作成する操作の流れ</a:t>
            </a:r>
          </a:p>
        </p:txBody>
      </p:sp>
      <p:sp>
        <p:nvSpPr>
          <p:cNvPr id="35" name="正方形/長方形 34">
            <a:extLst>
              <a:ext uri="{FF2B5EF4-FFF2-40B4-BE49-F238E27FC236}">
                <a16:creationId xmlns:a16="http://schemas.microsoft.com/office/drawing/2014/main" id="{96FF0CF7-8F47-D205-C5D5-6EC11ECF5CFE}"/>
              </a:ext>
            </a:extLst>
          </p:cNvPr>
          <p:cNvSpPr/>
          <p:nvPr/>
        </p:nvSpPr>
        <p:spPr bwMode="auto">
          <a:xfrm>
            <a:off x="4510504" y="3209177"/>
            <a:ext cx="909834"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入力、承認</a:t>
            </a:r>
          </a:p>
        </p:txBody>
      </p:sp>
      <p:sp>
        <p:nvSpPr>
          <p:cNvPr id="41" name="正方形/長方形 40">
            <a:extLst>
              <a:ext uri="{FF2B5EF4-FFF2-40B4-BE49-F238E27FC236}">
                <a16:creationId xmlns:a16="http://schemas.microsoft.com/office/drawing/2014/main" id="{167C4088-8900-E4CB-F7D1-B61F60E22755}"/>
              </a:ext>
            </a:extLst>
          </p:cNvPr>
          <p:cNvSpPr/>
          <p:nvPr/>
        </p:nvSpPr>
        <p:spPr bwMode="auto">
          <a:xfrm>
            <a:off x="3266128" y="2415357"/>
            <a:ext cx="909834"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意見書の基本情報などの</a:t>
            </a:r>
            <a:br>
              <a:rPr lang="en-US" altLang="ja-JP" sz="1100" b="1" dirty="0">
                <a:solidFill>
                  <a:srgbClr val="404040"/>
                </a:solidFill>
                <a:latin typeface="Yu Gothic UI" panose="020B0500000000000000" pitchFamily="50" charset="-128"/>
                <a:ea typeface="Yu Gothic UI" panose="020B0500000000000000" pitchFamily="50" charset="-128"/>
              </a:rPr>
            </a:br>
            <a:r>
              <a:rPr lang="ja-JP" altLang="en-US" sz="1100" b="1" dirty="0">
                <a:solidFill>
                  <a:srgbClr val="404040"/>
                </a:solidFill>
                <a:latin typeface="Yu Gothic UI" panose="020B0500000000000000" pitchFamily="50" charset="-128"/>
                <a:ea typeface="Yu Gothic UI" panose="020B0500000000000000" pitchFamily="50" charset="-128"/>
              </a:rPr>
              <a:t>入力</a:t>
            </a:r>
          </a:p>
        </p:txBody>
      </p:sp>
      <p:sp>
        <p:nvSpPr>
          <p:cNvPr id="46" name="正方形/長方形 45">
            <a:extLst>
              <a:ext uri="{FF2B5EF4-FFF2-40B4-BE49-F238E27FC236}">
                <a16:creationId xmlns:a16="http://schemas.microsoft.com/office/drawing/2014/main" id="{C5B5068D-35C1-A4B7-B169-9F49C5A1AA19}"/>
              </a:ext>
            </a:extLst>
          </p:cNvPr>
          <p:cNvSpPr/>
          <p:nvPr/>
        </p:nvSpPr>
        <p:spPr bwMode="auto">
          <a:xfrm>
            <a:off x="5754880" y="2415357"/>
            <a:ext cx="909834" cy="609366"/>
          </a:xfrm>
          <a:prstGeom prst="rect">
            <a:avLst/>
          </a:prstGeom>
          <a:solidFill>
            <a:schemeClr val="bg1"/>
          </a:solidFill>
          <a:ln w="25400">
            <a:solidFill>
              <a:srgbClr val="E27B26"/>
            </a:solidFill>
            <a:miter lim="800000"/>
            <a:headEnd/>
            <a:tailEnd/>
          </a:ln>
          <a:effectLst/>
        </p:spPr>
        <p:txBody>
          <a:bodyPr wrap="square" lIns="36000" rIns="36000" rtlCol="0" anchor="ctr" anchorCtr="0">
            <a:noAutofit/>
          </a:bodyPr>
          <a:lstStyle/>
          <a:p>
            <a:pPr algn="ctr"/>
            <a:r>
              <a:rPr lang="ja-JP" altLang="en-US" sz="1100" b="1" dirty="0">
                <a:solidFill>
                  <a:srgbClr val="404040"/>
                </a:solidFill>
                <a:latin typeface="Yu Gothic UI" panose="020B0500000000000000" pitchFamily="50" charset="-128"/>
                <a:ea typeface="Yu Gothic UI" panose="020B0500000000000000" pitchFamily="50" charset="-128"/>
              </a:rPr>
              <a:t>意見書</a:t>
            </a:r>
            <a:r>
              <a:rPr lang="en-US" altLang="ja-JP" sz="1100" b="1" dirty="0">
                <a:solidFill>
                  <a:srgbClr val="404040"/>
                </a:solidFill>
                <a:latin typeface="Yu Gothic UI" panose="020B0500000000000000" pitchFamily="50" charset="-128"/>
                <a:ea typeface="Yu Gothic UI" panose="020B0500000000000000" pitchFamily="50" charset="-128"/>
              </a:rPr>
              <a:t>(</a:t>
            </a:r>
            <a:r>
              <a:rPr lang="ja-JP" altLang="en-US" sz="1100" b="1" dirty="0">
                <a:solidFill>
                  <a:srgbClr val="404040"/>
                </a:solidFill>
                <a:latin typeface="Yu Gothic UI" panose="020B0500000000000000" pitchFamily="50" charset="-128"/>
                <a:ea typeface="Yu Gothic UI" panose="020B0500000000000000" pitchFamily="50" charset="-128"/>
              </a:rPr>
              <a:t>アクセスキー付き</a:t>
            </a:r>
            <a:r>
              <a:rPr lang="en-US" altLang="ja-JP" sz="1100" b="1" dirty="0">
                <a:solidFill>
                  <a:srgbClr val="404040"/>
                </a:solidFill>
                <a:latin typeface="Yu Gothic UI" panose="020B0500000000000000" pitchFamily="50" charset="-128"/>
                <a:ea typeface="Yu Gothic UI" panose="020B0500000000000000" pitchFamily="50" charset="-128"/>
              </a:rPr>
              <a:t>)</a:t>
            </a:r>
            <a:r>
              <a:rPr lang="ja-JP" altLang="en-US" sz="1100" b="1" dirty="0">
                <a:solidFill>
                  <a:srgbClr val="404040"/>
                </a:solidFill>
                <a:latin typeface="Yu Gothic UI" panose="020B0500000000000000" pitchFamily="50" charset="-128"/>
                <a:ea typeface="Yu Gothic UI" panose="020B0500000000000000" pitchFamily="50" charset="-128"/>
              </a:rPr>
              <a:t>の紙出力</a:t>
            </a:r>
          </a:p>
        </p:txBody>
      </p:sp>
      <p:cxnSp>
        <p:nvCxnSpPr>
          <p:cNvPr id="50" name="コネクタ: カギ線 49">
            <a:extLst>
              <a:ext uri="{FF2B5EF4-FFF2-40B4-BE49-F238E27FC236}">
                <a16:creationId xmlns:a16="http://schemas.microsoft.com/office/drawing/2014/main" id="{6E1DEC26-3CC8-79B4-C3CA-1EE8FFE5D6C0}"/>
              </a:ext>
            </a:extLst>
          </p:cNvPr>
          <p:cNvCxnSpPr>
            <a:cxnSpLocks/>
            <a:stCxn id="41" idx="3"/>
            <a:endCxn id="35" idx="1"/>
          </p:cNvCxnSpPr>
          <p:nvPr/>
        </p:nvCxnSpPr>
        <p:spPr bwMode="auto">
          <a:xfrm>
            <a:off x="4175962" y="2720040"/>
            <a:ext cx="334542" cy="793820"/>
          </a:xfrm>
          <a:prstGeom prst="bentConnector3">
            <a:avLst>
              <a:gd name="adj1" fmla="val 28502"/>
            </a:avLst>
          </a:prstGeom>
          <a:solidFill>
            <a:schemeClr val="bg1"/>
          </a:solidFill>
          <a:ln w="25400">
            <a:solidFill>
              <a:srgbClr val="E27B26"/>
            </a:solidFill>
            <a:miter lim="800000"/>
            <a:headEnd/>
            <a:tailEnd type="arrow"/>
          </a:ln>
          <a:effectLst/>
        </p:spPr>
      </p:cxnSp>
      <p:sp>
        <p:nvSpPr>
          <p:cNvPr id="32" name="正方形/長方形 31">
            <a:extLst>
              <a:ext uri="{FF2B5EF4-FFF2-40B4-BE49-F238E27FC236}">
                <a16:creationId xmlns:a16="http://schemas.microsoft.com/office/drawing/2014/main" id="{C4A56ECF-1FE8-C9E9-E68D-552743354DF7}"/>
              </a:ext>
            </a:extLst>
          </p:cNvPr>
          <p:cNvSpPr/>
          <p:nvPr/>
        </p:nvSpPr>
        <p:spPr bwMode="auto">
          <a:xfrm>
            <a:off x="1229900" y="827715"/>
            <a:ext cx="68357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作成依頼</a:t>
            </a:r>
          </a:p>
        </p:txBody>
      </p:sp>
      <p:sp>
        <p:nvSpPr>
          <p:cNvPr id="36" name="正方形/長方形 35">
            <a:extLst>
              <a:ext uri="{FF2B5EF4-FFF2-40B4-BE49-F238E27FC236}">
                <a16:creationId xmlns:a16="http://schemas.microsoft.com/office/drawing/2014/main" id="{E9E6DC88-06FB-F3CA-8604-165685275408}"/>
              </a:ext>
            </a:extLst>
          </p:cNvPr>
          <p:cNvSpPr/>
          <p:nvPr/>
        </p:nvSpPr>
        <p:spPr bwMode="auto">
          <a:xfrm>
            <a:off x="2248014" y="1621536"/>
            <a:ext cx="68357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作成依頼</a:t>
            </a:r>
          </a:p>
        </p:txBody>
      </p:sp>
      <p:sp>
        <p:nvSpPr>
          <p:cNvPr id="37" name="正方形/長方形 36">
            <a:extLst>
              <a:ext uri="{FF2B5EF4-FFF2-40B4-BE49-F238E27FC236}">
                <a16:creationId xmlns:a16="http://schemas.microsoft.com/office/drawing/2014/main" id="{E9A69E66-1D34-0690-ABBE-C7A5518DF22D}"/>
              </a:ext>
            </a:extLst>
          </p:cNvPr>
          <p:cNvSpPr/>
          <p:nvPr/>
        </p:nvSpPr>
        <p:spPr bwMode="auto">
          <a:xfrm>
            <a:off x="6999256" y="1621536"/>
            <a:ext cx="683572"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意見書の</a:t>
            </a:r>
            <a:br>
              <a:rPr lang="en-US" altLang="ja-JP" sz="1100" dirty="0">
                <a:solidFill>
                  <a:srgbClr val="404040"/>
                </a:solidFill>
                <a:latin typeface="Yu Gothic UI" panose="020B0500000000000000" pitchFamily="50" charset="-128"/>
                <a:ea typeface="Yu Gothic UI" panose="020B0500000000000000" pitchFamily="50" charset="-128"/>
              </a:rPr>
            </a:br>
            <a:r>
              <a:rPr lang="ja-JP" altLang="en-US" sz="1100" dirty="0">
                <a:solidFill>
                  <a:srgbClr val="404040"/>
                </a:solidFill>
                <a:latin typeface="Yu Gothic UI" panose="020B0500000000000000" pitchFamily="50" charset="-128"/>
                <a:ea typeface="Yu Gothic UI" panose="020B0500000000000000" pitchFamily="50" charset="-128"/>
              </a:rPr>
              <a:t>交付</a:t>
            </a:r>
          </a:p>
        </p:txBody>
      </p:sp>
      <p:sp>
        <p:nvSpPr>
          <p:cNvPr id="38" name="正方形/長方形 37">
            <a:extLst>
              <a:ext uri="{FF2B5EF4-FFF2-40B4-BE49-F238E27FC236}">
                <a16:creationId xmlns:a16="http://schemas.microsoft.com/office/drawing/2014/main" id="{35123439-8BFE-3D7A-1D21-ECE8FDEE6B2F}"/>
              </a:ext>
            </a:extLst>
          </p:cNvPr>
          <p:cNvSpPr/>
          <p:nvPr/>
        </p:nvSpPr>
        <p:spPr bwMode="auto">
          <a:xfrm>
            <a:off x="8017371" y="827715"/>
            <a:ext cx="835995" cy="609366"/>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意見書</a:t>
            </a:r>
            <a:r>
              <a:rPr lang="en-US" altLang="ja-JP" sz="1100" dirty="0">
                <a:solidFill>
                  <a:srgbClr val="404040"/>
                </a:solidFill>
                <a:latin typeface="Yu Gothic UI" panose="020B0500000000000000" pitchFamily="50" charset="-128"/>
                <a:ea typeface="Yu Gothic UI" panose="020B0500000000000000" pitchFamily="50" charset="-128"/>
              </a:rPr>
              <a:t>(</a:t>
            </a:r>
            <a:r>
              <a:rPr lang="ja-JP" altLang="en-US" sz="1100" dirty="0">
                <a:solidFill>
                  <a:srgbClr val="404040"/>
                </a:solidFill>
                <a:latin typeface="Yu Gothic UI" panose="020B0500000000000000" pitchFamily="50" charset="-128"/>
                <a:ea typeface="Yu Gothic UI" panose="020B0500000000000000" pitchFamily="50" charset="-128"/>
              </a:rPr>
              <a:t>アクセスキー付き</a:t>
            </a:r>
            <a:r>
              <a:rPr lang="en-US" altLang="ja-JP" sz="1100" dirty="0">
                <a:solidFill>
                  <a:srgbClr val="404040"/>
                </a:solidFill>
                <a:latin typeface="Yu Gothic UI" panose="020B0500000000000000" pitchFamily="50" charset="-128"/>
                <a:ea typeface="Yu Gothic UI" panose="020B0500000000000000" pitchFamily="50" charset="-128"/>
              </a:rPr>
              <a:t>)</a:t>
            </a:r>
            <a:r>
              <a:rPr lang="ja-JP" altLang="en-US" sz="1100" dirty="0">
                <a:solidFill>
                  <a:srgbClr val="404040"/>
                </a:solidFill>
                <a:latin typeface="Yu Gothic UI" panose="020B0500000000000000" pitchFamily="50" charset="-128"/>
                <a:ea typeface="Yu Gothic UI" panose="020B0500000000000000" pitchFamily="50" charset="-128"/>
              </a:rPr>
              <a:t>の写しの受領</a:t>
            </a:r>
          </a:p>
        </p:txBody>
      </p:sp>
      <p:cxnSp>
        <p:nvCxnSpPr>
          <p:cNvPr id="42" name="コネクタ: カギ線 41">
            <a:extLst>
              <a:ext uri="{FF2B5EF4-FFF2-40B4-BE49-F238E27FC236}">
                <a16:creationId xmlns:a16="http://schemas.microsoft.com/office/drawing/2014/main" id="{B366E8B5-A31C-635D-00E9-C88A8A22020B}"/>
              </a:ext>
            </a:extLst>
          </p:cNvPr>
          <p:cNvCxnSpPr>
            <a:cxnSpLocks/>
            <a:stCxn id="32" idx="3"/>
            <a:endCxn id="36" idx="1"/>
          </p:cNvCxnSpPr>
          <p:nvPr/>
        </p:nvCxnSpPr>
        <p:spPr bwMode="auto">
          <a:xfrm>
            <a:off x="1913472" y="1132398"/>
            <a:ext cx="334542" cy="793821"/>
          </a:xfrm>
          <a:prstGeom prst="bentConnector3">
            <a:avLst>
              <a:gd name="adj1" fmla="val 31573"/>
            </a:avLst>
          </a:prstGeom>
          <a:solidFill>
            <a:schemeClr val="bg1"/>
          </a:solidFill>
          <a:ln w="12700">
            <a:solidFill>
              <a:schemeClr val="tx1">
                <a:lumMod val="50000"/>
                <a:lumOff val="50000"/>
              </a:schemeClr>
            </a:solidFill>
            <a:miter lim="800000"/>
            <a:headEnd/>
            <a:tailEnd type="arrow"/>
          </a:ln>
          <a:effectLst/>
        </p:spPr>
      </p:cxnSp>
      <p:cxnSp>
        <p:nvCxnSpPr>
          <p:cNvPr id="49" name="コネクタ: カギ線 48">
            <a:extLst>
              <a:ext uri="{FF2B5EF4-FFF2-40B4-BE49-F238E27FC236}">
                <a16:creationId xmlns:a16="http://schemas.microsoft.com/office/drawing/2014/main" id="{69B7F7DB-1695-5ACF-3CD8-E061ACB62542}"/>
              </a:ext>
            </a:extLst>
          </p:cNvPr>
          <p:cNvCxnSpPr>
            <a:cxnSpLocks/>
            <a:stCxn id="36" idx="3"/>
            <a:endCxn id="41" idx="1"/>
          </p:cNvCxnSpPr>
          <p:nvPr/>
        </p:nvCxnSpPr>
        <p:spPr bwMode="auto">
          <a:xfrm>
            <a:off x="2931586" y="1926219"/>
            <a:ext cx="334542" cy="793821"/>
          </a:xfrm>
          <a:prstGeom prst="bentConnector3">
            <a:avLst>
              <a:gd name="adj1" fmla="val 40787"/>
            </a:avLst>
          </a:prstGeom>
          <a:solidFill>
            <a:schemeClr val="bg1"/>
          </a:solidFill>
          <a:ln w="12700">
            <a:solidFill>
              <a:schemeClr val="tx1">
                <a:lumMod val="50000"/>
                <a:lumOff val="50000"/>
              </a:schemeClr>
            </a:solidFill>
            <a:miter lim="800000"/>
            <a:headEnd/>
            <a:tailEnd type="arrow"/>
          </a:ln>
          <a:effectLst/>
        </p:spPr>
      </p:cxnSp>
      <p:cxnSp>
        <p:nvCxnSpPr>
          <p:cNvPr id="52" name="コネクタ: カギ線 51">
            <a:extLst>
              <a:ext uri="{FF2B5EF4-FFF2-40B4-BE49-F238E27FC236}">
                <a16:creationId xmlns:a16="http://schemas.microsoft.com/office/drawing/2014/main" id="{FA9AAAE0-44C8-84EA-154B-83C9718BF6A9}"/>
              </a:ext>
            </a:extLst>
          </p:cNvPr>
          <p:cNvCxnSpPr>
            <a:cxnSpLocks/>
            <a:stCxn id="46" idx="3"/>
            <a:endCxn id="37" idx="1"/>
          </p:cNvCxnSpPr>
          <p:nvPr/>
        </p:nvCxnSpPr>
        <p:spPr bwMode="auto">
          <a:xfrm flipV="1">
            <a:off x="6664714" y="1926219"/>
            <a:ext cx="334542" cy="793821"/>
          </a:xfrm>
          <a:prstGeom prst="bentConnector3">
            <a:avLst>
              <a:gd name="adj1" fmla="val 28502"/>
            </a:avLst>
          </a:prstGeom>
          <a:solidFill>
            <a:schemeClr val="bg1"/>
          </a:solidFill>
          <a:ln w="12700">
            <a:solidFill>
              <a:schemeClr val="tx1">
                <a:lumMod val="50000"/>
                <a:lumOff val="50000"/>
              </a:schemeClr>
            </a:solidFill>
            <a:miter lim="800000"/>
            <a:headEnd/>
            <a:tailEnd type="arrow"/>
          </a:ln>
          <a:effectLst/>
        </p:spPr>
      </p:cxnSp>
      <p:cxnSp>
        <p:nvCxnSpPr>
          <p:cNvPr id="53" name="コネクタ: カギ線 52">
            <a:extLst>
              <a:ext uri="{FF2B5EF4-FFF2-40B4-BE49-F238E27FC236}">
                <a16:creationId xmlns:a16="http://schemas.microsoft.com/office/drawing/2014/main" id="{BDD6D27E-0BDF-6C2A-30F6-07DA311B9EE7}"/>
              </a:ext>
            </a:extLst>
          </p:cNvPr>
          <p:cNvCxnSpPr>
            <a:cxnSpLocks/>
            <a:stCxn id="37" idx="3"/>
            <a:endCxn id="38" idx="1"/>
          </p:cNvCxnSpPr>
          <p:nvPr/>
        </p:nvCxnSpPr>
        <p:spPr bwMode="auto">
          <a:xfrm flipV="1">
            <a:off x="7682828" y="1132398"/>
            <a:ext cx="334543" cy="793821"/>
          </a:xfrm>
          <a:prstGeom prst="bentConnector3">
            <a:avLst>
              <a:gd name="adj1" fmla="val 31574"/>
            </a:avLst>
          </a:prstGeom>
          <a:solidFill>
            <a:schemeClr val="bg1"/>
          </a:solidFill>
          <a:ln w="12700">
            <a:solidFill>
              <a:schemeClr val="tx1">
                <a:lumMod val="50000"/>
                <a:lumOff val="50000"/>
              </a:schemeClr>
            </a:solidFill>
            <a:miter lim="800000"/>
            <a:headEnd/>
            <a:tailEnd type="arrow"/>
          </a:ln>
          <a:effectLst/>
        </p:spPr>
      </p:cxnSp>
      <p:grpSp>
        <p:nvGrpSpPr>
          <p:cNvPr id="5" name="グループ化 4">
            <a:extLst>
              <a:ext uri="{FF2B5EF4-FFF2-40B4-BE49-F238E27FC236}">
                <a16:creationId xmlns:a16="http://schemas.microsoft.com/office/drawing/2014/main" id="{0C4416A6-8801-40E0-7733-34A8800A7CE0}"/>
              </a:ext>
            </a:extLst>
          </p:cNvPr>
          <p:cNvGrpSpPr/>
          <p:nvPr/>
        </p:nvGrpSpPr>
        <p:grpSpPr>
          <a:xfrm>
            <a:off x="5675979" y="2641412"/>
            <a:ext cx="3356898" cy="1259639"/>
            <a:chOff x="5597577" y="2983380"/>
            <a:chExt cx="3356898" cy="1259639"/>
          </a:xfrm>
        </p:grpSpPr>
        <p:sp>
          <p:nvSpPr>
            <p:cNvPr id="6" name="四角形: 角を丸くする 5">
              <a:extLst>
                <a:ext uri="{FF2B5EF4-FFF2-40B4-BE49-F238E27FC236}">
                  <a16:creationId xmlns:a16="http://schemas.microsoft.com/office/drawing/2014/main" id="{A53B4197-E09D-ADC0-8F3E-0C3288B0EA18}"/>
                </a:ext>
              </a:extLst>
            </p:cNvPr>
            <p:cNvSpPr/>
            <p:nvPr/>
          </p:nvSpPr>
          <p:spPr bwMode="auto">
            <a:xfrm>
              <a:off x="6751983" y="2983380"/>
              <a:ext cx="2046916" cy="962958"/>
            </a:xfrm>
            <a:prstGeom prst="roundRect">
              <a:avLst>
                <a:gd name="adj" fmla="val 11314"/>
              </a:avLst>
            </a:prstGeom>
            <a:solidFill>
              <a:schemeClr val="bg1"/>
            </a:solidFill>
            <a:ln w="9525">
              <a:noFill/>
              <a:miter lim="800000"/>
              <a:headEnd/>
              <a:tailEnd/>
            </a:ln>
            <a:effectLst/>
          </p:spPr>
          <p:txBody>
            <a:bodyPr wrap="none" rtlCol="0" anchor="t" anchorCtr="0">
              <a:noAutofit/>
            </a:bodyPr>
            <a:lstStyle/>
            <a:p>
              <a:r>
                <a:rPr lang="ja-JP" altLang="en-US" sz="1200" b="1" dirty="0">
                  <a:solidFill>
                    <a:schemeClr val="tx1"/>
                  </a:solidFill>
                  <a:latin typeface="Yu Gothic UI" panose="020B0500000000000000" pitchFamily="50" charset="-128"/>
                  <a:ea typeface="Yu Gothic UI" panose="020B0500000000000000" pitchFamily="50" charset="-128"/>
                </a:rPr>
                <a:t>凡例</a:t>
              </a:r>
            </a:p>
          </p:txBody>
        </p:sp>
        <p:grpSp>
          <p:nvGrpSpPr>
            <p:cNvPr id="7" name="グループ化 6">
              <a:extLst>
                <a:ext uri="{FF2B5EF4-FFF2-40B4-BE49-F238E27FC236}">
                  <a16:creationId xmlns:a16="http://schemas.microsoft.com/office/drawing/2014/main" id="{F01A065F-8CB8-F183-BAAF-5D92D14C417F}"/>
                </a:ext>
              </a:extLst>
            </p:cNvPr>
            <p:cNvGrpSpPr/>
            <p:nvPr/>
          </p:nvGrpSpPr>
          <p:grpSpPr>
            <a:xfrm>
              <a:off x="6959062" y="3276326"/>
              <a:ext cx="1645223" cy="258532"/>
              <a:chOff x="6911437" y="2849500"/>
              <a:chExt cx="1645223" cy="258532"/>
            </a:xfrm>
          </p:grpSpPr>
          <p:sp>
            <p:nvSpPr>
              <p:cNvPr id="17" name="正方形/長方形 16">
                <a:extLst>
                  <a:ext uri="{FF2B5EF4-FFF2-40B4-BE49-F238E27FC236}">
                    <a16:creationId xmlns:a16="http://schemas.microsoft.com/office/drawing/2014/main" id="{B62ABE08-3F86-F682-82F8-BBB1799DEFE4}"/>
                  </a:ext>
                </a:extLst>
              </p:cNvPr>
              <p:cNvSpPr/>
              <p:nvPr/>
            </p:nvSpPr>
            <p:spPr bwMode="auto">
              <a:xfrm>
                <a:off x="6911437" y="2878576"/>
                <a:ext cx="306328" cy="207653"/>
              </a:xfrm>
              <a:prstGeom prst="rect">
                <a:avLst/>
              </a:prstGeom>
              <a:solidFill>
                <a:schemeClr val="bg1"/>
              </a:solidFill>
              <a:ln w="28575">
                <a:solidFill>
                  <a:srgbClr val="E27B26"/>
                </a:solidFill>
                <a:miter lim="800000"/>
                <a:headEnd/>
                <a:tailEnd/>
              </a:ln>
              <a:effectLst/>
            </p:spPr>
            <p:txBody>
              <a:bodyPr wrap="square" lIns="36000" rIns="36000" rtlCol="0" anchor="ctr" anchorCtr="0">
                <a:noAutofit/>
              </a:bodyPr>
              <a:lstStyle/>
              <a:p>
                <a:r>
                  <a:rPr lang="ja-JP" altLang="en-US" sz="1200" dirty="0">
                    <a:solidFill>
                      <a:schemeClr val="tx1"/>
                    </a:solidFill>
                    <a:latin typeface="Yu Gothic UI" panose="020B0500000000000000" pitchFamily="50" charset="-128"/>
                    <a:ea typeface="Yu Gothic UI" panose="020B0500000000000000" pitchFamily="50" charset="-128"/>
                  </a:rPr>
                  <a:t>　　　</a:t>
                </a:r>
              </a:p>
            </p:txBody>
          </p:sp>
          <p:sp>
            <p:nvSpPr>
              <p:cNvPr id="18" name="テキスト ボックス 17">
                <a:extLst>
                  <a:ext uri="{FF2B5EF4-FFF2-40B4-BE49-F238E27FC236}">
                    <a16:creationId xmlns:a16="http://schemas.microsoft.com/office/drawing/2014/main" id="{767A0872-8A85-64FA-405F-AAEFA393EB61}"/>
                  </a:ext>
                </a:extLst>
              </p:cNvPr>
              <p:cNvSpPr txBox="1"/>
              <p:nvPr/>
            </p:nvSpPr>
            <p:spPr>
              <a:xfrm>
                <a:off x="7143837" y="2849500"/>
                <a:ext cx="141282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での作業</a:t>
                </a:r>
              </a:p>
            </p:txBody>
          </p:sp>
        </p:grpSp>
        <p:grpSp>
          <p:nvGrpSpPr>
            <p:cNvPr id="8" name="グループ化 7">
              <a:extLst>
                <a:ext uri="{FF2B5EF4-FFF2-40B4-BE49-F238E27FC236}">
                  <a16:creationId xmlns:a16="http://schemas.microsoft.com/office/drawing/2014/main" id="{AB9AC936-1BF8-8CBE-13F4-8BD3FA01F786}"/>
                </a:ext>
              </a:extLst>
            </p:cNvPr>
            <p:cNvGrpSpPr/>
            <p:nvPr/>
          </p:nvGrpSpPr>
          <p:grpSpPr>
            <a:xfrm>
              <a:off x="6959062" y="3585840"/>
              <a:ext cx="1965863" cy="258532"/>
              <a:chOff x="6911437" y="2812025"/>
              <a:chExt cx="1965863" cy="258532"/>
            </a:xfrm>
          </p:grpSpPr>
          <p:sp>
            <p:nvSpPr>
              <p:cNvPr id="14" name="正方形/長方形 13">
                <a:extLst>
                  <a:ext uri="{FF2B5EF4-FFF2-40B4-BE49-F238E27FC236}">
                    <a16:creationId xmlns:a16="http://schemas.microsoft.com/office/drawing/2014/main" id="{6090AD8D-A364-7F4E-9954-C3C3E4C5A282}"/>
                  </a:ext>
                </a:extLst>
              </p:cNvPr>
              <p:cNvSpPr/>
              <p:nvPr/>
            </p:nvSpPr>
            <p:spPr bwMode="auto">
              <a:xfrm>
                <a:off x="6911437" y="2841101"/>
                <a:ext cx="306328" cy="207653"/>
              </a:xfrm>
              <a:prstGeom prst="rect">
                <a:avLst/>
              </a:prstGeom>
              <a:solidFill>
                <a:schemeClr val="bg1"/>
              </a:solidFill>
              <a:ln w="12700">
                <a:solidFill>
                  <a:schemeClr val="tx1">
                    <a:lumMod val="50000"/>
                    <a:lumOff val="50000"/>
                  </a:schemeClr>
                </a:solidFill>
                <a:miter lim="800000"/>
                <a:headEnd/>
                <a:tailEnd/>
              </a:ln>
              <a:effectLst/>
            </p:spPr>
            <p:txBody>
              <a:bodyPr wrap="square" lIns="36000" rIns="36000" rtlCol="0" anchor="ctr" anchorCtr="0">
                <a:noAutofit/>
              </a:bodyPr>
              <a:lstStyle/>
              <a:p>
                <a:pPr algn="ctr"/>
                <a:r>
                  <a:rPr lang="ja-JP" altLang="en-US" sz="1100" dirty="0">
                    <a:solidFill>
                      <a:srgbClr val="404040"/>
                    </a:solidFill>
                    <a:latin typeface="Yu Gothic UI" panose="020B0500000000000000" pitchFamily="50" charset="-128"/>
                    <a:ea typeface="Yu Gothic UI" panose="020B0500000000000000" pitchFamily="50" charset="-128"/>
                  </a:rPr>
                  <a:t>　　　</a:t>
                </a:r>
              </a:p>
            </p:txBody>
          </p:sp>
          <p:sp>
            <p:nvSpPr>
              <p:cNvPr id="16" name="テキスト ボックス 15">
                <a:extLst>
                  <a:ext uri="{FF2B5EF4-FFF2-40B4-BE49-F238E27FC236}">
                    <a16:creationId xmlns:a16="http://schemas.microsoft.com/office/drawing/2014/main" id="{EBE4BF88-417E-F295-0BA6-B9B5CC79249E}"/>
                  </a:ext>
                </a:extLst>
              </p:cNvPr>
              <p:cNvSpPr txBox="1"/>
              <p:nvPr/>
            </p:nvSpPr>
            <p:spPr>
              <a:xfrm>
                <a:off x="7143837" y="2812025"/>
                <a:ext cx="1733463" cy="258532"/>
              </a:xfrm>
              <a:prstGeom prst="rect">
                <a:avLst/>
              </a:prstGeom>
              <a:noFill/>
            </p:spPr>
            <p:txBody>
              <a:bodyPr wrap="square">
                <a:spAutoFit/>
              </a:bodyPr>
              <a:lstStyle/>
              <a:p>
                <a:r>
                  <a:rPr lang="ja-JP" altLang="en-US" sz="1200" dirty="0">
                    <a:solidFill>
                      <a:schemeClr val="tx1"/>
                    </a:solidFill>
                    <a:latin typeface="Yu Gothic UI" panose="020B0500000000000000" pitchFamily="50" charset="-128"/>
                    <a:ea typeface="Yu Gothic UI" panose="020B0500000000000000" pitchFamily="50" charset="-128"/>
                  </a:rPr>
                  <a:t>：小慢</a:t>
                </a:r>
                <a:r>
                  <a:rPr lang="en-US" altLang="ja-JP" sz="1200" dirty="0">
                    <a:solidFill>
                      <a:schemeClr val="tx1"/>
                    </a:solidFill>
                    <a:latin typeface="Yu Gothic UI" panose="020B0500000000000000" pitchFamily="50" charset="-128"/>
                    <a:ea typeface="Yu Gothic UI" panose="020B0500000000000000" pitchFamily="50" charset="-128"/>
                  </a:rPr>
                  <a:t>DB</a:t>
                </a:r>
                <a:r>
                  <a:rPr lang="ja-JP" altLang="en-US" sz="1200" dirty="0">
                    <a:solidFill>
                      <a:schemeClr val="tx1"/>
                    </a:solidFill>
                    <a:latin typeface="Yu Gothic UI" panose="020B0500000000000000" pitchFamily="50" charset="-128"/>
                    <a:ea typeface="Yu Gothic UI" panose="020B0500000000000000" pitchFamily="50" charset="-128"/>
                  </a:rPr>
                  <a:t>以外の作業</a:t>
                </a:r>
              </a:p>
            </p:txBody>
          </p:sp>
        </p:grpSp>
        <p:sp>
          <p:nvSpPr>
            <p:cNvPr id="9" name="テキスト ボックス 8">
              <a:extLst>
                <a:ext uri="{FF2B5EF4-FFF2-40B4-BE49-F238E27FC236}">
                  <a16:creationId xmlns:a16="http://schemas.microsoft.com/office/drawing/2014/main" id="{C14EA565-3F00-D931-67EE-13FCBC1000D1}"/>
                </a:ext>
              </a:extLst>
            </p:cNvPr>
            <p:cNvSpPr txBox="1"/>
            <p:nvPr/>
          </p:nvSpPr>
          <p:spPr>
            <a:xfrm>
              <a:off x="5597577" y="3984487"/>
              <a:ext cx="3356898" cy="258532"/>
            </a:xfrm>
            <a:prstGeom prst="rect">
              <a:avLst/>
            </a:prstGeom>
            <a:noFill/>
            <a:ln w="6350">
              <a:noFill/>
              <a:miter lim="800000"/>
              <a:headEnd/>
              <a:tailEnd/>
            </a:ln>
            <a:effectLst/>
          </p:spPr>
          <p:txBody>
            <a:bodyPr wrap="square" lIns="36000" rIns="36000" rtlCol="0" anchor="ctr" anchorCtr="0">
              <a:noAutofit/>
            </a:bodyPr>
            <a:lstStyle>
              <a:defPPr>
                <a:defRPr lang="ja-JP"/>
              </a:defPPr>
              <a:lvl1pPr algn="ctr">
                <a:defRPr sz="1200">
                  <a:solidFill>
                    <a:schemeClr val="tx1"/>
                  </a:solidFill>
                  <a:latin typeface="Meiryo UI" panose="020B0604030504040204" pitchFamily="50" charset="-128"/>
                  <a:ea typeface="Meiryo UI" panose="020B0604030504040204" pitchFamily="50" charset="-128"/>
                </a:defRPr>
              </a:lvl1pPr>
            </a:lstStyle>
            <a:p>
              <a:pPr algn="r"/>
              <a:r>
                <a:rPr lang="ja-JP" altLang="en-US" b="1" dirty="0">
                  <a:latin typeface="Yu Gothic UI" panose="020B0500000000000000" pitchFamily="50" charset="-128"/>
                  <a:ea typeface="Yu Gothic UI" panose="020B0500000000000000" pitchFamily="50" charset="-128"/>
                </a:rPr>
                <a:t>注</a:t>
              </a:r>
              <a:r>
                <a:rPr lang="ja-JP" altLang="en-US" dirty="0">
                  <a:latin typeface="Yu Gothic UI" panose="020B0500000000000000" pitchFamily="50" charset="-128"/>
                  <a:ea typeface="Yu Gothic UI" panose="020B0500000000000000" pitchFamily="50" charset="-128"/>
                </a:rPr>
                <a:t> 医療機関によりフローが異なる場合があります。 </a:t>
              </a:r>
            </a:p>
          </p:txBody>
        </p:sp>
      </p:grpSp>
      <p:cxnSp>
        <p:nvCxnSpPr>
          <p:cNvPr id="19" name="コネクタ: カギ線 18">
            <a:extLst>
              <a:ext uri="{FF2B5EF4-FFF2-40B4-BE49-F238E27FC236}">
                <a16:creationId xmlns:a16="http://schemas.microsoft.com/office/drawing/2014/main" id="{A0D771F4-C068-FE44-82B8-170CAE1934C5}"/>
              </a:ext>
            </a:extLst>
          </p:cNvPr>
          <p:cNvCxnSpPr>
            <a:cxnSpLocks/>
            <a:stCxn id="35" idx="3"/>
            <a:endCxn id="46" idx="1"/>
          </p:cNvCxnSpPr>
          <p:nvPr/>
        </p:nvCxnSpPr>
        <p:spPr bwMode="auto">
          <a:xfrm flipV="1">
            <a:off x="5420338" y="2720040"/>
            <a:ext cx="334542" cy="793820"/>
          </a:xfrm>
          <a:prstGeom prst="bentConnector3">
            <a:avLst>
              <a:gd name="adj1" fmla="val 22360"/>
            </a:avLst>
          </a:prstGeom>
          <a:solidFill>
            <a:schemeClr val="bg1"/>
          </a:solidFill>
          <a:ln w="25400">
            <a:solidFill>
              <a:srgbClr val="E27B26"/>
            </a:solidFill>
            <a:miter lim="800000"/>
            <a:headEnd/>
            <a:tailEnd type="arrow"/>
          </a:ln>
          <a:effectLst/>
        </p:spPr>
      </p:cxnSp>
      <p:pic>
        <p:nvPicPr>
          <p:cNvPr id="10" name="02-2-①">
            <a:hlinkClick r:id="" action="ppaction://media"/>
            <a:extLst>
              <a:ext uri="{FF2B5EF4-FFF2-40B4-BE49-F238E27FC236}">
                <a16:creationId xmlns:a16="http://schemas.microsoft.com/office/drawing/2014/main" id="{F5E2FB91-93F0-32B3-D145-F71864B2B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200" y="-815259"/>
            <a:ext cx="609600" cy="609600"/>
          </a:xfrm>
          <a:prstGeom prst="rect">
            <a:avLst/>
          </a:prstGeom>
        </p:spPr>
      </p:pic>
      <p:sp>
        <p:nvSpPr>
          <p:cNvPr id="11" name="正方形/長方形 10">
            <a:extLst>
              <a:ext uri="{FF2B5EF4-FFF2-40B4-BE49-F238E27FC236}">
                <a16:creationId xmlns:a16="http://schemas.microsoft.com/office/drawing/2014/main" id="{F7F74D1E-1DC3-094D-8853-3F79F001857A}"/>
              </a:ext>
            </a:extLst>
          </p:cNvPr>
          <p:cNvSpPr/>
          <p:nvPr/>
        </p:nvSpPr>
        <p:spPr>
          <a:xfrm>
            <a:off x="1239876" y="825232"/>
            <a:ext cx="67206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DE494CCD-77D9-05AE-75B1-876201F6C40B}"/>
              </a:ext>
            </a:extLst>
          </p:cNvPr>
          <p:cNvSpPr/>
          <p:nvPr/>
        </p:nvSpPr>
        <p:spPr>
          <a:xfrm>
            <a:off x="2253765" y="1608335"/>
            <a:ext cx="672069"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22334E30-BFC3-F781-C3A7-D0DB5E5F117D}"/>
              </a:ext>
            </a:extLst>
          </p:cNvPr>
          <p:cNvSpPr/>
          <p:nvPr/>
        </p:nvSpPr>
        <p:spPr>
          <a:xfrm>
            <a:off x="3271879" y="2415357"/>
            <a:ext cx="9098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5" name="正方形/長方形 14">
            <a:extLst>
              <a:ext uri="{FF2B5EF4-FFF2-40B4-BE49-F238E27FC236}">
                <a16:creationId xmlns:a16="http://schemas.microsoft.com/office/drawing/2014/main" id="{2BC6CAE2-93A0-4C18-DB2F-CF85EA78734B}"/>
              </a:ext>
            </a:extLst>
          </p:cNvPr>
          <p:cNvSpPr/>
          <p:nvPr/>
        </p:nvSpPr>
        <p:spPr>
          <a:xfrm>
            <a:off x="4504753" y="3192890"/>
            <a:ext cx="9098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20" name="正方形/長方形 19">
            <a:extLst>
              <a:ext uri="{FF2B5EF4-FFF2-40B4-BE49-F238E27FC236}">
                <a16:creationId xmlns:a16="http://schemas.microsoft.com/office/drawing/2014/main" id="{5B03A3F4-3B80-F0EA-E9B6-DFA7214AAF84}"/>
              </a:ext>
            </a:extLst>
          </p:cNvPr>
          <p:cNvSpPr/>
          <p:nvPr/>
        </p:nvSpPr>
        <p:spPr>
          <a:xfrm>
            <a:off x="5749129" y="2406872"/>
            <a:ext cx="90983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21" name="正方形/長方形 20">
            <a:extLst>
              <a:ext uri="{FF2B5EF4-FFF2-40B4-BE49-F238E27FC236}">
                <a16:creationId xmlns:a16="http://schemas.microsoft.com/office/drawing/2014/main" id="{611B83C0-188C-FEB6-D49E-0192E9C27B40}"/>
              </a:ext>
            </a:extLst>
          </p:cNvPr>
          <p:cNvSpPr/>
          <p:nvPr/>
        </p:nvSpPr>
        <p:spPr>
          <a:xfrm>
            <a:off x="6999256" y="1618944"/>
            <a:ext cx="68932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22" name="正方形/長方形 21">
            <a:extLst>
              <a:ext uri="{FF2B5EF4-FFF2-40B4-BE49-F238E27FC236}">
                <a16:creationId xmlns:a16="http://schemas.microsoft.com/office/drawing/2014/main" id="{A7396677-0219-3BB3-7DB7-05A4C0FE6308}"/>
              </a:ext>
            </a:extLst>
          </p:cNvPr>
          <p:cNvSpPr/>
          <p:nvPr/>
        </p:nvSpPr>
        <p:spPr>
          <a:xfrm>
            <a:off x="8015844" y="810401"/>
            <a:ext cx="835994" cy="6093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3744523946"/>
      </p:ext>
    </p:extLst>
  </p:cSld>
  <p:clrMapOvr>
    <a:masterClrMapping/>
  </p:clrMapOvr>
  <mc:AlternateContent xmlns:mc="http://schemas.openxmlformats.org/markup-compatibility/2006" xmlns:p14="http://schemas.microsoft.com/office/powerpoint/2010/main">
    <mc:Choice Requires="p14">
      <p:transition spd="med" p14:dur="700" advClick="0" advTm="29280">
        <p:fade/>
      </p:transition>
    </mc:Choice>
    <mc:Fallback xmlns="">
      <p:transition spd="med" advClick="0" advTm="29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8" fill="hold"/>
                                        <p:tgtEl>
                                          <p:spTgt spid="10"/>
                                        </p:tgtEl>
                                      </p:cBhvr>
                                    </p:cmd>
                                  </p:childTnLst>
                                </p:cTn>
                              </p:par>
                              <p:par>
                                <p:cTn id="7" presetID="10" presetClass="entr" presetSubtype="0" fill="hold" grpId="0" nodeType="withEffect">
                                  <p:stCondLst>
                                    <p:cond delay="7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5" presetClass="emph" presetSubtype="0" nodeType="withEffect">
                                  <p:stCondLst>
                                    <p:cond delay="7500"/>
                                  </p:stCondLst>
                                  <p:childTnLst>
                                    <p:set>
                                      <p:cBhvr override="childStyle">
                                        <p:cTn id="11" dur="2500"/>
                                        <p:tgtEl>
                                          <p:spTgt spid="32">
                                            <p:txEl>
                                              <p:pRg st="0" end="0"/>
                                            </p:txEl>
                                          </p:spTgt>
                                        </p:tgtEl>
                                        <p:attrNameLst>
                                          <p:attrName>style.fontWeight</p:attrName>
                                        </p:attrNameLst>
                                      </p:cBhvr>
                                      <p:to>
                                        <p:strVal val="bold"/>
                                      </p:to>
                                    </p:set>
                                  </p:childTnLst>
                                </p:cTn>
                              </p:par>
                              <p:par>
                                <p:cTn id="12" presetID="3" presetClass="emph" presetSubtype="1" nodeType="withEffect">
                                  <p:stCondLst>
                                    <p:cond delay="7500"/>
                                  </p:stCondLst>
                                  <p:childTnLst>
                                    <p:set>
                                      <p:cBhvr override="childStyle">
                                        <p:cTn id="13" dur="2500"/>
                                        <p:tgtEl>
                                          <p:spTgt spid="32">
                                            <p:txEl>
                                              <p:pRg st="0" end="0"/>
                                            </p:txEl>
                                          </p:spTgt>
                                        </p:tgtEl>
                                        <p:attrNameLst>
                                          <p:attrName>style.color</p:attrName>
                                        </p:attrNameLst>
                                      </p:cBhvr>
                                      <p:to>
                                        <p:clrVal>
                                          <a:srgbClr val="EB5032"/>
                                        </p:clrVal>
                                      </p:to>
                                    </p:set>
                                  </p:childTnLst>
                                </p:cTn>
                              </p:par>
                              <p:par>
                                <p:cTn id="14" presetID="10" presetClass="exit" presetSubtype="0" fill="hold" grpId="1" nodeType="withEffect">
                                  <p:stCondLst>
                                    <p:cond delay="1000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8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5" presetClass="emph" presetSubtype="0" nodeType="withEffect">
                                  <p:stCondLst>
                                    <p:cond delay="8000"/>
                                  </p:stCondLst>
                                  <p:childTnLst>
                                    <p:set>
                                      <p:cBhvr override="childStyle">
                                        <p:cTn id="21" dur="3000"/>
                                        <p:tgtEl>
                                          <p:spTgt spid="36">
                                            <p:txEl>
                                              <p:pRg st="0" end="0"/>
                                            </p:txEl>
                                          </p:spTgt>
                                        </p:tgtEl>
                                        <p:attrNameLst>
                                          <p:attrName>style.fontWeight</p:attrName>
                                        </p:attrNameLst>
                                      </p:cBhvr>
                                      <p:to>
                                        <p:strVal val="bold"/>
                                      </p:to>
                                    </p:set>
                                  </p:childTnLst>
                                </p:cTn>
                              </p:par>
                              <p:par>
                                <p:cTn id="22" presetID="3" presetClass="emph" presetSubtype="1" nodeType="withEffect">
                                  <p:stCondLst>
                                    <p:cond delay="8000"/>
                                  </p:stCondLst>
                                  <p:childTnLst>
                                    <p:set>
                                      <p:cBhvr override="childStyle">
                                        <p:cTn id="23" dur="3000"/>
                                        <p:tgtEl>
                                          <p:spTgt spid="36">
                                            <p:txEl>
                                              <p:pRg st="0" end="0"/>
                                            </p:txEl>
                                          </p:spTgt>
                                        </p:tgtEl>
                                        <p:attrNameLst>
                                          <p:attrName>style.color</p:attrName>
                                        </p:attrNameLst>
                                      </p:cBhvr>
                                      <p:to>
                                        <p:clrVal>
                                          <a:srgbClr val="EB5032"/>
                                        </p:clrVal>
                                      </p:to>
                                    </p:set>
                                  </p:childTnLst>
                                </p:cTn>
                              </p:par>
                              <p:par>
                                <p:cTn id="24" presetID="10" presetClass="exit" presetSubtype="0" fill="hold" grpId="1" nodeType="withEffect">
                                  <p:stCondLst>
                                    <p:cond delay="1100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grpId="0" nodeType="withEffect">
                                  <p:stCondLst>
                                    <p:cond delay="11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3" presetClass="emph" presetSubtype="1" nodeType="withEffect">
                                  <p:stCondLst>
                                    <p:cond delay="11000"/>
                                  </p:stCondLst>
                                  <p:childTnLst>
                                    <p:set>
                                      <p:cBhvr override="childStyle">
                                        <p:cTn id="31" dur="5500"/>
                                        <p:tgtEl>
                                          <p:spTgt spid="41">
                                            <p:txEl>
                                              <p:pRg st="0" end="0"/>
                                            </p:txEl>
                                          </p:spTgt>
                                        </p:tgtEl>
                                        <p:attrNameLst>
                                          <p:attrName>style.color</p:attrName>
                                        </p:attrNameLst>
                                      </p:cBhvr>
                                      <p:to>
                                        <p:clrVal>
                                          <a:srgbClr val="EB5032"/>
                                        </p:clrVal>
                                      </p:to>
                                    </p:set>
                                  </p:childTnLst>
                                </p:cTn>
                              </p:par>
                              <p:par>
                                <p:cTn id="32" presetID="10" presetClass="exit" presetSubtype="0" fill="hold" grpId="1" nodeType="withEffect">
                                  <p:stCondLst>
                                    <p:cond delay="1650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ntr" presetSubtype="0" fill="hold" grpId="0" nodeType="withEffect">
                                  <p:stCondLst>
                                    <p:cond delay="170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3" presetClass="emph" presetSubtype="1" nodeType="withEffect">
                                  <p:stCondLst>
                                    <p:cond delay="17000"/>
                                  </p:stCondLst>
                                  <p:childTnLst>
                                    <p:set>
                                      <p:cBhvr override="childStyle">
                                        <p:cTn id="39" dur="5000"/>
                                        <p:tgtEl>
                                          <p:spTgt spid="35">
                                            <p:txEl>
                                              <p:pRg st="0" end="0"/>
                                            </p:txEl>
                                          </p:spTgt>
                                        </p:tgtEl>
                                        <p:attrNameLst>
                                          <p:attrName>style.color</p:attrName>
                                        </p:attrNameLst>
                                      </p:cBhvr>
                                      <p:to>
                                        <p:clrVal>
                                          <a:srgbClr val="EB5032"/>
                                        </p:clrVal>
                                      </p:to>
                                    </p:set>
                                  </p:childTnLst>
                                </p:cTn>
                              </p:par>
                              <p:par>
                                <p:cTn id="40" presetID="10" presetClass="exit" presetSubtype="0" fill="hold" grpId="1" nodeType="withEffect">
                                  <p:stCondLst>
                                    <p:cond delay="2200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ntr" presetSubtype="0" fill="hold" grpId="0" nodeType="withEffect">
                                  <p:stCondLst>
                                    <p:cond delay="230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3" presetClass="emph" presetSubtype="1" nodeType="withEffect">
                                  <p:stCondLst>
                                    <p:cond delay="23000"/>
                                  </p:stCondLst>
                                  <p:childTnLst>
                                    <p:set>
                                      <p:cBhvr override="childStyle">
                                        <p:cTn id="47" dur="3500"/>
                                        <p:tgtEl>
                                          <p:spTgt spid="46">
                                            <p:txEl>
                                              <p:pRg st="0" end="0"/>
                                            </p:txEl>
                                          </p:spTgt>
                                        </p:tgtEl>
                                        <p:attrNameLst>
                                          <p:attrName>style.color</p:attrName>
                                        </p:attrNameLst>
                                      </p:cBhvr>
                                      <p:to>
                                        <p:clrVal>
                                          <a:srgbClr val="EB5032"/>
                                        </p:clrVal>
                                      </p:to>
                                    </p:set>
                                  </p:childTnLst>
                                </p:cTn>
                              </p:par>
                              <p:par>
                                <p:cTn id="48" presetID="10" presetClass="exit" presetSubtype="0" fill="hold" grpId="1" nodeType="withEffect">
                                  <p:stCondLst>
                                    <p:cond delay="2650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ntr" presetSubtype="0" fill="hold" grpId="0" nodeType="withEffect">
                                  <p:stCondLst>
                                    <p:cond delay="2700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5" presetClass="emph" presetSubtype="0" nodeType="withEffect">
                                  <p:stCondLst>
                                    <p:cond delay="27000"/>
                                  </p:stCondLst>
                                  <p:childTnLst>
                                    <p:set>
                                      <p:cBhvr override="childStyle">
                                        <p:cTn id="55" dur="2000"/>
                                        <p:tgtEl>
                                          <p:spTgt spid="37">
                                            <p:txEl>
                                              <p:pRg st="0" end="0"/>
                                            </p:txEl>
                                          </p:spTgt>
                                        </p:tgtEl>
                                        <p:attrNameLst>
                                          <p:attrName>style.fontWeight</p:attrName>
                                        </p:attrNameLst>
                                      </p:cBhvr>
                                      <p:to>
                                        <p:strVal val="bold"/>
                                      </p:to>
                                    </p:set>
                                  </p:childTnLst>
                                </p:cTn>
                              </p:par>
                              <p:par>
                                <p:cTn id="56" presetID="3" presetClass="emph" presetSubtype="1" nodeType="withEffect">
                                  <p:stCondLst>
                                    <p:cond delay="27000"/>
                                  </p:stCondLst>
                                  <p:childTnLst>
                                    <p:set>
                                      <p:cBhvr override="childStyle">
                                        <p:cTn id="57" dur="2000"/>
                                        <p:tgtEl>
                                          <p:spTgt spid="37">
                                            <p:txEl>
                                              <p:pRg st="0" end="0"/>
                                            </p:txEl>
                                          </p:spTgt>
                                        </p:tgtEl>
                                        <p:attrNameLst>
                                          <p:attrName>style.color</p:attrName>
                                        </p:attrNameLst>
                                      </p:cBhvr>
                                      <p:to>
                                        <p:clrVal>
                                          <a:srgbClr val="EB5032"/>
                                        </p:clrVal>
                                      </p:to>
                                    </p:set>
                                  </p:childTnLst>
                                </p:cTn>
                              </p:par>
                              <p:par>
                                <p:cTn id="58" presetID="10" presetClass="exit" presetSubtype="0" fill="hold" grpId="1" nodeType="withEffect">
                                  <p:stCondLst>
                                    <p:cond delay="290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grpId="0" nodeType="withEffect">
                                  <p:stCondLst>
                                    <p:cond delay="280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3" presetClass="emph" presetSubtype="1" nodeType="withEffect">
                                  <p:stCondLst>
                                    <p:cond delay="28000"/>
                                  </p:stCondLst>
                                  <p:childTnLst>
                                    <p:set>
                                      <p:cBhvr override="childStyle">
                                        <p:cTn id="65" dur="indefinite"/>
                                        <p:tgtEl>
                                          <p:spTgt spid="38">
                                            <p:txEl>
                                              <p:pRg st="0" end="0"/>
                                            </p:txEl>
                                          </p:spTgt>
                                        </p:tgtEl>
                                        <p:attrNameLst>
                                          <p:attrName>style.color</p:attrName>
                                        </p:attrNameLst>
                                      </p:cBhvr>
                                      <p:to>
                                        <p:clrVal>
                                          <a:srgbClr val="EB5032"/>
                                        </p:clrVal>
                                      </p:to>
                                    </p:set>
                                  </p:childTnLst>
                                </p:cTn>
                              </p:par>
                              <p:par>
                                <p:cTn id="66" presetID="15" presetClass="emph" presetSubtype="0" nodeType="withEffect">
                                  <p:stCondLst>
                                    <p:cond delay="28000"/>
                                  </p:stCondLst>
                                  <p:childTnLst>
                                    <p:set>
                                      <p:cBhvr override="childStyle">
                                        <p:cTn id="67" dur="indefinite"/>
                                        <p:tgtEl>
                                          <p:spTgt spid="38">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10"/>
                </p:tgtEl>
              </p:cMediaNode>
            </p:audio>
          </p:childTnLst>
        </p:cTn>
      </p:par>
    </p:tnLst>
    <p:bldLst>
      <p:bldP spid="11" grpId="0" animBg="1"/>
      <p:bldP spid="11" grpId="1" animBg="1"/>
      <p:bldP spid="12" grpId="0" animBg="1"/>
      <p:bldP spid="12" grpId="1" animBg="1"/>
      <p:bldP spid="13" grpId="0" animBg="1"/>
      <p:bldP spid="13" grpId="1" animBg="1"/>
      <p:bldP spid="15" grpId="0" animBg="1"/>
      <p:bldP spid="15" grpId="1" animBg="1"/>
      <p:bldP spid="20" grpId="0" animBg="1"/>
      <p:bldP spid="20" grpId="1" animBg="1"/>
      <p:bldP spid="21" grpId="0" animBg="1"/>
      <p:bldP spid="21" grpId="1"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C990F16-9DB3-6C32-3360-5EBFC52C2186}"/>
              </a:ext>
            </a:extLst>
          </p:cNvPr>
          <p:cNvSpPr>
            <a:spLocks noGrp="1"/>
          </p:cNvSpPr>
          <p:nvPr>
            <p:ph type="body" sz="quarter" idx="14"/>
          </p:nvPr>
        </p:nvSpPr>
        <p:spPr>
          <a:xfrm>
            <a:off x="0" y="3867554"/>
            <a:ext cx="9144000" cy="1082241"/>
          </a:xfrm>
        </p:spPr>
        <p:txBody>
          <a:bodyPr/>
          <a:lstStyle/>
          <a:p>
            <a:pPr>
              <a:lnSpc>
                <a:spcPct val="90000"/>
              </a:lnSpc>
              <a:spcBef>
                <a:spcPts val="0"/>
              </a:spcBef>
            </a:pPr>
            <a:r>
              <a:rPr lang="ja-JP" altLang="en-US" dirty="0"/>
              <a:t>次に、小慢</a:t>
            </a:r>
            <a:r>
              <a:rPr lang="en-US" altLang="ja-JP" dirty="0"/>
              <a:t>DB</a:t>
            </a:r>
            <a:r>
              <a:rPr lang="ja-JP" altLang="en-US" dirty="0"/>
              <a:t>を使用する操作について、画面操作の流れを説明します。</a:t>
            </a:r>
            <a:endParaRPr lang="en-US" altLang="ja-JP" dirty="0"/>
          </a:p>
          <a:p>
            <a:pPr>
              <a:lnSpc>
                <a:spcPct val="90000"/>
              </a:lnSpc>
              <a:spcBef>
                <a:spcPts val="0"/>
              </a:spcBef>
            </a:pPr>
            <a:r>
              <a:rPr lang="ja-JP" altLang="en-US" dirty="0"/>
              <a:t>医療クラーク等が告示番号や病名から疾病を検索・指定し、基本情報などを入力した後、ワークフロー機能を使用して、指定医に承認を依頼します。指定医は、ワークフローから操作する意見書を選択し、意見書を入力、承認します。意見書を承認すると、出力画面からアクセスキー付きの意見書が出力できるようになります。なお、医療クラーク等がいない場合は、医療クラーク等の作業を指定医が行います。</a:t>
            </a:r>
          </a:p>
        </p:txBody>
      </p:sp>
      <p:sp>
        <p:nvSpPr>
          <p:cNvPr id="2" name="タイトル 1">
            <a:extLst>
              <a:ext uri="{FF2B5EF4-FFF2-40B4-BE49-F238E27FC236}">
                <a16:creationId xmlns:a16="http://schemas.microsoft.com/office/drawing/2014/main" id="{0F387712-7E80-2D44-691C-FFF3C4588AF9}"/>
              </a:ext>
            </a:extLst>
          </p:cNvPr>
          <p:cNvSpPr>
            <a:spLocks noGrp="1"/>
          </p:cNvSpPr>
          <p:nvPr>
            <p:ph type="title"/>
          </p:nvPr>
        </p:nvSpPr>
        <p:spPr/>
        <p:txBody>
          <a:bodyPr/>
          <a:lstStyle/>
          <a:p>
            <a:r>
              <a:rPr kumimoji="1" lang="ja-JP" altLang="en-US" dirty="0"/>
              <a:t>１</a:t>
            </a:r>
            <a:r>
              <a:rPr kumimoji="1" lang="en-US" altLang="ja-JP" dirty="0"/>
              <a:t>. </a:t>
            </a:r>
            <a:r>
              <a:rPr kumimoji="1" lang="ja-JP" altLang="en-US" dirty="0"/>
              <a:t>小慢</a:t>
            </a:r>
            <a:r>
              <a:rPr kumimoji="1" lang="en-US" altLang="ja-JP" dirty="0"/>
              <a:t>DB</a:t>
            </a:r>
            <a:r>
              <a:rPr kumimoji="1" lang="ja-JP" altLang="en-US" dirty="0"/>
              <a:t>で意見書を新規作成する操作の流れ</a:t>
            </a:r>
          </a:p>
        </p:txBody>
      </p:sp>
      <p:graphicFrame>
        <p:nvGraphicFramePr>
          <p:cNvPr id="3" name="表 5">
            <a:extLst>
              <a:ext uri="{FF2B5EF4-FFF2-40B4-BE49-F238E27FC236}">
                <a16:creationId xmlns:a16="http://schemas.microsoft.com/office/drawing/2014/main" id="{17BCAC58-FB1A-2483-7674-4D50ACB9801B}"/>
              </a:ext>
            </a:extLst>
          </p:cNvPr>
          <p:cNvGraphicFramePr>
            <a:graphicFrameLocks noGrp="1"/>
          </p:cNvGraphicFramePr>
          <p:nvPr>
            <p:extLst>
              <p:ext uri="{D42A27DB-BD31-4B8C-83A1-F6EECF244321}">
                <p14:modId xmlns:p14="http://schemas.microsoft.com/office/powerpoint/2010/main" val="2488882466"/>
              </p:ext>
            </p:extLst>
          </p:nvPr>
        </p:nvGraphicFramePr>
        <p:xfrm>
          <a:off x="95250" y="742945"/>
          <a:ext cx="8856000" cy="3078000"/>
        </p:xfrm>
        <a:graphic>
          <a:graphicData uri="http://schemas.openxmlformats.org/drawingml/2006/table">
            <a:tbl>
              <a:tblPr firstRow="1" bandRow="1">
                <a:tableStyleId>{5C22544A-7EE6-4342-B048-85BDC9FD1C3A}</a:tableStyleId>
              </a:tblPr>
              <a:tblGrid>
                <a:gridCol w="1062720">
                  <a:extLst>
                    <a:ext uri="{9D8B030D-6E8A-4147-A177-3AD203B41FA5}">
                      <a16:colId xmlns:a16="http://schemas.microsoft.com/office/drawing/2014/main" val="3563921127"/>
                    </a:ext>
                  </a:extLst>
                </a:gridCol>
                <a:gridCol w="7793280">
                  <a:extLst>
                    <a:ext uri="{9D8B030D-6E8A-4147-A177-3AD203B41FA5}">
                      <a16:colId xmlns:a16="http://schemas.microsoft.com/office/drawing/2014/main" val="2332610360"/>
                    </a:ext>
                  </a:extLst>
                </a:gridCol>
              </a:tblGrid>
              <a:tr h="1556934">
                <a:tc>
                  <a:txBody>
                    <a:bodyPr/>
                    <a:lstStyle/>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医療</a:t>
                      </a:r>
                      <a:endParaRPr kumimoji="1" lang="en-US" altLang="ja-JP" sz="1200" b="1" kern="1200" dirty="0">
                        <a:solidFill>
                          <a:schemeClr val="bg1"/>
                        </a:solidFill>
                        <a:latin typeface="Yu Gothic UI" panose="020B0500000000000000" pitchFamily="50" charset="-128"/>
                        <a:ea typeface="Yu Gothic UI" panose="020B0500000000000000" pitchFamily="50" charset="-128"/>
                        <a:cs typeface="+mn-cs"/>
                      </a:endParaRPr>
                    </a:p>
                    <a:p>
                      <a:pPr marL="0" algn="ctr" defTabSz="914400" rtl="0" eaLnBrk="1" latinLnBrk="0" hangingPunct="1"/>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クラーク等</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50694114"/>
                  </a:ext>
                </a:extLst>
              </a:tr>
              <a:tr h="15210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kern="1200" dirty="0">
                          <a:solidFill>
                            <a:schemeClr val="bg1"/>
                          </a:solidFill>
                          <a:latin typeface="Yu Gothic UI" panose="020B0500000000000000" pitchFamily="50" charset="-128"/>
                          <a:ea typeface="Yu Gothic UI" panose="020B0500000000000000" pitchFamily="50" charset="-128"/>
                          <a:cs typeface="+mn-cs"/>
                        </a:rPr>
                        <a:t>指定医</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algn="ctr"/>
                      <a:endParaRPr kumimoji="1" lang="ja-JP" altLang="en-US" dirty="0">
                        <a:solidFill>
                          <a:sysClr val="windowText" lastClr="000000"/>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470612"/>
                  </a:ext>
                </a:extLst>
              </a:tr>
            </a:tbl>
          </a:graphicData>
        </a:graphic>
      </p:graphicFrame>
      <p:sp>
        <p:nvSpPr>
          <p:cNvPr id="13" name="正方形/長方形 12">
            <a:extLst>
              <a:ext uri="{FF2B5EF4-FFF2-40B4-BE49-F238E27FC236}">
                <a16:creationId xmlns:a16="http://schemas.microsoft.com/office/drawing/2014/main" id="{BDC142C5-2C2F-90E9-3173-6DC3B67FCCE4}"/>
              </a:ext>
            </a:extLst>
          </p:cNvPr>
          <p:cNvSpPr/>
          <p:nvPr/>
        </p:nvSpPr>
        <p:spPr bwMode="auto">
          <a:xfrm>
            <a:off x="4608195" y="3267315"/>
            <a:ext cx="3170301"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ワークフローから操作する意見書を選択</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意見書の入力、承認</a:t>
            </a:r>
          </a:p>
        </p:txBody>
      </p:sp>
      <p:sp>
        <p:nvSpPr>
          <p:cNvPr id="14" name="正方形/長方形 13">
            <a:extLst>
              <a:ext uri="{FF2B5EF4-FFF2-40B4-BE49-F238E27FC236}">
                <a16:creationId xmlns:a16="http://schemas.microsoft.com/office/drawing/2014/main" id="{0E4DEF6A-4B64-86A5-E9F3-8EC7BB6B089F}"/>
              </a:ext>
            </a:extLst>
          </p:cNvPr>
          <p:cNvSpPr/>
          <p:nvPr/>
        </p:nvSpPr>
        <p:spPr bwMode="auto">
          <a:xfrm>
            <a:off x="7622505" y="1748849"/>
            <a:ext cx="1328746" cy="293350"/>
          </a:xfrm>
          <a:prstGeom prst="rect">
            <a:avLst/>
          </a:prstGeom>
          <a:noFill/>
          <a:ln w="28575">
            <a:noFill/>
            <a:miter lim="800000"/>
            <a:headEnd/>
            <a:tailEnd/>
          </a:ln>
          <a:effectLst/>
        </p:spPr>
        <p:txBody>
          <a:bodyPr wrap="square" rtlCol="0" anchor="t" anchorCtr="0">
            <a:spAutoFit/>
          </a:bodyPr>
          <a:lstStyle/>
          <a:p>
            <a:pPr>
              <a:lnSpc>
                <a:spcPct val="120000"/>
              </a:lnSpc>
              <a:buClr>
                <a:schemeClr val="tx2"/>
              </a:buClr>
            </a:pPr>
            <a:r>
              <a:rPr lang="ja-JP" altLang="en-US" sz="1200" dirty="0">
                <a:solidFill>
                  <a:schemeClr val="tx1"/>
                </a:solidFill>
                <a:latin typeface="Yu Gothic UI" panose="020B0500000000000000" pitchFamily="50" charset="-128"/>
                <a:ea typeface="Yu Gothic UI" panose="020B0500000000000000" pitchFamily="50" charset="-128"/>
              </a:rPr>
              <a:t>意見書を出力</a:t>
            </a:r>
          </a:p>
        </p:txBody>
      </p:sp>
      <p:sp>
        <p:nvSpPr>
          <p:cNvPr id="26" name="正方形/長方形 25">
            <a:extLst>
              <a:ext uri="{FF2B5EF4-FFF2-40B4-BE49-F238E27FC236}">
                <a16:creationId xmlns:a16="http://schemas.microsoft.com/office/drawing/2014/main" id="{2C5F4B1E-0E39-AB4A-7713-3AA91DF7E325}"/>
              </a:ext>
            </a:extLst>
          </p:cNvPr>
          <p:cNvSpPr/>
          <p:nvPr/>
        </p:nvSpPr>
        <p:spPr bwMode="auto">
          <a:xfrm>
            <a:off x="1333580" y="1755674"/>
            <a:ext cx="2840775" cy="514949"/>
          </a:xfrm>
          <a:prstGeom prst="rect">
            <a:avLst/>
          </a:prstGeom>
          <a:noFill/>
          <a:ln w="28575">
            <a:noFill/>
            <a:miter lim="800000"/>
            <a:headEnd/>
            <a:tailEnd/>
          </a:ln>
          <a:effectLst/>
        </p:spPr>
        <p:txBody>
          <a:bodyPr wrap="square" rtlCol="0" anchor="t" anchorCtr="0">
            <a:spAutoFit/>
          </a:bodyPr>
          <a:lstStyle/>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病名などにより疾病を検索</a:t>
            </a:r>
            <a:endParaRPr lang="en-US" altLang="ja-JP" sz="1200" dirty="0">
              <a:solidFill>
                <a:schemeClr val="tx1"/>
              </a:solidFill>
              <a:latin typeface="Yu Gothic UI" panose="020B0500000000000000" pitchFamily="50" charset="-128"/>
              <a:ea typeface="Yu Gothic UI" panose="020B0500000000000000" pitchFamily="50" charset="-128"/>
            </a:endParaRPr>
          </a:p>
          <a:p>
            <a:pPr indent="-104775">
              <a:lnSpc>
                <a:spcPct val="120000"/>
              </a:lnSpc>
              <a:buClr>
                <a:schemeClr val="tx2"/>
              </a:buClr>
              <a:buFont typeface="Arial" panose="020B0604020202020204" pitchFamily="34" charset="0"/>
              <a:buChar char="•"/>
            </a:pPr>
            <a:r>
              <a:rPr lang="ja-JP" altLang="en-US" sz="1200" dirty="0">
                <a:solidFill>
                  <a:schemeClr val="tx1"/>
                </a:solidFill>
                <a:latin typeface="Yu Gothic UI" panose="020B0500000000000000" pitchFamily="50" charset="-128"/>
                <a:ea typeface="Yu Gothic UI" panose="020B0500000000000000" pitchFamily="50" charset="-128"/>
              </a:rPr>
              <a:t>基本情報などを入力</a:t>
            </a:r>
          </a:p>
        </p:txBody>
      </p:sp>
      <p:sp>
        <p:nvSpPr>
          <p:cNvPr id="6" name="四角形: 角を丸くする 5">
            <a:extLst>
              <a:ext uri="{FF2B5EF4-FFF2-40B4-BE49-F238E27FC236}">
                <a16:creationId xmlns:a16="http://schemas.microsoft.com/office/drawing/2014/main" id="{BF889A1A-7099-05A4-C717-10B4BA2F1009}"/>
              </a:ext>
            </a:extLst>
          </p:cNvPr>
          <p:cNvSpPr/>
          <p:nvPr/>
        </p:nvSpPr>
        <p:spPr bwMode="auto">
          <a:xfrm>
            <a:off x="1330291" y="887362"/>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疾病検索画面</a:t>
            </a:r>
          </a:p>
        </p:txBody>
      </p:sp>
      <p:sp>
        <p:nvSpPr>
          <p:cNvPr id="31" name="四角形: 角を丸くする 30">
            <a:extLst>
              <a:ext uri="{FF2B5EF4-FFF2-40B4-BE49-F238E27FC236}">
                <a16:creationId xmlns:a16="http://schemas.microsoft.com/office/drawing/2014/main" id="{1AC90DE1-7F89-B4DA-A265-EEA9B4CC0A2F}"/>
              </a:ext>
            </a:extLst>
          </p:cNvPr>
          <p:cNvSpPr/>
          <p:nvPr/>
        </p:nvSpPr>
        <p:spPr bwMode="auto">
          <a:xfrm>
            <a:off x="4663792" y="2461020"/>
            <a:ext cx="875324"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ワークフロー</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画面</a:t>
            </a:r>
          </a:p>
        </p:txBody>
      </p:sp>
      <p:sp>
        <p:nvSpPr>
          <p:cNvPr id="35" name="四角形: 角を丸くする 34">
            <a:extLst>
              <a:ext uri="{FF2B5EF4-FFF2-40B4-BE49-F238E27FC236}">
                <a16:creationId xmlns:a16="http://schemas.microsoft.com/office/drawing/2014/main" id="{96FF0CF7-8F47-D205-C5D5-6EC11ECF5CFE}"/>
              </a:ext>
            </a:extLst>
          </p:cNvPr>
          <p:cNvSpPr/>
          <p:nvPr/>
        </p:nvSpPr>
        <p:spPr bwMode="auto">
          <a:xfrm>
            <a:off x="5695226" y="2461020"/>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医療意見書</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作成画面</a:t>
            </a:r>
          </a:p>
        </p:txBody>
      </p:sp>
      <p:sp>
        <p:nvSpPr>
          <p:cNvPr id="41" name="四角形: 角を丸くする 40">
            <a:extLst>
              <a:ext uri="{FF2B5EF4-FFF2-40B4-BE49-F238E27FC236}">
                <a16:creationId xmlns:a16="http://schemas.microsoft.com/office/drawing/2014/main" id="{167C4088-8900-E4CB-F7D1-B61F60E22755}"/>
              </a:ext>
            </a:extLst>
          </p:cNvPr>
          <p:cNvSpPr/>
          <p:nvPr/>
        </p:nvSpPr>
        <p:spPr bwMode="auto">
          <a:xfrm>
            <a:off x="2632877" y="887362"/>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医療意見書</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作成画面</a:t>
            </a:r>
          </a:p>
        </p:txBody>
      </p:sp>
      <p:sp>
        <p:nvSpPr>
          <p:cNvPr id="46" name="四角形: 角を丸くする 45">
            <a:extLst>
              <a:ext uri="{FF2B5EF4-FFF2-40B4-BE49-F238E27FC236}">
                <a16:creationId xmlns:a16="http://schemas.microsoft.com/office/drawing/2014/main" id="{C5B5068D-35C1-A4B7-B169-9F49C5A1AA19}"/>
              </a:ext>
            </a:extLst>
          </p:cNvPr>
          <p:cNvSpPr/>
          <p:nvPr/>
        </p:nvSpPr>
        <p:spPr bwMode="auto">
          <a:xfrm>
            <a:off x="7519435" y="887362"/>
            <a:ext cx="1152525" cy="621818"/>
          </a:xfrm>
          <a:prstGeom prst="roundRect">
            <a:avLst>
              <a:gd name="adj" fmla="val 5263"/>
            </a:avLst>
          </a:prstGeom>
          <a:solidFill>
            <a:schemeClr val="bg1"/>
          </a:solidFill>
          <a:ln w="38100">
            <a:solidFill>
              <a:srgbClr val="E27B26"/>
            </a:solidFill>
            <a:miter lim="800000"/>
            <a:headEnd/>
            <a:tailEnd/>
          </a:ln>
          <a:effectLst/>
        </p:spPr>
        <p:txBody>
          <a:bodyPr wrap="square" rtlCol="0" anchor="ctr" anchorCtr="0">
            <a:noAutofit/>
          </a:bodyPr>
          <a:lstStyle/>
          <a:p>
            <a:pPr algn="ctr"/>
            <a:r>
              <a:rPr lang="ja-JP" altLang="en-US" sz="1200" dirty="0">
                <a:solidFill>
                  <a:schemeClr val="tx1"/>
                </a:solidFill>
                <a:latin typeface="Yu Gothic UI" panose="020B0500000000000000" pitchFamily="50" charset="-128"/>
                <a:ea typeface="Yu Gothic UI" panose="020B0500000000000000" pitchFamily="50" charset="-128"/>
              </a:rPr>
              <a:t>医療意見書</a:t>
            </a:r>
            <a:endParaRPr lang="en-US" altLang="ja-JP" sz="1200" dirty="0">
              <a:solidFill>
                <a:schemeClr val="tx1"/>
              </a:solidFill>
              <a:latin typeface="Yu Gothic UI" panose="020B0500000000000000" pitchFamily="50" charset="-128"/>
              <a:ea typeface="Yu Gothic UI" panose="020B0500000000000000" pitchFamily="50" charset="-128"/>
            </a:endParaRPr>
          </a:p>
          <a:p>
            <a:pPr algn="ctr"/>
            <a:r>
              <a:rPr lang="ja-JP" altLang="en-US" sz="1200" dirty="0">
                <a:solidFill>
                  <a:schemeClr val="tx1"/>
                </a:solidFill>
                <a:latin typeface="Yu Gothic UI" panose="020B0500000000000000" pitchFamily="50" charset="-128"/>
                <a:ea typeface="Yu Gothic UI" panose="020B0500000000000000" pitchFamily="50" charset="-128"/>
              </a:rPr>
              <a:t>出力画面</a:t>
            </a:r>
          </a:p>
        </p:txBody>
      </p:sp>
      <p:cxnSp>
        <p:nvCxnSpPr>
          <p:cNvPr id="50" name="コネクタ: カギ線 49">
            <a:extLst>
              <a:ext uri="{FF2B5EF4-FFF2-40B4-BE49-F238E27FC236}">
                <a16:creationId xmlns:a16="http://schemas.microsoft.com/office/drawing/2014/main" id="{6E1DEC26-3CC8-79B4-C3CA-1EE8FFE5D6C0}"/>
              </a:ext>
            </a:extLst>
          </p:cNvPr>
          <p:cNvCxnSpPr>
            <a:cxnSpLocks/>
          </p:cNvCxnSpPr>
          <p:nvPr/>
        </p:nvCxnSpPr>
        <p:spPr bwMode="auto">
          <a:xfrm>
            <a:off x="3785402" y="1198271"/>
            <a:ext cx="878390" cy="1573658"/>
          </a:xfrm>
          <a:prstGeom prst="bentConnector3">
            <a:avLst/>
          </a:prstGeom>
          <a:solidFill>
            <a:schemeClr val="accent6"/>
          </a:solidFill>
          <a:ln w="38100">
            <a:solidFill>
              <a:srgbClr val="E27B26"/>
            </a:solidFill>
            <a:miter lim="800000"/>
            <a:headEnd/>
            <a:tailEnd type="triangle"/>
          </a:ln>
          <a:effectLst/>
        </p:spPr>
      </p:cxnSp>
      <p:cxnSp>
        <p:nvCxnSpPr>
          <p:cNvPr id="51" name="コネクタ: カギ線 50">
            <a:extLst>
              <a:ext uri="{FF2B5EF4-FFF2-40B4-BE49-F238E27FC236}">
                <a16:creationId xmlns:a16="http://schemas.microsoft.com/office/drawing/2014/main" id="{D4822D67-5DBE-9443-30CC-8B1BAD53153C}"/>
              </a:ext>
            </a:extLst>
          </p:cNvPr>
          <p:cNvCxnSpPr>
            <a:cxnSpLocks/>
          </p:cNvCxnSpPr>
          <p:nvPr/>
        </p:nvCxnSpPr>
        <p:spPr bwMode="auto">
          <a:xfrm flipV="1">
            <a:off x="6847751" y="1198271"/>
            <a:ext cx="671684" cy="1573658"/>
          </a:xfrm>
          <a:prstGeom prst="bentConnector3">
            <a:avLst/>
          </a:prstGeom>
          <a:solidFill>
            <a:schemeClr val="accent6"/>
          </a:solidFill>
          <a:ln w="38100">
            <a:solidFill>
              <a:srgbClr val="E27B26"/>
            </a:solidFill>
            <a:miter lim="800000"/>
            <a:headEnd/>
            <a:tailEnd type="triangle"/>
          </a:ln>
          <a:effectLst/>
        </p:spPr>
      </p:cxnSp>
      <p:grpSp>
        <p:nvGrpSpPr>
          <p:cNvPr id="5" name="グループ化 4">
            <a:extLst>
              <a:ext uri="{FF2B5EF4-FFF2-40B4-BE49-F238E27FC236}">
                <a16:creationId xmlns:a16="http://schemas.microsoft.com/office/drawing/2014/main" id="{98388329-9978-CFC5-826F-904205C0E0D0}"/>
              </a:ext>
            </a:extLst>
          </p:cNvPr>
          <p:cNvGrpSpPr/>
          <p:nvPr/>
        </p:nvGrpSpPr>
        <p:grpSpPr>
          <a:xfrm>
            <a:off x="1528702" y="1509173"/>
            <a:ext cx="755703" cy="193059"/>
            <a:chOff x="1622488" y="1515573"/>
            <a:chExt cx="755703" cy="212366"/>
          </a:xfrm>
        </p:grpSpPr>
        <p:sp>
          <p:nvSpPr>
            <p:cNvPr id="7" name="台形 6">
              <a:extLst>
                <a:ext uri="{FF2B5EF4-FFF2-40B4-BE49-F238E27FC236}">
                  <a16:creationId xmlns:a16="http://schemas.microsoft.com/office/drawing/2014/main" id="{7B5F1AAA-4467-BCBD-5C2E-A4E5056BEBA3}"/>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8" name="台形 7">
              <a:extLst>
                <a:ext uri="{FF2B5EF4-FFF2-40B4-BE49-F238E27FC236}">
                  <a16:creationId xmlns:a16="http://schemas.microsoft.com/office/drawing/2014/main" id="{97745AF5-0700-2CEF-3A54-67263E4AFCDB}"/>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9" name="グループ化 8">
            <a:extLst>
              <a:ext uri="{FF2B5EF4-FFF2-40B4-BE49-F238E27FC236}">
                <a16:creationId xmlns:a16="http://schemas.microsoft.com/office/drawing/2014/main" id="{DF7F8B62-164B-D4A7-E9AF-9487726FC030}"/>
              </a:ext>
            </a:extLst>
          </p:cNvPr>
          <p:cNvGrpSpPr/>
          <p:nvPr/>
        </p:nvGrpSpPr>
        <p:grpSpPr>
          <a:xfrm>
            <a:off x="2841952" y="1509173"/>
            <a:ext cx="755703" cy="193059"/>
            <a:chOff x="1622488" y="1515573"/>
            <a:chExt cx="755703" cy="212366"/>
          </a:xfrm>
        </p:grpSpPr>
        <p:sp>
          <p:nvSpPr>
            <p:cNvPr id="10" name="台形 9">
              <a:extLst>
                <a:ext uri="{FF2B5EF4-FFF2-40B4-BE49-F238E27FC236}">
                  <a16:creationId xmlns:a16="http://schemas.microsoft.com/office/drawing/2014/main" id="{717537EB-CF6B-71D3-9660-DF265D07FE21}"/>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1" name="台形 10">
              <a:extLst>
                <a:ext uri="{FF2B5EF4-FFF2-40B4-BE49-F238E27FC236}">
                  <a16:creationId xmlns:a16="http://schemas.microsoft.com/office/drawing/2014/main" id="{51A89565-D467-6093-7AC7-2EAF976EB262}"/>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2" name="グループ化 11">
            <a:extLst>
              <a:ext uri="{FF2B5EF4-FFF2-40B4-BE49-F238E27FC236}">
                <a16:creationId xmlns:a16="http://schemas.microsoft.com/office/drawing/2014/main" id="{BFD910BD-86D9-17A8-37E9-634B64C93CAE}"/>
              </a:ext>
            </a:extLst>
          </p:cNvPr>
          <p:cNvGrpSpPr/>
          <p:nvPr/>
        </p:nvGrpSpPr>
        <p:grpSpPr>
          <a:xfrm>
            <a:off x="7717846" y="1509173"/>
            <a:ext cx="755703" cy="193059"/>
            <a:chOff x="1622488" y="1515573"/>
            <a:chExt cx="755703" cy="212366"/>
          </a:xfrm>
        </p:grpSpPr>
        <p:sp>
          <p:nvSpPr>
            <p:cNvPr id="15" name="台形 14">
              <a:extLst>
                <a:ext uri="{FF2B5EF4-FFF2-40B4-BE49-F238E27FC236}">
                  <a16:creationId xmlns:a16="http://schemas.microsoft.com/office/drawing/2014/main" id="{44E44731-292F-BDBC-A3FF-2C1D2BFD1014}"/>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6" name="台形 15">
              <a:extLst>
                <a:ext uri="{FF2B5EF4-FFF2-40B4-BE49-F238E27FC236}">
                  <a16:creationId xmlns:a16="http://schemas.microsoft.com/office/drawing/2014/main" id="{4563E0D2-D682-CF81-4A40-18936FB9B422}"/>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17" name="グループ化 16">
            <a:extLst>
              <a:ext uri="{FF2B5EF4-FFF2-40B4-BE49-F238E27FC236}">
                <a16:creationId xmlns:a16="http://schemas.microsoft.com/office/drawing/2014/main" id="{5680D2CD-EFF1-A1C3-B68D-CBCB10A64FA3}"/>
              </a:ext>
            </a:extLst>
          </p:cNvPr>
          <p:cNvGrpSpPr/>
          <p:nvPr/>
        </p:nvGrpSpPr>
        <p:grpSpPr>
          <a:xfrm>
            <a:off x="4723602" y="3073866"/>
            <a:ext cx="755703" cy="193059"/>
            <a:chOff x="1622488" y="1515573"/>
            <a:chExt cx="755703" cy="212366"/>
          </a:xfrm>
        </p:grpSpPr>
        <p:sp>
          <p:nvSpPr>
            <p:cNvPr id="18" name="台形 17">
              <a:extLst>
                <a:ext uri="{FF2B5EF4-FFF2-40B4-BE49-F238E27FC236}">
                  <a16:creationId xmlns:a16="http://schemas.microsoft.com/office/drawing/2014/main" id="{B167EAD6-B4F0-E63A-D4CD-FF78426BD131}"/>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19" name="台形 18">
              <a:extLst>
                <a:ext uri="{FF2B5EF4-FFF2-40B4-BE49-F238E27FC236}">
                  <a16:creationId xmlns:a16="http://schemas.microsoft.com/office/drawing/2014/main" id="{63F2A5BB-EDCD-2309-7411-CBBA328900AF}"/>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grpSp>
        <p:nvGrpSpPr>
          <p:cNvPr id="20" name="グループ化 19">
            <a:extLst>
              <a:ext uri="{FF2B5EF4-FFF2-40B4-BE49-F238E27FC236}">
                <a16:creationId xmlns:a16="http://schemas.microsoft.com/office/drawing/2014/main" id="{F07880BB-1CF6-FA58-1054-6ADB03D62694}"/>
              </a:ext>
            </a:extLst>
          </p:cNvPr>
          <p:cNvGrpSpPr/>
          <p:nvPr/>
        </p:nvGrpSpPr>
        <p:grpSpPr>
          <a:xfrm>
            <a:off x="5859572" y="3073866"/>
            <a:ext cx="755703" cy="193059"/>
            <a:chOff x="1622488" y="1515573"/>
            <a:chExt cx="755703" cy="212366"/>
          </a:xfrm>
        </p:grpSpPr>
        <p:sp>
          <p:nvSpPr>
            <p:cNvPr id="21" name="台形 20">
              <a:extLst>
                <a:ext uri="{FF2B5EF4-FFF2-40B4-BE49-F238E27FC236}">
                  <a16:creationId xmlns:a16="http://schemas.microsoft.com/office/drawing/2014/main" id="{B3A726AD-A92B-93B8-68FF-22C75E060CC2}"/>
                </a:ext>
              </a:extLst>
            </p:cNvPr>
            <p:cNvSpPr/>
            <p:nvPr/>
          </p:nvSpPr>
          <p:spPr bwMode="auto">
            <a:xfrm>
              <a:off x="1622488" y="1593172"/>
              <a:ext cx="755703" cy="134767"/>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sp>
          <p:nvSpPr>
            <p:cNvPr id="22" name="台形 21">
              <a:extLst>
                <a:ext uri="{FF2B5EF4-FFF2-40B4-BE49-F238E27FC236}">
                  <a16:creationId xmlns:a16="http://schemas.microsoft.com/office/drawing/2014/main" id="{8046934F-43F2-E815-9B8E-2982F39ED3F1}"/>
                </a:ext>
              </a:extLst>
            </p:cNvPr>
            <p:cNvSpPr/>
            <p:nvPr/>
          </p:nvSpPr>
          <p:spPr bwMode="auto">
            <a:xfrm>
              <a:off x="1879389" y="1515573"/>
              <a:ext cx="241723" cy="107780"/>
            </a:xfrm>
            <a:prstGeom prst="trapezoid">
              <a:avLst/>
            </a:prstGeom>
            <a:solidFill>
              <a:srgbClr val="E27B26"/>
            </a:solidFill>
            <a:ln w="28575">
              <a:noFill/>
              <a:miter lim="800000"/>
              <a:headEnd/>
              <a:tailEnd/>
            </a:ln>
            <a:effectLst/>
          </p:spPr>
          <p:txBody>
            <a:bodyPr wrap="square" rtlCol="0" anchor="ctr" anchorCtr="0">
              <a:noAutofit/>
            </a:bodyPr>
            <a:lstStyle/>
            <a:p>
              <a:endParaRPr lang="ja-JP" altLang="en-US" sz="1400">
                <a:solidFill>
                  <a:schemeClr val="tx1"/>
                </a:solidFill>
                <a:latin typeface="Yu Gothic UI" panose="020B0500000000000000" pitchFamily="50" charset="-128"/>
                <a:ea typeface="Yu Gothic UI" panose="020B0500000000000000" pitchFamily="50" charset="-128"/>
              </a:endParaRPr>
            </a:p>
          </p:txBody>
        </p:sp>
      </p:grpSp>
      <p:cxnSp>
        <p:nvCxnSpPr>
          <p:cNvPr id="24" name="直線コネクタ 23">
            <a:extLst>
              <a:ext uri="{FF2B5EF4-FFF2-40B4-BE49-F238E27FC236}">
                <a16:creationId xmlns:a16="http://schemas.microsoft.com/office/drawing/2014/main" id="{D63F6D39-CAEE-6D27-0719-F309FF9B6F44}"/>
              </a:ext>
            </a:extLst>
          </p:cNvPr>
          <p:cNvCxnSpPr>
            <a:stCxn id="6" idx="3"/>
            <a:endCxn id="41" idx="1"/>
          </p:cNvCxnSpPr>
          <p:nvPr/>
        </p:nvCxnSpPr>
        <p:spPr bwMode="auto">
          <a:xfrm>
            <a:off x="2482816" y="1198271"/>
            <a:ext cx="150061" cy="0"/>
          </a:xfrm>
          <a:prstGeom prst="line">
            <a:avLst/>
          </a:prstGeom>
          <a:solidFill>
            <a:schemeClr val="accent6"/>
          </a:solidFill>
          <a:ln w="38100">
            <a:solidFill>
              <a:srgbClr val="E27B26"/>
            </a:solidFill>
            <a:miter lim="800000"/>
            <a:headEnd/>
            <a:tailEnd type="triangle"/>
          </a:ln>
          <a:effectLst/>
        </p:spPr>
      </p:cxnSp>
      <p:cxnSp>
        <p:nvCxnSpPr>
          <p:cNvPr id="27" name="直線コネクタ 26">
            <a:extLst>
              <a:ext uri="{FF2B5EF4-FFF2-40B4-BE49-F238E27FC236}">
                <a16:creationId xmlns:a16="http://schemas.microsoft.com/office/drawing/2014/main" id="{91130400-08C6-AF59-3AC3-8EEC42CE12D4}"/>
              </a:ext>
            </a:extLst>
          </p:cNvPr>
          <p:cNvCxnSpPr>
            <a:endCxn id="35" idx="1"/>
          </p:cNvCxnSpPr>
          <p:nvPr/>
        </p:nvCxnSpPr>
        <p:spPr bwMode="auto">
          <a:xfrm>
            <a:off x="5539116" y="2771929"/>
            <a:ext cx="156110" cy="0"/>
          </a:xfrm>
          <a:prstGeom prst="line">
            <a:avLst/>
          </a:prstGeom>
          <a:solidFill>
            <a:schemeClr val="accent6"/>
          </a:solidFill>
          <a:ln w="38100">
            <a:solidFill>
              <a:srgbClr val="E27B26"/>
            </a:solidFill>
            <a:miter lim="800000"/>
            <a:headEnd/>
            <a:tailEnd type="triangle"/>
          </a:ln>
          <a:effectLst/>
        </p:spPr>
      </p:cxnSp>
      <p:pic>
        <p:nvPicPr>
          <p:cNvPr id="23" name="03-2-①">
            <a:hlinkClick r:id="" action="ppaction://media"/>
            <a:extLst>
              <a:ext uri="{FF2B5EF4-FFF2-40B4-BE49-F238E27FC236}">
                <a16:creationId xmlns:a16="http://schemas.microsoft.com/office/drawing/2014/main" id="{285AC487-48DC-CC03-01D3-55ABF6D04E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 y="-779332"/>
            <a:ext cx="609600" cy="609600"/>
          </a:xfrm>
          <a:prstGeom prst="rect">
            <a:avLst/>
          </a:prstGeom>
        </p:spPr>
      </p:pic>
      <p:grpSp>
        <p:nvGrpSpPr>
          <p:cNvPr id="25" name="グループ化 24">
            <a:extLst>
              <a:ext uri="{FF2B5EF4-FFF2-40B4-BE49-F238E27FC236}">
                <a16:creationId xmlns:a16="http://schemas.microsoft.com/office/drawing/2014/main" id="{3F084257-67B8-C338-FB9C-CE14FAD683DB}"/>
              </a:ext>
            </a:extLst>
          </p:cNvPr>
          <p:cNvGrpSpPr/>
          <p:nvPr/>
        </p:nvGrpSpPr>
        <p:grpSpPr>
          <a:xfrm>
            <a:off x="1330290" y="885678"/>
            <a:ext cx="1152525" cy="811172"/>
            <a:chOff x="1647684" y="5028380"/>
            <a:chExt cx="1152525" cy="811172"/>
          </a:xfrm>
        </p:grpSpPr>
        <p:sp>
          <p:nvSpPr>
            <p:cNvPr id="28" name="フリーフォーム: 図形 27">
              <a:extLst>
                <a:ext uri="{FF2B5EF4-FFF2-40B4-BE49-F238E27FC236}">
                  <a16:creationId xmlns:a16="http://schemas.microsoft.com/office/drawing/2014/main" id="{C528C353-3EEE-C904-3896-E308AFAC684A}"/>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29" name="四角形: 角を丸くする 28">
              <a:extLst>
                <a:ext uri="{FF2B5EF4-FFF2-40B4-BE49-F238E27FC236}">
                  <a16:creationId xmlns:a16="http://schemas.microsoft.com/office/drawing/2014/main" id="{FAE7DA7A-644E-5B15-28C7-70D6C95620F3}"/>
                </a:ext>
              </a:extLst>
            </p:cNvPr>
            <p:cNvSpPr/>
            <p:nvPr/>
          </p:nvSpPr>
          <p:spPr bwMode="auto">
            <a:xfrm>
              <a:off x="1647684" y="5028380"/>
              <a:ext cx="1152525"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0" name="グループ化 29">
            <a:extLst>
              <a:ext uri="{FF2B5EF4-FFF2-40B4-BE49-F238E27FC236}">
                <a16:creationId xmlns:a16="http://schemas.microsoft.com/office/drawing/2014/main" id="{0FE111D9-8344-5032-8BB8-D487C9CF7326}"/>
              </a:ext>
            </a:extLst>
          </p:cNvPr>
          <p:cNvGrpSpPr/>
          <p:nvPr/>
        </p:nvGrpSpPr>
        <p:grpSpPr>
          <a:xfrm>
            <a:off x="2632878" y="885678"/>
            <a:ext cx="1144302" cy="811172"/>
            <a:chOff x="1637111" y="5028380"/>
            <a:chExt cx="1144302" cy="811172"/>
          </a:xfrm>
        </p:grpSpPr>
        <p:sp>
          <p:nvSpPr>
            <p:cNvPr id="32" name="フリーフォーム: 図形 31">
              <a:extLst>
                <a:ext uri="{FF2B5EF4-FFF2-40B4-BE49-F238E27FC236}">
                  <a16:creationId xmlns:a16="http://schemas.microsoft.com/office/drawing/2014/main" id="{0770042B-6B5C-B12D-55AE-4A25D6B77014}"/>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3" name="四角形: 角を丸くする 32">
              <a:extLst>
                <a:ext uri="{FF2B5EF4-FFF2-40B4-BE49-F238E27FC236}">
                  <a16:creationId xmlns:a16="http://schemas.microsoft.com/office/drawing/2014/main" id="{4BC86368-C574-9528-6953-49C347520502}"/>
                </a:ext>
              </a:extLst>
            </p:cNvPr>
            <p:cNvSpPr/>
            <p:nvPr/>
          </p:nvSpPr>
          <p:spPr bwMode="auto">
            <a:xfrm>
              <a:off x="1637111" y="5028380"/>
              <a:ext cx="1144302"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4" name="グループ化 33">
            <a:extLst>
              <a:ext uri="{FF2B5EF4-FFF2-40B4-BE49-F238E27FC236}">
                <a16:creationId xmlns:a16="http://schemas.microsoft.com/office/drawing/2014/main" id="{1A9AE70C-3AEE-AF2A-FF63-DB74D2020A9A}"/>
              </a:ext>
            </a:extLst>
          </p:cNvPr>
          <p:cNvGrpSpPr/>
          <p:nvPr/>
        </p:nvGrpSpPr>
        <p:grpSpPr>
          <a:xfrm>
            <a:off x="4660725" y="2455753"/>
            <a:ext cx="878390" cy="811172"/>
            <a:chOff x="1777994" y="5028380"/>
            <a:chExt cx="878390" cy="811172"/>
          </a:xfrm>
        </p:grpSpPr>
        <p:sp>
          <p:nvSpPr>
            <p:cNvPr id="36" name="フリーフォーム: 図形 35">
              <a:extLst>
                <a:ext uri="{FF2B5EF4-FFF2-40B4-BE49-F238E27FC236}">
                  <a16:creationId xmlns:a16="http://schemas.microsoft.com/office/drawing/2014/main" id="{772ECFA5-13A4-17F8-D180-C1DFA3F70985}"/>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DA912EB0-F5CE-FA9F-9FF7-F7196AF7E667}"/>
                </a:ext>
              </a:extLst>
            </p:cNvPr>
            <p:cNvSpPr/>
            <p:nvPr/>
          </p:nvSpPr>
          <p:spPr bwMode="auto">
            <a:xfrm>
              <a:off x="1777994" y="5028380"/>
              <a:ext cx="878390"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38" name="グループ化 37">
            <a:extLst>
              <a:ext uri="{FF2B5EF4-FFF2-40B4-BE49-F238E27FC236}">
                <a16:creationId xmlns:a16="http://schemas.microsoft.com/office/drawing/2014/main" id="{20E4D708-690A-2B75-E51C-5470209EA73D}"/>
              </a:ext>
            </a:extLst>
          </p:cNvPr>
          <p:cNvGrpSpPr/>
          <p:nvPr/>
        </p:nvGrpSpPr>
        <p:grpSpPr>
          <a:xfrm>
            <a:off x="5695225" y="2455753"/>
            <a:ext cx="1152525" cy="811172"/>
            <a:chOff x="1677203" y="5028380"/>
            <a:chExt cx="1152525" cy="811172"/>
          </a:xfrm>
        </p:grpSpPr>
        <p:sp>
          <p:nvSpPr>
            <p:cNvPr id="39" name="フリーフォーム: 図形 38">
              <a:extLst>
                <a:ext uri="{FF2B5EF4-FFF2-40B4-BE49-F238E27FC236}">
                  <a16:creationId xmlns:a16="http://schemas.microsoft.com/office/drawing/2014/main" id="{CA380474-DAE9-657D-B23A-E9AE9CABE8AA}"/>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0" name="四角形: 角を丸くする 39">
              <a:extLst>
                <a:ext uri="{FF2B5EF4-FFF2-40B4-BE49-F238E27FC236}">
                  <a16:creationId xmlns:a16="http://schemas.microsoft.com/office/drawing/2014/main" id="{ACA3158C-1928-CF10-6974-3F01C113828B}"/>
                </a:ext>
              </a:extLst>
            </p:cNvPr>
            <p:cNvSpPr/>
            <p:nvPr/>
          </p:nvSpPr>
          <p:spPr bwMode="auto">
            <a:xfrm>
              <a:off x="1677203" y="5028380"/>
              <a:ext cx="1152525"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grpSp>
        <p:nvGrpSpPr>
          <p:cNvPr id="42" name="グループ化 41">
            <a:extLst>
              <a:ext uri="{FF2B5EF4-FFF2-40B4-BE49-F238E27FC236}">
                <a16:creationId xmlns:a16="http://schemas.microsoft.com/office/drawing/2014/main" id="{C7ABF9DB-4D25-AE42-40DB-43FC236206EE}"/>
              </a:ext>
            </a:extLst>
          </p:cNvPr>
          <p:cNvGrpSpPr/>
          <p:nvPr/>
        </p:nvGrpSpPr>
        <p:grpSpPr>
          <a:xfrm>
            <a:off x="7511213" y="885678"/>
            <a:ext cx="1160748" cy="811172"/>
            <a:chOff x="1636312" y="5028380"/>
            <a:chExt cx="1160748" cy="811172"/>
          </a:xfrm>
        </p:grpSpPr>
        <p:sp>
          <p:nvSpPr>
            <p:cNvPr id="43" name="フリーフォーム: 図形 42">
              <a:extLst>
                <a:ext uri="{FF2B5EF4-FFF2-40B4-BE49-F238E27FC236}">
                  <a16:creationId xmlns:a16="http://schemas.microsoft.com/office/drawing/2014/main" id="{BFA72E00-1D24-BC71-A602-83C895F602B8}"/>
                </a:ext>
              </a:extLst>
            </p:cNvPr>
            <p:cNvSpPr/>
            <p:nvPr/>
          </p:nvSpPr>
          <p:spPr bwMode="auto">
            <a:xfrm>
              <a:off x="1837873" y="5646492"/>
              <a:ext cx="755703" cy="193060"/>
            </a:xfrm>
            <a:custGeom>
              <a:avLst/>
              <a:gdLst>
                <a:gd name="connsiteX0" fmla="*/ 281397 w 755703"/>
                <a:gd name="connsiteY0" fmla="*/ 0 h 193060"/>
                <a:gd name="connsiteX1" fmla="*/ 474129 w 755703"/>
                <a:gd name="connsiteY1" fmla="*/ 0 h 193060"/>
                <a:gd name="connsiteX2" fmla="*/ 491765 w 755703"/>
                <a:gd name="connsiteY2" fmla="*/ 70545 h 193060"/>
                <a:gd name="connsiteX3" fmla="*/ 725074 w 755703"/>
                <a:gd name="connsiteY3" fmla="*/ 70545 h 193060"/>
                <a:gd name="connsiteX4" fmla="*/ 755703 w 755703"/>
                <a:gd name="connsiteY4" fmla="*/ 193060 h 193060"/>
                <a:gd name="connsiteX5" fmla="*/ 0 w 755703"/>
                <a:gd name="connsiteY5" fmla="*/ 193060 h 193060"/>
                <a:gd name="connsiteX6" fmla="*/ 30629 w 755703"/>
                <a:gd name="connsiteY6" fmla="*/ 70545 h 193060"/>
                <a:gd name="connsiteX7" fmla="*/ 263761 w 755703"/>
                <a:gd name="connsiteY7" fmla="*/ 70545 h 19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703" h="193060">
                  <a:moveTo>
                    <a:pt x="281397" y="0"/>
                  </a:moveTo>
                  <a:lnTo>
                    <a:pt x="474129" y="0"/>
                  </a:lnTo>
                  <a:lnTo>
                    <a:pt x="491765" y="70545"/>
                  </a:lnTo>
                  <a:lnTo>
                    <a:pt x="725074" y="70545"/>
                  </a:lnTo>
                  <a:lnTo>
                    <a:pt x="755703" y="193060"/>
                  </a:lnTo>
                  <a:lnTo>
                    <a:pt x="0" y="193060"/>
                  </a:lnTo>
                  <a:lnTo>
                    <a:pt x="30629" y="70545"/>
                  </a:lnTo>
                  <a:lnTo>
                    <a:pt x="263761" y="70545"/>
                  </a:lnTo>
                  <a:close/>
                </a:path>
              </a:pathLst>
            </a:custGeom>
            <a:solidFill>
              <a:srgbClr val="EB5032"/>
            </a:solidFill>
            <a:ln w="25400">
              <a:no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endParaRPr lang="ja-JP" altLang="en-US">
                <a:solidFill>
                  <a:schemeClr val="lt1"/>
                </a:solidFill>
                <a:latin typeface="+mn-lt"/>
                <a:ea typeface="+mn-ea"/>
              </a:endParaRPr>
            </a:p>
          </p:txBody>
        </p:sp>
        <p:sp>
          <p:nvSpPr>
            <p:cNvPr id="44" name="四角形: 角を丸くする 43">
              <a:extLst>
                <a:ext uri="{FF2B5EF4-FFF2-40B4-BE49-F238E27FC236}">
                  <a16:creationId xmlns:a16="http://schemas.microsoft.com/office/drawing/2014/main" id="{5E0C238E-F04B-6D5D-9BB4-E21C26B4F0E9}"/>
                </a:ext>
              </a:extLst>
            </p:cNvPr>
            <p:cNvSpPr/>
            <p:nvPr/>
          </p:nvSpPr>
          <p:spPr bwMode="auto">
            <a:xfrm>
              <a:off x="1636312" y="5028380"/>
              <a:ext cx="1160748" cy="621818"/>
            </a:xfrm>
            <a:prstGeom prst="roundRect">
              <a:avLst>
                <a:gd name="adj" fmla="val 5179"/>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dirty="0">
                <a:solidFill>
                  <a:schemeClr val="lt1"/>
                </a:solidFill>
                <a:latin typeface="+mn-lt"/>
                <a:ea typeface="+mn-ea"/>
              </a:endParaRPr>
            </a:p>
          </p:txBody>
        </p:sp>
      </p:grpSp>
    </p:spTree>
    <p:extLst>
      <p:ext uri="{BB962C8B-B14F-4D97-AF65-F5344CB8AC3E}">
        <p14:creationId xmlns:p14="http://schemas.microsoft.com/office/powerpoint/2010/main" val="3439016899"/>
      </p:ext>
    </p:extLst>
  </p:cSld>
  <p:clrMapOvr>
    <a:masterClrMapping/>
  </p:clrMapOvr>
  <mc:AlternateContent xmlns:mc="http://schemas.openxmlformats.org/markup-compatibility/2006" xmlns:p14="http://schemas.microsoft.com/office/powerpoint/2010/main">
    <mc:Choice Requires="p14">
      <p:transition spd="med" p14:dur="700" advClick="0" advTm="43700">
        <p:fade/>
      </p:transition>
    </mc:Choice>
    <mc:Fallback xmlns="">
      <p:transition spd="med" advClick="0" advTm="43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44" fill="hold"/>
                                        <p:tgtEl>
                                          <p:spTgt spid="23"/>
                                        </p:tgtEl>
                                      </p:cBhvr>
                                    </p:cmd>
                                  </p:childTnLst>
                                </p:cTn>
                              </p:par>
                              <p:par>
                                <p:cTn id="7" presetID="10" presetClass="entr" presetSubtype="0" fill="hold" nodeType="withEffect">
                                  <p:stCondLst>
                                    <p:cond delay="700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15" presetClass="emph" presetSubtype="0" nodeType="withEffect">
                                  <p:stCondLst>
                                    <p:cond delay="7000"/>
                                  </p:stCondLst>
                                  <p:childTnLst>
                                    <p:set>
                                      <p:cBhvr override="childStyle">
                                        <p:cTn id="11" dur="5500"/>
                                        <p:tgtEl>
                                          <p:spTgt spid="6">
                                            <p:txEl>
                                              <p:pRg st="0" end="0"/>
                                            </p:txEl>
                                          </p:spTgt>
                                        </p:tgtEl>
                                        <p:attrNameLst>
                                          <p:attrName>style.fontWeight</p:attrName>
                                        </p:attrNameLst>
                                      </p:cBhvr>
                                      <p:to>
                                        <p:strVal val="bold"/>
                                      </p:to>
                                    </p:set>
                                  </p:childTnLst>
                                </p:cTn>
                              </p:par>
                              <p:par>
                                <p:cTn id="12" presetID="15" presetClass="emph" presetSubtype="0" nodeType="withEffect">
                                  <p:stCondLst>
                                    <p:cond delay="7000"/>
                                  </p:stCondLst>
                                  <p:childTnLst>
                                    <p:set>
                                      <p:cBhvr override="childStyle">
                                        <p:cTn id="13" dur="5500"/>
                                        <p:tgtEl>
                                          <p:spTgt spid="26">
                                            <p:txEl>
                                              <p:pRg st="0" end="0"/>
                                            </p:txEl>
                                          </p:spTgt>
                                        </p:tgtEl>
                                        <p:attrNameLst>
                                          <p:attrName>style.fontWeight</p:attrName>
                                        </p:attrNameLst>
                                      </p:cBhvr>
                                      <p:to>
                                        <p:strVal val="bold"/>
                                      </p:to>
                                    </p:set>
                                  </p:childTnLst>
                                </p:cTn>
                              </p:par>
                              <p:par>
                                <p:cTn id="14" presetID="3" presetClass="emph" presetSubtype="1" nodeType="withEffect">
                                  <p:stCondLst>
                                    <p:cond delay="7000"/>
                                  </p:stCondLst>
                                  <p:childTnLst>
                                    <p:set>
                                      <p:cBhvr override="childStyle">
                                        <p:cTn id="15" dur="5500"/>
                                        <p:tgtEl>
                                          <p:spTgt spid="6">
                                            <p:txEl>
                                              <p:pRg st="0" end="0"/>
                                            </p:txEl>
                                          </p:spTgt>
                                        </p:tgtEl>
                                        <p:attrNameLst>
                                          <p:attrName>style.color</p:attrName>
                                        </p:attrNameLst>
                                      </p:cBhvr>
                                      <p:to>
                                        <p:clrVal>
                                          <a:srgbClr val="EB5032"/>
                                        </p:clrVal>
                                      </p:to>
                                    </p:set>
                                  </p:childTnLst>
                                </p:cTn>
                              </p:par>
                              <p:par>
                                <p:cTn id="16" presetID="3" presetClass="emph" presetSubtype="1" nodeType="withEffect">
                                  <p:stCondLst>
                                    <p:cond delay="7000"/>
                                  </p:stCondLst>
                                  <p:childTnLst>
                                    <p:set>
                                      <p:cBhvr override="childStyle">
                                        <p:cTn id="17" dur="5500"/>
                                        <p:tgtEl>
                                          <p:spTgt spid="26">
                                            <p:txEl>
                                              <p:pRg st="0" end="0"/>
                                            </p:txEl>
                                          </p:spTgt>
                                        </p:tgtEl>
                                        <p:attrNameLst>
                                          <p:attrName>style.color</p:attrName>
                                        </p:attrNameLst>
                                      </p:cBhvr>
                                      <p:to>
                                        <p:clrVal>
                                          <a:srgbClr val="EB5032"/>
                                        </p:clrVal>
                                      </p:to>
                                    </p:set>
                                  </p:childTnLst>
                                </p:cTn>
                              </p:par>
                              <p:par>
                                <p:cTn id="18" presetID="10" presetClass="exit" presetSubtype="0" fill="hold" nodeType="withEffect">
                                  <p:stCondLst>
                                    <p:cond delay="1250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10" presetClass="entr" presetSubtype="0" fill="hold" nodeType="withEffect">
                                  <p:stCondLst>
                                    <p:cond delay="130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5" presetClass="emph" presetSubtype="0" nodeType="withEffect">
                                  <p:stCondLst>
                                    <p:cond delay="13000"/>
                                  </p:stCondLst>
                                  <p:childTnLst>
                                    <p:set>
                                      <p:cBhvr override="childStyle">
                                        <p:cTn id="25" dur="7500"/>
                                        <p:tgtEl>
                                          <p:spTgt spid="41">
                                            <p:txEl>
                                              <p:pRg st="0" end="0"/>
                                            </p:txEl>
                                          </p:spTgt>
                                        </p:tgtEl>
                                        <p:attrNameLst>
                                          <p:attrName>style.fontWeight</p:attrName>
                                        </p:attrNameLst>
                                      </p:cBhvr>
                                      <p:to>
                                        <p:strVal val="bold"/>
                                      </p:to>
                                    </p:set>
                                  </p:childTnLst>
                                </p:cTn>
                              </p:par>
                              <p:par>
                                <p:cTn id="26" presetID="15" presetClass="emph" presetSubtype="0" nodeType="withEffect">
                                  <p:stCondLst>
                                    <p:cond delay="13000"/>
                                  </p:stCondLst>
                                  <p:childTnLst>
                                    <p:set>
                                      <p:cBhvr override="childStyle">
                                        <p:cTn id="27" dur="7500"/>
                                        <p:tgtEl>
                                          <p:spTgt spid="41">
                                            <p:txEl>
                                              <p:pRg st="1" end="1"/>
                                            </p:txEl>
                                          </p:spTgt>
                                        </p:tgtEl>
                                        <p:attrNameLst>
                                          <p:attrName>style.fontWeight</p:attrName>
                                        </p:attrNameLst>
                                      </p:cBhvr>
                                      <p:to>
                                        <p:strVal val="bold"/>
                                      </p:to>
                                    </p:set>
                                  </p:childTnLst>
                                </p:cTn>
                              </p:par>
                              <p:par>
                                <p:cTn id="28" presetID="15" presetClass="emph" presetSubtype="0" nodeType="withEffect">
                                  <p:stCondLst>
                                    <p:cond delay="13000"/>
                                  </p:stCondLst>
                                  <p:childTnLst>
                                    <p:set>
                                      <p:cBhvr override="childStyle">
                                        <p:cTn id="29" dur="7500"/>
                                        <p:tgtEl>
                                          <p:spTgt spid="26">
                                            <p:txEl>
                                              <p:pRg st="1" end="1"/>
                                            </p:txEl>
                                          </p:spTgt>
                                        </p:tgtEl>
                                        <p:attrNameLst>
                                          <p:attrName>style.fontWeight</p:attrName>
                                        </p:attrNameLst>
                                      </p:cBhvr>
                                      <p:to>
                                        <p:strVal val="bold"/>
                                      </p:to>
                                    </p:set>
                                  </p:childTnLst>
                                </p:cTn>
                              </p:par>
                              <p:par>
                                <p:cTn id="30" presetID="3" presetClass="emph" presetSubtype="1" nodeType="withEffect">
                                  <p:stCondLst>
                                    <p:cond delay="13000"/>
                                  </p:stCondLst>
                                  <p:childTnLst>
                                    <p:set>
                                      <p:cBhvr override="childStyle">
                                        <p:cTn id="31" dur="7500"/>
                                        <p:tgtEl>
                                          <p:spTgt spid="41">
                                            <p:txEl>
                                              <p:pRg st="0" end="0"/>
                                            </p:txEl>
                                          </p:spTgt>
                                        </p:tgtEl>
                                        <p:attrNameLst>
                                          <p:attrName>style.color</p:attrName>
                                        </p:attrNameLst>
                                      </p:cBhvr>
                                      <p:to>
                                        <p:clrVal>
                                          <a:srgbClr val="EB5032"/>
                                        </p:clrVal>
                                      </p:to>
                                    </p:set>
                                  </p:childTnLst>
                                </p:cTn>
                              </p:par>
                              <p:par>
                                <p:cTn id="32" presetID="3" presetClass="emph" presetSubtype="1" nodeType="withEffect">
                                  <p:stCondLst>
                                    <p:cond delay="13000"/>
                                  </p:stCondLst>
                                  <p:childTnLst>
                                    <p:set>
                                      <p:cBhvr override="childStyle">
                                        <p:cTn id="33" dur="7500"/>
                                        <p:tgtEl>
                                          <p:spTgt spid="41">
                                            <p:txEl>
                                              <p:pRg st="1" end="1"/>
                                            </p:txEl>
                                          </p:spTgt>
                                        </p:tgtEl>
                                        <p:attrNameLst>
                                          <p:attrName>style.color</p:attrName>
                                        </p:attrNameLst>
                                      </p:cBhvr>
                                      <p:to>
                                        <p:clrVal>
                                          <a:srgbClr val="EB5032"/>
                                        </p:clrVal>
                                      </p:to>
                                    </p:set>
                                  </p:childTnLst>
                                </p:cTn>
                              </p:par>
                              <p:par>
                                <p:cTn id="34" presetID="3" presetClass="emph" presetSubtype="1" nodeType="withEffect">
                                  <p:stCondLst>
                                    <p:cond delay="13000"/>
                                  </p:stCondLst>
                                  <p:childTnLst>
                                    <p:set>
                                      <p:cBhvr override="childStyle">
                                        <p:cTn id="35" dur="7500"/>
                                        <p:tgtEl>
                                          <p:spTgt spid="26">
                                            <p:txEl>
                                              <p:pRg st="1" end="1"/>
                                            </p:txEl>
                                          </p:spTgt>
                                        </p:tgtEl>
                                        <p:attrNameLst>
                                          <p:attrName>style.color</p:attrName>
                                        </p:attrNameLst>
                                      </p:cBhvr>
                                      <p:to>
                                        <p:clrVal>
                                          <a:srgbClr val="EB5032"/>
                                        </p:clrVal>
                                      </p:to>
                                    </p:set>
                                  </p:childTnLst>
                                </p:cTn>
                              </p:par>
                              <p:par>
                                <p:cTn id="36" presetID="10" presetClass="exit" presetSubtype="0" fill="hold" nodeType="withEffect">
                                  <p:stCondLst>
                                    <p:cond delay="2050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par>
                                <p:cTn id="39" presetID="10" presetClass="entr" presetSubtype="0" fill="hold" nodeType="withEffect">
                                  <p:stCondLst>
                                    <p:cond delay="2100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5" presetClass="emph" presetSubtype="0" nodeType="withEffect">
                                  <p:stCondLst>
                                    <p:cond delay="21000"/>
                                  </p:stCondLst>
                                  <p:childTnLst>
                                    <p:set>
                                      <p:cBhvr override="childStyle">
                                        <p:cTn id="43" dur="4500"/>
                                        <p:tgtEl>
                                          <p:spTgt spid="31">
                                            <p:txEl>
                                              <p:pRg st="0" end="0"/>
                                            </p:txEl>
                                          </p:spTgt>
                                        </p:tgtEl>
                                        <p:attrNameLst>
                                          <p:attrName>style.fontWeight</p:attrName>
                                        </p:attrNameLst>
                                      </p:cBhvr>
                                      <p:to>
                                        <p:strVal val="bold"/>
                                      </p:to>
                                    </p:set>
                                  </p:childTnLst>
                                </p:cTn>
                              </p:par>
                              <p:par>
                                <p:cTn id="44" presetID="15" presetClass="emph" presetSubtype="0" nodeType="withEffect">
                                  <p:stCondLst>
                                    <p:cond delay="21000"/>
                                  </p:stCondLst>
                                  <p:childTnLst>
                                    <p:set>
                                      <p:cBhvr override="childStyle">
                                        <p:cTn id="45" dur="4500"/>
                                        <p:tgtEl>
                                          <p:spTgt spid="31">
                                            <p:txEl>
                                              <p:pRg st="1" end="1"/>
                                            </p:txEl>
                                          </p:spTgt>
                                        </p:tgtEl>
                                        <p:attrNameLst>
                                          <p:attrName>style.fontWeight</p:attrName>
                                        </p:attrNameLst>
                                      </p:cBhvr>
                                      <p:to>
                                        <p:strVal val="bold"/>
                                      </p:to>
                                    </p:set>
                                  </p:childTnLst>
                                </p:cTn>
                              </p:par>
                              <p:par>
                                <p:cTn id="46" presetID="15" presetClass="emph" presetSubtype="0" nodeType="withEffect">
                                  <p:stCondLst>
                                    <p:cond delay="21000"/>
                                  </p:stCondLst>
                                  <p:childTnLst>
                                    <p:set>
                                      <p:cBhvr override="childStyle">
                                        <p:cTn id="47" dur="4500"/>
                                        <p:tgtEl>
                                          <p:spTgt spid="13">
                                            <p:txEl>
                                              <p:pRg st="0" end="0"/>
                                            </p:txEl>
                                          </p:spTgt>
                                        </p:tgtEl>
                                        <p:attrNameLst>
                                          <p:attrName>style.fontWeight</p:attrName>
                                        </p:attrNameLst>
                                      </p:cBhvr>
                                      <p:to>
                                        <p:strVal val="bold"/>
                                      </p:to>
                                    </p:set>
                                  </p:childTnLst>
                                </p:cTn>
                              </p:par>
                              <p:par>
                                <p:cTn id="48" presetID="3" presetClass="emph" presetSubtype="1" nodeType="withEffect">
                                  <p:stCondLst>
                                    <p:cond delay="21000"/>
                                  </p:stCondLst>
                                  <p:childTnLst>
                                    <p:set>
                                      <p:cBhvr override="childStyle">
                                        <p:cTn id="49" dur="4500"/>
                                        <p:tgtEl>
                                          <p:spTgt spid="31">
                                            <p:txEl>
                                              <p:pRg st="0" end="0"/>
                                            </p:txEl>
                                          </p:spTgt>
                                        </p:tgtEl>
                                        <p:attrNameLst>
                                          <p:attrName>style.color</p:attrName>
                                        </p:attrNameLst>
                                      </p:cBhvr>
                                      <p:to>
                                        <p:clrVal>
                                          <a:srgbClr val="EB5032"/>
                                        </p:clrVal>
                                      </p:to>
                                    </p:set>
                                  </p:childTnLst>
                                </p:cTn>
                              </p:par>
                              <p:par>
                                <p:cTn id="50" presetID="3" presetClass="emph" presetSubtype="1" nodeType="withEffect">
                                  <p:stCondLst>
                                    <p:cond delay="21000"/>
                                  </p:stCondLst>
                                  <p:childTnLst>
                                    <p:set>
                                      <p:cBhvr override="childStyle">
                                        <p:cTn id="51" dur="4500"/>
                                        <p:tgtEl>
                                          <p:spTgt spid="31">
                                            <p:txEl>
                                              <p:pRg st="1" end="1"/>
                                            </p:txEl>
                                          </p:spTgt>
                                        </p:tgtEl>
                                        <p:attrNameLst>
                                          <p:attrName>style.color</p:attrName>
                                        </p:attrNameLst>
                                      </p:cBhvr>
                                      <p:to>
                                        <p:clrVal>
                                          <a:srgbClr val="EB5032"/>
                                        </p:clrVal>
                                      </p:to>
                                    </p:set>
                                  </p:childTnLst>
                                </p:cTn>
                              </p:par>
                              <p:par>
                                <p:cTn id="52" presetID="3" presetClass="emph" presetSubtype="1" nodeType="withEffect">
                                  <p:stCondLst>
                                    <p:cond delay="21000"/>
                                  </p:stCondLst>
                                  <p:childTnLst>
                                    <p:set>
                                      <p:cBhvr override="childStyle">
                                        <p:cTn id="53" dur="4500"/>
                                        <p:tgtEl>
                                          <p:spTgt spid="13">
                                            <p:txEl>
                                              <p:pRg st="0" end="0"/>
                                            </p:txEl>
                                          </p:spTgt>
                                        </p:tgtEl>
                                        <p:attrNameLst>
                                          <p:attrName>style.color</p:attrName>
                                        </p:attrNameLst>
                                      </p:cBhvr>
                                      <p:to>
                                        <p:clrVal>
                                          <a:srgbClr val="EB5032"/>
                                        </p:clrVal>
                                      </p:to>
                                    </p:set>
                                  </p:childTnLst>
                                </p:cTn>
                              </p:par>
                              <p:par>
                                <p:cTn id="54" presetID="10" presetClass="exit" presetSubtype="0" fill="hold" nodeType="withEffect">
                                  <p:stCondLst>
                                    <p:cond delay="25500"/>
                                  </p:stCondLst>
                                  <p:childTnLst>
                                    <p:animEffect transition="out" filter="fade">
                                      <p:cBhvr>
                                        <p:cTn id="55" dur="500"/>
                                        <p:tgtEl>
                                          <p:spTgt spid="34"/>
                                        </p:tgtEl>
                                      </p:cBhvr>
                                    </p:animEffect>
                                    <p:set>
                                      <p:cBhvr>
                                        <p:cTn id="56" dur="1" fill="hold">
                                          <p:stCondLst>
                                            <p:cond delay="499"/>
                                          </p:stCondLst>
                                        </p:cTn>
                                        <p:tgtEl>
                                          <p:spTgt spid="34"/>
                                        </p:tgtEl>
                                        <p:attrNameLst>
                                          <p:attrName>style.visibility</p:attrName>
                                        </p:attrNameLst>
                                      </p:cBhvr>
                                      <p:to>
                                        <p:strVal val="hidden"/>
                                      </p:to>
                                    </p:set>
                                  </p:childTnLst>
                                </p:cTn>
                              </p:par>
                              <p:par>
                                <p:cTn id="57" presetID="10" presetClass="entr" presetSubtype="0" fill="hold" nodeType="withEffect">
                                  <p:stCondLst>
                                    <p:cond delay="260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5" presetClass="emph" presetSubtype="0" nodeType="withEffect">
                                  <p:stCondLst>
                                    <p:cond delay="26000"/>
                                  </p:stCondLst>
                                  <p:childTnLst>
                                    <p:set>
                                      <p:cBhvr override="childStyle">
                                        <p:cTn id="61" dur="3500"/>
                                        <p:tgtEl>
                                          <p:spTgt spid="35">
                                            <p:txEl>
                                              <p:pRg st="0" end="0"/>
                                            </p:txEl>
                                          </p:spTgt>
                                        </p:tgtEl>
                                        <p:attrNameLst>
                                          <p:attrName>style.fontWeight</p:attrName>
                                        </p:attrNameLst>
                                      </p:cBhvr>
                                      <p:to>
                                        <p:strVal val="bold"/>
                                      </p:to>
                                    </p:set>
                                  </p:childTnLst>
                                </p:cTn>
                              </p:par>
                              <p:par>
                                <p:cTn id="62" presetID="15" presetClass="emph" presetSubtype="0" nodeType="withEffect">
                                  <p:stCondLst>
                                    <p:cond delay="26000"/>
                                  </p:stCondLst>
                                  <p:childTnLst>
                                    <p:set>
                                      <p:cBhvr override="childStyle">
                                        <p:cTn id="63" dur="3500"/>
                                        <p:tgtEl>
                                          <p:spTgt spid="35">
                                            <p:txEl>
                                              <p:pRg st="1" end="1"/>
                                            </p:txEl>
                                          </p:spTgt>
                                        </p:tgtEl>
                                        <p:attrNameLst>
                                          <p:attrName>style.fontWeight</p:attrName>
                                        </p:attrNameLst>
                                      </p:cBhvr>
                                      <p:to>
                                        <p:strVal val="bold"/>
                                      </p:to>
                                    </p:set>
                                  </p:childTnLst>
                                </p:cTn>
                              </p:par>
                              <p:par>
                                <p:cTn id="64" presetID="15" presetClass="emph" presetSubtype="0" nodeType="withEffect">
                                  <p:stCondLst>
                                    <p:cond delay="26000"/>
                                  </p:stCondLst>
                                  <p:childTnLst>
                                    <p:set>
                                      <p:cBhvr override="childStyle">
                                        <p:cTn id="65" dur="3500"/>
                                        <p:tgtEl>
                                          <p:spTgt spid="13">
                                            <p:txEl>
                                              <p:pRg st="1" end="1"/>
                                            </p:txEl>
                                          </p:spTgt>
                                        </p:tgtEl>
                                        <p:attrNameLst>
                                          <p:attrName>style.fontWeight</p:attrName>
                                        </p:attrNameLst>
                                      </p:cBhvr>
                                      <p:to>
                                        <p:strVal val="bold"/>
                                      </p:to>
                                    </p:set>
                                  </p:childTnLst>
                                </p:cTn>
                              </p:par>
                              <p:par>
                                <p:cTn id="66" presetID="3" presetClass="emph" presetSubtype="1" nodeType="withEffect">
                                  <p:stCondLst>
                                    <p:cond delay="26000"/>
                                  </p:stCondLst>
                                  <p:childTnLst>
                                    <p:set>
                                      <p:cBhvr override="childStyle">
                                        <p:cTn id="67" dur="3500"/>
                                        <p:tgtEl>
                                          <p:spTgt spid="35">
                                            <p:txEl>
                                              <p:pRg st="0" end="0"/>
                                            </p:txEl>
                                          </p:spTgt>
                                        </p:tgtEl>
                                        <p:attrNameLst>
                                          <p:attrName>style.color</p:attrName>
                                        </p:attrNameLst>
                                      </p:cBhvr>
                                      <p:to>
                                        <p:clrVal>
                                          <a:srgbClr val="EB5032"/>
                                        </p:clrVal>
                                      </p:to>
                                    </p:set>
                                  </p:childTnLst>
                                </p:cTn>
                              </p:par>
                              <p:par>
                                <p:cTn id="68" presetID="3" presetClass="emph" presetSubtype="1" nodeType="withEffect">
                                  <p:stCondLst>
                                    <p:cond delay="26000"/>
                                  </p:stCondLst>
                                  <p:childTnLst>
                                    <p:set>
                                      <p:cBhvr override="childStyle">
                                        <p:cTn id="69" dur="3500"/>
                                        <p:tgtEl>
                                          <p:spTgt spid="35">
                                            <p:txEl>
                                              <p:pRg st="1" end="1"/>
                                            </p:txEl>
                                          </p:spTgt>
                                        </p:tgtEl>
                                        <p:attrNameLst>
                                          <p:attrName>style.color</p:attrName>
                                        </p:attrNameLst>
                                      </p:cBhvr>
                                      <p:to>
                                        <p:clrVal>
                                          <a:srgbClr val="EB5032"/>
                                        </p:clrVal>
                                      </p:to>
                                    </p:set>
                                  </p:childTnLst>
                                </p:cTn>
                              </p:par>
                              <p:par>
                                <p:cTn id="70" presetID="3" presetClass="emph" presetSubtype="1" nodeType="withEffect">
                                  <p:stCondLst>
                                    <p:cond delay="26000"/>
                                  </p:stCondLst>
                                  <p:childTnLst>
                                    <p:set>
                                      <p:cBhvr override="childStyle">
                                        <p:cTn id="71" dur="3500"/>
                                        <p:tgtEl>
                                          <p:spTgt spid="13">
                                            <p:txEl>
                                              <p:pRg st="1" end="1"/>
                                            </p:txEl>
                                          </p:spTgt>
                                        </p:tgtEl>
                                        <p:attrNameLst>
                                          <p:attrName>style.color</p:attrName>
                                        </p:attrNameLst>
                                      </p:cBhvr>
                                      <p:to>
                                        <p:clrVal>
                                          <a:srgbClr val="EB5032"/>
                                        </p:clrVal>
                                      </p:to>
                                    </p:set>
                                  </p:childTnLst>
                                </p:cTn>
                              </p:par>
                              <p:par>
                                <p:cTn id="72" presetID="10" presetClass="exit" presetSubtype="0" fill="hold" nodeType="withEffect">
                                  <p:stCondLst>
                                    <p:cond delay="29500"/>
                                  </p:stCondLst>
                                  <p:childTnLst>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par>
                                <p:cTn id="75" presetID="10" presetClass="entr" presetSubtype="0" fill="hold" nodeType="withEffect">
                                  <p:stCondLst>
                                    <p:cond delay="3000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15" presetClass="emph" presetSubtype="0" nodeType="withEffect">
                                  <p:stCondLst>
                                    <p:cond delay="30000"/>
                                  </p:stCondLst>
                                  <p:childTnLst>
                                    <p:set>
                                      <p:cBhvr override="childStyle">
                                        <p:cTn id="79" dur="6500"/>
                                        <p:tgtEl>
                                          <p:spTgt spid="46">
                                            <p:txEl>
                                              <p:pRg st="0" end="0"/>
                                            </p:txEl>
                                          </p:spTgt>
                                        </p:tgtEl>
                                        <p:attrNameLst>
                                          <p:attrName>style.fontWeight</p:attrName>
                                        </p:attrNameLst>
                                      </p:cBhvr>
                                      <p:to>
                                        <p:strVal val="bold"/>
                                      </p:to>
                                    </p:set>
                                  </p:childTnLst>
                                </p:cTn>
                              </p:par>
                              <p:par>
                                <p:cTn id="80" presetID="15" presetClass="emph" presetSubtype="0" nodeType="withEffect">
                                  <p:stCondLst>
                                    <p:cond delay="30000"/>
                                  </p:stCondLst>
                                  <p:childTnLst>
                                    <p:set>
                                      <p:cBhvr override="childStyle">
                                        <p:cTn id="81" dur="6500"/>
                                        <p:tgtEl>
                                          <p:spTgt spid="46">
                                            <p:txEl>
                                              <p:pRg st="1" end="1"/>
                                            </p:txEl>
                                          </p:spTgt>
                                        </p:tgtEl>
                                        <p:attrNameLst>
                                          <p:attrName>style.fontWeight</p:attrName>
                                        </p:attrNameLst>
                                      </p:cBhvr>
                                      <p:to>
                                        <p:strVal val="bold"/>
                                      </p:to>
                                    </p:set>
                                  </p:childTnLst>
                                </p:cTn>
                              </p:par>
                              <p:par>
                                <p:cTn id="82" presetID="15" presetClass="emph" presetSubtype="0" nodeType="withEffect">
                                  <p:stCondLst>
                                    <p:cond delay="30000"/>
                                  </p:stCondLst>
                                  <p:childTnLst>
                                    <p:set>
                                      <p:cBhvr override="childStyle">
                                        <p:cTn id="83" dur="6500"/>
                                        <p:tgtEl>
                                          <p:spTgt spid="14">
                                            <p:txEl>
                                              <p:pRg st="0" end="0"/>
                                            </p:txEl>
                                          </p:spTgt>
                                        </p:tgtEl>
                                        <p:attrNameLst>
                                          <p:attrName>style.fontWeight</p:attrName>
                                        </p:attrNameLst>
                                      </p:cBhvr>
                                      <p:to>
                                        <p:strVal val="bold"/>
                                      </p:to>
                                    </p:set>
                                  </p:childTnLst>
                                </p:cTn>
                              </p:par>
                              <p:par>
                                <p:cTn id="84" presetID="3" presetClass="emph" presetSubtype="1" nodeType="withEffect">
                                  <p:stCondLst>
                                    <p:cond delay="30000"/>
                                  </p:stCondLst>
                                  <p:childTnLst>
                                    <p:set>
                                      <p:cBhvr override="childStyle">
                                        <p:cTn id="85" dur="6500"/>
                                        <p:tgtEl>
                                          <p:spTgt spid="46">
                                            <p:txEl>
                                              <p:pRg st="0" end="0"/>
                                            </p:txEl>
                                          </p:spTgt>
                                        </p:tgtEl>
                                        <p:attrNameLst>
                                          <p:attrName>style.color</p:attrName>
                                        </p:attrNameLst>
                                      </p:cBhvr>
                                      <p:to>
                                        <p:clrVal>
                                          <a:srgbClr val="EB5032"/>
                                        </p:clrVal>
                                      </p:to>
                                    </p:set>
                                  </p:childTnLst>
                                </p:cTn>
                              </p:par>
                              <p:par>
                                <p:cTn id="86" presetID="3" presetClass="emph" presetSubtype="1" nodeType="withEffect">
                                  <p:stCondLst>
                                    <p:cond delay="30000"/>
                                  </p:stCondLst>
                                  <p:childTnLst>
                                    <p:set>
                                      <p:cBhvr override="childStyle">
                                        <p:cTn id="87" dur="6500"/>
                                        <p:tgtEl>
                                          <p:spTgt spid="46">
                                            <p:txEl>
                                              <p:pRg st="1" end="1"/>
                                            </p:txEl>
                                          </p:spTgt>
                                        </p:tgtEl>
                                        <p:attrNameLst>
                                          <p:attrName>style.color</p:attrName>
                                        </p:attrNameLst>
                                      </p:cBhvr>
                                      <p:to>
                                        <p:clrVal>
                                          <a:srgbClr val="EB5032"/>
                                        </p:clrVal>
                                      </p:to>
                                    </p:set>
                                  </p:childTnLst>
                                </p:cTn>
                              </p:par>
                              <p:par>
                                <p:cTn id="88" presetID="3" presetClass="emph" presetSubtype="1" nodeType="withEffect">
                                  <p:stCondLst>
                                    <p:cond delay="30000"/>
                                  </p:stCondLst>
                                  <p:childTnLst>
                                    <p:set>
                                      <p:cBhvr override="childStyle">
                                        <p:cTn id="89" dur="6500"/>
                                        <p:tgtEl>
                                          <p:spTgt spid="14">
                                            <p:txEl>
                                              <p:pRg st="0" end="0"/>
                                            </p:txEl>
                                          </p:spTgt>
                                        </p:tgtEl>
                                        <p:attrNameLst>
                                          <p:attrName>style.color</p:attrName>
                                        </p:attrNameLst>
                                      </p:cBhvr>
                                      <p:to>
                                        <p:clrVal>
                                          <a:srgbClr val="EB5032"/>
                                        </p:clrVal>
                                      </p:to>
                                    </p:set>
                                  </p:childTnLst>
                                </p:cTn>
                              </p:par>
                              <p:par>
                                <p:cTn id="90" presetID="10" presetClass="exit" presetSubtype="0" fill="hold" nodeType="withEffect">
                                  <p:stCondLst>
                                    <p:cond delay="36500"/>
                                  </p:stCondLst>
                                  <p:childTnLst>
                                    <p:animEffect transition="out" filter="fade">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6A624A3-CE03-4468-67F7-47ADB66C0D00}"/>
              </a:ext>
            </a:extLst>
          </p:cNvPr>
          <p:cNvSpPr>
            <a:spLocks noGrp="1"/>
          </p:cNvSpPr>
          <p:nvPr>
            <p:ph type="body" sz="quarter" idx="14"/>
          </p:nvPr>
        </p:nvSpPr>
        <p:spPr/>
        <p:txBody>
          <a:bodyPr/>
          <a:lstStyle/>
          <a:p>
            <a:pPr>
              <a:lnSpc>
                <a:spcPct val="90000"/>
              </a:lnSpc>
              <a:spcBef>
                <a:spcPts val="0"/>
              </a:spcBef>
            </a:pPr>
            <a:r>
              <a:rPr lang="ja-JP" altLang="en-US" dirty="0"/>
              <a:t>小慢</a:t>
            </a:r>
            <a:r>
              <a:rPr lang="en-US" altLang="ja-JP" dirty="0"/>
              <a:t>DB</a:t>
            </a:r>
            <a:r>
              <a:rPr lang="ja-JP" altLang="en-US" dirty="0"/>
              <a:t>で意見書を新規作成する操作に使用する各画面について説明します。</a:t>
            </a:r>
          </a:p>
        </p:txBody>
      </p:sp>
      <p:sp>
        <p:nvSpPr>
          <p:cNvPr id="4" name="テキスト プレースホルダー 3">
            <a:extLst>
              <a:ext uri="{FF2B5EF4-FFF2-40B4-BE49-F238E27FC236}">
                <a16:creationId xmlns:a16="http://schemas.microsoft.com/office/drawing/2014/main" id="{AFCA7C6E-D7B9-6D60-1B84-38216D8C4F2A}"/>
              </a:ext>
            </a:extLst>
          </p:cNvPr>
          <p:cNvSpPr>
            <a:spLocks noGrp="1"/>
          </p:cNvSpPr>
          <p:nvPr>
            <p:ph type="body" sz="quarter" idx="16"/>
          </p:nvPr>
        </p:nvSpPr>
        <p:spPr/>
        <p:txBody>
          <a:bodyPr/>
          <a:lstStyle/>
          <a:p>
            <a:pPr marL="0" indent="0">
              <a:spcBef>
                <a:spcPts val="0"/>
              </a:spcBef>
              <a:buClr>
                <a:srgbClr val="001750"/>
              </a:buClr>
              <a:buNone/>
              <a:tabLst>
                <a:tab pos="432000" algn="l"/>
              </a:tabLst>
            </a:pPr>
            <a:r>
              <a:rPr lang="en-US" altLang="ja-JP" dirty="0">
                <a:solidFill>
                  <a:srgbClr val="001750"/>
                </a:solidFill>
              </a:rPr>
              <a:t>2.2	</a:t>
            </a:r>
            <a:r>
              <a:rPr lang="zh-TW" altLang="en-US" dirty="0"/>
              <a:t>医療意見書作成画面</a:t>
            </a:r>
            <a:endParaRPr lang="ja-JP" altLang="en-US" dirty="0"/>
          </a:p>
        </p:txBody>
      </p:sp>
      <p:sp>
        <p:nvSpPr>
          <p:cNvPr id="5" name="テキスト プレースホルダー 4">
            <a:extLst>
              <a:ext uri="{FF2B5EF4-FFF2-40B4-BE49-F238E27FC236}">
                <a16:creationId xmlns:a16="http://schemas.microsoft.com/office/drawing/2014/main" id="{445B8925-FFEC-ABF0-59B1-CF300CF2ABBC}"/>
              </a:ext>
            </a:extLst>
          </p:cNvPr>
          <p:cNvSpPr>
            <a:spLocks noGrp="1"/>
          </p:cNvSpPr>
          <p:nvPr>
            <p:ph type="body" sz="quarter" idx="17"/>
          </p:nvPr>
        </p:nvSpPr>
        <p:spPr/>
        <p:txBody>
          <a:bodyPr/>
          <a:lstStyle/>
          <a:p>
            <a:pPr marL="0" indent="0">
              <a:spcBef>
                <a:spcPts val="0"/>
              </a:spcBef>
              <a:buClr>
                <a:srgbClr val="001750"/>
              </a:buClr>
              <a:buNone/>
              <a:tabLst>
                <a:tab pos="432000" algn="l"/>
              </a:tabLst>
            </a:pPr>
            <a:r>
              <a:rPr lang="en-US" altLang="ja-JP" dirty="0">
                <a:solidFill>
                  <a:srgbClr val="001750"/>
                </a:solidFill>
              </a:rPr>
              <a:t>2.3	</a:t>
            </a:r>
            <a:r>
              <a:rPr lang="ja-JP" altLang="en-US" dirty="0"/>
              <a:t>ワークフロー画面</a:t>
            </a:r>
          </a:p>
        </p:txBody>
      </p:sp>
      <p:sp>
        <p:nvSpPr>
          <p:cNvPr id="3" name="テキスト プレースホルダー 2">
            <a:extLst>
              <a:ext uri="{FF2B5EF4-FFF2-40B4-BE49-F238E27FC236}">
                <a16:creationId xmlns:a16="http://schemas.microsoft.com/office/drawing/2014/main" id="{7C969F70-34C2-9DC8-8582-A83E7273A2E3}"/>
              </a:ext>
            </a:extLst>
          </p:cNvPr>
          <p:cNvSpPr>
            <a:spLocks noGrp="1"/>
          </p:cNvSpPr>
          <p:nvPr>
            <p:ph type="body" sz="quarter" idx="15"/>
          </p:nvPr>
        </p:nvSpPr>
        <p:spPr/>
        <p:txBody>
          <a:bodyPr/>
          <a:lstStyle/>
          <a:p>
            <a:r>
              <a:rPr lang="en-US" altLang="ja-JP" dirty="0"/>
              <a:t>2. </a:t>
            </a:r>
            <a:r>
              <a:rPr lang="ja-JP" altLang="en-US" dirty="0"/>
              <a:t>各画面の操作</a:t>
            </a:r>
          </a:p>
        </p:txBody>
      </p:sp>
      <p:sp>
        <p:nvSpPr>
          <p:cNvPr id="6" name="テキスト プレースホルダー 5">
            <a:extLst>
              <a:ext uri="{FF2B5EF4-FFF2-40B4-BE49-F238E27FC236}">
                <a16:creationId xmlns:a16="http://schemas.microsoft.com/office/drawing/2014/main" id="{899AF3AD-BBD1-095A-0639-53A87E67FE5D}"/>
              </a:ext>
            </a:extLst>
          </p:cNvPr>
          <p:cNvSpPr>
            <a:spLocks noGrp="1"/>
          </p:cNvSpPr>
          <p:nvPr>
            <p:ph type="body" sz="quarter" idx="18"/>
          </p:nvPr>
        </p:nvSpPr>
        <p:spPr/>
        <p:txBody>
          <a:bodyPr/>
          <a:lstStyle/>
          <a:p>
            <a:pPr marL="0" indent="0">
              <a:spcBef>
                <a:spcPts val="0"/>
              </a:spcBef>
              <a:buClr>
                <a:srgbClr val="001750"/>
              </a:buClr>
              <a:buNone/>
              <a:tabLst>
                <a:tab pos="432000" algn="l"/>
              </a:tabLst>
            </a:pPr>
            <a:r>
              <a:rPr lang="en-US" altLang="ja-JP" dirty="0">
                <a:solidFill>
                  <a:srgbClr val="001750"/>
                </a:solidFill>
              </a:rPr>
              <a:t>2.1</a:t>
            </a:r>
            <a:r>
              <a:rPr lang="en-US" altLang="ja-JP" dirty="0"/>
              <a:t>	</a:t>
            </a:r>
            <a:r>
              <a:rPr lang="zh-CN" altLang="en-US" dirty="0"/>
              <a:t>疾病検索画面</a:t>
            </a:r>
            <a:endParaRPr lang="ja-JP" altLang="en-US" dirty="0"/>
          </a:p>
        </p:txBody>
      </p:sp>
      <p:sp>
        <p:nvSpPr>
          <p:cNvPr id="7" name="テキスト プレースホルダー 6">
            <a:extLst>
              <a:ext uri="{FF2B5EF4-FFF2-40B4-BE49-F238E27FC236}">
                <a16:creationId xmlns:a16="http://schemas.microsoft.com/office/drawing/2014/main" id="{C6A15088-5F42-0819-FB6E-D55FE1FCF038}"/>
              </a:ext>
            </a:extLst>
          </p:cNvPr>
          <p:cNvSpPr>
            <a:spLocks noGrp="1"/>
          </p:cNvSpPr>
          <p:nvPr>
            <p:ph type="body" sz="quarter" idx="19"/>
          </p:nvPr>
        </p:nvSpPr>
        <p:spPr/>
        <p:txBody>
          <a:bodyPr/>
          <a:lstStyle/>
          <a:p>
            <a:pPr marL="0" indent="0">
              <a:spcBef>
                <a:spcPts val="0"/>
              </a:spcBef>
              <a:buClr>
                <a:srgbClr val="001750"/>
              </a:buClr>
              <a:buNone/>
              <a:tabLst>
                <a:tab pos="432000" algn="l"/>
              </a:tabLst>
            </a:pPr>
            <a:r>
              <a:rPr lang="en-US" altLang="ja-JP" dirty="0">
                <a:solidFill>
                  <a:srgbClr val="001750"/>
                </a:solidFill>
              </a:rPr>
              <a:t>2.4	</a:t>
            </a:r>
            <a:r>
              <a:rPr lang="ja-JP" altLang="en-US" dirty="0"/>
              <a:t>医療意見書出力画面</a:t>
            </a:r>
          </a:p>
        </p:txBody>
      </p:sp>
      <p:sp>
        <p:nvSpPr>
          <p:cNvPr id="8" name="スライド番号プレースホルダ 12">
            <a:extLst>
              <a:ext uri="{FF2B5EF4-FFF2-40B4-BE49-F238E27FC236}">
                <a16:creationId xmlns:a16="http://schemas.microsoft.com/office/drawing/2014/main" id="{3B9A1666-0239-1908-FE7F-97224651B6DA}"/>
              </a:ext>
            </a:extLst>
          </p:cNvPr>
          <p:cNvSpPr>
            <a:spLocks noGrp="1"/>
          </p:cNvSpPr>
          <p:nvPr>
            <p:ph type="sldNum" sz="quarter" idx="4294967295"/>
          </p:nvPr>
        </p:nvSpPr>
        <p:spPr>
          <a:xfrm>
            <a:off x="8560360" y="4916262"/>
            <a:ext cx="488950" cy="228600"/>
          </a:xfrm>
          <a:prstGeom prst="rect">
            <a:avLst/>
          </a:prstGeom>
        </p:spPr>
        <p:txBody>
          <a:bodyPr/>
          <a:lstStyle/>
          <a:p>
            <a:pPr algn="r">
              <a:defRPr/>
            </a:pPr>
            <a:fld id="{790173A9-6621-4FFE-BC07-AC198BDD4C9A}" type="slidenum">
              <a:rPr lang="en-US" altLang="ja-JP" sz="1100" smtClean="0">
                <a:solidFill>
                  <a:schemeClr val="tx1"/>
                </a:solidFill>
                <a:latin typeface="+mj-lt"/>
                <a:ea typeface="+mn-ea"/>
                <a:cs typeface="Arial" pitchFamily="34" charset="0"/>
              </a:rPr>
              <a:pPr algn="r">
                <a:defRPr/>
              </a:pPr>
              <a:t>4</a:t>
            </a:fld>
            <a:endParaRPr lang="en-US" altLang="ja-JP" sz="1100" dirty="0">
              <a:solidFill>
                <a:schemeClr val="tx1"/>
              </a:solidFill>
              <a:latin typeface="+mj-lt"/>
              <a:ea typeface="+mn-ea"/>
              <a:cs typeface="Arial" pitchFamily="34" charset="0"/>
            </a:endParaRPr>
          </a:p>
        </p:txBody>
      </p:sp>
      <p:pic>
        <p:nvPicPr>
          <p:cNvPr id="9" name="04-2-①">
            <a:hlinkClick r:id="" action="ppaction://media"/>
            <a:extLst>
              <a:ext uri="{FF2B5EF4-FFF2-40B4-BE49-F238E27FC236}">
                <a16:creationId xmlns:a16="http://schemas.microsoft.com/office/drawing/2014/main" id="{0982C318-1698-4CE8-0DE4-5B97CD3F8E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39" y="-732576"/>
            <a:ext cx="609600" cy="609600"/>
          </a:xfrm>
          <a:prstGeom prst="rect">
            <a:avLst/>
          </a:prstGeom>
        </p:spPr>
      </p:pic>
    </p:spTree>
    <p:extLst>
      <p:ext uri="{BB962C8B-B14F-4D97-AF65-F5344CB8AC3E}">
        <p14:creationId xmlns:p14="http://schemas.microsoft.com/office/powerpoint/2010/main" val="268616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130">
        <p15:prstTrans prst="peelOff"/>
      </p:transition>
    </mc:Choice>
    <mc:Fallback xmlns="">
      <p:transition spd="slow" advClick="0" advTm="6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8059C3B-146C-053E-7DF8-64DF1C453880}"/>
              </a:ext>
            </a:extLst>
          </p:cNvPr>
          <p:cNvSpPr>
            <a:spLocks noGrp="1"/>
          </p:cNvSpPr>
          <p:nvPr>
            <p:ph type="body" sz="quarter" idx="14"/>
          </p:nvPr>
        </p:nvSpPr>
        <p:spPr/>
        <p:txBody>
          <a:bodyPr/>
          <a:lstStyle/>
          <a:p>
            <a:pPr>
              <a:lnSpc>
                <a:spcPct val="90000"/>
              </a:lnSpc>
              <a:spcBef>
                <a:spcPts val="0"/>
              </a:spcBef>
            </a:pPr>
            <a:r>
              <a:rPr lang="ja-JP" altLang="en-US" sz="1400" dirty="0">
                <a:solidFill>
                  <a:schemeClr val="bg1"/>
                </a:solidFill>
              </a:rPr>
              <a:t>疾病検索画面は、意見書を作成する疾病を検索する画面です。</a:t>
            </a:r>
            <a:endParaRPr lang="en-US" altLang="ja-JP" sz="1400" dirty="0">
              <a:solidFill>
                <a:schemeClr val="bg1"/>
              </a:solidFill>
            </a:endParaRPr>
          </a:p>
          <a:p>
            <a:pPr>
              <a:lnSpc>
                <a:spcPct val="90000"/>
              </a:lnSpc>
              <a:spcBef>
                <a:spcPts val="0"/>
              </a:spcBef>
            </a:pPr>
            <a:r>
              <a:rPr lang="ja-JP" altLang="en-US" sz="1400" dirty="0">
                <a:solidFill>
                  <a:schemeClr val="bg1"/>
                </a:solidFill>
              </a:rPr>
              <a:t>検索結果は一覧で表示され、検索結果の右の</a:t>
            </a:r>
            <a:r>
              <a:rPr lang="en-US" altLang="ja-JP" sz="1400" dirty="0">
                <a:solidFill>
                  <a:schemeClr val="bg1"/>
                </a:solidFill>
              </a:rPr>
              <a:t>[</a:t>
            </a:r>
            <a:r>
              <a:rPr lang="ja-JP" altLang="en-US" sz="1400" dirty="0">
                <a:solidFill>
                  <a:schemeClr val="bg1"/>
                </a:solidFill>
              </a:rPr>
              <a:t>操作</a:t>
            </a:r>
            <a:r>
              <a:rPr lang="en-US" altLang="ja-JP" sz="1400" dirty="0">
                <a:solidFill>
                  <a:schemeClr val="bg1"/>
                </a:solidFill>
              </a:rPr>
              <a:t>]</a:t>
            </a:r>
            <a:r>
              <a:rPr lang="ja-JP" altLang="en-US" sz="1400" dirty="0">
                <a:solidFill>
                  <a:schemeClr val="bg1"/>
                </a:solidFill>
              </a:rPr>
              <a:t>欄に</a:t>
            </a:r>
            <a:r>
              <a:rPr lang="en-US" altLang="ja-JP" sz="1400" dirty="0">
                <a:solidFill>
                  <a:schemeClr val="bg1"/>
                </a:solidFill>
              </a:rPr>
              <a:t>[</a:t>
            </a:r>
            <a:r>
              <a:rPr lang="ja-JP" altLang="en-US" sz="1400" dirty="0">
                <a:solidFill>
                  <a:schemeClr val="bg1"/>
                </a:solidFill>
              </a:rPr>
              <a:t>作成</a:t>
            </a:r>
            <a:r>
              <a:rPr lang="en-US" altLang="ja-JP" sz="1400" dirty="0">
                <a:solidFill>
                  <a:schemeClr val="bg1"/>
                </a:solidFill>
              </a:rPr>
              <a:t>]</a:t>
            </a:r>
            <a:r>
              <a:rPr lang="ja-JP" altLang="en-US" sz="1400" dirty="0">
                <a:solidFill>
                  <a:schemeClr val="bg1"/>
                </a:solidFill>
              </a:rPr>
              <a:t>ボタンが表示されます。</a:t>
            </a:r>
            <a:r>
              <a:rPr lang="en-US" altLang="ja-JP" sz="1400" dirty="0">
                <a:solidFill>
                  <a:schemeClr val="bg1"/>
                </a:solidFill>
              </a:rPr>
              <a:t>[</a:t>
            </a:r>
            <a:r>
              <a:rPr lang="ja-JP" altLang="en-US" sz="1400" dirty="0">
                <a:solidFill>
                  <a:schemeClr val="bg1"/>
                </a:solidFill>
              </a:rPr>
              <a:t>作成</a:t>
            </a:r>
            <a:r>
              <a:rPr lang="en-US" altLang="ja-JP" sz="1400" dirty="0">
                <a:solidFill>
                  <a:schemeClr val="bg1"/>
                </a:solidFill>
              </a:rPr>
              <a:t>]</a:t>
            </a:r>
            <a:r>
              <a:rPr lang="ja-JP" altLang="en-US" sz="1400" dirty="0">
                <a:solidFill>
                  <a:schemeClr val="bg1"/>
                </a:solidFill>
              </a:rPr>
              <a:t>ボタンをクリックすることで、次の画面を表示し、意見書を作成します。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疾病</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9075" y="754311"/>
            <a:ext cx="4677788" cy="1179264"/>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告示番号、病名などでの疾病の検索</a:t>
            </a: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検索結果から意見書の作成</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29074" y="2016713"/>
            <a:ext cx="4677788" cy="1701399"/>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画面上部で検索条件を指定し、</a:t>
            </a:r>
            <a:r>
              <a:rPr lang="en-US" altLang="ja-JP" sz="1400" dirty="0">
                <a:solidFill>
                  <a:schemeClr val="tx1"/>
                </a:solidFill>
                <a:latin typeface="+mn-ea"/>
                <a:ea typeface="+mn-ea"/>
              </a:rPr>
              <a:t>[</a:t>
            </a:r>
            <a:r>
              <a:rPr lang="ja-JP" altLang="en-US" sz="1400" dirty="0">
                <a:solidFill>
                  <a:schemeClr val="tx1"/>
                </a:solidFill>
                <a:latin typeface="+mn-ea"/>
                <a:ea typeface="+mn-ea"/>
              </a:rPr>
              <a:t>検索</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検索結果の疾病について、</a:t>
            </a:r>
            <a:r>
              <a:rPr lang="en-US" altLang="ja-JP" sz="1400" dirty="0">
                <a:solidFill>
                  <a:schemeClr val="tx1"/>
                </a:solidFill>
                <a:latin typeface="+mn-ea"/>
                <a:ea typeface="+mn-ea"/>
              </a:rPr>
              <a:t>[</a:t>
            </a:r>
            <a:r>
              <a:rPr lang="ja-JP" altLang="en-US" sz="1400" dirty="0">
                <a:solidFill>
                  <a:schemeClr val="tx1"/>
                </a:solidFill>
                <a:latin typeface="+mn-ea"/>
                <a:ea typeface="+mn-ea"/>
              </a:rPr>
              <a:t>操作</a:t>
            </a:r>
            <a:r>
              <a:rPr lang="en-US" altLang="ja-JP" sz="1400" dirty="0">
                <a:solidFill>
                  <a:schemeClr val="tx1"/>
                </a:solidFill>
                <a:latin typeface="+mn-ea"/>
                <a:ea typeface="+mn-ea"/>
              </a:rPr>
              <a:t>]</a:t>
            </a:r>
            <a:r>
              <a:rPr lang="ja-JP" altLang="en-US" sz="1400" dirty="0">
                <a:solidFill>
                  <a:schemeClr val="tx1"/>
                </a:solidFill>
                <a:latin typeface="+mn-ea"/>
                <a:ea typeface="+mn-ea"/>
              </a:rPr>
              <a:t>欄に表示される</a:t>
            </a:r>
            <a:r>
              <a:rPr lang="en-US" altLang="ja-JP" sz="1400" dirty="0">
                <a:solidFill>
                  <a:schemeClr val="tx1"/>
                </a:solidFill>
                <a:latin typeface="+mn-ea"/>
                <a:ea typeface="+mn-ea"/>
              </a:rPr>
              <a:t>[</a:t>
            </a:r>
            <a:r>
              <a:rPr lang="ja-JP" altLang="en-US" sz="1400" dirty="0">
                <a:solidFill>
                  <a:schemeClr val="tx1"/>
                </a:solidFill>
                <a:latin typeface="+mn-ea"/>
                <a:ea typeface="+mn-ea"/>
              </a:rPr>
              <a:t>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その後表示される画面で、意見書の作成を行う</a:t>
            </a:r>
            <a:endParaRPr lang="en-US" altLang="ja-JP" sz="1400" dirty="0">
              <a:solidFill>
                <a:schemeClr val="tx1"/>
              </a:solidFill>
              <a:latin typeface="+mn-ea"/>
              <a:ea typeface="+mn-ea"/>
            </a:endParaRPr>
          </a:p>
        </p:txBody>
      </p:sp>
      <p:pic>
        <p:nvPicPr>
          <p:cNvPr id="4" name="図 3">
            <a:extLst>
              <a:ext uri="{FF2B5EF4-FFF2-40B4-BE49-F238E27FC236}">
                <a16:creationId xmlns:a16="http://schemas.microsoft.com/office/drawing/2014/main" id="{4F6F6854-32A0-6233-A49E-6B19C4FBADA5}"/>
              </a:ext>
            </a:extLst>
          </p:cNvPr>
          <p:cNvPicPr>
            <a:picLocks noChangeAspect="1"/>
          </p:cNvPicPr>
          <p:nvPr/>
        </p:nvPicPr>
        <p:blipFill rotWithShape="1">
          <a:blip r:embed="rId5"/>
          <a:srcRect t="14615" b="1634"/>
          <a:stretch/>
        </p:blipFill>
        <p:spPr bwMode="auto">
          <a:xfrm>
            <a:off x="234653" y="752603"/>
            <a:ext cx="3913200" cy="2689424"/>
          </a:xfrm>
          <a:prstGeom prst="rect">
            <a:avLst/>
          </a:prstGeom>
          <a:ln>
            <a:solidFill>
              <a:schemeClr val="tx1"/>
            </a:solidFill>
          </a:ln>
          <a:extLst>
            <a:ext uri="{53640926-AAD7-44D8-BBD7-CCE9431645EC}">
              <a14:shadowObscured xmlns:a14="http://schemas.microsoft.com/office/drawing/2010/main"/>
            </a:ext>
          </a:extLst>
        </p:spPr>
      </p:pic>
      <p:pic>
        <p:nvPicPr>
          <p:cNvPr id="5" name="05-2-①">
            <a:hlinkClick r:id="" action="ppaction://media"/>
            <a:extLst>
              <a:ext uri="{FF2B5EF4-FFF2-40B4-BE49-F238E27FC236}">
                <a16:creationId xmlns:a16="http://schemas.microsoft.com/office/drawing/2014/main" id="{29FC06D6-8D22-9CA0-53FA-3BD70A99B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55297"/>
            <a:ext cx="609600" cy="609600"/>
          </a:xfrm>
          <a:prstGeom prst="rect">
            <a:avLst/>
          </a:prstGeom>
        </p:spPr>
      </p:pic>
      <p:sp>
        <p:nvSpPr>
          <p:cNvPr id="6" name="正方形/長方形 5">
            <a:extLst>
              <a:ext uri="{FF2B5EF4-FFF2-40B4-BE49-F238E27FC236}">
                <a16:creationId xmlns:a16="http://schemas.microsoft.com/office/drawing/2014/main" id="{3E848914-B2F3-3920-5CCD-4FA395457D84}"/>
              </a:ext>
            </a:extLst>
          </p:cNvPr>
          <p:cNvSpPr/>
          <p:nvPr/>
        </p:nvSpPr>
        <p:spPr>
          <a:xfrm>
            <a:off x="3333750" y="2757201"/>
            <a:ext cx="629889" cy="51200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91864621-4894-2915-CB81-9D6C8C20A2AA}"/>
              </a:ext>
            </a:extLst>
          </p:cNvPr>
          <p:cNvSpPr/>
          <p:nvPr/>
        </p:nvSpPr>
        <p:spPr>
          <a:xfrm>
            <a:off x="371032" y="2599433"/>
            <a:ext cx="3621182" cy="842593"/>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B46DB78D-1774-7B4C-17F9-AB01CA75F9BD}"/>
              </a:ext>
            </a:extLst>
          </p:cNvPr>
          <p:cNvSpPr/>
          <p:nvPr/>
        </p:nvSpPr>
        <p:spPr>
          <a:xfrm>
            <a:off x="379652" y="1384652"/>
            <a:ext cx="3583987" cy="11870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585644407"/>
      </p:ext>
    </p:extLst>
  </p:cSld>
  <p:clrMapOvr>
    <a:masterClrMapping/>
  </p:clrMapOvr>
  <mc:AlternateContent xmlns:mc="http://schemas.openxmlformats.org/markup-compatibility/2006" xmlns:p14="http://schemas.microsoft.com/office/powerpoint/2010/main">
    <mc:Choice Requires="p14">
      <p:transition spd="med" p14:dur="700" advClick="0" advTm="20600">
        <p:fade/>
      </p:transition>
    </mc:Choice>
    <mc:Fallback xmlns="">
      <p:transition spd="med" advClick="0" advTm="20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98"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400"/>
                                        <p:tgtEl>
                                          <p:spTgt spid="10"/>
                                        </p:tgtEl>
                                      </p:cBhvr>
                                    </p:animEffect>
                                  </p:childTnLst>
                                </p:cTn>
                              </p:par>
                              <p:par>
                                <p:cTn id="10" presetID="10" presetClass="exit" presetSubtype="0" fill="hold" grpId="1" nodeType="withEffect">
                                  <p:stCondLst>
                                    <p:cond delay="55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6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p:tgtEl>
                                          <p:spTgt spid="7"/>
                                        </p:tgtEl>
                                      </p:cBhvr>
                                    </p:animEffect>
                                  </p:childTnLst>
                                </p:cTn>
                              </p:par>
                              <p:par>
                                <p:cTn id="16" presetID="10" presetClass="exit" presetSubtype="0" fill="hold" grpId="1" nodeType="withEffect">
                                  <p:stCondLst>
                                    <p:cond delay="900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95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7" grpId="1" animBg="1"/>
      <p:bldP spid="10" grpId="0" animBg="1"/>
      <p:bldP spid="1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メール&#10;&#10;自動的に生成された説明">
            <a:extLst>
              <a:ext uri="{FF2B5EF4-FFF2-40B4-BE49-F238E27FC236}">
                <a16:creationId xmlns:a16="http://schemas.microsoft.com/office/drawing/2014/main" id="{AC2C2DD3-58B0-D584-DF13-F283638CCC14}"/>
              </a:ext>
            </a:extLst>
          </p:cNvPr>
          <p:cNvPicPr>
            <a:picLocks noChangeAspect="1"/>
          </p:cNvPicPr>
          <p:nvPr/>
        </p:nvPicPr>
        <p:blipFill rotWithShape="1">
          <a:blip r:embed="rId5"/>
          <a:srcRect t="13817" b="15621"/>
          <a:stretch/>
        </p:blipFill>
        <p:spPr bwMode="auto">
          <a:xfrm>
            <a:off x="234653" y="760610"/>
            <a:ext cx="3544867" cy="2151679"/>
          </a:xfrm>
          <a:prstGeom prst="rect">
            <a:avLst/>
          </a:prstGeom>
          <a:ln>
            <a:solidFill>
              <a:schemeClr val="tx1"/>
            </a:solid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DFD2038D-C46E-40BB-144F-6F335A0DAE36}"/>
              </a:ext>
            </a:extLst>
          </p:cNvPr>
          <p:cNvPicPr>
            <a:picLocks noChangeAspect="1"/>
          </p:cNvPicPr>
          <p:nvPr/>
        </p:nvPicPr>
        <p:blipFill rotWithShape="1">
          <a:blip r:embed="rId6">
            <a:extLst>
              <a:ext uri="{28A0092B-C50C-407E-A947-70E740481C1C}">
                <a14:useLocalDpi xmlns:a14="http://schemas.microsoft.com/office/drawing/2010/main" val="0"/>
              </a:ext>
            </a:extLst>
          </a:blip>
          <a:srcRect t="2" b="78908"/>
          <a:stretch/>
        </p:blipFill>
        <p:spPr bwMode="auto">
          <a:xfrm>
            <a:off x="234653" y="3005877"/>
            <a:ext cx="3544867" cy="984748"/>
          </a:xfrm>
          <a:prstGeom prst="rect">
            <a:avLst/>
          </a:prstGeom>
          <a:noFill/>
          <a:ln>
            <a:solidFill>
              <a:schemeClr val="tx1"/>
            </a:solidFill>
          </a:ln>
        </p:spPr>
      </p:pic>
      <p:sp>
        <p:nvSpPr>
          <p:cNvPr id="3" name="テキスト プレースホルダー 2">
            <a:extLst>
              <a:ext uri="{FF2B5EF4-FFF2-40B4-BE49-F238E27FC236}">
                <a16:creationId xmlns:a16="http://schemas.microsoft.com/office/drawing/2014/main" id="{48596733-2270-D616-E536-56AADBBB9C3A}"/>
              </a:ext>
            </a:extLst>
          </p:cNvPr>
          <p:cNvSpPr>
            <a:spLocks noGrp="1"/>
          </p:cNvSpPr>
          <p:nvPr>
            <p:ph type="body" sz="quarter" idx="14"/>
          </p:nvPr>
        </p:nvSpPr>
        <p:spPr/>
        <p:txBody>
          <a:bodyPr/>
          <a:lstStyle/>
          <a:p>
            <a:pPr>
              <a:lnSpc>
                <a:spcPct val="90000"/>
              </a:lnSpc>
              <a:spcBef>
                <a:spcPts val="0"/>
              </a:spcBef>
            </a:pPr>
            <a:r>
              <a:rPr lang="ja-JP" altLang="en-US" dirty="0"/>
              <a:t>疾病検索画面には、</a:t>
            </a:r>
            <a:r>
              <a:rPr lang="en-US" altLang="ja-JP" dirty="0"/>
              <a:t>[</a:t>
            </a:r>
            <a:r>
              <a:rPr lang="ja-JP" altLang="en-US" dirty="0"/>
              <a:t>疾病検索</a:t>
            </a:r>
            <a:r>
              <a:rPr lang="en-US" altLang="ja-JP" dirty="0"/>
              <a:t>]</a:t>
            </a:r>
            <a:r>
              <a:rPr lang="ja-JP" altLang="en-US" dirty="0"/>
              <a:t>タブのほかに</a:t>
            </a:r>
            <a:r>
              <a:rPr lang="en-US" altLang="ja-JP" dirty="0"/>
              <a:t>[</a:t>
            </a:r>
            <a:r>
              <a:rPr lang="ja-JP" altLang="en-US" dirty="0"/>
              <a:t>患者情報検索</a:t>
            </a:r>
            <a:r>
              <a:rPr lang="en-US" altLang="ja-JP" dirty="0"/>
              <a:t>]</a:t>
            </a:r>
            <a:r>
              <a:rPr lang="ja-JP" altLang="en-US" dirty="0"/>
              <a:t>タブがあります。</a:t>
            </a:r>
          </a:p>
          <a:p>
            <a:pPr>
              <a:lnSpc>
                <a:spcPct val="90000"/>
              </a:lnSpc>
              <a:spcBef>
                <a:spcPts val="0"/>
              </a:spcBef>
            </a:pPr>
            <a:r>
              <a:rPr lang="en-US" altLang="ja-JP" dirty="0"/>
              <a:t>[</a:t>
            </a:r>
            <a:r>
              <a:rPr lang="ja-JP" altLang="en-US" dirty="0"/>
              <a:t>患者情報検索</a:t>
            </a:r>
            <a:r>
              <a:rPr lang="en-US" altLang="ja-JP" dirty="0"/>
              <a:t>]</a:t>
            </a:r>
            <a:r>
              <a:rPr lang="ja-JP" altLang="en-US" dirty="0"/>
              <a:t>タブは、氏名カナ、性別などから患者を検索できます。検索結果は一覧で表示され、検索結果の右の</a:t>
            </a:r>
            <a:r>
              <a:rPr lang="en-US" altLang="ja-JP" dirty="0"/>
              <a:t>[</a:t>
            </a:r>
            <a:r>
              <a:rPr lang="ja-JP" altLang="en-US" dirty="0"/>
              <a:t>操作</a:t>
            </a:r>
            <a:r>
              <a:rPr lang="en-US" altLang="ja-JP" dirty="0"/>
              <a:t>]</a:t>
            </a:r>
            <a:r>
              <a:rPr lang="ja-JP" altLang="en-US" dirty="0"/>
              <a:t>欄の</a:t>
            </a:r>
            <a:r>
              <a:rPr lang="en-US" altLang="ja-JP" dirty="0"/>
              <a:t>[</a:t>
            </a:r>
            <a:r>
              <a:rPr lang="ja-JP" altLang="en-US" dirty="0"/>
              <a:t>設定</a:t>
            </a:r>
            <a:r>
              <a:rPr lang="en-US" altLang="ja-JP" dirty="0"/>
              <a:t>]</a:t>
            </a:r>
            <a:r>
              <a:rPr lang="ja-JP" altLang="en-US" dirty="0"/>
              <a:t>ボタンをクリックすると、</a:t>
            </a:r>
            <a:r>
              <a:rPr lang="en-US" altLang="ja-JP" dirty="0"/>
              <a:t>[</a:t>
            </a:r>
            <a:r>
              <a:rPr lang="ja-JP" altLang="en-US" dirty="0"/>
              <a:t>疾病検索</a:t>
            </a:r>
            <a:r>
              <a:rPr lang="en-US" altLang="ja-JP" dirty="0"/>
              <a:t>]</a:t>
            </a:r>
            <a:r>
              <a:rPr lang="ja-JP" altLang="en-US" dirty="0"/>
              <a:t>タブの</a:t>
            </a:r>
            <a:r>
              <a:rPr lang="en-US" altLang="ja-JP" dirty="0"/>
              <a:t>[</a:t>
            </a:r>
            <a:r>
              <a:rPr lang="ja-JP" altLang="en-US" dirty="0"/>
              <a:t>設定済み患者情報</a:t>
            </a:r>
            <a:r>
              <a:rPr lang="en-US" altLang="ja-JP" dirty="0"/>
              <a:t>]</a:t>
            </a:r>
            <a:r>
              <a:rPr lang="ja-JP" altLang="en-US" dirty="0"/>
              <a:t>に患者情報が表示されます。</a:t>
            </a:r>
            <a:r>
              <a:rPr lang="en-US" altLang="ja-JP" dirty="0"/>
              <a:t>[</a:t>
            </a:r>
            <a:r>
              <a:rPr lang="ja-JP" altLang="en-US" dirty="0"/>
              <a:t>設定済み患者情報</a:t>
            </a:r>
            <a:r>
              <a:rPr lang="en-US" altLang="ja-JP" dirty="0"/>
              <a:t>]</a:t>
            </a:r>
            <a:r>
              <a:rPr lang="ja-JP" altLang="en-US" dirty="0"/>
              <a:t>が表示された状態で</a:t>
            </a:r>
            <a:r>
              <a:rPr lang="en-US" altLang="ja-JP" dirty="0"/>
              <a:t>[</a:t>
            </a:r>
            <a:r>
              <a:rPr lang="ja-JP" altLang="en-US" dirty="0"/>
              <a:t>作成</a:t>
            </a:r>
            <a:r>
              <a:rPr lang="en-US" altLang="ja-JP" dirty="0"/>
              <a:t>]</a:t>
            </a:r>
            <a:r>
              <a:rPr lang="ja-JP" altLang="en-US" dirty="0"/>
              <a:t>ボタンをクリックすることで、患者情報を引き継いで意見書を作成できます。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2.1 </a:t>
            </a:r>
            <a:r>
              <a:rPr lang="ja-JP" altLang="en-US" dirty="0"/>
              <a:t>疾病</a:t>
            </a:r>
            <a:r>
              <a:rPr lang="zh-TW" altLang="en-US" dirty="0"/>
              <a:t>検索画面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27455" y="760610"/>
            <a:ext cx="4677788" cy="287236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患者情報検索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タブから患者を検索し</a:t>
            </a:r>
            <a:r>
              <a:rPr lang="en-US" altLang="ja-JP" sz="1400" dirty="0">
                <a:solidFill>
                  <a:schemeClr val="tx1"/>
                </a:solidFill>
                <a:latin typeface="+mn-ea"/>
                <a:ea typeface="+mn-ea"/>
              </a:rPr>
              <a:t>[</a:t>
            </a:r>
            <a:r>
              <a:rPr lang="ja-JP" altLang="en-US" sz="1400" dirty="0">
                <a:solidFill>
                  <a:schemeClr val="tx1"/>
                </a:solidFill>
                <a:latin typeface="+mn-ea"/>
                <a:ea typeface="+mn-ea"/>
              </a:rPr>
              <a:t>設定</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a:t>
            </a:r>
            <a:r>
              <a:rPr lang="en-US" altLang="ja-JP" sz="1400" dirty="0">
                <a:solidFill>
                  <a:schemeClr val="tx1"/>
                </a:solidFill>
                <a:latin typeface="+mn-ea"/>
                <a:ea typeface="+mn-ea"/>
              </a:rPr>
              <a:t>[</a:t>
            </a:r>
            <a:r>
              <a:rPr lang="ja-JP" altLang="en-US" sz="1400" dirty="0">
                <a:solidFill>
                  <a:schemeClr val="tx1"/>
                </a:solidFill>
                <a:latin typeface="+mn-ea"/>
                <a:ea typeface="+mn-ea"/>
              </a:rPr>
              <a:t>疾病検索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タブの</a:t>
            </a: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に患者情報が表示される。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が表示された状態で</a:t>
            </a:r>
            <a:r>
              <a:rPr lang="en-US" altLang="ja-JP" sz="1400" dirty="0">
                <a:solidFill>
                  <a:schemeClr val="tx1"/>
                </a:solidFill>
                <a:latin typeface="+mn-ea"/>
                <a:ea typeface="+mn-ea"/>
              </a:rPr>
              <a:t>[</a:t>
            </a:r>
            <a:r>
              <a:rPr lang="ja-JP" altLang="en-US" sz="1400" dirty="0">
                <a:solidFill>
                  <a:schemeClr val="tx1"/>
                </a:solidFill>
                <a:latin typeface="+mn-ea"/>
                <a:ea typeface="+mn-ea"/>
              </a:rPr>
              <a:t>疾病検索</a:t>
            </a:r>
            <a:r>
              <a:rPr lang="en-US" altLang="ja-JP" sz="1400" dirty="0">
                <a:solidFill>
                  <a:schemeClr val="tx1"/>
                </a:solidFill>
                <a:latin typeface="+mn-ea"/>
                <a:ea typeface="+mn-ea"/>
              </a:rPr>
              <a:t>]</a:t>
            </a:r>
            <a:r>
              <a:rPr lang="ja-JP" altLang="en-US" sz="1400" dirty="0">
                <a:solidFill>
                  <a:schemeClr val="tx1"/>
                </a:solidFill>
                <a:latin typeface="+mn-ea"/>
                <a:ea typeface="+mn-ea"/>
              </a:rPr>
              <a:t>タブの</a:t>
            </a:r>
            <a:r>
              <a:rPr lang="en-US" altLang="ja-JP" sz="1400" dirty="0">
                <a:solidFill>
                  <a:schemeClr val="tx1"/>
                </a:solidFill>
                <a:latin typeface="+mn-ea"/>
                <a:ea typeface="+mn-ea"/>
              </a:rPr>
              <a:t>[</a:t>
            </a:r>
            <a:r>
              <a:rPr lang="ja-JP" altLang="en-US" sz="1400" dirty="0">
                <a:solidFill>
                  <a:schemeClr val="tx1"/>
                </a:solidFill>
                <a:latin typeface="+mn-ea"/>
                <a:ea typeface="+mn-ea"/>
              </a:rPr>
              <a:t>作成</a:t>
            </a:r>
            <a:r>
              <a:rPr lang="en-US" altLang="ja-JP" sz="1400" dirty="0">
                <a:solidFill>
                  <a:schemeClr val="tx1"/>
                </a:solidFill>
                <a:latin typeface="+mn-ea"/>
                <a:ea typeface="+mn-ea"/>
              </a:rPr>
              <a:t>]</a:t>
            </a:r>
            <a:r>
              <a:rPr lang="ja-JP" altLang="en-US" sz="1400" dirty="0">
                <a:solidFill>
                  <a:schemeClr val="tx1"/>
                </a:solidFill>
                <a:latin typeface="+mn-ea"/>
                <a:ea typeface="+mn-ea"/>
              </a:rPr>
              <a:t>ボタンをクリックすると、患者情報を引き継いで医療意見書作成画面が表示される。</a:t>
            </a:r>
            <a:endParaRPr lang="en-US" altLang="ja-JP" sz="1400" dirty="0">
              <a:solidFill>
                <a:schemeClr val="tx1"/>
              </a:solidFill>
              <a:latin typeface="+mn-ea"/>
              <a:ea typeface="+mn-ea"/>
            </a:endParaRPr>
          </a:p>
          <a:p>
            <a:pPr marL="162000" indent="-162000">
              <a:lnSpc>
                <a:spcPct val="120000"/>
              </a:lnSpc>
            </a:pPr>
            <a:endParaRPr lang="en-US" altLang="ja-JP" sz="1400" dirty="0">
              <a:solidFill>
                <a:schemeClr val="tx1"/>
              </a:solidFill>
              <a:latin typeface="+mn-ea"/>
              <a:ea typeface="+mn-ea"/>
            </a:endParaRPr>
          </a:p>
        </p:txBody>
      </p:sp>
      <p:pic>
        <p:nvPicPr>
          <p:cNvPr id="5" name="06-2-①">
            <a:hlinkClick r:id="" action="ppaction://media"/>
            <a:extLst>
              <a:ext uri="{FF2B5EF4-FFF2-40B4-BE49-F238E27FC236}">
                <a16:creationId xmlns:a16="http://schemas.microsoft.com/office/drawing/2014/main" id="{389F0972-489A-5838-729E-A3B56AD5AF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66" y="-824143"/>
            <a:ext cx="609600" cy="609600"/>
          </a:xfrm>
          <a:prstGeom prst="rect">
            <a:avLst/>
          </a:prstGeom>
        </p:spPr>
      </p:pic>
      <p:sp>
        <p:nvSpPr>
          <p:cNvPr id="6" name="正方形/長方形 5">
            <a:extLst>
              <a:ext uri="{FF2B5EF4-FFF2-40B4-BE49-F238E27FC236}">
                <a16:creationId xmlns:a16="http://schemas.microsoft.com/office/drawing/2014/main" id="{F3B4F7CE-A985-ABA2-A871-2A54C853C201}"/>
              </a:ext>
            </a:extLst>
          </p:cNvPr>
          <p:cNvSpPr/>
          <p:nvPr/>
        </p:nvSpPr>
        <p:spPr>
          <a:xfrm>
            <a:off x="609601" y="970627"/>
            <a:ext cx="444816" cy="18189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C1D6922E-B56E-69F3-F61F-10B77575179C}"/>
              </a:ext>
            </a:extLst>
          </p:cNvPr>
          <p:cNvSpPr/>
          <p:nvPr/>
        </p:nvSpPr>
        <p:spPr>
          <a:xfrm>
            <a:off x="366713" y="1321677"/>
            <a:ext cx="3260408" cy="48426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E6E49C57-8A5A-BDE7-28CC-DA6371CC4AFD}"/>
              </a:ext>
            </a:extLst>
          </p:cNvPr>
          <p:cNvSpPr/>
          <p:nvPr/>
        </p:nvSpPr>
        <p:spPr>
          <a:xfrm>
            <a:off x="3086100" y="2197977"/>
            <a:ext cx="541021" cy="484262"/>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4631B1F2-8651-E73D-78A4-585BE98D6A72}"/>
              </a:ext>
            </a:extLst>
          </p:cNvPr>
          <p:cNvSpPr/>
          <p:nvPr/>
        </p:nvSpPr>
        <p:spPr>
          <a:xfrm>
            <a:off x="305287" y="3243881"/>
            <a:ext cx="388134" cy="13749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3" name="正方形/長方形 12">
            <a:extLst>
              <a:ext uri="{FF2B5EF4-FFF2-40B4-BE49-F238E27FC236}">
                <a16:creationId xmlns:a16="http://schemas.microsoft.com/office/drawing/2014/main" id="{143AA9C6-3727-ABA6-8CF0-8998BE0EA79F}"/>
              </a:ext>
            </a:extLst>
          </p:cNvPr>
          <p:cNvSpPr/>
          <p:nvPr/>
        </p:nvSpPr>
        <p:spPr>
          <a:xfrm>
            <a:off x="305286" y="3558540"/>
            <a:ext cx="1736873" cy="43208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4" name="正方形/長方形 3">
            <a:extLst>
              <a:ext uri="{FF2B5EF4-FFF2-40B4-BE49-F238E27FC236}">
                <a16:creationId xmlns:a16="http://schemas.microsoft.com/office/drawing/2014/main" id="{A867748F-0EF0-3EF8-3004-09C1640FA7BE}"/>
              </a:ext>
            </a:extLst>
          </p:cNvPr>
          <p:cNvSpPr/>
          <p:nvPr/>
        </p:nvSpPr>
        <p:spPr>
          <a:xfrm>
            <a:off x="914648" y="1818639"/>
            <a:ext cx="342652" cy="17716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56B30897-6735-E66B-F4D1-7326AFE97AC3}"/>
              </a:ext>
            </a:extLst>
          </p:cNvPr>
          <p:cNvSpPr/>
          <p:nvPr/>
        </p:nvSpPr>
        <p:spPr>
          <a:xfrm>
            <a:off x="328147" y="2008504"/>
            <a:ext cx="3321834" cy="82020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972321674"/>
      </p:ext>
    </p:extLst>
  </p:cSld>
  <p:clrMapOvr>
    <a:masterClrMapping/>
  </p:clrMapOvr>
  <mc:AlternateContent xmlns:mc="http://schemas.openxmlformats.org/markup-compatibility/2006" xmlns:p14="http://schemas.microsoft.com/office/powerpoint/2010/main">
    <mc:Choice Requires="p14">
      <p:transition spd="med" p14:dur="700" advClick="0" advTm="36070">
        <p:fade/>
      </p:transition>
    </mc:Choice>
    <mc:Fallback xmlns="">
      <p:transition spd="med" advClick="0" advTm="36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8" fill="hold"/>
                                        <p:tgtEl>
                                          <p:spTgt spid="5"/>
                                        </p:tgtEl>
                                      </p:cBhvr>
                                    </p:cmd>
                                  </p:childTnLst>
                                </p:cTn>
                              </p:par>
                              <p:par>
                                <p:cTn id="7" presetID="10" presetClass="entr" presetSubtype="0" fill="hold" grpId="0"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xit" presetSubtype="0" fill="hold" grpId="1" nodeType="withEffect">
                                  <p:stCondLst>
                                    <p:cond delay="650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9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9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xit" presetSubtype="0" fill="hold" grpId="1" nodeType="withEffect">
                                  <p:stCondLst>
                                    <p:cond delay="13500"/>
                                  </p:stCondLst>
                                  <p:childTnLst>
                                    <p:animEffect transition="out" filter="fade">
                                      <p:cBhvr>
                                        <p:cTn id="20" dur="540"/>
                                        <p:tgtEl>
                                          <p:spTgt spid="7"/>
                                        </p:tgtEl>
                                      </p:cBhvr>
                                    </p:animEffect>
                                    <p:set>
                                      <p:cBhvr>
                                        <p:cTn id="21" dur="1" fill="hold">
                                          <p:stCondLst>
                                            <p:cond delay="539"/>
                                          </p:stCondLst>
                                        </p:cTn>
                                        <p:tgtEl>
                                          <p:spTgt spid="7"/>
                                        </p:tgtEl>
                                        <p:attrNameLst>
                                          <p:attrName>style.visibility</p:attrName>
                                        </p:attrNameLst>
                                      </p:cBhvr>
                                      <p:to>
                                        <p:strVal val="hidden"/>
                                      </p:to>
                                    </p:set>
                                  </p:childTnLst>
                                </p:cTn>
                              </p:par>
                              <p:par>
                                <p:cTn id="22" presetID="10" presetClass="exit" presetSubtype="0" fill="hold" grpId="1" nodeType="withEffect">
                                  <p:stCondLst>
                                    <p:cond delay="13500"/>
                                  </p:stCondLst>
                                  <p:childTnLst>
                                    <p:animEffect transition="out" filter="fade">
                                      <p:cBhvr>
                                        <p:cTn id="23" dur="540"/>
                                        <p:tgtEl>
                                          <p:spTgt spid="4"/>
                                        </p:tgtEl>
                                      </p:cBhvr>
                                    </p:animEffect>
                                    <p:set>
                                      <p:cBhvr>
                                        <p:cTn id="24" dur="1" fill="hold">
                                          <p:stCondLst>
                                            <p:cond delay="539"/>
                                          </p:stCondLst>
                                        </p:cTn>
                                        <p:tgtEl>
                                          <p:spTgt spid="4"/>
                                        </p:tgtEl>
                                        <p:attrNameLst>
                                          <p:attrName>style.visibility</p:attrName>
                                        </p:attrNameLst>
                                      </p:cBhvr>
                                      <p:to>
                                        <p:strVal val="hidden"/>
                                      </p:to>
                                    </p:set>
                                  </p:childTnLst>
                                </p:cTn>
                              </p:par>
                              <p:par>
                                <p:cTn id="25" presetID="10" presetClass="entr" presetSubtype="0" fill="hold" grpId="0" nodeType="withEffect">
                                  <p:stCondLst>
                                    <p:cond delay="14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xit" presetSubtype="0" fill="hold" grpId="1" nodeType="withEffect">
                                  <p:stCondLst>
                                    <p:cond delay="1750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par>
                                <p:cTn id="31" presetID="10" presetClass="entr" presetSubtype="0" fill="hold" grpId="0" nodeType="withEffect">
                                  <p:stCondLst>
                                    <p:cond delay="18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2100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21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21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11" grpId="0" animBg="1"/>
      <p:bldP spid="11" grpId="1" animBg="1"/>
      <p:bldP spid="12" grpId="0" animBg="1"/>
      <p:bldP spid="13" grpId="0" animBg="1"/>
      <p:bldP spid="4" grpId="0" animBg="1"/>
      <p:bldP spid="4"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D77A2723-C276-2D07-336C-66522679AB2E}"/>
              </a:ext>
            </a:extLst>
          </p:cNvPr>
          <p:cNvPicPr>
            <a:picLocks noChangeAspect="1"/>
          </p:cNvPicPr>
          <p:nvPr/>
        </p:nvPicPr>
        <p:blipFill rotWithShape="1">
          <a:blip r:embed="rId6"/>
          <a:srcRect b="16599"/>
          <a:stretch/>
        </p:blipFill>
        <p:spPr>
          <a:xfrm>
            <a:off x="234653" y="752603"/>
            <a:ext cx="3913970" cy="4118368"/>
          </a:xfrm>
          <a:prstGeom prst="rect">
            <a:avLst/>
          </a:prstGeom>
          <a:ln>
            <a:solidFill>
              <a:schemeClr val="tx1"/>
            </a:solidFill>
          </a:ln>
        </p:spPr>
      </p:pic>
      <p:sp>
        <p:nvSpPr>
          <p:cNvPr id="3" name="テキスト プレースホルダー 2">
            <a:extLst>
              <a:ext uri="{FF2B5EF4-FFF2-40B4-BE49-F238E27FC236}">
                <a16:creationId xmlns:a16="http://schemas.microsoft.com/office/drawing/2014/main" id="{4A1BD8EE-2D6E-E98B-FD8E-3D75077CCE8D}"/>
              </a:ext>
            </a:extLst>
          </p:cNvPr>
          <p:cNvSpPr>
            <a:spLocks noGrp="1"/>
          </p:cNvSpPr>
          <p:nvPr>
            <p:ph type="body" sz="quarter" idx="14"/>
          </p:nvPr>
        </p:nvSpPr>
        <p:spPr/>
        <p:txBody>
          <a:bodyPr/>
          <a:lstStyle/>
          <a:p>
            <a:pPr>
              <a:lnSpc>
                <a:spcPct val="90000"/>
              </a:lnSpc>
              <a:spcBef>
                <a:spcPts val="0"/>
              </a:spcBef>
            </a:pPr>
            <a:r>
              <a:rPr lang="ja-JP" altLang="en-US" dirty="0"/>
              <a:t>医療意見書作成画面は、意見書の内容を入力する画面です。疾病により表示されるタブが異なります。</a:t>
            </a:r>
          </a:p>
          <a:p>
            <a:pPr>
              <a:lnSpc>
                <a:spcPct val="90000"/>
              </a:lnSpc>
              <a:spcBef>
                <a:spcPts val="0"/>
              </a:spcBef>
            </a:pPr>
            <a:r>
              <a:rPr lang="ja-JP" altLang="en-US" dirty="0"/>
              <a:t>入力内容のチェックを行うと、ワークフロー依頼先を選択して登録できるようになります。</a:t>
            </a:r>
          </a:p>
          <a:p>
            <a:pPr>
              <a:lnSpc>
                <a:spcPct val="90000"/>
              </a:lnSpc>
              <a:spcBef>
                <a:spcPts val="0"/>
              </a:spcBef>
            </a:pPr>
            <a:r>
              <a:rPr lang="ja-JP" altLang="en-US" dirty="0"/>
              <a:t>指定医は、登録された意見書を承認または差戻します。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06023" y="752603"/>
            <a:ext cx="4677788" cy="1318778"/>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この画面でできること</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意見書の入力、入力内容のチェック、登録</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入力済み意見書の承認・差戻し</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ワークフロー依頼先の選択</a:t>
            </a:r>
            <a:endParaRPr lang="en-US" altLang="ja-JP" sz="1400" dirty="0">
              <a:solidFill>
                <a:schemeClr val="tx1"/>
              </a:solidFill>
              <a:latin typeface="+mn-ea"/>
              <a:ea typeface="+mn-ea"/>
            </a:endParaRPr>
          </a:p>
        </p:txBody>
      </p:sp>
      <p:sp>
        <p:nvSpPr>
          <p:cNvPr id="9" name="正方形/長方形 8">
            <a:extLst>
              <a:ext uri="{FF2B5EF4-FFF2-40B4-BE49-F238E27FC236}">
                <a16:creationId xmlns:a16="http://schemas.microsoft.com/office/drawing/2014/main" id="{3932599B-4F5D-D905-621E-3B2F627685EB}"/>
              </a:ext>
            </a:extLst>
          </p:cNvPr>
          <p:cNvSpPr/>
          <p:nvPr/>
        </p:nvSpPr>
        <p:spPr bwMode="auto">
          <a:xfrm>
            <a:off x="4306022" y="2141924"/>
            <a:ext cx="4677788" cy="1842353"/>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画面操作の流れ</a:t>
            </a:r>
            <a:endParaRPr lang="en-US" altLang="ja-JP" sz="1400" b="1"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en-US" altLang="ja-JP" sz="1400" dirty="0">
                <a:solidFill>
                  <a:schemeClr val="tx1"/>
                </a:solidFill>
                <a:latin typeface="+mn-ea"/>
                <a:ea typeface="+mn-ea"/>
              </a:rPr>
              <a:t>[</a:t>
            </a:r>
            <a:r>
              <a:rPr lang="ja-JP" altLang="en-US" sz="1400" dirty="0">
                <a:solidFill>
                  <a:schemeClr val="tx1"/>
                </a:solidFill>
                <a:latin typeface="+mn-ea"/>
                <a:ea typeface="+mn-ea"/>
              </a:rPr>
              <a:t>申請種別</a:t>
            </a:r>
            <a:r>
              <a:rPr lang="en-US" altLang="ja-JP" sz="1400" dirty="0">
                <a:solidFill>
                  <a:schemeClr val="tx1"/>
                </a:solidFill>
                <a:latin typeface="+mn-ea"/>
                <a:ea typeface="+mn-ea"/>
              </a:rPr>
              <a:t>]</a:t>
            </a:r>
            <a:r>
              <a:rPr lang="ja-JP" altLang="en-US" sz="1400" dirty="0">
                <a:solidFill>
                  <a:schemeClr val="tx1"/>
                </a:solidFill>
                <a:latin typeface="+mn-ea"/>
                <a:ea typeface="+mn-ea"/>
              </a:rPr>
              <a:t>と</a:t>
            </a:r>
            <a:r>
              <a:rPr lang="en-US" altLang="ja-JP" sz="1400" dirty="0">
                <a:solidFill>
                  <a:schemeClr val="tx1"/>
                </a:solidFill>
                <a:latin typeface="+mn-ea"/>
                <a:ea typeface="+mn-ea"/>
              </a:rPr>
              <a:t>[</a:t>
            </a:r>
            <a:r>
              <a:rPr lang="ja-JP" altLang="en-US" sz="1400" dirty="0">
                <a:solidFill>
                  <a:schemeClr val="tx1"/>
                </a:solidFill>
                <a:latin typeface="+mn-ea"/>
                <a:ea typeface="+mn-ea"/>
              </a:rPr>
              <a:t>添付資料</a:t>
            </a:r>
            <a:r>
              <a:rPr lang="en-US" altLang="ja-JP" sz="1400" dirty="0">
                <a:solidFill>
                  <a:schemeClr val="tx1"/>
                </a:solidFill>
                <a:latin typeface="+mn-ea"/>
                <a:ea typeface="+mn-ea"/>
              </a:rPr>
              <a:t>]</a:t>
            </a:r>
            <a:r>
              <a:rPr lang="ja-JP" altLang="en-US" sz="1400" dirty="0">
                <a:solidFill>
                  <a:schemeClr val="tx1"/>
                </a:solidFill>
                <a:latin typeface="+mn-ea"/>
                <a:ea typeface="+mn-ea"/>
              </a:rPr>
              <a:t>を選択</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表示されたタブに入力し、入力内容をチェック</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必要に応じて、表示されたメッセージに従い入力内容を修正</a:t>
            </a:r>
            <a:endParaRPr lang="en-US" altLang="ja-JP" sz="1400" dirty="0">
              <a:solidFill>
                <a:schemeClr val="tx1"/>
              </a:solidFill>
              <a:latin typeface="+mn-ea"/>
              <a:ea typeface="+mn-ea"/>
            </a:endParaRPr>
          </a:p>
          <a:p>
            <a:pPr marL="342900" indent="-254000">
              <a:lnSpc>
                <a:spcPct val="120000"/>
              </a:lnSpc>
              <a:spcBef>
                <a:spcPts val="200"/>
              </a:spcBef>
              <a:spcAft>
                <a:spcPts val="200"/>
              </a:spcAft>
              <a:buFont typeface="+mj-lt"/>
              <a:buAutoNum type="arabicPeriod"/>
            </a:pPr>
            <a:r>
              <a:rPr lang="ja-JP" altLang="en-US" sz="1400" dirty="0">
                <a:solidFill>
                  <a:schemeClr val="tx1"/>
                </a:solidFill>
                <a:latin typeface="+mn-ea"/>
                <a:ea typeface="+mn-ea"/>
              </a:rPr>
              <a:t>ワークフロー依頼先を選択して登録</a:t>
            </a:r>
            <a:endParaRPr lang="en-US" altLang="ja-JP" sz="1400" dirty="0">
              <a:solidFill>
                <a:schemeClr val="tx1"/>
              </a:solidFill>
              <a:latin typeface="+mn-ea"/>
              <a:ea typeface="+mn-ea"/>
            </a:endParaRPr>
          </a:p>
          <a:p>
            <a:pPr>
              <a:lnSpc>
                <a:spcPct val="120000"/>
              </a:lnSpc>
            </a:pPr>
            <a:endParaRPr lang="en-US" altLang="ja-JP" sz="1400" dirty="0">
              <a:solidFill>
                <a:schemeClr val="tx1"/>
              </a:solidFill>
              <a:latin typeface="+mn-ea"/>
              <a:ea typeface="+mn-ea"/>
            </a:endParaRPr>
          </a:p>
        </p:txBody>
      </p:sp>
      <p:pic>
        <p:nvPicPr>
          <p:cNvPr id="15" name="図 14">
            <a:extLst>
              <a:ext uri="{FF2B5EF4-FFF2-40B4-BE49-F238E27FC236}">
                <a16:creationId xmlns:a16="http://schemas.microsoft.com/office/drawing/2014/main" id="{5A3792E9-BD4C-FFAA-8DFC-B1B9F749194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1343093"/>
            <a:ext cx="425463" cy="98418"/>
          </a:xfrm>
          <a:prstGeom prst="rect">
            <a:avLst/>
          </a:prstGeom>
        </p:spPr>
      </p:pic>
      <p:pic>
        <p:nvPicPr>
          <p:cNvPr id="4" name="07-2-①">
            <a:hlinkClick r:id="" action="ppaction://media"/>
            <a:extLst>
              <a:ext uri="{FF2B5EF4-FFF2-40B4-BE49-F238E27FC236}">
                <a16:creationId xmlns:a16="http://schemas.microsoft.com/office/drawing/2014/main" id="{D31DC1E5-466B-D143-11F9-753112F6D3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66" y="-789795"/>
            <a:ext cx="609600" cy="609600"/>
          </a:xfrm>
          <a:prstGeom prst="rect">
            <a:avLst/>
          </a:prstGeom>
        </p:spPr>
      </p:pic>
      <p:sp>
        <p:nvSpPr>
          <p:cNvPr id="6" name="正方形/長方形 5">
            <a:extLst>
              <a:ext uri="{FF2B5EF4-FFF2-40B4-BE49-F238E27FC236}">
                <a16:creationId xmlns:a16="http://schemas.microsoft.com/office/drawing/2014/main" id="{06594E3A-42E7-826E-8CD6-04E35DC0815B}"/>
              </a:ext>
            </a:extLst>
          </p:cNvPr>
          <p:cNvSpPr/>
          <p:nvPr/>
        </p:nvSpPr>
        <p:spPr>
          <a:xfrm>
            <a:off x="801696" y="958074"/>
            <a:ext cx="438935"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7" name="正方形/長方形 6">
            <a:extLst>
              <a:ext uri="{FF2B5EF4-FFF2-40B4-BE49-F238E27FC236}">
                <a16:creationId xmlns:a16="http://schemas.microsoft.com/office/drawing/2014/main" id="{D21D60F2-09BE-57CA-1F70-0EABB0EFD6A4}"/>
              </a:ext>
            </a:extLst>
          </p:cNvPr>
          <p:cNvSpPr/>
          <p:nvPr/>
        </p:nvSpPr>
        <p:spPr>
          <a:xfrm>
            <a:off x="347663" y="1187015"/>
            <a:ext cx="3645217" cy="646548"/>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0" name="正方形/長方形 9">
            <a:extLst>
              <a:ext uri="{FF2B5EF4-FFF2-40B4-BE49-F238E27FC236}">
                <a16:creationId xmlns:a16="http://schemas.microsoft.com/office/drawing/2014/main" id="{B4EFB3BC-FF41-405E-7EF3-AF422A66A867}"/>
              </a:ext>
            </a:extLst>
          </p:cNvPr>
          <p:cNvSpPr/>
          <p:nvPr/>
        </p:nvSpPr>
        <p:spPr>
          <a:xfrm>
            <a:off x="1493495" y="958074"/>
            <a:ext cx="3348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1" name="正方形/長方形 10">
            <a:extLst>
              <a:ext uri="{FF2B5EF4-FFF2-40B4-BE49-F238E27FC236}">
                <a16:creationId xmlns:a16="http://schemas.microsoft.com/office/drawing/2014/main" id="{2D307616-0DE6-E3EF-42B4-A617AEADA36C}"/>
              </a:ext>
            </a:extLst>
          </p:cNvPr>
          <p:cNvSpPr/>
          <p:nvPr/>
        </p:nvSpPr>
        <p:spPr>
          <a:xfrm>
            <a:off x="2889259" y="958074"/>
            <a:ext cx="3348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2" name="正方形/長方形 11">
            <a:extLst>
              <a:ext uri="{FF2B5EF4-FFF2-40B4-BE49-F238E27FC236}">
                <a16:creationId xmlns:a16="http://schemas.microsoft.com/office/drawing/2014/main" id="{2A654F09-FF47-7D9E-34DF-E686667D2B5A}"/>
              </a:ext>
            </a:extLst>
          </p:cNvPr>
          <p:cNvSpPr/>
          <p:nvPr/>
        </p:nvSpPr>
        <p:spPr>
          <a:xfrm>
            <a:off x="1198052" y="958074"/>
            <a:ext cx="334800" cy="1872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8" name="正方形/長方形 17">
            <a:extLst>
              <a:ext uri="{FF2B5EF4-FFF2-40B4-BE49-F238E27FC236}">
                <a16:creationId xmlns:a16="http://schemas.microsoft.com/office/drawing/2014/main" id="{FE98A650-62B0-4A63-3E5A-2B14AF42D26A}"/>
              </a:ext>
            </a:extLst>
          </p:cNvPr>
          <p:cNvSpPr/>
          <p:nvPr/>
        </p:nvSpPr>
        <p:spPr>
          <a:xfrm>
            <a:off x="338456" y="2916554"/>
            <a:ext cx="2299970" cy="207645"/>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pic>
        <p:nvPicPr>
          <p:cNvPr id="21" name="図 20">
            <a:extLst>
              <a:ext uri="{FF2B5EF4-FFF2-40B4-BE49-F238E27FC236}">
                <a16:creationId xmlns:a16="http://schemas.microsoft.com/office/drawing/2014/main" id="{1405B1F9-2288-19C0-0F34-69FD534188B2}"/>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2159626"/>
            <a:ext cx="425463" cy="98418"/>
          </a:xfrm>
          <a:prstGeom prst="rect">
            <a:avLst/>
          </a:prstGeom>
        </p:spPr>
      </p:pic>
      <p:pic>
        <p:nvPicPr>
          <p:cNvPr id="22" name="図 21">
            <a:extLst>
              <a:ext uri="{FF2B5EF4-FFF2-40B4-BE49-F238E27FC236}">
                <a16:creationId xmlns:a16="http://schemas.microsoft.com/office/drawing/2014/main" id="{1739D7B2-74B7-5790-D1B5-5C994AF6818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53752" y="2165347"/>
            <a:ext cx="425463" cy="98418"/>
          </a:xfrm>
          <a:prstGeom prst="rect">
            <a:avLst/>
          </a:prstGeom>
        </p:spPr>
      </p:pic>
      <p:pic>
        <p:nvPicPr>
          <p:cNvPr id="23" name="図 22">
            <a:extLst>
              <a:ext uri="{FF2B5EF4-FFF2-40B4-BE49-F238E27FC236}">
                <a16:creationId xmlns:a16="http://schemas.microsoft.com/office/drawing/2014/main" id="{7AA95C76-48A8-C0F6-E38E-B00567E0FCB3}"/>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6452" y="1343093"/>
            <a:ext cx="425463" cy="98418"/>
          </a:xfrm>
          <a:prstGeom prst="rect">
            <a:avLst/>
          </a:prstGeom>
        </p:spPr>
      </p:pic>
    </p:spTree>
    <p:extLst>
      <p:ext uri="{BB962C8B-B14F-4D97-AF65-F5344CB8AC3E}">
        <p14:creationId xmlns:p14="http://schemas.microsoft.com/office/powerpoint/2010/main" val="3478110173"/>
      </p:ext>
    </p:extLst>
  </p:cSld>
  <p:clrMapOvr>
    <a:masterClrMapping/>
  </p:clrMapOvr>
  <mc:AlternateContent xmlns:mc="http://schemas.openxmlformats.org/markup-compatibility/2006" xmlns:p14="http://schemas.microsoft.com/office/powerpoint/2010/main">
    <mc:Choice Requires="p14">
      <p:transition spd="med" p14:dur="700" advClick="0" advTm="22500">
        <p:fade/>
      </p:transition>
    </mc:Choice>
    <mc:Fallback xmlns="">
      <p:transition spd="med" advClick="0" advTm="22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02"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xit" presetSubtype="0" fill="hold" grpId="1" nodeType="withEffect">
                                  <p:stCondLst>
                                    <p:cond delay="90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9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xit" presetSubtype="0" fill="hold" grpId="1" nodeType="withEffect">
                                  <p:stCondLst>
                                    <p:cond delay="125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12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xit" presetSubtype="0" fill="hold" grpId="1" nodeType="withEffect">
                                  <p:stCondLst>
                                    <p:cond delay="1775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1" nodeType="withEffect">
                                  <p:stCondLst>
                                    <p:cond delay="1775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19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19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7" grpId="0" animBg="1"/>
      <p:bldP spid="7" grpId="1" animBg="1"/>
      <p:bldP spid="10" grpId="0" animBg="1"/>
      <p:bldP spid="11" grpId="0" animBg="1"/>
      <p:bldP spid="12" grpId="0" animBg="1"/>
      <p:bldP spid="12" grpId="1" animBg="1"/>
      <p:bldP spid="18" grpId="0" animBg="1"/>
      <p:bldP spid="18" grpId="1" animBg="1"/>
    </p:bld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390FAE6-06E8-1317-1242-4EE9C5BD58CE}"/>
              </a:ext>
            </a:extLst>
          </p:cNvPr>
          <p:cNvPicPr>
            <a:picLocks noChangeAspect="1"/>
          </p:cNvPicPr>
          <p:nvPr/>
        </p:nvPicPr>
        <p:blipFill rotWithShape="1">
          <a:blip r:embed="rId6"/>
          <a:srcRect b="16599"/>
          <a:stretch/>
        </p:blipFill>
        <p:spPr>
          <a:xfrm>
            <a:off x="234653" y="752603"/>
            <a:ext cx="3913970" cy="4118368"/>
          </a:xfrm>
          <a:prstGeom prst="rect">
            <a:avLst/>
          </a:prstGeom>
          <a:ln>
            <a:solidFill>
              <a:schemeClr val="tx1"/>
            </a:solidFill>
          </a:ln>
        </p:spPr>
      </p:pic>
      <p:pic>
        <p:nvPicPr>
          <p:cNvPr id="16" name="図 15">
            <a:extLst>
              <a:ext uri="{FF2B5EF4-FFF2-40B4-BE49-F238E27FC236}">
                <a16:creationId xmlns:a16="http://schemas.microsoft.com/office/drawing/2014/main" id="{2672A908-E0BC-FD8C-36FE-0FE9AFB158B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1343093"/>
            <a:ext cx="425463" cy="98418"/>
          </a:xfrm>
          <a:prstGeom prst="rect">
            <a:avLst/>
          </a:prstGeom>
        </p:spPr>
      </p:pic>
      <p:pic>
        <p:nvPicPr>
          <p:cNvPr id="17" name="図 16">
            <a:extLst>
              <a:ext uri="{FF2B5EF4-FFF2-40B4-BE49-F238E27FC236}">
                <a16:creationId xmlns:a16="http://schemas.microsoft.com/office/drawing/2014/main" id="{352F6A6D-9A95-7C71-D151-2B8EAF6D6DE6}"/>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2512206" y="2159626"/>
            <a:ext cx="425463" cy="98418"/>
          </a:xfrm>
          <a:prstGeom prst="rect">
            <a:avLst/>
          </a:prstGeom>
        </p:spPr>
      </p:pic>
      <p:pic>
        <p:nvPicPr>
          <p:cNvPr id="18" name="図 17">
            <a:extLst>
              <a:ext uri="{FF2B5EF4-FFF2-40B4-BE49-F238E27FC236}">
                <a16:creationId xmlns:a16="http://schemas.microsoft.com/office/drawing/2014/main" id="{7960AFD0-AA9E-0885-751E-22C4303EA0E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53752" y="2165347"/>
            <a:ext cx="425463" cy="98418"/>
          </a:xfrm>
          <a:prstGeom prst="rect">
            <a:avLst/>
          </a:prstGeom>
        </p:spPr>
      </p:pic>
      <p:pic>
        <p:nvPicPr>
          <p:cNvPr id="19" name="図 18">
            <a:extLst>
              <a:ext uri="{FF2B5EF4-FFF2-40B4-BE49-F238E27FC236}">
                <a16:creationId xmlns:a16="http://schemas.microsoft.com/office/drawing/2014/main" id="{6FDEB453-C75D-A371-4DB9-4B25B8DC4ACD}"/>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tretch>
            <a:fillRect/>
          </a:stretch>
        </p:blipFill>
        <p:spPr>
          <a:xfrm>
            <a:off x="766452" y="1343093"/>
            <a:ext cx="425463" cy="98418"/>
          </a:xfrm>
          <a:prstGeom prst="rect">
            <a:avLst/>
          </a:prstGeom>
        </p:spPr>
      </p:pic>
      <p:sp>
        <p:nvSpPr>
          <p:cNvPr id="4" name="テキスト プレースホルダー 3">
            <a:extLst>
              <a:ext uri="{FF2B5EF4-FFF2-40B4-BE49-F238E27FC236}">
                <a16:creationId xmlns:a16="http://schemas.microsoft.com/office/drawing/2014/main" id="{1EE97F42-25DD-2035-91C9-80AE95C0037C}"/>
              </a:ext>
            </a:extLst>
          </p:cNvPr>
          <p:cNvSpPr>
            <a:spLocks noGrp="1"/>
          </p:cNvSpPr>
          <p:nvPr>
            <p:ph type="body" sz="quarter" idx="14"/>
          </p:nvPr>
        </p:nvSpPr>
        <p:spPr/>
        <p:txBody>
          <a:bodyPr/>
          <a:lstStyle/>
          <a:p>
            <a:pPr>
              <a:lnSpc>
                <a:spcPct val="90000"/>
              </a:lnSpc>
              <a:spcBef>
                <a:spcPts val="0"/>
              </a:spcBef>
            </a:pPr>
            <a:r>
              <a:rPr lang="en-US" altLang="ja-JP" dirty="0"/>
              <a:t>[</a:t>
            </a:r>
            <a:r>
              <a:rPr lang="ja-JP" altLang="en-US" dirty="0"/>
              <a:t>設定済み患者情報</a:t>
            </a:r>
            <a:r>
              <a:rPr lang="en-US" altLang="ja-JP" dirty="0"/>
              <a:t>]</a:t>
            </a:r>
            <a:r>
              <a:rPr lang="ja-JP" altLang="en-US" dirty="0"/>
              <a:t>が表示されていた場合は、患者情報を踏襲して表示されるため、入力の手間が省けます。表示された値も変更できます。また、ワークフローの担当者以外に、必要に応じて回覧者も設定できます。</a:t>
            </a:r>
          </a:p>
          <a:p>
            <a:pPr>
              <a:lnSpc>
                <a:spcPct val="90000"/>
              </a:lnSpc>
              <a:spcBef>
                <a:spcPts val="0"/>
              </a:spcBef>
            </a:pPr>
            <a:r>
              <a:rPr lang="ja-JP" altLang="en-US" dirty="0"/>
              <a:t>また、小慢</a:t>
            </a:r>
            <a:r>
              <a:rPr lang="en-US" altLang="ja-JP" dirty="0"/>
              <a:t>DB</a:t>
            </a:r>
            <a:r>
              <a:rPr lang="ja-JP" altLang="en-US" dirty="0"/>
              <a:t>では、医療費助成の対象かどうかの判定に使用する項目にマークが表示されます。</a:t>
            </a:r>
          </a:p>
        </p:txBody>
      </p:sp>
      <p:sp>
        <p:nvSpPr>
          <p:cNvPr id="2" name="タイトル 1">
            <a:extLst>
              <a:ext uri="{FF2B5EF4-FFF2-40B4-BE49-F238E27FC236}">
                <a16:creationId xmlns:a16="http://schemas.microsoft.com/office/drawing/2014/main" id="{E91C9EFB-6156-8DBB-C673-CDFEA0987DC4}"/>
              </a:ext>
            </a:extLst>
          </p:cNvPr>
          <p:cNvSpPr>
            <a:spLocks noGrp="1"/>
          </p:cNvSpPr>
          <p:nvPr>
            <p:ph type="title"/>
          </p:nvPr>
        </p:nvSpPr>
        <p:spPr/>
        <p:txBody>
          <a:bodyPr/>
          <a:lstStyle/>
          <a:p>
            <a:r>
              <a:rPr lang="en-US" altLang="ja-JP" dirty="0"/>
              <a:t>2.2 </a:t>
            </a:r>
            <a:r>
              <a:rPr lang="ja-JP" altLang="en-US" dirty="0"/>
              <a:t>医療意見書作成</a:t>
            </a:r>
            <a:r>
              <a:rPr lang="zh-TW" altLang="en-US" dirty="0"/>
              <a:t>画面</a:t>
            </a:r>
            <a:endParaRPr kumimoji="1" lang="ja-JP" altLang="en-US" dirty="0"/>
          </a:p>
        </p:txBody>
      </p:sp>
      <p:sp>
        <p:nvSpPr>
          <p:cNvPr id="8" name="正方形/長方形 7">
            <a:extLst>
              <a:ext uri="{FF2B5EF4-FFF2-40B4-BE49-F238E27FC236}">
                <a16:creationId xmlns:a16="http://schemas.microsoft.com/office/drawing/2014/main" id="{433AC6CF-D2AB-660C-90E2-01D4359C9D43}"/>
              </a:ext>
            </a:extLst>
          </p:cNvPr>
          <p:cNvSpPr/>
          <p:nvPr/>
        </p:nvSpPr>
        <p:spPr bwMode="auto">
          <a:xfrm>
            <a:off x="4334598" y="752603"/>
            <a:ext cx="4677788" cy="3185570"/>
          </a:xfrm>
          <a:prstGeom prst="rect">
            <a:avLst/>
          </a:prstGeom>
          <a:solidFill>
            <a:schemeClr val="bg1">
              <a:lumMod val="95000"/>
            </a:schemeClr>
          </a:solidFill>
          <a:ln w="9525">
            <a:noFill/>
            <a:miter lim="800000"/>
            <a:headEnd/>
            <a:tailEnd/>
          </a:ln>
          <a:effectLst/>
        </p:spPr>
        <p:txBody>
          <a:bodyPr wrap="square" rtlCol="0" anchor="t" anchorCtr="0">
            <a:noAutofit/>
          </a:bodyPr>
          <a:lstStyle/>
          <a:p>
            <a:pPr>
              <a:lnSpc>
                <a:spcPct val="120000"/>
              </a:lnSpc>
            </a:pPr>
            <a:r>
              <a:rPr lang="ja-JP" altLang="en-US" sz="1400" b="1" dirty="0">
                <a:solidFill>
                  <a:schemeClr val="tx1"/>
                </a:solidFill>
                <a:latin typeface="+mn-ea"/>
                <a:ea typeface="+mn-ea"/>
              </a:rPr>
              <a:t>補足事項</a:t>
            </a:r>
            <a:endParaRPr lang="en-US" altLang="ja-JP" sz="1400" b="1"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疾病検索画面で</a:t>
            </a:r>
            <a:r>
              <a:rPr lang="en-US" altLang="ja-JP" sz="1400" dirty="0">
                <a:solidFill>
                  <a:schemeClr val="tx1"/>
                </a:solidFill>
                <a:latin typeface="+mn-ea"/>
                <a:ea typeface="+mn-ea"/>
              </a:rPr>
              <a:t>[</a:t>
            </a:r>
            <a:r>
              <a:rPr lang="ja-JP" altLang="en-US" sz="1400" dirty="0">
                <a:solidFill>
                  <a:schemeClr val="tx1"/>
                </a:solidFill>
                <a:latin typeface="+mn-ea"/>
                <a:ea typeface="+mn-ea"/>
              </a:rPr>
              <a:t>設定済み患者情報</a:t>
            </a:r>
            <a:r>
              <a:rPr lang="en-US" altLang="ja-JP" sz="1400" dirty="0">
                <a:solidFill>
                  <a:schemeClr val="tx1"/>
                </a:solidFill>
                <a:latin typeface="+mn-ea"/>
                <a:ea typeface="+mn-ea"/>
              </a:rPr>
              <a:t>]</a:t>
            </a:r>
            <a:r>
              <a:rPr lang="ja-JP" altLang="en-US" sz="1400" dirty="0">
                <a:solidFill>
                  <a:schemeClr val="tx1"/>
                </a:solidFill>
                <a:latin typeface="+mn-ea"/>
                <a:ea typeface="+mn-ea"/>
              </a:rPr>
              <a:t>が表示されていた場合は、患者情報を踏襲して表示される。踏襲した値も変更できる。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ワークフローの担当者以外に、必要に応じて回覧者も設定できる。</a:t>
            </a:r>
            <a:endParaRPr lang="en-US" altLang="ja-JP" sz="1400" dirty="0">
              <a:solidFill>
                <a:schemeClr val="tx1"/>
              </a:solidFill>
              <a:latin typeface="+mn-ea"/>
              <a:ea typeface="+mn-ea"/>
            </a:endParaRPr>
          </a:p>
          <a:p>
            <a:pPr marL="269875" indent="-177800">
              <a:lnSpc>
                <a:spcPct val="120000"/>
              </a:lnSpc>
              <a:spcBef>
                <a:spcPts val="200"/>
              </a:spcBef>
              <a:spcAft>
                <a:spcPts val="200"/>
              </a:spcAft>
              <a:buClr>
                <a:schemeClr val="tx2"/>
              </a:buClr>
              <a:buFont typeface="Wingdings" panose="05000000000000000000" pitchFamily="2" charset="2"/>
              <a:buChar char="l"/>
            </a:pPr>
            <a:r>
              <a:rPr lang="ja-JP" altLang="en-US" sz="1400" dirty="0">
                <a:solidFill>
                  <a:schemeClr val="tx1"/>
                </a:solidFill>
                <a:latin typeface="+mn-ea"/>
                <a:ea typeface="+mn-ea"/>
              </a:rPr>
              <a:t>小慢</a:t>
            </a:r>
            <a:r>
              <a:rPr lang="en-US" altLang="ja-JP" sz="1400" dirty="0">
                <a:solidFill>
                  <a:schemeClr val="tx1"/>
                </a:solidFill>
                <a:latin typeface="+mn-ea"/>
                <a:ea typeface="+mn-ea"/>
              </a:rPr>
              <a:t>DB</a:t>
            </a:r>
            <a:r>
              <a:rPr lang="ja-JP" altLang="en-US" sz="1400" dirty="0">
                <a:solidFill>
                  <a:schemeClr val="tx1"/>
                </a:solidFill>
                <a:latin typeface="+mn-ea"/>
                <a:ea typeface="+mn-ea"/>
              </a:rPr>
              <a:t>には医療費助成の対象かどうか一次判定する機能がないが、医療費助成の対象かどうかの判定に使用する項目に　　　　　マークが表示される。</a:t>
            </a:r>
            <a:endParaRPr lang="en-US" altLang="ja-JP" sz="1400" dirty="0">
              <a:solidFill>
                <a:schemeClr val="tx1"/>
              </a:solidFill>
              <a:latin typeface="+mn-ea"/>
              <a:ea typeface="+mn-ea"/>
            </a:endParaRPr>
          </a:p>
        </p:txBody>
      </p:sp>
      <p:pic>
        <p:nvPicPr>
          <p:cNvPr id="6" name="図 5">
            <a:extLst>
              <a:ext uri="{FF2B5EF4-FFF2-40B4-BE49-F238E27FC236}">
                <a16:creationId xmlns:a16="http://schemas.microsoft.com/office/drawing/2014/main" id="{B1F7B25A-0CC0-9241-78B5-0CD0D7EC3CDA}"/>
              </a:ext>
            </a:extLst>
          </p:cNvPr>
          <p:cNvPicPr>
            <a:picLocks noChangeAspect="1"/>
          </p:cNvPicPr>
          <p:nvPr/>
        </p:nvPicPr>
        <p:blipFill rotWithShape="1">
          <a:blip r:embed="rId9"/>
          <a:srcRect l="48206" t="70136" r="46483" b="27723"/>
          <a:stretch/>
        </p:blipFill>
        <p:spPr>
          <a:xfrm>
            <a:off x="5041782" y="2999758"/>
            <a:ext cx="788567" cy="205680"/>
          </a:xfrm>
          <a:prstGeom prst="rect">
            <a:avLst/>
          </a:prstGeom>
        </p:spPr>
      </p:pic>
      <p:pic>
        <p:nvPicPr>
          <p:cNvPr id="3" name="08-2-①">
            <a:hlinkClick r:id="" action="ppaction://media"/>
            <a:extLst>
              <a:ext uri="{FF2B5EF4-FFF2-40B4-BE49-F238E27FC236}">
                <a16:creationId xmlns:a16="http://schemas.microsoft.com/office/drawing/2014/main" id="{321486D2-82AA-6929-D4BF-2A9B1CD6BE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647644"/>
            <a:ext cx="609600" cy="609600"/>
          </a:xfrm>
          <a:prstGeom prst="rect">
            <a:avLst/>
          </a:prstGeom>
        </p:spPr>
      </p:pic>
      <p:sp>
        <p:nvSpPr>
          <p:cNvPr id="12" name="正方形/長方形 11">
            <a:extLst>
              <a:ext uri="{FF2B5EF4-FFF2-40B4-BE49-F238E27FC236}">
                <a16:creationId xmlns:a16="http://schemas.microsoft.com/office/drawing/2014/main" id="{5CFC30C0-C86F-13A0-0ECC-01E30C8C35C4}"/>
              </a:ext>
            </a:extLst>
          </p:cNvPr>
          <p:cNvSpPr/>
          <p:nvPr/>
        </p:nvSpPr>
        <p:spPr>
          <a:xfrm>
            <a:off x="368300" y="1809750"/>
            <a:ext cx="3647440" cy="762000"/>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
        <p:nvSpPr>
          <p:cNvPr id="14" name="正方形/長方形 13">
            <a:extLst>
              <a:ext uri="{FF2B5EF4-FFF2-40B4-BE49-F238E27FC236}">
                <a16:creationId xmlns:a16="http://schemas.microsoft.com/office/drawing/2014/main" id="{E8CE3602-46D9-3D6E-B47D-C58B3E524E39}"/>
              </a:ext>
            </a:extLst>
          </p:cNvPr>
          <p:cNvSpPr/>
          <p:nvPr/>
        </p:nvSpPr>
        <p:spPr>
          <a:xfrm>
            <a:off x="5041782" y="2974986"/>
            <a:ext cx="788567" cy="248874"/>
          </a:xfrm>
          <a:prstGeom prst="rect">
            <a:avLst/>
          </a:prstGeom>
          <a:noFill/>
          <a:ln w="38100">
            <a:solidFill>
              <a:srgbClr val="EB5032"/>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ja-JP" altLang="en-US"/>
          </a:p>
        </p:txBody>
      </p:sp>
    </p:spTree>
    <p:extLst>
      <p:ext uri="{BB962C8B-B14F-4D97-AF65-F5344CB8AC3E}">
        <p14:creationId xmlns:p14="http://schemas.microsoft.com/office/powerpoint/2010/main" val="1309177421"/>
      </p:ext>
    </p:extLst>
  </p:cSld>
  <p:clrMapOvr>
    <a:masterClrMapping/>
  </p:clrMapOvr>
  <mc:AlternateContent xmlns:mc="http://schemas.openxmlformats.org/markup-compatibility/2006" xmlns:p14="http://schemas.microsoft.com/office/powerpoint/2010/main">
    <mc:Choice Requires="p14">
      <p:transition spd="med" p14:dur="700" advClick="0" advTm="27620">
        <p:fade/>
      </p:transition>
    </mc:Choice>
    <mc:Fallback xmlns="">
      <p:transition spd="med" advClick="0" advTm="27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0" fill="hold"/>
                                        <p:tgtEl>
                                          <p:spTgt spid="3"/>
                                        </p:tgtEl>
                                      </p:cBhvr>
                                    </p:cmd>
                                  </p:childTnLst>
                                </p:cTn>
                              </p:par>
                              <p:par>
                                <p:cTn id="7" presetID="10" presetClass="entr" presetSubtype="0" fill="hold" grpId="0" nodeType="withEffect">
                                  <p:stCondLst>
                                    <p:cond delay="130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xit" presetSubtype="0" fill="hold" grpId="1" nodeType="withEffect">
                                  <p:stCondLst>
                                    <p:cond delay="1900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26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2" grpId="0" animBg="1"/>
      <p:bldP spid="12" grpId="1" animBg="1"/>
      <p:bldP spid="14" grpId="0" animBg="1"/>
    </p:bld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難病・小慢">
      <a:majorFont>
        <a:latin typeface="Arial"/>
        <a:ea typeface="Yu Gothic UI"/>
        <a:cs typeface=""/>
      </a:majorFont>
      <a:minorFont>
        <a:latin typeface="Arial"/>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w="9525">
          <a:noFill/>
          <a:miter lim="800000"/>
          <a:headEnd/>
          <a:tailEnd/>
        </a:ln>
        <a:effectLst/>
      </a:spPr>
      <a:bodyPr wrap="none" rtlCol="0" anchor="ctr" anchorCtr="0">
        <a:noAutofit/>
      </a:bodyPr>
      <a:lstStyle>
        <a:defPPr algn="ctr">
          <a:defRPr kumimoji="1" sz="1800" smtClean="0">
            <a:solidFill>
              <a:schemeClr val="tx1"/>
            </a:solidFill>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kumimoji="1" sz="2200" smtClean="0">
            <a:solidFill>
              <a:schemeClr val="tx1"/>
            </a:solidFill>
            <a:latin typeface="+mn-ea"/>
            <a:ea typeface="+mn-ea"/>
          </a:defRPr>
        </a:defPPr>
      </a:lstStyle>
    </a:tx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194E74ADC0F794E8926AD2D1F77B682" ma:contentTypeVersion="0" ma:contentTypeDescription="新しいドキュメントを作成します。" ma:contentTypeScope="" ma:versionID="ceb6d0bc6cd796137434d884cee2103a">
  <xsd:schema xmlns:xsd="http://www.w3.org/2001/XMLSchema" xmlns:xs="http://www.w3.org/2001/XMLSchema" xmlns:p="http://schemas.microsoft.com/office/2006/metadata/properties" targetNamespace="http://schemas.microsoft.com/office/2006/metadata/properties" ma:root="true" ma:fieldsID="dea3611c84d8560a9a14a230e5b4174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0D6402-1F4B-4D28-9548-BC849BB04977}">
  <ds:schemaRefs>
    <ds:schemaRef ds:uri="http://schemas.microsoft.com/office/infopath/2007/PartnerControls"/>
    <ds:schemaRef ds:uri="http://purl.org/dc/elements/1.1/"/>
    <ds:schemaRef ds:uri="http://schemas.microsoft.com/office/2006/metadata/properties"/>
    <ds:schemaRef ds:uri="69b4350b-1eef-4a6f-a049-314d91b0d567"/>
    <ds:schemaRef ds:uri="http://purl.org/dc/terms/"/>
    <ds:schemaRef ds:uri="http://schemas.openxmlformats.org/package/2006/metadata/core-properties"/>
    <ds:schemaRef ds:uri="http://schemas.microsoft.com/office/2006/documentManagement/types"/>
    <ds:schemaRef ds:uri="90cb02d9-cc33-4f7a-b2c7-ae5fd86fdfb3"/>
    <ds:schemaRef ds:uri="http://www.w3.org/XML/1998/namespace"/>
    <ds:schemaRef ds:uri="http://purl.org/dc/dcmitype/"/>
  </ds:schemaRefs>
</ds:datastoreItem>
</file>

<file path=customXml/itemProps2.xml><?xml version="1.0" encoding="utf-8"?>
<ds:datastoreItem xmlns:ds="http://schemas.openxmlformats.org/officeDocument/2006/customXml" ds:itemID="{78AD1398-06EF-4138-95FE-23BBA476AF92}">
  <ds:schemaRefs>
    <ds:schemaRef ds:uri="http://schemas.microsoft.com/sharepoint/v3/contenttype/forms"/>
  </ds:schemaRefs>
</ds:datastoreItem>
</file>

<file path=customXml/itemProps3.xml><?xml version="1.0" encoding="utf-8"?>
<ds:datastoreItem xmlns:ds="http://schemas.openxmlformats.org/officeDocument/2006/customXml" ds:itemID="{562B9E59-23FD-49EB-9E6C-4E28DEC681DD}"/>
</file>

<file path=docProps/app.xml><?xml version="1.0" encoding="utf-8"?>
<Properties xmlns="http://schemas.openxmlformats.org/officeDocument/2006/extended-properties" xmlns:vt="http://schemas.openxmlformats.org/officeDocument/2006/docPropsVTypes">
  <Template/>
  <TotalTime>0</TotalTime>
  <Words>1788</Words>
  <Application>Microsoft Office PowerPoint</Application>
  <PresentationFormat>画面に合わせる (16:9)</PresentationFormat>
  <Paragraphs>146</Paragraphs>
  <Slides>14</Slides>
  <Notes>12</Notes>
  <HiddenSlides>0</HiddenSlides>
  <MMClips>14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vt:i4>
      </vt:variant>
    </vt:vector>
  </HeadingPairs>
  <TitlesOfParts>
    <vt:vector size="21" baseType="lpstr">
      <vt:lpstr>Times New Roman</vt:lpstr>
      <vt:lpstr>Arial</vt:lpstr>
      <vt:lpstr>Wingdings</vt:lpstr>
      <vt:lpstr>Yu Gothic UI</vt:lpstr>
      <vt:lpstr>HGPｺﾞｼｯｸE</vt:lpstr>
      <vt:lpstr>Meiryo UI</vt:lpstr>
      <vt:lpstr>標準デザイン</vt:lpstr>
      <vt:lpstr>難病・小慢DBシステム説明動画</vt:lpstr>
      <vt:lpstr>PowerPoint プレゼンテーション</vt:lpstr>
      <vt:lpstr>１. 小慢DBで意見書を新規作成する操作の流れ</vt:lpstr>
      <vt:lpstr>１. 小慢DBで意見書を新規作成する操作の流れ</vt:lpstr>
      <vt:lpstr>PowerPoint プレゼンテーション</vt:lpstr>
      <vt:lpstr>2.1 疾病検索画面</vt:lpstr>
      <vt:lpstr>2.1 疾病検索画面</vt:lpstr>
      <vt:lpstr>2.2 医療意見書作成画面</vt:lpstr>
      <vt:lpstr>2.2 医療意見書作成画面</vt:lpstr>
      <vt:lpstr>2.3 ワークフロー画面</vt:lpstr>
      <vt:lpstr>2.3 ワークフロー画面</vt:lpstr>
      <vt:lpstr>2.4 医療意見書出力画面</vt:lpstr>
      <vt:lpstr>2.4 医療意見書出力画面</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102</cp:revision>
  <dcterms:created xsi:type="dcterms:W3CDTF">2004-05-26T10:25:15Z</dcterms:created>
  <dcterms:modified xsi:type="dcterms:W3CDTF">2023-06-14T00:46:32Z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0x01010084944E33E8263143B85370123BA61DFE</vt:lpwstr>
  </property>
  <property fmtid="{D5CDD505-2E9C-101B-9397-08002B2CF9AE}" pid="3" name="MediaServiceImageTags">
    <vt:lpwstr/>
  </property>
</Properties>
</file>