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97_22E83977.xml" ContentType="application/vnd.ms-powerpoint.comments+xml"/>
  <Override PartName="/ppt/notesSlides/notesSlide6.xml" ContentType="application/vnd.openxmlformats-officedocument.presentationml.notesSlide+xml"/>
  <Override PartName="/ppt/comments/modernComment_2B0_39F4738A.xml" ContentType="application/vnd.ms-powerpoint.comments+xml"/>
  <Override PartName="/ppt/notesSlides/notesSlide7.xml" ContentType="application/vnd.openxmlformats-officedocument.presentationml.notesSlide+xml"/>
  <Override PartName="/ppt/comments/modernComment_2B1_CF4FBFDD.xml" ContentType="application/vnd.ms-powerpoint.comments+xml"/>
  <Override PartName="/ppt/notesSlides/notesSlide8.xml" ContentType="application/vnd.openxmlformats-officedocument.presentationml.notesSlide+xml"/>
  <Override PartName="/ppt/comments/modernComment_2B4_4E08764D.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2B6_204D552F.xml" ContentType="application/vnd.ms-powerpoint.comments+xml"/>
  <Override PartName="/ppt/notesSlides/notesSlide11.xml" ContentType="application/vnd.openxmlformats-officedocument.presentationml.notesSlide+xml"/>
  <Override PartName="/ppt/comments/modernComment_2B7_5818895A.xml" ContentType="application/vnd.ms-powerpoint.comments+xml"/>
  <Override PartName="/ppt/notesSlides/notesSlide12.xml" ContentType="application/vnd.openxmlformats-officedocument.presentationml.notesSlide+xml"/>
  <Override PartName="/ppt/comments/modernComment_2B8_60F75356.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embedTrueTypeFonts="1" saveSubsetFonts="1" autoCompressPictures="0">
  <p:sldMasterIdLst>
    <p:sldMasterId id="2147483648" r:id="rId4"/>
  </p:sldMasterIdLst>
  <p:notesMasterIdLst>
    <p:notesMasterId r:id="rId19"/>
  </p:notesMasterIdLst>
  <p:handoutMasterIdLst>
    <p:handoutMasterId r:id="rId20"/>
  </p:handoutMasterIdLst>
  <p:sldIdLst>
    <p:sldId id="703" r:id="rId5"/>
    <p:sldId id="704" r:id="rId6"/>
    <p:sldId id="702" r:id="rId7"/>
    <p:sldId id="687" r:id="rId8"/>
    <p:sldId id="690" r:id="rId9"/>
    <p:sldId id="663" r:id="rId10"/>
    <p:sldId id="688" r:id="rId11"/>
    <p:sldId id="689" r:id="rId12"/>
    <p:sldId id="692" r:id="rId13"/>
    <p:sldId id="693" r:id="rId14"/>
    <p:sldId id="694" r:id="rId15"/>
    <p:sldId id="695" r:id="rId16"/>
    <p:sldId id="696" r:id="rId17"/>
    <p:sldId id="705" r:id="rId18"/>
  </p:sldIdLst>
  <p:sldSz cx="9144000" cy="5143500" type="screen16x9"/>
  <p:notesSz cx="6735763" cy="9866313"/>
  <p:embeddedFontLst>
    <p:embeddedFont>
      <p:font typeface="HGPｺﾞｼｯｸE" panose="020B0900000000000000" pitchFamily="50" charset="-128"/>
      <p:regular r:id="rId21"/>
    </p:embeddedFont>
    <p:embeddedFont>
      <p:font typeface="Meiryo UI" panose="020B0604030504040204" pitchFamily="50" charset="-128"/>
      <p:regular r:id="rId22"/>
      <p:bold r:id="rId23"/>
      <p:italic r:id="rId24"/>
      <p:boldItalic r:id="rId25"/>
    </p:embeddedFont>
    <p:embeddedFont>
      <p:font typeface="Yu Gothic UI" panose="020B0500000000000000" pitchFamily="50" charset="-128"/>
      <p:regular r:id="rId26"/>
      <p:bold r:id="rId27"/>
    </p:embeddedFont>
  </p:embeddedFontLst>
  <p:defaultTextStyle>
    <a:defPPr>
      <a:defRPr lang="ja-JP"/>
    </a:defPPr>
    <a:lvl1pPr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50"/>
    <a:srgbClr val="E27B26"/>
    <a:srgbClr val="4BACC6"/>
    <a:srgbClr val="BFBFBF"/>
    <a:srgbClr val="F9CCC3"/>
    <a:srgbClr val="EB5032"/>
    <a:srgbClr val="F2D43D"/>
    <a:srgbClr val="F3793D"/>
    <a:srgbClr val="8C8A8C"/>
    <a:srgbClr val="FF00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4EF7FB-255C-4249-85DE-7CA5AF12074D}" v="4" dt="2023-06-14T00:39:55.13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32" autoAdjust="0"/>
    <p:restoredTop sz="93907" autoAdjust="0"/>
  </p:normalViewPr>
  <p:slideViewPr>
    <p:cSldViewPr snapToGrid="0">
      <p:cViewPr varScale="1">
        <p:scale>
          <a:sx n="100" d="100"/>
          <a:sy n="100" d="100"/>
        </p:scale>
        <p:origin x="78" y="570"/>
      </p:cViewPr>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4" d="100"/>
          <a:sy n="74" d="100"/>
        </p:scale>
        <p:origin x="-2274" y="-96"/>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2.xml"/></Relationships>
</file>

<file path=ppt/comments/modernComment_297_22E83977.xml><?xml version="1.0" encoding="utf-8"?>
<p188:cmLst xmlns:a="http://schemas.openxmlformats.org/drawingml/2006/main" xmlns:r="http://schemas.openxmlformats.org/officeDocument/2006/relationships" xmlns:p188="http://schemas.microsoft.com/office/powerpoint/2018/8/main">
  <p188:cm id="{D06268E6-57DE-41C4-A39F-222EEF3B98F6}" authorId="{00000000-0000-0000-0000-000000000000}" created="2023-04-25T04:47:21.863">
    <pc:sldMkLst xmlns:pc="http://schemas.microsoft.com/office/powerpoint/2013/main/command">
      <pc:docMk/>
      <pc:sldMk cId="585644407" sldId="663"/>
    </pc:sldMkLst>
    <p188:txBody>
      <a:bodyPr/>
      <a:lstStyle/>
      <a:p>
        <a:r>
          <a:rPr lang="ja-JP" altLang="en-US"/>
          <a:t>画面差し替え</a:t>
        </a:r>
      </a:p>
    </p188:txBody>
  </p188:cm>
</p188:cmLst>
</file>

<file path=ppt/comments/modernComment_2B0_39F4738A.xml><?xml version="1.0" encoding="utf-8"?>
<p188:cmLst xmlns:a="http://schemas.openxmlformats.org/drawingml/2006/main" xmlns:r="http://schemas.openxmlformats.org/officeDocument/2006/relationships" xmlns:p188="http://schemas.microsoft.com/office/powerpoint/2018/8/main">
  <p188:cm id="{2ED7844D-7F0A-4AAE-938E-8A1B6E52832B}" authorId="{00000000-0000-0000-0000-000000000000}" created="2023-04-25T04:47:31.222">
    <pc:sldMkLst xmlns:pc="http://schemas.microsoft.com/office/powerpoint/2013/main/command">
      <pc:docMk/>
      <pc:sldMk cId="972321674" sldId="688"/>
    </pc:sldMkLst>
    <p188:txBody>
      <a:bodyPr/>
      <a:lstStyle/>
      <a:p>
        <a:r>
          <a:rPr lang="ja-JP" altLang="en-US"/>
          <a:t>画面差し替え</a:t>
        </a:r>
      </a:p>
    </p188:txBody>
  </p188:cm>
</p188:cmLst>
</file>

<file path=ppt/comments/modernComment_2B1_CF4FBFDD.xml><?xml version="1.0" encoding="utf-8"?>
<p188:cmLst xmlns:a="http://schemas.openxmlformats.org/drawingml/2006/main" xmlns:r="http://schemas.openxmlformats.org/officeDocument/2006/relationships" xmlns:p188="http://schemas.microsoft.com/office/powerpoint/2018/8/main">
  <p188:cm id="{958EEB31-A90F-4868-83EE-C4EB70E8C4F4}" authorId="{00000000-0000-0000-0000-000000000000}" created="2023-04-25T04:47:39.127">
    <pc:sldMkLst xmlns:pc="http://schemas.microsoft.com/office/powerpoint/2013/main/command">
      <pc:docMk/>
      <pc:sldMk cId="3478110173" sldId="689"/>
    </pc:sldMkLst>
    <p188:txBody>
      <a:bodyPr/>
      <a:lstStyle/>
      <a:p>
        <a:r>
          <a:rPr lang="ja-JP" altLang="en-US"/>
          <a:t>画面差し替え</a:t>
        </a:r>
      </a:p>
    </p188:txBody>
  </p188:cm>
</p188:cmLst>
</file>

<file path=ppt/comments/modernComment_2B4_4E08764D.xml><?xml version="1.0" encoding="utf-8"?>
<p188:cmLst xmlns:a="http://schemas.openxmlformats.org/drawingml/2006/main" xmlns:r="http://schemas.openxmlformats.org/officeDocument/2006/relationships" xmlns:p188="http://schemas.microsoft.com/office/powerpoint/2018/8/main">
  <p188:cm id="{AADF4E78-EFDA-49F2-ADEB-B7F5F1FABDD9}" authorId="{00000000-0000-0000-0000-000000000000}" created="2023-04-25T04:47:44.989">
    <pc:sldMkLst xmlns:pc="http://schemas.microsoft.com/office/powerpoint/2013/main/command">
      <pc:docMk/>
      <pc:sldMk cId="1309177421" sldId="692"/>
    </pc:sldMkLst>
    <p188:txBody>
      <a:bodyPr/>
      <a:lstStyle/>
      <a:p>
        <a:r>
          <a:rPr lang="ja-JP" altLang="en-US"/>
          <a:t>画面差し替え</a:t>
        </a:r>
      </a:p>
    </p188:txBody>
  </p188:cm>
</p188:cmLst>
</file>

<file path=ppt/comments/modernComment_2B6_204D552F.xml><?xml version="1.0" encoding="utf-8"?>
<p188:cmLst xmlns:a="http://schemas.openxmlformats.org/drawingml/2006/main" xmlns:r="http://schemas.openxmlformats.org/officeDocument/2006/relationships" xmlns:p188="http://schemas.microsoft.com/office/powerpoint/2018/8/main">
  <p188:cm id="{C84C7AD7-7278-4E54-BD19-25AF27E3F1F8}" authorId="{00000000-0000-0000-0000-000000000000}" created="2023-04-25T04:48:12.278">
    <pc:sldMkLst xmlns:pc="http://schemas.microsoft.com/office/powerpoint/2013/main/command">
      <pc:docMk/>
      <pc:sldMk cId="541938991" sldId="694"/>
    </pc:sldMkLst>
    <p188:txBody>
      <a:bodyPr/>
      <a:lstStyle/>
      <a:p>
        <a:r>
          <a:rPr lang="ja-JP" altLang="en-US"/>
          <a:t>画面差し替え</a:t>
        </a:r>
      </a:p>
    </p188:txBody>
  </p188:cm>
</p188:cmLst>
</file>

<file path=ppt/comments/modernComment_2B7_5818895A.xml><?xml version="1.0" encoding="utf-8"?>
<p188:cmLst xmlns:a="http://schemas.openxmlformats.org/drawingml/2006/main" xmlns:r="http://schemas.openxmlformats.org/officeDocument/2006/relationships" xmlns:p188="http://schemas.microsoft.com/office/powerpoint/2018/8/main">
  <p188:cm id="{3051590C-DCA8-4CA1-AB08-697622CC6534}" authorId="{00000000-0000-0000-0000-000000000000}" created="2023-04-25T04:48:19.700">
    <pc:sldMkLst xmlns:pc="http://schemas.microsoft.com/office/powerpoint/2013/main/command">
      <pc:docMk/>
      <pc:sldMk cId="1478003034" sldId="695"/>
    </pc:sldMkLst>
    <p188:txBody>
      <a:bodyPr/>
      <a:lstStyle/>
      <a:p>
        <a:r>
          <a:rPr lang="ja-JP" altLang="en-US"/>
          <a:t>画面差し替え</a:t>
        </a:r>
      </a:p>
    </p188:txBody>
  </p188:cm>
</p188:cmLst>
</file>

<file path=ppt/comments/modernComment_2B8_60F75356.xml><?xml version="1.0" encoding="utf-8"?>
<p188:cmLst xmlns:a="http://schemas.openxmlformats.org/drawingml/2006/main" xmlns:r="http://schemas.openxmlformats.org/officeDocument/2006/relationships" xmlns:p188="http://schemas.microsoft.com/office/powerpoint/2018/8/main">
  <p188:cm id="{ED0C1E17-8E63-4E7A-9646-4EA100FEF46C}" authorId="{00000000-0000-0000-0000-000000000000}" created="2023-04-25T04:48:25.824">
    <pc:sldMkLst xmlns:pc="http://schemas.microsoft.com/office/powerpoint/2013/main/command">
      <pc:docMk/>
      <pc:sldMk cId="1626821462" sldId="696"/>
    </pc:sldMkLst>
    <p188:txBody>
      <a:bodyPr/>
      <a:lstStyle/>
      <a:p>
        <a:r>
          <a:rPr lang="ja-JP" altLang="en-US"/>
          <a:t>画面差し替え</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5" name="Rectangle 1027"/>
          <p:cNvSpPr>
            <a:spLocks noGrp="1" noChangeArrowheads="1"/>
          </p:cNvSpPr>
          <p:nvPr>
            <p:ph type="dt" sz="quarter"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33796" name="Rectangle 1028"/>
          <p:cNvSpPr>
            <a:spLocks noGrp="1" noChangeArrowheads="1"/>
          </p:cNvSpPr>
          <p:nvPr>
            <p:ph type="ftr" sz="quarter" idx="2"/>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7" name="Rectangle 1029"/>
          <p:cNvSpPr>
            <a:spLocks noGrp="1" noChangeArrowheads="1"/>
          </p:cNvSpPr>
          <p:nvPr>
            <p:ph type="sldNum" sz="quarter" idx="3"/>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97EB0BD7-0D1B-461F-96D2-458D4659D7B9}" type="slidenum">
              <a:rPr lang="en-US" altLang="ja-JP"/>
              <a:pPr/>
              <a:t>‹#›</a:t>
            </a:fld>
            <a:endParaRPr lang="en-US" altLang="ja-JP"/>
          </a:p>
        </p:txBody>
      </p:sp>
    </p:spTree>
    <p:extLst>
      <p:ext uri="{BB962C8B-B14F-4D97-AF65-F5344CB8AC3E}">
        <p14:creationId xmlns:p14="http://schemas.microsoft.com/office/powerpoint/2010/main" val="3867217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3" name="Rectangle 1027"/>
          <p:cNvSpPr>
            <a:spLocks noGrp="1" noChangeArrowheads="1"/>
          </p:cNvSpPr>
          <p:nvPr>
            <p:ph type="dt"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25604" name="Rectangle 1028"/>
          <p:cNvSpPr>
            <a:spLocks noGrp="1" noRot="1" noChangeAspect="1" noChangeArrowheads="1" noTextEdit="1"/>
          </p:cNvSpPr>
          <p:nvPr>
            <p:ph type="sldImg" idx="2"/>
          </p:nvPr>
        </p:nvSpPr>
        <p:spPr bwMode="auto">
          <a:xfrm>
            <a:off x="79375" y="739775"/>
            <a:ext cx="6577013" cy="3700463"/>
          </a:xfrm>
          <a:prstGeom prst="rect">
            <a:avLst/>
          </a:prstGeom>
          <a:noFill/>
          <a:ln w="9525">
            <a:solidFill>
              <a:srgbClr val="000000"/>
            </a:solidFill>
            <a:miter lim="800000"/>
            <a:headEnd/>
            <a:tailEnd/>
          </a:ln>
          <a:effectLst/>
        </p:spPr>
      </p:sp>
      <p:sp>
        <p:nvSpPr>
          <p:cNvPr id="25605" name="Rectangle 1029"/>
          <p:cNvSpPr>
            <a:spLocks noGrp="1" noChangeArrowheads="1"/>
          </p:cNvSpPr>
          <p:nvPr>
            <p:ph type="body" sz="quarter" idx="3"/>
          </p:nvPr>
        </p:nvSpPr>
        <p:spPr bwMode="auto">
          <a:xfrm>
            <a:off x="897785" y="4687122"/>
            <a:ext cx="4940198" cy="4439530"/>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5606" name="Rectangle 1030"/>
          <p:cNvSpPr>
            <a:spLocks noGrp="1" noChangeArrowheads="1"/>
          </p:cNvSpPr>
          <p:nvPr>
            <p:ph type="ftr" sz="quarter" idx="4"/>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7" name="Rectangle 1031"/>
          <p:cNvSpPr>
            <a:spLocks noGrp="1" noChangeArrowheads="1"/>
          </p:cNvSpPr>
          <p:nvPr>
            <p:ph type="sldNum" sz="quarter" idx="5"/>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8AF01994-2739-4319-8C13-74EB71056E38}" type="slidenum">
              <a:rPr lang="en-US" altLang="ja-JP"/>
              <a:pPr/>
              <a:t>‹#›</a:t>
            </a:fld>
            <a:endParaRPr lang="en-US" altLang="ja-JP"/>
          </a:p>
        </p:txBody>
      </p:sp>
    </p:spTree>
    <p:extLst>
      <p:ext uri="{BB962C8B-B14F-4D97-AF65-F5344CB8AC3E}">
        <p14:creationId xmlns:p14="http://schemas.microsoft.com/office/powerpoint/2010/main" val="24775505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charset="0"/>
        <a:ea typeface="ＭＳ Ｐ明朝" charset="-128"/>
        <a:cs typeface="+mn-cs"/>
      </a:defRPr>
    </a:lvl1pPr>
    <a:lvl2pPr marL="457200" algn="l" rtl="0" fontAlgn="base">
      <a:spcBef>
        <a:spcPct val="30000"/>
      </a:spcBef>
      <a:spcAft>
        <a:spcPct val="0"/>
      </a:spcAft>
      <a:defRPr kumimoji="1" sz="1200" kern="1200">
        <a:solidFill>
          <a:schemeClr val="tx1"/>
        </a:solidFill>
        <a:latin typeface="Times New Roman" charset="0"/>
        <a:ea typeface="ＭＳ Ｐ明朝" charset="-128"/>
        <a:cs typeface="+mn-cs"/>
      </a:defRPr>
    </a:lvl2pPr>
    <a:lvl3pPr marL="914400" algn="l" rtl="0" fontAlgn="base">
      <a:spcBef>
        <a:spcPct val="30000"/>
      </a:spcBef>
      <a:spcAft>
        <a:spcPct val="0"/>
      </a:spcAft>
      <a:defRPr kumimoji="1" sz="1200" kern="1200">
        <a:solidFill>
          <a:schemeClr val="tx1"/>
        </a:solidFill>
        <a:latin typeface="Times New Roman"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Times New Roman"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Times New Roman"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1</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10</a:t>
            </a:fld>
            <a:endParaRPr lang="en-US" altLang="ja-JP"/>
          </a:p>
        </p:txBody>
      </p:sp>
    </p:spTree>
    <p:extLst>
      <p:ext uri="{BB962C8B-B14F-4D97-AF65-F5344CB8AC3E}">
        <p14:creationId xmlns:p14="http://schemas.microsoft.com/office/powerpoint/2010/main" val="336648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11</a:t>
            </a:fld>
            <a:endParaRPr lang="en-US" altLang="ja-JP"/>
          </a:p>
        </p:txBody>
      </p:sp>
    </p:spTree>
    <p:extLst>
      <p:ext uri="{BB962C8B-B14F-4D97-AF65-F5344CB8AC3E}">
        <p14:creationId xmlns:p14="http://schemas.microsoft.com/office/powerpoint/2010/main" val="350324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12</a:t>
            </a:fld>
            <a:endParaRPr lang="en-US" altLang="ja-JP"/>
          </a:p>
        </p:txBody>
      </p:sp>
    </p:spTree>
    <p:extLst>
      <p:ext uri="{BB962C8B-B14F-4D97-AF65-F5344CB8AC3E}">
        <p14:creationId xmlns:p14="http://schemas.microsoft.com/office/powerpoint/2010/main" val="31835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2</a:t>
            </a:fld>
            <a:endParaRPr lang="en-US" altLang="ja-JP"/>
          </a:p>
        </p:txBody>
      </p:sp>
    </p:spTree>
    <p:extLst>
      <p:ext uri="{BB962C8B-B14F-4D97-AF65-F5344CB8AC3E}">
        <p14:creationId xmlns:p14="http://schemas.microsoft.com/office/powerpoint/2010/main" val="382992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3</a:t>
            </a:fld>
            <a:endParaRPr lang="en-US" altLang="ja-JP"/>
          </a:p>
        </p:txBody>
      </p:sp>
    </p:spTree>
    <p:extLst>
      <p:ext uri="{BB962C8B-B14F-4D97-AF65-F5344CB8AC3E}">
        <p14:creationId xmlns:p14="http://schemas.microsoft.com/office/powerpoint/2010/main" val="12562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4</a:t>
            </a:fld>
            <a:endParaRPr lang="en-US" altLang="ja-JP"/>
          </a:p>
        </p:txBody>
      </p:sp>
    </p:spTree>
    <p:extLst>
      <p:ext uri="{BB962C8B-B14F-4D97-AF65-F5344CB8AC3E}">
        <p14:creationId xmlns:p14="http://schemas.microsoft.com/office/powerpoint/2010/main" val="211534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5</a:t>
            </a:fld>
            <a:endParaRPr lang="en-US" altLang="ja-JP"/>
          </a:p>
        </p:txBody>
      </p:sp>
    </p:spTree>
    <p:extLst>
      <p:ext uri="{BB962C8B-B14F-4D97-AF65-F5344CB8AC3E}">
        <p14:creationId xmlns:p14="http://schemas.microsoft.com/office/powerpoint/2010/main" val="4253697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6</a:t>
            </a:fld>
            <a:endParaRPr lang="en-US" altLang="ja-JP"/>
          </a:p>
        </p:txBody>
      </p:sp>
    </p:spTree>
    <p:extLst>
      <p:ext uri="{BB962C8B-B14F-4D97-AF65-F5344CB8AC3E}">
        <p14:creationId xmlns:p14="http://schemas.microsoft.com/office/powerpoint/2010/main" val="143437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7</a:t>
            </a:fld>
            <a:endParaRPr lang="en-US" altLang="ja-JP"/>
          </a:p>
        </p:txBody>
      </p:sp>
    </p:spTree>
    <p:extLst>
      <p:ext uri="{BB962C8B-B14F-4D97-AF65-F5344CB8AC3E}">
        <p14:creationId xmlns:p14="http://schemas.microsoft.com/office/powerpoint/2010/main" val="418462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8</a:t>
            </a:fld>
            <a:endParaRPr lang="en-US" altLang="ja-JP"/>
          </a:p>
        </p:txBody>
      </p:sp>
    </p:spTree>
    <p:extLst>
      <p:ext uri="{BB962C8B-B14F-4D97-AF65-F5344CB8AC3E}">
        <p14:creationId xmlns:p14="http://schemas.microsoft.com/office/powerpoint/2010/main" val="292027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9</a:t>
            </a:fld>
            <a:endParaRPr lang="en-US" altLang="ja-JP"/>
          </a:p>
        </p:txBody>
      </p:sp>
    </p:spTree>
    <p:extLst>
      <p:ext uri="{BB962C8B-B14F-4D97-AF65-F5344CB8AC3E}">
        <p14:creationId xmlns:p14="http://schemas.microsoft.com/office/powerpoint/2010/main" val="2075293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grpSp>
        <p:nvGrpSpPr>
          <p:cNvPr id="35" name="グループ化 34"/>
          <p:cNvGrpSpPr/>
          <p:nvPr userDrawn="1"/>
        </p:nvGrpSpPr>
        <p:grpSpPr bwMode="gray">
          <a:xfrm>
            <a:off x="324487" y="2057426"/>
            <a:ext cx="8495663" cy="97488"/>
            <a:chOff x="324487" y="2057426"/>
            <a:chExt cx="8495663" cy="97488"/>
          </a:xfrm>
        </p:grpSpPr>
        <p:sp>
          <p:nvSpPr>
            <p:cNvPr id="36"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37" name="グループ化 16"/>
            <p:cNvGrpSpPr/>
            <p:nvPr/>
          </p:nvGrpSpPr>
          <p:grpSpPr bwMode="gray">
            <a:xfrm>
              <a:off x="324487" y="2057426"/>
              <a:ext cx="1938812" cy="97488"/>
              <a:chOff x="312738" y="2747963"/>
              <a:chExt cx="1970087" cy="109537"/>
            </a:xfrm>
          </p:grpSpPr>
          <p:sp>
            <p:nvSpPr>
              <p:cNvPr id="38" name="正方形/長方形 37"/>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39" name="正方形/長方形 38"/>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1" name="図 40"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章扉">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p:nvPr>
        </p:nvSpPr>
        <p:spPr>
          <a:xfrm>
            <a:off x="903373" y="2158148"/>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p:nvPr>
        </p:nvSpPr>
        <p:spPr>
          <a:xfrm>
            <a:off x="903373" y="2602370"/>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p:nvPr>
        </p:nvSpPr>
        <p:spPr>
          <a:xfrm>
            <a:off x="625839" y="804428"/>
            <a:ext cx="5343162" cy="590400"/>
          </a:xfrm>
          <a:prstGeom prst="rect">
            <a:avLst/>
          </a:prstGeom>
        </p:spPr>
        <p:txBody>
          <a:bodyPr/>
          <a:lstStyle>
            <a:lvl1pPr marL="0" indent="0">
              <a:buFont typeface="+mj-lt"/>
              <a:buNone/>
              <a:defRPr kumimoji="1" lang="ja-JP" altLang="en-US" sz="3600" b="1" kern="1200" dirty="0">
                <a:solidFill>
                  <a:srgbClr val="001750"/>
                </a:solidFill>
                <a:latin typeface="Yu Gothic UI" panose="020B0500000000000000" pitchFamily="50" charset="-128"/>
                <a:ea typeface="Yu Gothic UI" panose="020B0500000000000000" pitchFamily="50" charset="-128"/>
                <a:cs typeface="Arial" pitchFamily="34" charset="0"/>
              </a:defRPr>
            </a:lvl1pPr>
          </a:lstStyle>
          <a:p>
            <a:pPr lvl="0"/>
            <a:r>
              <a:rPr kumimoji="1" lang="ja-JP" altLang="en-US" dirty="0"/>
              <a:t>マスター テキストの書式設定</a:t>
            </a:r>
          </a:p>
        </p:txBody>
      </p:sp>
      <p:sp>
        <p:nvSpPr>
          <p:cNvPr id="2" name="テキスト プレースホルダー 29">
            <a:extLst>
              <a:ext uri="{FF2B5EF4-FFF2-40B4-BE49-F238E27FC236}">
                <a16:creationId xmlns:a16="http://schemas.microsoft.com/office/drawing/2014/main" id="{C6588BC8-FC61-47EC-B5FB-DE4EAEAAC99E}"/>
              </a:ext>
            </a:extLst>
          </p:cNvPr>
          <p:cNvSpPr>
            <a:spLocks noGrp="1"/>
          </p:cNvSpPr>
          <p:nvPr>
            <p:ph type="body" sz="quarter" idx="18"/>
          </p:nvPr>
        </p:nvSpPr>
        <p:spPr>
          <a:xfrm>
            <a:off x="903373" y="1713926"/>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4" name="テキスト プレースホルダー 29">
            <a:extLst>
              <a:ext uri="{FF2B5EF4-FFF2-40B4-BE49-F238E27FC236}">
                <a16:creationId xmlns:a16="http://schemas.microsoft.com/office/drawing/2014/main" id="{33BFFB1B-F7E0-B7C7-1C91-43974EAEAFD6}"/>
              </a:ext>
            </a:extLst>
          </p:cNvPr>
          <p:cNvSpPr>
            <a:spLocks noGrp="1"/>
          </p:cNvSpPr>
          <p:nvPr>
            <p:ph type="body" sz="quarter" idx="19"/>
          </p:nvPr>
        </p:nvSpPr>
        <p:spPr>
          <a:xfrm>
            <a:off x="903373" y="3046591"/>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Tree>
    <p:extLst>
      <p:ext uri="{BB962C8B-B14F-4D97-AF65-F5344CB8AC3E}">
        <p14:creationId xmlns:p14="http://schemas.microsoft.com/office/powerpoint/2010/main" val="1713596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A56D435-8A41-E849-8586-C18206275BFB}"/>
              </a:ext>
            </a:extLst>
          </p:cNvPr>
          <p:cNvSpPr/>
          <p:nvPr userDrawn="1"/>
        </p:nvSpPr>
        <p:spPr bwMode="gray">
          <a:xfrm>
            <a:off x="0" y="2512"/>
            <a:ext cx="9144000" cy="612000"/>
          </a:xfrm>
          <a:prstGeom prst="rect">
            <a:avLst/>
          </a:prstGeom>
          <a:gradFill flip="none" rotWithShape="1">
            <a:gsLst>
              <a:gs pos="0">
                <a:schemeClr val="accent1">
                  <a:lumMod val="5000"/>
                  <a:lumOff val="95000"/>
                </a:schemeClr>
              </a:gs>
              <a:gs pos="76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4" name="円弧 3">
            <a:extLst>
              <a:ext uri="{FF2B5EF4-FFF2-40B4-BE49-F238E27FC236}">
                <a16:creationId xmlns:a16="http://schemas.microsoft.com/office/drawing/2014/main" id="{D7DEA71F-CA32-411E-3F7B-3CD26BA296CB}"/>
              </a:ext>
            </a:extLst>
          </p:cNvPr>
          <p:cNvSpPr/>
          <p:nvPr userDrawn="1"/>
        </p:nvSpPr>
        <p:spPr bwMode="gray">
          <a:xfrm>
            <a:off x="-1" y="-2171"/>
            <a:ext cx="9144001" cy="4552673"/>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5" name="正方形/長方形 8">
            <a:extLst>
              <a:ext uri="{FF2B5EF4-FFF2-40B4-BE49-F238E27FC236}">
                <a16:creationId xmlns:a16="http://schemas.microsoft.com/office/drawing/2014/main" id="{69CCCB5E-71A2-F56C-4DB9-A1C98699B06C}"/>
              </a:ext>
            </a:extLst>
          </p:cNvPr>
          <p:cNvSpPr/>
          <p:nvPr userDrawn="1"/>
        </p:nvSpPr>
        <p:spPr bwMode="gray">
          <a:xfrm flipV="1">
            <a:off x="-10278" y="-1"/>
            <a:ext cx="9154278" cy="592019"/>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8459" h="1743792">
                <a:moveTo>
                  <a:pt x="0" y="742950"/>
                </a:moveTo>
                <a:cubicBezTo>
                  <a:pt x="889000" y="450850"/>
                  <a:pt x="791264" y="33417"/>
                  <a:pt x="1976104" y="457171"/>
                </a:cubicBezTo>
                <a:cubicBezTo>
                  <a:pt x="2968287" y="1037429"/>
                  <a:pt x="4220789" y="1545341"/>
                  <a:pt x="5401889" y="1411991"/>
                </a:cubicBezTo>
                <a:cubicBezTo>
                  <a:pt x="6694859" y="1234191"/>
                  <a:pt x="7011889" y="1009650"/>
                  <a:pt x="7898459" y="0"/>
                </a:cubicBezTo>
                <a:lnTo>
                  <a:pt x="7898459" y="1743792"/>
                </a:lnTo>
                <a:lnTo>
                  <a:pt x="5731" y="1743792"/>
                </a:lnTo>
                <a:cubicBezTo>
                  <a:pt x="3821" y="1410178"/>
                  <a:pt x="1910" y="1076564"/>
                  <a:pt x="0" y="742950"/>
                </a:cubicBez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6A482A8E-D8B3-DD23-597A-5243DCD9394D}"/>
              </a:ext>
            </a:extLst>
          </p:cNvPr>
          <p:cNvSpPr/>
          <p:nvPr userDrawn="1"/>
        </p:nvSpPr>
        <p:spPr bwMode="gray">
          <a:xfrm rot="5141612">
            <a:off x="2194050" y="-4179321"/>
            <a:ext cx="1926927" cy="9969797"/>
          </a:xfrm>
          <a:prstGeom prst="moon">
            <a:avLst>
              <a:gd name="adj" fmla="val 18876"/>
            </a:avLst>
          </a:prstGeom>
          <a:gradFill flip="none" rotWithShape="1">
            <a:gsLst>
              <a:gs pos="0">
                <a:srgbClr val="2D69FF">
                  <a:alpha val="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9176AE80-77B6-8C56-E220-C33A1DE205B9}"/>
              </a:ext>
            </a:extLst>
          </p:cNvPr>
          <p:cNvSpPr/>
          <p:nvPr userDrawn="1"/>
        </p:nvSpPr>
        <p:spPr bwMode="gray">
          <a:xfrm>
            <a:off x="1704533" y="-78103"/>
            <a:ext cx="7344777" cy="4628606"/>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1E176E8-B7D6-41BD-AE1A-5AFAEBF007AB}"/>
              </a:ext>
            </a:extLst>
          </p:cNvPr>
          <p:cNvSpPr/>
          <p:nvPr userDrawn="1"/>
        </p:nvSpPr>
        <p:spPr bwMode="gray">
          <a:xfrm>
            <a:off x="-166149" y="-952512"/>
            <a:ext cx="9497749" cy="952512"/>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0" name="正方形/長方形 9">
            <a:extLst>
              <a:ext uri="{FF2B5EF4-FFF2-40B4-BE49-F238E27FC236}">
                <a16:creationId xmlns:a16="http://schemas.microsoft.com/office/drawing/2014/main" id="{E1C4987A-8FA4-FB2E-6850-3CDA82391487}"/>
              </a:ext>
            </a:extLst>
          </p:cNvPr>
          <p:cNvSpPr/>
          <p:nvPr userDrawn="1"/>
        </p:nvSpPr>
        <p:spPr bwMode="gray">
          <a:xfrm>
            <a:off x="-10278" y="614512"/>
            <a:ext cx="9154278" cy="952511"/>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正方形/長方形 10">
            <a:extLst>
              <a:ext uri="{FF2B5EF4-FFF2-40B4-BE49-F238E27FC236}">
                <a16:creationId xmlns:a16="http://schemas.microsoft.com/office/drawing/2014/main" id="{B457CD50-58F0-6F59-0F34-135803AFDC15}"/>
              </a:ext>
            </a:extLst>
          </p:cNvPr>
          <p:cNvSpPr/>
          <p:nvPr userDrawn="1"/>
        </p:nvSpPr>
        <p:spPr bwMode="gray">
          <a:xfrm>
            <a:off x="-2183902" y="-112452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四角形: 角を丸くする 12">
            <a:extLst>
              <a:ext uri="{FF2B5EF4-FFF2-40B4-BE49-F238E27FC236}">
                <a16:creationId xmlns:a16="http://schemas.microsoft.com/office/drawing/2014/main" id="{BEE56000-3E27-CA40-9A65-002302B33847}"/>
              </a:ext>
            </a:extLst>
          </p:cNvPr>
          <p:cNvSpPr/>
          <p:nvPr userDrawn="1"/>
        </p:nvSpPr>
        <p:spPr bwMode="gray">
          <a:xfrm>
            <a:off x="7196790" y="90842"/>
            <a:ext cx="2241705" cy="413790"/>
          </a:xfrm>
          <a:prstGeom prst="roundRect">
            <a:avLst/>
          </a:prstGeom>
          <a:solidFill>
            <a:schemeClr val="bg1">
              <a:alpha val="80000"/>
            </a:schemeClr>
          </a:solidFill>
          <a:ln w="9525">
            <a:noFill/>
            <a:miter lim="800000"/>
            <a:headEnd/>
            <a:tailEnd/>
          </a:ln>
          <a:effectLst/>
        </p:spPr>
        <p:txBody>
          <a:bodyPr wrap="none" rtlCol="0" anchor="ctr" anchorCtr="0">
            <a:noAutofit/>
          </a:bodyPr>
          <a:lstStyle/>
          <a:p>
            <a:pPr algn="r"/>
            <a:endParaRPr kumimoji="1" lang="ja-JP" altLang="en-US" sz="1800" dirty="0">
              <a:solidFill>
                <a:schemeClr val="tx1"/>
              </a:solidFill>
            </a:endParaRPr>
          </a:p>
        </p:txBody>
      </p:sp>
      <p:sp>
        <p:nvSpPr>
          <p:cNvPr id="14" name="タイトル 1">
            <a:extLst>
              <a:ext uri="{FF2B5EF4-FFF2-40B4-BE49-F238E27FC236}">
                <a16:creationId xmlns:a16="http://schemas.microsoft.com/office/drawing/2014/main" id="{0A67D01F-DBF4-2118-89F1-BBCD45D1683C}"/>
              </a:ext>
            </a:extLst>
          </p:cNvPr>
          <p:cNvSpPr txBox="1">
            <a:spLocks/>
          </p:cNvSpPr>
          <p:nvPr userDrawn="1"/>
        </p:nvSpPr>
        <p:spPr bwMode="gray">
          <a:xfrm>
            <a:off x="7029450" y="90842"/>
            <a:ext cx="2115111" cy="413790"/>
          </a:xfrm>
          <a:prstGeom prst="rect">
            <a:avLst/>
          </a:prstGeom>
        </p:spPr>
        <p:txBody>
          <a:bodyPr anchor="ctr" anchorCtr="0"/>
          <a:lst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a:lstStyle>
          <a:p>
            <a:pPr algn="r">
              <a:lnSpc>
                <a:spcPct val="100000"/>
              </a:lnSpc>
            </a:pPr>
            <a:r>
              <a:rPr kumimoji="1" lang="ja-JP" altLang="en-US" sz="1100" b="1" dirty="0">
                <a:solidFill>
                  <a:srgbClr val="404040"/>
                </a:solidFill>
                <a:latin typeface="Yu Gothic UI" panose="020B0500000000000000" pitchFamily="50" charset="-128"/>
                <a:ea typeface="Yu Gothic UI" panose="020B0500000000000000" pitchFamily="50" charset="-128"/>
              </a:rPr>
              <a:t>難病・小慢</a:t>
            </a:r>
            <a:r>
              <a:rPr kumimoji="1" lang="en-US" altLang="ja-JP" sz="1100" b="1" dirty="0">
                <a:solidFill>
                  <a:srgbClr val="404040"/>
                </a:solidFill>
                <a:latin typeface="Yu Gothic UI" panose="020B0500000000000000" pitchFamily="50" charset="-128"/>
                <a:ea typeface="Yu Gothic UI" panose="020B0500000000000000" pitchFamily="50" charset="-128"/>
              </a:rPr>
              <a:t>DB</a:t>
            </a:r>
            <a:r>
              <a:rPr kumimoji="1" lang="ja-JP" altLang="en-US" sz="1100" b="1" dirty="0">
                <a:solidFill>
                  <a:srgbClr val="404040"/>
                </a:solidFill>
                <a:latin typeface="Yu Gothic UI" panose="020B0500000000000000" pitchFamily="50" charset="-128"/>
                <a:ea typeface="Yu Gothic UI" panose="020B0500000000000000" pitchFamily="50" charset="-128"/>
              </a:rPr>
              <a:t>システム説明動画　</a:t>
            </a:r>
            <a:endParaRPr kumimoji="1" lang="en-US" altLang="ja-JP" sz="1100" b="1" dirty="0">
              <a:solidFill>
                <a:srgbClr val="404040"/>
              </a:solidFill>
              <a:latin typeface="Yu Gothic UI" panose="020B0500000000000000" pitchFamily="50" charset="-128"/>
              <a:ea typeface="Yu Gothic UI" panose="020B0500000000000000" pitchFamily="50" charset="-128"/>
            </a:endParaRPr>
          </a:p>
          <a:p>
            <a:pPr algn="r">
              <a:lnSpc>
                <a:spcPct val="100000"/>
              </a:lnSpc>
            </a:pPr>
            <a:r>
              <a:rPr lang="zh-TW" altLang="en-US" sz="1100" b="1" kern="0" dirty="0">
                <a:solidFill>
                  <a:srgbClr val="404040"/>
                </a:solidFill>
                <a:latin typeface="Yu Gothic UI" panose="020B0500000000000000" pitchFamily="50" charset="-128"/>
                <a:ea typeface="Yu Gothic UI" panose="020B0500000000000000" pitchFamily="50" charset="-128"/>
              </a:rPr>
              <a:t>（難病編）医療機関用</a:t>
            </a:r>
          </a:p>
        </p:txBody>
      </p:sp>
      <p:sp>
        <p:nvSpPr>
          <p:cNvPr id="15" name="正方形/長方形 14">
            <a:extLst>
              <a:ext uri="{FF2B5EF4-FFF2-40B4-BE49-F238E27FC236}">
                <a16:creationId xmlns:a16="http://schemas.microsoft.com/office/drawing/2014/main" id="{4468A422-4285-EBCD-4844-AA7B2B15BC97}"/>
              </a:ext>
            </a:extLst>
          </p:cNvPr>
          <p:cNvSpPr/>
          <p:nvPr userDrawn="1"/>
        </p:nvSpPr>
        <p:spPr bwMode="gray">
          <a:xfrm>
            <a:off x="9142892" y="-281764"/>
            <a:ext cx="1150134" cy="95251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スライド番号プレースホルダ 2">
            <a:extLst>
              <a:ext uri="{FF2B5EF4-FFF2-40B4-BE49-F238E27FC236}">
                <a16:creationId xmlns:a16="http://schemas.microsoft.com/office/drawing/2014/main" id="{A2556193-37EF-6C8D-A160-DAFE433E2145}"/>
              </a:ext>
            </a:extLst>
          </p:cNvPr>
          <p:cNvSpPr txBox="1">
            <a:spLocks/>
          </p:cNvSpPr>
          <p:nvPr userDrawn="1"/>
        </p:nvSpPr>
        <p:spPr bwMode="gray">
          <a:xfrm>
            <a:off x="8560360" y="4916262"/>
            <a:ext cx="488950" cy="228600"/>
          </a:xfrm>
          <a:prstGeom prst="rect">
            <a:avLst/>
          </a:prstGeom>
        </p:spPr>
        <p:txBody>
          <a:bodyPr/>
          <a:lstStyle>
            <a:defPPr>
              <a:defRPr lang="ja-JP"/>
            </a:defPPr>
            <a:lvl1pPr algn="r" rtl="0" fontAlgn="base">
              <a:lnSpc>
                <a:spcPct val="90000"/>
              </a:lnSpc>
              <a:spcBef>
                <a:spcPct val="0"/>
              </a:spcBef>
              <a:spcAft>
                <a:spcPct val="0"/>
              </a:spcAft>
              <a:defRPr kumimoji="1" sz="1100" kern="1200" smtClean="0">
                <a:solidFill>
                  <a:schemeClr val="tx1"/>
                </a:solidFill>
                <a:latin typeface="+mj-lt"/>
                <a:ea typeface="+mn-ea"/>
                <a:cs typeface="Arial" pitchFamily="34" charset="0"/>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a:lstStyle>
          <a:p>
            <a:pPr>
              <a:defRPr/>
            </a:pPr>
            <a:fld id="{790173A9-6621-4FFE-BC07-AC198BDD4C9A}" type="slidenum">
              <a:rPr lang="en-US" altLang="ja-JP" smtClean="0"/>
              <a:pPr>
                <a:defRPr/>
              </a:pPr>
              <a:t>‹#›</a:t>
            </a:fld>
            <a:endParaRPr lang="en-US" altLang="ja-JP" dirty="0"/>
          </a:p>
        </p:txBody>
      </p:sp>
      <p:sp>
        <p:nvSpPr>
          <p:cNvPr id="32" name="Text Box 13">
            <a:extLst>
              <a:ext uri="{FF2B5EF4-FFF2-40B4-BE49-F238E27FC236}">
                <a16:creationId xmlns:a16="http://schemas.microsoft.com/office/drawing/2014/main" id="{15BBE389-8DF8-C4CD-FA70-45F5D85218CE}"/>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1" name="テキスト プレースホルダー 57">
            <a:extLst>
              <a:ext uri="{FF2B5EF4-FFF2-40B4-BE49-F238E27FC236}">
                <a16:creationId xmlns:a16="http://schemas.microsoft.com/office/drawing/2014/main" id="{4D0DC151-D796-38E2-486C-184B106F3E7C}"/>
              </a:ext>
            </a:extLst>
          </p:cNvPr>
          <p:cNvSpPr>
            <a:spLocks noGrp="1"/>
          </p:cNvSpPr>
          <p:nvPr>
            <p:ph type="body" sz="quarter" idx="14"/>
          </p:nvPr>
        </p:nvSpPr>
        <p:spPr>
          <a:xfrm>
            <a:off x="0" y="4035396"/>
            <a:ext cx="9144000" cy="914400"/>
          </a:xfrm>
          <a:prstGeom prst="rect">
            <a:avLst/>
          </a:prstGeom>
          <a:solidFill>
            <a:srgbClr val="223666">
              <a:alpha val="95000"/>
            </a:srgbClr>
          </a:solidFill>
          <a:ln w="9525">
            <a:noFill/>
            <a:miter lim="800000"/>
            <a:headEnd/>
            <a:tailEnd/>
          </a:ln>
          <a:effectLst/>
        </p:spPr>
        <p:txBody>
          <a:bodyPr wrap="square" lIns="180000" tIns="108000" rIns="18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44" name="タイトル 43">
            <a:extLst>
              <a:ext uri="{FF2B5EF4-FFF2-40B4-BE49-F238E27FC236}">
                <a16:creationId xmlns:a16="http://schemas.microsoft.com/office/drawing/2014/main" id="{4331FE4A-2AD5-C312-138C-356175F322A3}"/>
              </a:ext>
            </a:extLst>
          </p:cNvPr>
          <p:cNvSpPr>
            <a:spLocks noGrp="1"/>
          </p:cNvSpPr>
          <p:nvPr>
            <p:ph type="title"/>
          </p:nvPr>
        </p:nvSpPr>
        <p:spPr>
          <a:xfrm>
            <a:off x="107166" y="142872"/>
            <a:ext cx="7332301" cy="512508"/>
          </a:xfrm>
          <a:prstGeom prst="rect">
            <a:avLst/>
          </a:prstGeom>
        </p:spPr>
        <p:txBody>
          <a:bodyPr/>
          <a:lstStyle>
            <a:lvl1pPr>
              <a:defRPr kumimoji="1" lang="ja-JP" altLang="en-US" sz="24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Tree>
    <p:extLst>
      <p:ext uri="{BB962C8B-B14F-4D97-AF65-F5344CB8AC3E}">
        <p14:creationId xmlns:p14="http://schemas.microsoft.com/office/powerpoint/2010/main" val="2286906765"/>
      </p:ext>
    </p:extLst>
  </p:cSld>
  <p:clrMapOvr>
    <a:masterClrMapping/>
  </p:clrMapOvr>
  <p:extLst>
    <p:ext uri="{DCECCB84-F9BA-43D5-87BE-67443E8EF086}">
      <p15:sldGuideLst xmlns:p15="http://schemas.microsoft.com/office/powerpoint/2012/main">
        <p15:guide id="1" orient="horz" pos="463" userDrawn="1">
          <p15:clr>
            <a:srgbClr val="FBAE40"/>
          </p15:clr>
        </p15:guide>
        <p15:guide id="2" pos="2721" userDrawn="1">
          <p15:clr>
            <a:srgbClr val="FBAE40"/>
          </p15:clr>
        </p15:guide>
        <p15:guide id="3" pos="136" userDrawn="1">
          <p15:clr>
            <a:srgbClr val="FBAE40"/>
          </p15:clr>
        </p15:guide>
        <p15:guide id="4" pos="567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終わりのページ">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E6B4F374-0E2E-A518-F0AE-7D788FBE0C70}"/>
              </a:ext>
            </a:extLst>
          </p:cNvPr>
          <p:cNvGrpSpPr/>
          <p:nvPr userDrawn="1"/>
        </p:nvGrpSpPr>
        <p:grpSpPr bwMode="gray">
          <a:xfrm>
            <a:off x="-2170980" y="-2431523"/>
            <a:ext cx="12351073" cy="12318352"/>
            <a:chOff x="-2671077" y="8869932"/>
            <a:chExt cx="12351073" cy="12318352"/>
          </a:xfrm>
        </p:grpSpPr>
        <p:sp>
          <p:nvSpPr>
            <p:cNvPr id="22" name="正方形/長方形 21">
              <a:extLst>
                <a:ext uri="{FF2B5EF4-FFF2-40B4-BE49-F238E27FC236}">
                  <a16:creationId xmlns:a16="http://schemas.microsoft.com/office/drawing/2014/main" id="{0B5D002F-C2AB-A7DE-CF59-9157123A6C09}"/>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3" name="正方形/長方形 8">
              <a:extLst>
                <a:ext uri="{FF2B5EF4-FFF2-40B4-BE49-F238E27FC236}">
                  <a16:creationId xmlns:a16="http://schemas.microsoft.com/office/drawing/2014/main" id="{A5745686-B30B-0A48-BB2C-875A9E72BA2F}"/>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4" name="月 23">
              <a:extLst>
                <a:ext uri="{FF2B5EF4-FFF2-40B4-BE49-F238E27FC236}">
                  <a16:creationId xmlns:a16="http://schemas.microsoft.com/office/drawing/2014/main" id="{9AC94537-5960-B835-9C09-48F59A1FCA1B}"/>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5" name="円弧 24">
              <a:extLst>
                <a:ext uri="{FF2B5EF4-FFF2-40B4-BE49-F238E27FC236}">
                  <a16:creationId xmlns:a16="http://schemas.microsoft.com/office/drawing/2014/main" id="{7D2CB514-899F-A8BB-4B82-7DA90BCE797B}"/>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26" name="正方形/長方形 8">
              <a:extLst>
                <a:ext uri="{FF2B5EF4-FFF2-40B4-BE49-F238E27FC236}">
                  <a16:creationId xmlns:a16="http://schemas.microsoft.com/office/drawing/2014/main" id="{1B603053-FFD4-D10E-60B6-0048F072986F}"/>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7" name="フリーフォーム: 図形 26">
              <a:extLst>
                <a:ext uri="{FF2B5EF4-FFF2-40B4-BE49-F238E27FC236}">
                  <a16:creationId xmlns:a16="http://schemas.microsoft.com/office/drawing/2014/main" id="{73D307E0-DDAF-B6C3-AB2F-792EDA402881}"/>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28" name="月 27">
              <a:extLst>
                <a:ext uri="{FF2B5EF4-FFF2-40B4-BE49-F238E27FC236}">
                  <a16:creationId xmlns:a16="http://schemas.microsoft.com/office/drawing/2014/main" id="{7DF750BC-910D-0093-FFF0-BBDBD6C79FF3}"/>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9" name="月 28">
              <a:extLst>
                <a:ext uri="{FF2B5EF4-FFF2-40B4-BE49-F238E27FC236}">
                  <a16:creationId xmlns:a16="http://schemas.microsoft.com/office/drawing/2014/main" id="{63B6EFDC-745B-865B-DC11-3A029EDBBC7B}"/>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0" name="月 29">
              <a:extLst>
                <a:ext uri="{FF2B5EF4-FFF2-40B4-BE49-F238E27FC236}">
                  <a16:creationId xmlns:a16="http://schemas.microsoft.com/office/drawing/2014/main" id="{4BC7DB88-FCD9-BE2D-4FD4-5A53649F6682}"/>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正方形/長方形 30">
              <a:extLst>
                <a:ext uri="{FF2B5EF4-FFF2-40B4-BE49-F238E27FC236}">
                  <a16:creationId xmlns:a16="http://schemas.microsoft.com/office/drawing/2014/main" id="{CD0C1B1A-7E98-20AC-A15C-8F078ADF71CF}"/>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2" name="正方形/長方形 31">
              <a:extLst>
                <a:ext uri="{FF2B5EF4-FFF2-40B4-BE49-F238E27FC236}">
                  <a16:creationId xmlns:a16="http://schemas.microsoft.com/office/drawing/2014/main" id="{9ED4B0FD-02EE-8CF7-2F22-1432E8FBFE91}"/>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3" name="円弧 32">
              <a:extLst>
                <a:ext uri="{FF2B5EF4-FFF2-40B4-BE49-F238E27FC236}">
                  <a16:creationId xmlns:a16="http://schemas.microsoft.com/office/drawing/2014/main" id="{461B0378-0726-238A-0E02-A5485AC3E11D}"/>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CEFFD362-DC28-5495-9246-B91B875B65D8}"/>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5" name="正方形/長方形 34">
              <a:extLst>
                <a:ext uri="{FF2B5EF4-FFF2-40B4-BE49-F238E27FC236}">
                  <a16:creationId xmlns:a16="http://schemas.microsoft.com/office/drawing/2014/main" id="{8151D0AA-DD54-192A-22EB-BF1E1FCD878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36" name="正方形/長方形 35">
            <a:extLst>
              <a:ext uri="{FF2B5EF4-FFF2-40B4-BE49-F238E27FC236}">
                <a16:creationId xmlns:a16="http://schemas.microsoft.com/office/drawing/2014/main" id="{AF9F8482-1C18-A6E6-6401-D83B602D202F}"/>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2" name="正方形/長方形 41">
            <a:extLst>
              <a:ext uri="{FF2B5EF4-FFF2-40B4-BE49-F238E27FC236}">
                <a16:creationId xmlns:a16="http://schemas.microsoft.com/office/drawing/2014/main" id="{F21C431F-2335-B988-FC78-48072D8DA64A}"/>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3" name="スライド番号プレースホルダ 2">
            <a:extLst>
              <a:ext uri="{FF2B5EF4-FFF2-40B4-BE49-F238E27FC236}">
                <a16:creationId xmlns:a16="http://schemas.microsoft.com/office/drawing/2014/main" id="{C16494ED-08CF-6351-2FE8-2907B9995EA5}"/>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44" name="Text Box 13">
            <a:extLst>
              <a:ext uri="{FF2B5EF4-FFF2-40B4-BE49-F238E27FC236}">
                <a16:creationId xmlns:a16="http://schemas.microsoft.com/office/drawing/2014/main" id="{72C7C0DA-F427-6DB0-5F5F-AC0040CCE4FB}"/>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5" name="Text Box 32">
            <a:extLst>
              <a:ext uri="{FF2B5EF4-FFF2-40B4-BE49-F238E27FC236}">
                <a16:creationId xmlns:a16="http://schemas.microsoft.com/office/drawing/2014/main" id="{03C961C4-9C49-D044-3516-87411A11C513}"/>
              </a:ext>
            </a:extLst>
          </p:cNvPr>
          <p:cNvSpPr txBox="1">
            <a:spLocks noChangeArrowheads="1"/>
          </p:cNvSpPr>
          <p:nvPr userDrawn="1"/>
        </p:nvSpPr>
        <p:spPr bwMode="gray">
          <a:xfrm>
            <a:off x="479321" y="385134"/>
            <a:ext cx="5497836" cy="3647152"/>
          </a:xfrm>
          <a:prstGeom prst="rect">
            <a:avLst/>
          </a:prstGeom>
          <a:noFill/>
          <a:ln w="9525">
            <a:noFill/>
            <a:miter lim="800000"/>
            <a:headEnd/>
            <a:tailEnd/>
          </a:ln>
          <a:effectLst/>
        </p:spPr>
        <p:txBody>
          <a:bodyPr wrap="square">
            <a:spAutoFit/>
          </a:bodyPr>
          <a:lstStyle/>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難病・小慢データベース利用者</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お問い合わせ窓口</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endParaRPr lang="en-US" altLang="ja-JP" sz="20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1400" b="1" dirty="0">
                <a:solidFill>
                  <a:srgbClr val="404040"/>
                </a:solidFill>
                <a:latin typeface="Yu Gothic UI" panose="020B0500000000000000" pitchFamily="50" charset="-128"/>
                <a:ea typeface="Yu Gothic UI" panose="020B0500000000000000" pitchFamily="50" charset="-128"/>
              </a:rPr>
              <a:t>電話：</a:t>
            </a:r>
            <a:r>
              <a:rPr lang="en-US" altLang="ja-JP" sz="1400" b="1" dirty="0">
                <a:solidFill>
                  <a:srgbClr val="404040"/>
                </a:solidFill>
                <a:latin typeface="Yu Gothic UI" panose="020B0500000000000000" pitchFamily="50" charset="-128"/>
                <a:ea typeface="Yu Gothic UI" panose="020B0500000000000000" pitchFamily="50" charset="-128"/>
              </a:rPr>
              <a:t>0120-764-450</a:t>
            </a:r>
          </a:p>
          <a:p>
            <a:pPr>
              <a:lnSpc>
                <a:spcPct val="100000"/>
              </a:lnSpc>
            </a:pPr>
            <a:r>
              <a:rPr lang="ja-JP" altLang="en-US" sz="1400" b="0" dirty="0">
                <a:solidFill>
                  <a:srgbClr val="404040"/>
                </a:solidFill>
                <a:latin typeface="Yu Gothic UI" panose="020B0500000000000000" pitchFamily="50" charset="-128"/>
                <a:ea typeface="Yu Gothic UI" panose="020B0500000000000000" pitchFamily="50" charset="-128"/>
              </a:rPr>
              <a:t>（受付時間は、厚生労働省開庁日の午前９時から、午後５時まで）</a:t>
            </a:r>
          </a:p>
          <a:p>
            <a:pPr>
              <a:lnSpc>
                <a:spcPct val="100000"/>
              </a:lnSpc>
            </a:pPr>
            <a:endParaRPr lang="en-US" altLang="ja-JP" sz="1400" b="0" dirty="0">
              <a:solidFill>
                <a:srgbClr val="404040"/>
              </a:solidFill>
              <a:latin typeface="Yu Gothic UI" panose="020B0500000000000000" pitchFamily="50" charset="-128"/>
              <a:ea typeface="Yu Gothic UI" panose="020B0500000000000000" pitchFamily="50" charset="-128"/>
            </a:endParaRPr>
          </a:p>
          <a:p>
            <a:pPr>
              <a:lnSpc>
                <a:spcPct val="100000"/>
              </a:lnSpc>
              <a:spcAft>
                <a:spcPts val="600"/>
              </a:spcAft>
            </a:pPr>
            <a:r>
              <a:rPr lang="ja-JP" altLang="en-US" sz="1400" b="1" dirty="0">
                <a:solidFill>
                  <a:srgbClr val="404040"/>
                </a:solidFill>
                <a:latin typeface="Yu Gothic UI" panose="020B0500000000000000" pitchFamily="50" charset="-128"/>
                <a:ea typeface="Yu Gothic UI" panose="020B0500000000000000" pitchFamily="50" charset="-128"/>
              </a:rPr>
              <a:t>メール：</a:t>
            </a:r>
            <a:r>
              <a:rPr lang="en-US" altLang="ja-JP" sz="1400" b="1" dirty="0">
                <a:solidFill>
                  <a:srgbClr val="404040"/>
                </a:solidFill>
                <a:latin typeface="Yu Gothic UI" panose="020B0500000000000000" pitchFamily="50" charset="-128"/>
                <a:ea typeface="Yu Gothic UI" panose="020B0500000000000000" pitchFamily="50" charset="-128"/>
              </a:rPr>
              <a:t>nanbyousyouman.db.ec@hitachi-systems.com</a:t>
            </a:r>
          </a:p>
          <a:p>
            <a:pPr>
              <a:lnSpc>
                <a:spcPct val="100000"/>
              </a:lnSpc>
            </a:pPr>
            <a:r>
              <a:rPr lang="en-US" altLang="ja-JP" sz="1400" b="0" dirty="0">
                <a:solidFill>
                  <a:srgbClr val="404040"/>
                </a:solidFill>
                <a:latin typeface="Yu Gothic UI" panose="020B0500000000000000" pitchFamily="50" charset="-128"/>
                <a:ea typeface="Yu Gothic UI" panose="020B0500000000000000" pitchFamily="50" charset="-128"/>
              </a:rPr>
              <a:t>【</a:t>
            </a: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メールでのお問い合わせ時のお願い事項</a:t>
            </a:r>
            <a:r>
              <a:rPr lang="en-US" altLang="ja-JP" sz="1400" b="0" dirty="0">
                <a:solidFill>
                  <a:srgbClr val="404040"/>
                </a:solidFill>
                <a:latin typeface="Yu Gothic UI" panose="020B0500000000000000" pitchFamily="50" charset="-128"/>
                <a:ea typeface="Yu Gothic UI" panose="020B0500000000000000" pitchFamily="50" charset="-128"/>
              </a:rPr>
              <a:t>】</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メールでのお問い合わせ時は下記の情報をお問い合わせ内容と併せてご提供をお願いいたします。（お問い合わせ者の所属する公共団体名、公共団体コード、医療機関名、医療機関コード）</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メールでのお問い合わせ時は、セキュリティの観点から、メールにファイルを添付しないでください。</a:t>
            </a:r>
          </a:p>
          <a:p>
            <a:pPr>
              <a:lnSpc>
                <a:spcPct val="100000"/>
              </a:lnSpc>
            </a:pPr>
            <a:endParaRPr lang="en-US" altLang="ja-JP" sz="1800" b="1" dirty="0">
              <a:solidFill>
                <a:srgbClr val="001750"/>
              </a:solidFill>
              <a:latin typeface="Yu Gothic UI" panose="020B0500000000000000" pitchFamily="50" charset="-128"/>
              <a:ea typeface="Yu Gothic UI" panose="020B0500000000000000" pitchFamily="50" charset="-128"/>
            </a:endParaRPr>
          </a:p>
        </p:txBody>
      </p:sp>
      <p:sp>
        <p:nvSpPr>
          <p:cNvPr id="49" name="テキスト プレースホルダー 57">
            <a:extLst>
              <a:ext uri="{FF2B5EF4-FFF2-40B4-BE49-F238E27FC236}">
                <a16:creationId xmlns:a16="http://schemas.microsoft.com/office/drawing/2014/main" id="{3F68870D-ADF7-D2E0-5B21-DD2C010E1673}"/>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4285047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13" name="図 12" descr="ea60_010_032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extLst>
      <p:ext uri="{BB962C8B-B14F-4D97-AF65-F5344CB8AC3E}">
        <p14:creationId xmlns:p14="http://schemas.microsoft.com/office/powerpoint/2010/main" val="165152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54" name="スライド番号プレースホルダ 2"/>
          <p:cNvSpPr>
            <a:spLocks noGrp="1"/>
          </p:cNvSpPr>
          <p:nvPr>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3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39" name="グループ化 38"/>
          <p:cNvGrpSpPr/>
          <p:nvPr userDrawn="1"/>
        </p:nvGrpSpPr>
        <p:grpSpPr bwMode="gray">
          <a:xfrm>
            <a:off x="324487" y="2057426"/>
            <a:ext cx="8495663" cy="97488"/>
            <a:chOff x="324487" y="2057426"/>
            <a:chExt cx="8495663" cy="97488"/>
          </a:xfrm>
        </p:grpSpPr>
        <p:sp>
          <p:nvSpPr>
            <p:cNvPr id="40"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1" name="グループ化 16"/>
            <p:cNvGrpSpPr/>
            <p:nvPr/>
          </p:nvGrpSpPr>
          <p:grpSpPr bwMode="gray">
            <a:xfrm>
              <a:off x="324487" y="2057426"/>
              <a:ext cx="1938812" cy="97488"/>
              <a:chOff x="312738" y="2747963"/>
              <a:chExt cx="1970087" cy="109537"/>
            </a:xfrm>
          </p:grpSpPr>
          <p:sp>
            <p:nvSpPr>
              <p:cNvPr id="42" name="正方形/長方形 41"/>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3" name="正方形/長方形 42"/>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4" name="図 43"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bwMode="gray">
          <a:xfrm>
            <a:off x="566739" y="2365096"/>
            <a:ext cx="3267241" cy="397032"/>
          </a:xfrm>
          <a:prstGeom prst="rect">
            <a:avLst/>
          </a:prstGeom>
        </p:spPr>
        <p:txBody>
          <a:bodyPr wrap="none">
            <a:spAutoFit/>
          </a:bodyPr>
          <a:lstStyle>
            <a:lvl1pPr>
              <a:defRPr sz="2200">
                <a:solidFill>
                  <a:schemeClr val="tx1"/>
                </a:solidFill>
                <a:latin typeface="+mj-ea"/>
                <a:ea typeface="+mj-ea"/>
              </a:defRPr>
            </a:lvl1pPr>
          </a:lstStyle>
          <a:p>
            <a:r>
              <a:rPr lang="ja-JP" altLang="en-US" dirty="0"/>
              <a:t>マスタ タイトルの書式設定</a:t>
            </a:r>
          </a:p>
        </p:txBody>
      </p:sp>
      <p:sp>
        <p:nvSpPr>
          <p:cNvPr id="54"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39"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40" name="グループ化 39"/>
          <p:cNvGrpSpPr/>
          <p:nvPr userDrawn="1"/>
        </p:nvGrpSpPr>
        <p:grpSpPr bwMode="gray">
          <a:xfrm>
            <a:off x="324487" y="2057426"/>
            <a:ext cx="8495663" cy="97488"/>
            <a:chOff x="324487" y="2057426"/>
            <a:chExt cx="8495663" cy="97488"/>
          </a:xfrm>
        </p:grpSpPr>
        <p:sp>
          <p:nvSpPr>
            <p:cNvPr id="41"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2" name="グループ化 16"/>
            <p:cNvGrpSpPr/>
            <p:nvPr/>
          </p:nvGrpSpPr>
          <p:grpSpPr bwMode="gray">
            <a:xfrm>
              <a:off x="324487" y="2057426"/>
              <a:ext cx="1938812" cy="97488"/>
              <a:chOff x="312738" y="2747963"/>
              <a:chExt cx="1970087" cy="109537"/>
            </a:xfrm>
          </p:grpSpPr>
          <p:sp>
            <p:nvSpPr>
              <p:cNvPr id="43" name="正方形/長方形 42"/>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4" name="正方形/長方形 43"/>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5" name="図 44"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userDrawn="1">
            <p:ph type="title"/>
          </p:nvPr>
        </p:nvSpPr>
        <p:spPr bwMode="gray">
          <a:xfrm>
            <a:off x="113192" y="134612"/>
            <a:ext cx="7486488" cy="369332"/>
          </a:xfrm>
          <a:prstGeom prst="rect">
            <a:avLst/>
          </a:prstGeom>
        </p:spPr>
        <p:txBody>
          <a:bodyPr wrap="square">
            <a:spAutoFit/>
          </a:bodyPr>
          <a:lstStyle>
            <a:lvl1pPr>
              <a:defRPr sz="2000">
                <a:solidFill>
                  <a:schemeClr val="tx1"/>
                </a:solidFill>
                <a:latin typeface="+mj-ea"/>
                <a:ea typeface="+mj-ea"/>
              </a:defRPr>
            </a:lvl1pPr>
          </a:lstStyle>
          <a:p>
            <a:r>
              <a:rPr lang="ja-JP" altLang="en-US" dirty="0"/>
              <a:t>マスタ タイトルの書式設定</a:t>
            </a:r>
          </a:p>
        </p:txBody>
      </p:sp>
      <p:sp>
        <p:nvSpPr>
          <p:cNvPr id="36"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73" name="正方形/長方形 11"/>
          <p:cNvSpPr>
            <a:spLocks noChangeArrowheads="1"/>
          </p:cNvSpPr>
          <p:nvPr userDrawn="1"/>
        </p:nvSpPr>
        <p:spPr bwMode="gray">
          <a:xfrm>
            <a:off x="0" y="595775"/>
            <a:ext cx="9144000" cy="66292"/>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74" name="グループ化 62"/>
          <p:cNvGrpSpPr/>
          <p:nvPr userDrawn="1"/>
        </p:nvGrpSpPr>
        <p:grpSpPr bwMode="gray">
          <a:xfrm>
            <a:off x="-3" y="595775"/>
            <a:ext cx="1318393" cy="66292"/>
            <a:chOff x="312738" y="2747963"/>
            <a:chExt cx="1970087" cy="109537"/>
          </a:xfrm>
        </p:grpSpPr>
        <p:sp>
          <p:nvSpPr>
            <p:cNvPr id="75" name="正方形/長方形 74"/>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76" name="正方形/長方形 75"/>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sp>
        <p:nvSpPr>
          <p:cNvPr id="4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9" name="図 48"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4175" y="138115"/>
            <a:ext cx="1195200" cy="34285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pic>
        <p:nvPicPr>
          <p:cNvPr id="3" name="図 2" descr="海の向こうに見える虹&#10;&#10;低い精度で自動的に生成された説明">
            <a:extLst>
              <a:ext uri="{FF2B5EF4-FFF2-40B4-BE49-F238E27FC236}">
                <a16:creationId xmlns:a16="http://schemas.microsoft.com/office/drawing/2014/main" id="{A33B4DBA-7F3A-4A0C-B0F3-A7BCD435B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7428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3D8859-58C1-4FFE-9619-27660A1D6C49}"/>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07116" y="1373598"/>
            <a:ext cx="6489414" cy="2432069"/>
          </a:xfrm>
          <a:prstGeom prst="rect">
            <a:avLst/>
          </a:prstGeom>
        </p:spPr>
      </p:pic>
    </p:spTree>
    <p:extLst>
      <p:ext uri="{BB962C8B-B14F-4D97-AF65-F5344CB8AC3E}">
        <p14:creationId xmlns:p14="http://schemas.microsoft.com/office/powerpoint/2010/main" val="154114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スライド">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A0549ABA-23ED-CBE6-536E-8F6DE6DBAB43}"/>
              </a:ext>
            </a:extLst>
          </p:cNvPr>
          <p:cNvSpPr/>
          <p:nvPr userDrawn="1"/>
        </p:nvSpPr>
        <p:spPr bwMode="gray">
          <a:xfrm>
            <a:off x="0" y="0"/>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2" name="正方形/長方形 8">
            <a:extLst>
              <a:ext uri="{FF2B5EF4-FFF2-40B4-BE49-F238E27FC236}">
                <a16:creationId xmlns:a16="http://schemas.microsoft.com/office/drawing/2014/main" id="{73D21592-839F-926E-01B6-392E5D9ED49B}"/>
              </a:ext>
            </a:extLst>
          </p:cNvPr>
          <p:cNvSpPr/>
          <p:nvPr userDrawn="1"/>
        </p:nvSpPr>
        <p:spPr bwMode="gray">
          <a:xfrm rot="10800000">
            <a:off x="-46069" y="-484106"/>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4" name="月 63">
            <a:extLst>
              <a:ext uri="{FF2B5EF4-FFF2-40B4-BE49-F238E27FC236}">
                <a16:creationId xmlns:a16="http://schemas.microsoft.com/office/drawing/2014/main" id="{FCB7B17D-E7B6-847B-083C-FB27A7356AA1}"/>
              </a:ext>
            </a:extLst>
          </p:cNvPr>
          <p:cNvSpPr/>
          <p:nvPr userDrawn="1"/>
        </p:nvSpPr>
        <p:spPr bwMode="gray">
          <a:xfrm rot="9082689">
            <a:off x="6654226" y="-932081"/>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66" name="円弧 65">
            <a:extLst>
              <a:ext uri="{FF2B5EF4-FFF2-40B4-BE49-F238E27FC236}">
                <a16:creationId xmlns:a16="http://schemas.microsoft.com/office/drawing/2014/main" id="{5A6A6C0D-9BCF-9195-FACF-31DE64BC20C6}"/>
              </a:ext>
            </a:extLst>
          </p:cNvPr>
          <p:cNvSpPr/>
          <p:nvPr userDrawn="1"/>
        </p:nvSpPr>
        <p:spPr bwMode="gray">
          <a:xfrm>
            <a:off x="-1003429" y="-468589"/>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68" name="正方形/長方形 8">
            <a:extLst>
              <a:ext uri="{FF2B5EF4-FFF2-40B4-BE49-F238E27FC236}">
                <a16:creationId xmlns:a16="http://schemas.microsoft.com/office/drawing/2014/main" id="{6C78541C-3195-9BC7-4950-4E27143CAFE5}"/>
              </a:ext>
            </a:extLst>
          </p:cNvPr>
          <p:cNvSpPr/>
          <p:nvPr userDrawn="1"/>
        </p:nvSpPr>
        <p:spPr bwMode="gray">
          <a:xfrm>
            <a:off x="-139194" y="3004324"/>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70" name="フリーフォーム: 図形 69">
            <a:extLst>
              <a:ext uri="{FF2B5EF4-FFF2-40B4-BE49-F238E27FC236}">
                <a16:creationId xmlns:a16="http://schemas.microsoft.com/office/drawing/2014/main" id="{E88C6B1B-0E36-F23D-D27C-3D3DA9CAC7AD}"/>
              </a:ext>
            </a:extLst>
          </p:cNvPr>
          <p:cNvSpPr/>
          <p:nvPr userDrawn="1"/>
        </p:nvSpPr>
        <p:spPr bwMode="gray">
          <a:xfrm>
            <a:off x="2116723" y="3039356"/>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72" name="月 71">
            <a:extLst>
              <a:ext uri="{FF2B5EF4-FFF2-40B4-BE49-F238E27FC236}">
                <a16:creationId xmlns:a16="http://schemas.microsoft.com/office/drawing/2014/main" id="{EBD022A6-A195-144A-9DD3-AC34C991BAB5}"/>
              </a:ext>
            </a:extLst>
          </p:cNvPr>
          <p:cNvSpPr/>
          <p:nvPr userDrawn="1"/>
        </p:nvSpPr>
        <p:spPr bwMode="gray">
          <a:xfrm rot="4515890">
            <a:off x="2471113" y="-424149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4" name="月 73">
            <a:extLst>
              <a:ext uri="{FF2B5EF4-FFF2-40B4-BE49-F238E27FC236}">
                <a16:creationId xmlns:a16="http://schemas.microsoft.com/office/drawing/2014/main" id="{BBF16EF4-3192-DC9D-39E0-678370BE1769}"/>
              </a:ext>
            </a:extLst>
          </p:cNvPr>
          <p:cNvSpPr/>
          <p:nvPr userDrawn="1"/>
        </p:nvSpPr>
        <p:spPr bwMode="gray">
          <a:xfrm rot="4515890">
            <a:off x="2460768" y="-4386658"/>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6" name="月 75">
            <a:extLst>
              <a:ext uri="{FF2B5EF4-FFF2-40B4-BE49-F238E27FC236}">
                <a16:creationId xmlns:a16="http://schemas.microsoft.com/office/drawing/2014/main" id="{0D9C76EC-E9B7-D176-DE89-3D0F4F4CA57A}"/>
              </a:ext>
            </a:extLst>
          </p:cNvPr>
          <p:cNvSpPr/>
          <p:nvPr userDrawn="1"/>
        </p:nvSpPr>
        <p:spPr bwMode="gray">
          <a:xfrm rot="4515890">
            <a:off x="2461456" y="-4385546"/>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8" name="正方形/長方形 77">
            <a:extLst>
              <a:ext uri="{FF2B5EF4-FFF2-40B4-BE49-F238E27FC236}">
                <a16:creationId xmlns:a16="http://schemas.microsoft.com/office/drawing/2014/main" id="{B1BB4A08-E5CA-4414-E00C-D40EB3188D2F}"/>
              </a:ext>
            </a:extLst>
          </p:cNvPr>
          <p:cNvSpPr/>
          <p:nvPr userDrawn="1"/>
        </p:nvSpPr>
        <p:spPr bwMode="gray">
          <a:xfrm>
            <a:off x="-139194" y="5158314"/>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0" name="正方形/長方形 79">
            <a:extLst>
              <a:ext uri="{FF2B5EF4-FFF2-40B4-BE49-F238E27FC236}">
                <a16:creationId xmlns:a16="http://schemas.microsoft.com/office/drawing/2014/main" id="{B3E15358-DF8F-F786-CD67-E60791177E71}"/>
              </a:ext>
            </a:extLst>
          </p:cNvPr>
          <p:cNvSpPr/>
          <p:nvPr userDrawn="1"/>
        </p:nvSpPr>
        <p:spPr bwMode="gray">
          <a:xfrm>
            <a:off x="-2193679" y="-204063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2" name="円弧 81">
            <a:extLst>
              <a:ext uri="{FF2B5EF4-FFF2-40B4-BE49-F238E27FC236}">
                <a16:creationId xmlns:a16="http://schemas.microsoft.com/office/drawing/2014/main" id="{CC8C59C5-772A-1AB6-9366-A2CE87D1E928}"/>
              </a:ext>
            </a:extLst>
          </p:cNvPr>
          <p:cNvSpPr/>
          <p:nvPr userDrawn="1"/>
        </p:nvSpPr>
        <p:spPr bwMode="gray">
          <a:xfrm>
            <a:off x="720067" y="-228740"/>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dirty="0"/>
          </a:p>
        </p:txBody>
      </p:sp>
      <p:sp>
        <p:nvSpPr>
          <p:cNvPr id="84" name="正方形/長方形 83">
            <a:extLst>
              <a:ext uri="{FF2B5EF4-FFF2-40B4-BE49-F238E27FC236}">
                <a16:creationId xmlns:a16="http://schemas.microsoft.com/office/drawing/2014/main" id="{E6A30C2D-177A-E30A-BF81-B09067CFA726}"/>
              </a:ext>
            </a:extLst>
          </p:cNvPr>
          <p:cNvSpPr/>
          <p:nvPr userDrawn="1"/>
        </p:nvSpPr>
        <p:spPr bwMode="gray">
          <a:xfrm>
            <a:off x="-166149" y="-243152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6" name="正方形/長方形 85">
            <a:extLst>
              <a:ext uri="{FF2B5EF4-FFF2-40B4-BE49-F238E27FC236}">
                <a16:creationId xmlns:a16="http://schemas.microsoft.com/office/drawing/2014/main" id="{2D217B72-5D69-FC78-8A90-EAAE04FB4C33}"/>
              </a:ext>
            </a:extLst>
          </p:cNvPr>
          <p:cNvSpPr/>
          <p:nvPr userDrawn="1"/>
        </p:nvSpPr>
        <p:spPr bwMode="gray">
          <a:xfrm>
            <a:off x="9152367" y="-151345"/>
            <a:ext cx="847877"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8" name="Text Box 13">
            <a:extLst>
              <a:ext uri="{FF2B5EF4-FFF2-40B4-BE49-F238E27FC236}">
                <a16:creationId xmlns:a16="http://schemas.microsoft.com/office/drawing/2014/main" id="{008B140B-70CC-F3BB-D5FD-8828C0AE5793}"/>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8" name="テキスト プレースホルダ 48">
            <a:extLst>
              <a:ext uri="{FF2B5EF4-FFF2-40B4-BE49-F238E27FC236}">
                <a16:creationId xmlns:a16="http://schemas.microsoft.com/office/drawing/2014/main" id="{99FD8D38-653C-1027-90B0-CE7D217F9940}"/>
              </a:ext>
            </a:extLst>
          </p:cNvPr>
          <p:cNvSpPr>
            <a:spLocks noGrp="1"/>
          </p:cNvSpPr>
          <p:nvPr>
            <p:ph type="body" sz="quarter" idx="12"/>
          </p:nvPr>
        </p:nvSpPr>
        <p:spPr bwMode="gray">
          <a:xfrm>
            <a:off x="892494" y="2303430"/>
            <a:ext cx="2598788" cy="341632"/>
          </a:xfrm>
          <a:prstGeom prst="rect">
            <a:avLst/>
          </a:prstGeom>
        </p:spPr>
        <p:txBody>
          <a:bodyPr wrap="none">
            <a:spAutoFit/>
          </a:bodyPr>
          <a:lstStyle>
            <a:lvl1pPr>
              <a:buNone/>
              <a:defRPr kumimoji="1" lang="ja-JP" altLang="en-US" sz="18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dirty="0"/>
              <a:t>マスタ テキストの書式設定</a:t>
            </a:r>
          </a:p>
        </p:txBody>
      </p:sp>
      <p:sp>
        <p:nvSpPr>
          <p:cNvPr id="49" name="テキスト プレースホルダ 48">
            <a:extLst>
              <a:ext uri="{FF2B5EF4-FFF2-40B4-BE49-F238E27FC236}">
                <a16:creationId xmlns:a16="http://schemas.microsoft.com/office/drawing/2014/main" id="{9E80B357-D00D-6289-0A04-0068A2BA9CDA}"/>
              </a:ext>
            </a:extLst>
          </p:cNvPr>
          <p:cNvSpPr>
            <a:spLocks noGrp="1"/>
          </p:cNvSpPr>
          <p:nvPr>
            <p:ph type="body" sz="quarter" idx="13" hasCustomPrompt="1"/>
          </p:nvPr>
        </p:nvSpPr>
        <p:spPr bwMode="gray">
          <a:xfrm>
            <a:off x="1047861" y="2952661"/>
            <a:ext cx="6514989" cy="646331"/>
          </a:xfrm>
          <a:prstGeom prst="rect">
            <a:avLst/>
          </a:prstGeom>
        </p:spPr>
        <p:txBody>
          <a:bodyPr wrap="square">
            <a:spAutoFit/>
          </a:bodyPr>
          <a:lstStyle>
            <a:lvl1pPr>
              <a:buNone/>
              <a:defRPr kumimoji="1" lang="ja-JP" altLang="en-US" sz="20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dirty="0"/>
              <a:t>1.</a:t>
            </a:r>
            <a:r>
              <a:rPr kumimoji="1" lang="ja-JP" altLang="en-US" dirty="0"/>
              <a:t> 臨個票の作成</a:t>
            </a:r>
            <a:endParaRPr kumimoji="1" lang="en-US" altLang="ja-JP" dirty="0"/>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en-US" altLang="ja-JP"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16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②臨個票を更新するケース（院内システムを利用しない場合）</a:t>
            </a:r>
            <a:endParaRPr kumimoji="1" lang="ja-JP" altLang="en-US" dirty="0"/>
          </a:p>
        </p:txBody>
      </p:sp>
      <p:sp>
        <p:nvSpPr>
          <p:cNvPr id="55" name="タイトル 54">
            <a:extLst>
              <a:ext uri="{FF2B5EF4-FFF2-40B4-BE49-F238E27FC236}">
                <a16:creationId xmlns:a16="http://schemas.microsoft.com/office/drawing/2014/main" id="{32EECAFB-73DF-88C2-FD3E-25425DDD1DE0}"/>
              </a:ext>
            </a:extLst>
          </p:cNvPr>
          <p:cNvSpPr>
            <a:spLocks noGrp="1"/>
          </p:cNvSpPr>
          <p:nvPr>
            <p:ph type="title"/>
          </p:nvPr>
        </p:nvSpPr>
        <p:spPr>
          <a:xfrm>
            <a:off x="1015717" y="1701142"/>
            <a:ext cx="7886700" cy="648139"/>
          </a:xfrm>
          <a:prstGeom prst="rect">
            <a:avLst/>
          </a:prstGeom>
        </p:spPr>
        <p:txBody>
          <a:bodyPr/>
          <a:lstStyle>
            <a:lvl1pPr>
              <a:defRPr kumimoji="1" lang="ja-JP" altLang="en-US" sz="38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
        <p:nvSpPr>
          <p:cNvPr id="58" name="テキスト プレースホルダー 57">
            <a:extLst>
              <a:ext uri="{FF2B5EF4-FFF2-40B4-BE49-F238E27FC236}">
                <a16:creationId xmlns:a16="http://schemas.microsoft.com/office/drawing/2014/main" id="{46A49CB6-0B8E-1B3F-FFEF-E8C01F0DE645}"/>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3315886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2" name="Text Box 29">
            <a:extLst>
              <a:ext uri="{FF2B5EF4-FFF2-40B4-BE49-F238E27FC236}">
                <a16:creationId xmlns:a16="http://schemas.microsoft.com/office/drawing/2014/main" id="{44DB8FDD-5A2D-E9B9-B2CA-4E03FBCE7057}"/>
              </a:ext>
            </a:extLst>
          </p:cNvPr>
          <p:cNvSpPr txBox="1">
            <a:spLocks noChangeArrowheads="1"/>
          </p:cNvSpPr>
          <p:nvPr userDrawn="1"/>
        </p:nvSpPr>
        <p:spPr bwMode="gray">
          <a:xfrm>
            <a:off x="625839" y="803897"/>
            <a:ext cx="2063385" cy="590931"/>
          </a:xfrm>
          <a:prstGeom prst="rect">
            <a:avLst/>
          </a:prstGeom>
          <a:noFill/>
          <a:ln w="9525">
            <a:noFill/>
            <a:miter lim="800000"/>
            <a:headEnd/>
            <a:tailEnd/>
          </a:ln>
        </p:spPr>
        <p:txBody>
          <a:bodyPr wrap="none">
            <a:spAutoFit/>
          </a:bodyPr>
          <a:lstStyle/>
          <a:p>
            <a:pPr algn="l"/>
            <a:r>
              <a:rPr lang="en-US" altLang="ja-JP" sz="3600" b="1" dirty="0">
                <a:solidFill>
                  <a:srgbClr val="001750"/>
                </a:solidFill>
                <a:latin typeface="Yu Gothic UI" panose="020B0500000000000000" pitchFamily="50" charset="-128"/>
                <a:ea typeface="Yu Gothic UI" panose="020B0500000000000000" pitchFamily="50" charset="-128"/>
                <a:cs typeface="Arial" pitchFamily="34" charset="0"/>
              </a:rPr>
              <a:t>Contents</a:t>
            </a:r>
            <a:endParaRPr lang="en-US" altLang="ja-JP" sz="3600" b="1" dirty="0">
              <a:solidFill>
                <a:srgbClr val="001750"/>
              </a:solidFill>
              <a:latin typeface="Yu Gothic UI" panose="020B0500000000000000" pitchFamily="50" charset="-128"/>
              <a:ea typeface="Yu Gothic UI" panose="020B0500000000000000" pitchFamily="50" charset="-128"/>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hasCustomPrompt="1"/>
          </p:nvPr>
        </p:nvSpPr>
        <p:spPr>
          <a:xfrm>
            <a:off x="625839" y="1713926"/>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１</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hasCustomPrompt="1"/>
          </p:nvPr>
        </p:nvSpPr>
        <p:spPr>
          <a:xfrm>
            <a:off x="625839" y="2279655"/>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２</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hasCustomPrompt="1"/>
          </p:nvPr>
        </p:nvSpPr>
        <p:spPr>
          <a:xfrm>
            <a:off x="625839" y="2845383"/>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３</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Tree>
    <p:extLst>
      <p:ext uri="{BB962C8B-B14F-4D97-AF65-F5344CB8AC3E}">
        <p14:creationId xmlns:p14="http://schemas.microsoft.com/office/powerpoint/2010/main" val="2830542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4" r:id="rId2"/>
    <p:sldLayoutId id="2147483683" r:id="rId3"/>
    <p:sldLayoutId id="2147483679" r:id="rId4"/>
    <p:sldLayoutId id="2147483656"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dt="0"/>
  <p:txStyles>
    <p:title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5.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notesSlide" Target="../notesSlides/notesSlide9.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2.png"/><Relationship Id="rId11" Type="http://schemas.microsoft.com/office/2007/relationships/hdphoto" Target="../media/hdphoto3.wdp"/><Relationship Id="rId5" Type="http://schemas.microsoft.com/office/2018/10/relationships/comments" Target="../comments/modernComment_2B6_204D552F.xml"/><Relationship Id="rId10" Type="http://schemas.openxmlformats.org/officeDocument/2006/relationships/image" Target="../media/image13.png"/><Relationship Id="rId4" Type="http://schemas.openxmlformats.org/officeDocument/2006/relationships/notesSlide" Target="../notesSlides/notesSlide10.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4.png"/><Relationship Id="rId5" Type="http://schemas.microsoft.com/office/2018/10/relationships/comments" Target="../comments/modernComment_2B7_5818895A.xml"/><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4.png"/><Relationship Id="rId5" Type="http://schemas.microsoft.com/office/2018/10/relationships/comments" Target="../comments/modernComment_2B8_60F75356.xml"/><Relationship Id="rId4" Type="http://schemas.openxmlformats.org/officeDocument/2006/relationships/notesSlide" Target="../notesSlides/notesSlide12.xml"/><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6.png"/><Relationship Id="rId5" Type="http://schemas.microsoft.com/office/2018/10/relationships/comments" Target="../comments/modernComment_297_22E83977.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6.png"/><Relationship Id="rId5" Type="http://schemas.microsoft.com/office/2018/10/relationships/comments" Target="../comments/modernComment_2B0_39F4738A.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7.png"/><Relationship Id="rId5" Type="http://schemas.microsoft.com/office/2018/10/relationships/comments" Target="../comments/modernComment_2B1_CF4FBFDD.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8.png"/><Relationship Id="rId5" Type="http://schemas.microsoft.com/office/2018/10/relationships/comments" Target="../comments/modernComment_2B4_4E08764D.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384B085-9479-C630-774A-338EEF86A0C7}"/>
              </a:ext>
            </a:extLst>
          </p:cNvPr>
          <p:cNvSpPr>
            <a:spLocks noGrp="1"/>
          </p:cNvSpPr>
          <p:nvPr>
            <p:ph type="body" sz="quarter" idx="12"/>
          </p:nvPr>
        </p:nvSpPr>
        <p:spPr/>
        <p:txBody>
          <a:bodyPr/>
          <a:lstStyle/>
          <a:p>
            <a:r>
              <a:rPr kumimoji="1" lang="zh-TW" altLang="en-US" dirty="0"/>
              <a:t>（難病編）医療機関用</a:t>
            </a:r>
          </a:p>
        </p:txBody>
      </p:sp>
      <p:sp>
        <p:nvSpPr>
          <p:cNvPr id="10" name="テキスト プレースホルダー 9">
            <a:extLst>
              <a:ext uri="{FF2B5EF4-FFF2-40B4-BE49-F238E27FC236}">
                <a16:creationId xmlns:a16="http://schemas.microsoft.com/office/drawing/2014/main" id="{0842F82F-0D18-ED00-B87A-1FCCED04BD24}"/>
              </a:ext>
            </a:extLst>
          </p:cNvPr>
          <p:cNvSpPr>
            <a:spLocks noGrp="1"/>
          </p:cNvSpPr>
          <p:nvPr>
            <p:ph type="body" sz="quarter" idx="13"/>
          </p:nvPr>
        </p:nvSpPr>
        <p:spPr>
          <a:xfrm>
            <a:off x="1047861" y="2952661"/>
            <a:ext cx="6794561" cy="646331"/>
          </a:xfrm>
        </p:spPr>
        <p:txBody>
          <a:bodyPr/>
          <a:lstStyle/>
          <a:p>
            <a:pPr>
              <a:lnSpc>
                <a:spcPct val="90000"/>
              </a:lnSpc>
              <a:spcBef>
                <a:spcPts val="0"/>
              </a:spcBef>
            </a:pPr>
            <a:r>
              <a:rPr lang="en-US" altLang="ja-JP" dirty="0"/>
              <a:t>1.</a:t>
            </a:r>
            <a:r>
              <a:rPr lang="ja-JP" altLang="en-US" dirty="0"/>
              <a:t> 臨個票の作成</a:t>
            </a:r>
            <a:endParaRPr lang="en-US" altLang="ja-JP" dirty="0"/>
          </a:p>
          <a:p>
            <a:pPr>
              <a:lnSpc>
                <a:spcPct val="90000"/>
              </a:lnSpc>
              <a:spcBef>
                <a:spcPts val="0"/>
              </a:spcBef>
            </a:pPr>
            <a:r>
              <a:rPr lang="ja-JP" altLang="en-US" b="0" dirty="0"/>
              <a:t>　</a:t>
            </a:r>
            <a:r>
              <a:rPr lang="ja-JP" altLang="en-US" sz="1600" b="0" dirty="0"/>
              <a:t>③臨個票を新規に作成または更新するケース（院内システムを利用する場合）</a:t>
            </a:r>
          </a:p>
        </p:txBody>
      </p:sp>
      <p:sp>
        <p:nvSpPr>
          <p:cNvPr id="11" name="タイトル 10">
            <a:extLst>
              <a:ext uri="{FF2B5EF4-FFF2-40B4-BE49-F238E27FC236}">
                <a16:creationId xmlns:a16="http://schemas.microsoft.com/office/drawing/2014/main" id="{162295FC-DA14-A2B8-4260-9B29A47817C4}"/>
              </a:ext>
            </a:extLst>
          </p:cNvPr>
          <p:cNvSpPr>
            <a:spLocks noGrp="1"/>
          </p:cNvSpPr>
          <p:nvPr>
            <p:ph type="title"/>
          </p:nvPr>
        </p:nvSpPr>
        <p:spPr/>
        <p:txBody>
          <a:bodyPr/>
          <a:lstStyle/>
          <a:p>
            <a:r>
              <a:rPr lang="ja-JP" altLang="en-US" sz="3800" b="1" kern="0" dirty="0">
                <a:solidFill>
                  <a:srgbClr val="404040"/>
                </a:solidFill>
                <a:latin typeface="Yu Gothic UI" panose="020B0500000000000000" pitchFamily="50" charset="-128"/>
                <a:ea typeface="Yu Gothic UI" panose="020B0500000000000000" pitchFamily="50" charset="-128"/>
              </a:rPr>
              <a:t>難病・小慢</a:t>
            </a:r>
            <a:r>
              <a:rPr lang="en-US" altLang="ja-JP" sz="3800" b="1" kern="0" dirty="0">
                <a:solidFill>
                  <a:srgbClr val="404040"/>
                </a:solidFill>
                <a:latin typeface="Yu Gothic UI" panose="020B0500000000000000" pitchFamily="50" charset="-128"/>
                <a:ea typeface="Yu Gothic UI" panose="020B0500000000000000" pitchFamily="50" charset="-128"/>
              </a:rPr>
              <a:t>DB</a:t>
            </a:r>
            <a:r>
              <a:rPr lang="ja-JP" altLang="en-US" sz="3800" b="1" kern="0" dirty="0">
                <a:solidFill>
                  <a:srgbClr val="404040"/>
                </a:solidFill>
                <a:latin typeface="Yu Gothic UI" panose="020B0500000000000000" pitchFamily="50" charset="-128"/>
                <a:ea typeface="Yu Gothic UI" panose="020B0500000000000000" pitchFamily="50" charset="-128"/>
              </a:rPr>
              <a:t>システム説明動画</a:t>
            </a:r>
            <a:endParaRPr lang="ja-JP" altLang="en-US" dirty="0"/>
          </a:p>
        </p:txBody>
      </p:sp>
      <p:sp>
        <p:nvSpPr>
          <p:cNvPr id="13" name="テキスト プレースホルダー 12">
            <a:extLst>
              <a:ext uri="{FF2B5EF4-FFF2-40B4-BE49-F238E27FC236}">
                <a16:creationId xmlns:a16="http://schemas.microsoft.com/office/drawing/2014/main" id="{CE0EAE3E-2717-C915-E63E-91722F5BC37B}"/>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この動画では、医療機関の方を対象として、院内システムを利用するケースを例に、難病</a:t>
            </a:r>
            <a:r>
              <a:rPr lang="en-US" altLang="ja-JP" sz="1400" dirty="0">
                <a:solidFill>
                  <a:schemeClr val="bg1"/>
                </a:solidFill>
              </a:rPr>
              <a:t>DB</a:t>
            </a:r>
            <a:r>
              <a:rPr lang="ja-JP" altLang="en-US" sz="1400" dirty="0">
                <a:solidFill>
                  <a:schemeClr val="bg1"/>
                </a:solidFill>
              </a:rPr>
              <a:t>を使用して臨個票を新規作成または更新する操作の流れ、画面、操作のポイントなどについて説明します。</a:t>
            </a:r>
          </a:p>
        </p:txBody>
      </p:sp>
      <p:pic>
        <p:nvPicPr>
          <p:cNvPr id="2" name="00-1-③">
            <a:hlinkClick r:id="" action="ppaction://media"/>
            <a:extLst>
              <a:ext uri="{FF2B5EF4-FFF2-40B4-BE49-F238E27FC236}">
                <a16:creationId xmlns:a16="http://schemas.microsoft.com/office/drawing/2014/main" id="{96B78D52-A7F0-31C8-40E7-FF20F1E431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9459" y="-683879"/>
            <a:ext cx="609600" cy="609600"/>
          </a:xfrm>
          <a:prstGeom prst="rect">
            <a:avLst/>
          </a:prstGeom>
        </p:spPr>
      </p:pic>
    </p:spTree>
    <p:extLst>
      <p:ext uri="{BB962C8B-B14F-4D97-AF65-F5344CB8AC3E}">
        <p14:creationId xmlns:p14="http://schemas.microsoft.com/office/powerpoint/2010/main" val="96422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6800">
        <p15:prstTrans prst="peelOff"/>
      </p:transition>
    </mc:Choice>
    <mc:Fallback xmlns="">
      <p:transition spd="slow" advClick="0" advTm="16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A502A2D2-D3E0-342E-D123-2AD43570B8C9}"/>
              </a:ext>
            </a:extLst>
          </p:cNvPr>
          <p:cNvPicPr>
            <a:picLocks noChangeAspect="1"/>
          </p:cNvPicPr>
          <p:nvPr/>
        </p:nvPicPr>
        <p:blipFill rotWithShape="1">
          <a:blip r:embed="rId5"/>
          <a:srcRect t="15238" b="10929"/>
          <a:stretch/>
        </p:blipFill>
        <p:spPr>
          <a:xfrm>
            <a:off x="234653" y="752604"/>
            <a:ext cx="3911181" cy="2256764"/>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6DE6F959-030B-336C-9B82-996C6545201C}"/>
              </a:ext>
            </a:extLst>
          </p:cNvPr>
          <p:cNvSpPr>
            <a:spLocks noGrp="1"/>
          </p:cNvSpPr>
          <p:nvPr>
            <p:ph type="body" sz="quarter" idx="14"/>
          </p:nvPr>
        </p:nvSpPr>
        <p:spPr/>
        <p:txBody>
          <a:bodyPr/>
          <a:lstStyle/>
          <a:p>
            <a:pPr>
              <a:lnSpc>
                <a:spcPct val="90000"/>
              </a:lnSpc>
              <a:spcBef>
                <a:spcPts val="0"/>
              </a:spcBef>
            </a:pPr>
            <a:r>
              <a:rPr lang="ja-JP" altLang="en-US" dirty="0"/>
              <a:t>臨床調査個人票検索画面の</a:t>
            </a:r>
            <a:r>
              <a:rPr lang="en-US" altLang="ja-JP" dirty="0"/>
              <a:t>[</a:t>
            </a:r>
            <a:r>
              <a:rPr lang="ja-JP" altLang="en-US" dirty="0"/>
              <a:t>一括承認</a:t>
            </a:r>
            <a:r>
              <a:rPr lang="en-US" altLang="ja-JP" dirty="0"/>
              <a:t>]</a:t>
            </a:r>
            <a:r>
              <a:rPr lang="ja-JP" altLang="en-US" dirty="0"/>
              <a:t>タブは、臨床調査個人票一括登録画面から取り込まれた臨個票を検索し、一括承認する画面です。</a:t>
            </a:r>
          </a:p>
          <a:p>
            <a:pPr>
              <a:lnSpc>
                <a:spcPct val="90000"/>
              </a:lnSpc>
              <a:spcBef>
                <a:spcPts val="0"/>
              </a:spcBef>
            </a:pPr>
            <a:r>
              <a:rPr lang="ja-JP" altLang="en-US" dirty="0"/>
              <a:t>検索結果として、該当する臨個票が表示されます。一括承認の対象をチェックボックスで選択し、 </a:t>
            </a:r>
            <a:r>
              <a:rPr lang="en-US" altLang="ja-JP" dirty="0"/>
              <a:t>[</a:t>
            </a:r>
            <a:r>
              <a:rPr lang="ja-JP" altLang="en-US" dirty="0"/>
              <a:t>一括承認</a:t>
            </a:r>
            <a:r>
              <a:rPr lang="en-US" altLang="ja-JP" dirty="0"/>
              <a:t>]</a:t>
            </a:r>
            <a:r>
              <a:rPr lang="ja-JP" altLang="en-US" dirty="0"/>
              <a:t>ボタンをクリックしてください。</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a:t>
            </a:r>
            <a:r>
              <a:rPr lang="ja-JP" altLang="en-US" dirty="0"/>
              <a:t> </a:t>
            </a:r>
            <a:r>
              <a:rPr lang="zh-TW" altLang="en-US" dirty="0"/>
              <a:t>臨床調査個人票検索画面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34598" y="752603"/>
            <a:ext cx="4677788" cy="1077851"/>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一括承認</a:t>
            </a:r>
            <a:r>
              <a:rPr lang="en-US" altLang="ja-JP" sz="1400" dirty="0">
                <a:solidFill>
                  <a:schemeClr val="tx1"/>
                </a:solidFill>
                <a:latin typeface="+mn-ea"/>
                <a:ea typeface="+mn-ea"/>
              </a:rPr>
              <a:t>]</a:t>
            </a:r>
            <a:r>
              <a:rPr lang="ja-JP" altLang="en-US" sz="1400" dirty="0">
                <a:solidFill>
                  <a:schemeClr val="tx1"/>
                </a:solidFill>
                <a:latin typeface="+mn-ea"/>
                <a:ea typeface="+mn-ea"/>
              </a:rPr>
              <a:t>タブで、一括承認できる臨個票の検索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検索結果から臨個票の一括承認</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34597" y="1990725"/>
            <a:ext cx="4677788" cy="1701399"/>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一括承認</a:t>
            </a:r>
            <a:r>
              <a:rPr lang="en-US" altLang="ja-JP" sz="1400" dirty="0">
                <a:solidFill>
                  <a:schemeClr val="tx1"/>
                </a:solidFill>
                <a:latin typeface="+mn-ea"/>
                <a:ea typeface="+mn-ea"/>
              </a:rPr>
              <a:t>]</a:t>
            </a:r>
            <a:r>
              <a:rPr lang="ja-JP" altLang="en-US" sz="1400" dirty="0">
                <a:solidFill>
                  <a:schemeClr val="tx1"/>
                </a:solidFill>
                <a:latin typeface="+mn-ea"/>
                <a:ea typeface="+mn-ea"/>
              </a:rPr>
              <a:t>タブをクリック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承認する臨個票にチェックを入れる</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一括承認</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4" name="09-1-③">
            <a:hlinkClick r:id="" action="ppaction://media"/>
            <a:extLst>
              <a:ext uri="{FF2B5EF4-FFF2-40B4-BE49-F238E27FC236}">
                <a16:creationId xmlns:a16="http://schemas.microsoft.com/office/drawing/2014/main" id="{23288547-F71B-AC91-046F-9718740B8B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723939"/>
            <a:ext cx="609600" cy="609600"/>
          </a:xfrm>
          <a:prstGeom prst="rect">
            <a:avLst/>
          </a:prstGeom>
        </p:spPr>
      </p:pic>
      <p:sp>
        <p:nvSpPr>
          <p:cNvPr id="5" name="正方形/長方形 4">
            <a:extLst>
              <a:ext uri="{FF2B5EF4-FFF2-40B4-BE49-F238E27FC236}">
                <a16:creationId xmlns:a16="http://schemas.microsoft.com/office/drawing/2014/main" id="{73EB1ADC-E982-0B10-9D57-A0B2B6AF44A5}"/>
              </a:ext>
            </a:extLst>
          </p:cNvPr>
          <p:cNvSpPr/>
          <p:nvPr/>
        </p:nvSpPr>
        <p:spPr>
          <a:xfrm>
            <a:off x="1036568" y="1111433"/>
            <a:ext cx="382658" cy="19587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6" name="正方形/長方形 5">
            <a:extLst>
              <a:ext uri="{FF2B5EF4-FFF2-40B4-BE49-F238E27FC236}">
                <a16:creationId xmlns:a16="http://schemas.microsoft.com/office/drawing/2014/main" id="{0B8A6D3A-AF93-4BBE-AA2C-24C95292822D}"/>
              </a:ext>
            </a:extLst>
          </p:cNvPr>
          <p:cNvSpPr/>
          <p:nvPr/>
        </p:nvSpPr>
        <p:spPr>
          <a:xfrm>
            <a:off x="204788" y="1916906"/>
            <a:ext cx="3911181" cy="109246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579B1FED-71C7-D2EB-4DC3-B097FDCF882A}"/>
              </a:ext>
            </a:extLst>
          </p:cNvPr>
          <p:cNvSpPr/>
          <p:nvPr/>
        </p:nvSpPr>
        <p:spPr>
          <a:xfrm flipH="1">
            <a:off x="208457" y="2062028"/>
            <a:ext cx="258267" cy="764516"/>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CA6967A0-AABF-2465-0FE9-110A14D312E2}"/>
              </a:ext>
            </a:extLst>
          </p:cNvPr>
          <p:cNvSpPr/>
          <p:nvPr/>
        </p:nvSpPr>
        <p:spPr>
          <a:xfrm>
            <a:off x="3621936" y="938683"/>
            <a:ext cx="452866" cy="185267"/>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2" name="図 11">
            <a:extLst>
              <a:ext uri="{FF2B5EF4-FFF2-40B4-BE49-F238E27FC236}">
                <a16:creationId xmlns:a16="http://schemas.microsoft.com/office/drawing/2014/main" id="{6D10D8A1-182A-75DE-C1F1-97FD416B759A}"/>
              </a:ext>
            </a:extLst>
          </p:cNvPr>
          <p:cNvPicPr>
            <a:picLocks noChangeAspect="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Lst>
          </a:blip>
          <a:srcRect l="54612" t="68957" r="40520" b="26075"/>
          <a:stretch/>
        </p:blipFill>
        <p:spPr>
          <a:xfrm>
            <a:off x="3128963" y="2524832"/>
            <a:ext cx="202826" cy="157163"/>
          </a:xfrm>
          <a:prstGeom prst="rect">
            <a:avLst/>
          </a:prstGeom>
          <a:ln>
            <a:noFill/>
          </a:ln>
        </p:spPr>
      </p:pic>
      <p:pic>
        <p:nvPicPr>
          <p:cNvPr id="17" name="図 16">
            <a:extLst>
              <a:ext uri="{FF2B5EF4-FFF2-40B4-BE49-F238E27FC236}">
                <a16:creationId xmlns:a16="http://schemas.microsoft.com/office/drawing/2014/main" id="{CAFA3505-D7A5-0691-94F9-8367B425A7DF}"/>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1562100" y="2521744"/>
            <a:ext cx="369093" cy="76200"/>
          </a:xfrm>
          <a:prstGeom prst="rect">
            <a:avLst/>
          </a:prstGeom>
          <a:ln>
            <a:noFill/>
          </a:ln>
        </p:spPr>
      </p:pic>
    </p:spTree>
    <p:extLst>
      <p:ext uri="{BB962C8B-B14F-4D97-AF65-F5344CB8AC3E}">
        <p14:creationId xmlns:p14="http://schemas.microsoft.com/office/powerpoint/2010/main" val="817783214"/>
      </p:ext>
    </p:extLst>
  </p:cSld>
  <p:clrMapOvr>
    <a:masterClrMapping/>
  </p:clrMapOvr>
  <mc:AlternateContent xmlns:mc="http://schemas.openxmlformats.org/markup-compatibility/2006" xmlns:p14="http://schemas.microsoft.com/office/powerpoint/2010/main">
    <mc:Choice Requires="p14">
      <p:transition spd="med" p14:dur="700" advClick="0" advTm="24330">
        <p:fade/>
      </p:transition>
    </mc:Choice>
    <mc:Fallback xmlns="">
      <p:transition spd="med" advClick="0" advTm="24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29" fill="hold"/>
                                        <p:tgtEl>
                                          <p:spTgt spid="4"/>
                                        </p:tgtEl>
                                      </p:cBhvr>
                                    </p:cmd>
                                  </p:childTnLst>
                                </p:cTn>
                              </p:par>
                              <p:par>
                                <p:cTn id="7" presetID="10" presetClass="entr" presetSubtype="0" fill="hold" grpId="0" nodeType="withEffect">
                                  <p:stCondLst>
                                    <p:cond delay="25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xit" presetSubtype="0" fill="hold" grpId="1" nodeType="withEffect">
                                  <p:stCondLst>
                                    <p:cond delay="1150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12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grpId="1" nodeType="withEffect">
                                  <p:stCondLst>
                                    <p:cond delay="165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18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xit" presetSubtype="0" fill="hold" grpId="1" nodeType="withEffect">
                                  <p:stCondLst>
                                    <p:cond delay="2100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grpId="0" nodeType="withEffect">
                                  <p:stCondLst>
                                    <p:cond delay="21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6" grpId="0" animBg="1"/>
      <p:bldP spid="6" grpId="1" animBg="1"/>
      <p:bldP spid="7" grpId="0" animBg="1"/>
      <p:bldP spid="7"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57D9D285-3FB8-0B7B-18D6-944F924797F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656" y="752603"/>
            <a:ext cx="2844463" cy="3533647"/>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752809A8-FB59-EFAA-6250-C5FBD25743EE}"/>
              </a:ext>
            </a:extLst>
          </p:cNvPr>
          <p:cNvSpPr>
            <a:spLocks noGrp="1"/>
          </p:cNvSpPr>
          <p:nvPr>
            <p:ph type="body" sz="quarter" idx="14"/>
          </p:nvPr>
        </p:nvSpPr>
        <p:spPr/>
        <p:txBody>
          <a:bodyPr/>
          <a:lstStyle/>
          <a:p>
            <a:pPr>
              <a:lnSpc>
                <a:spcPct val="90000"/>
              </a:lnSpc>
              <a:spcBef>
                <a:spcPts val="0"/>
              </a:spcBef>
            </a:pPr>
            <a:r>
              <a:rPr lang="ja-JP" altLang="en-US" dirty="0"/>
              <a:t>一括承認する臨個票の内容を確認したい場合は、臨床調査個人票検索画面の</a:t>
            </a:r>
            <a:r>
              <a:rPr lang="en-US" altLang="ja-JP" dirty="0"/>
              <a:t>[</a:t>
            </a:r>
            <a:r>
              <a:rPr lang="ja-JP" altLang="en-US" dirty="0"/>
              <a:t>検索</a:t>
            </a:r>
            <a:r>
              <a:rPr lang="en-US" altLang="ja-JP" dirty="0"/>
              <a:t>]</a:t>
            </a:r>
            <a:r>
              <a:rPr lang="ja-JP" altLang="en-US" dirty="0"/>
              <a:t>タブを表示し、該当の臨個票を検索します。検索結果の右の</a:t>
            </a:r>
            <a:r>
              <a:rPr lang="en-US" altLang="ja-JP" dirty="0"/>
              <a:t>[</a:t>
            </a:r>
            <a:r>
              <a:rPr lang="ja-JP" altLang="en-US" dirty="0"/>
              <a:t>操作</a:t>
            </a:r>
            <a:r>
              <a:rPr lang="en-US" altLang="ja-JP" dirty="0"/>
              <a:t>]</a:t>
            </a:r>
            <a:r>
              <a:rPr lang="ja-JP" altLang="en-US" dirty="0"/>
              <a:t>欄に</a:t>
            </a:r>
            <a:r>
              <a:rPr lang="en-US" altLang="ja-JP" dirty="0"/>
              <a:t>[</a:t>
            </a:r>
            <a:r>
              <a:rPr lang="ja-JP" altLang="en-US" dirty="0"/>
              <a:t>閲覧</a:t>
            </a:r>
            <a:r>
              <a:rPr lang="en-US" altLang="ja-JP" dirty="0"/>
              <a:t>]</a:t>
            </a:r>
            <a:r>
              <a:rPr lang="ja-JP" altLang="en-US" dirty="0"/>
              <a:t>や</a:t>
            </a:r>
            <a:r>
              <a:rPr lang="en-US" altLang="ja-JP" dirty="0"/>
              <a:t>[</a:t>
            </a:r>
            <a:r>
              <a:rPr lang="ja-JP" altLang="en-US" dirty="0"/>
              <a:t>編集</a:t>
            </a:r>
            <a:r>
              <a:rPr lang="en-US" altLang="ja-JP" dirty="0"/>
              <a:t>]</a:t>
            </a:r>
            <a:r>
              <a:rPr lang="ja-JP" altLang="en-US" dirty="0"/>
              <a:t>などのボタンが表示されますので、これらのボタンから、臨個票を閲覧、編集してください。</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a:t>
            </a:r>
            <a:r>
              <a:rPr lang="ja-JP" altLang="en-US" dirty="0"/>
              <a:t> </a:t>
            </a:r>
            <a:r>
              <a:rPr lang="zh-TW" altLang="en-US" dirty="0"/>
              <a:t>臨床調査個人票検索画面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25073" y="752603"/>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dirty="0">
              <a:solidFill>
                <a:schemeClr val="tx1"/>
              </a:solidFill>
              <a:latin typeface="+mn-ea"/>
              <a:ea typeface="+mn-ea"/>
            </a:endParaRPr>
          </a:p>
          <a:p>
            <a:pPr>
              <a:lnSpc>
                <a:spcPct val="120000"/>
              </a:lnSpc>
            </a:pPr>
            <a:r>
              <a:rPr lang="ja-JP" altLang="en-US" sz="1400" dirty="0">
                <a:solidFill>
                  <a:schemeClr val="tx1"/>
                </a:solidFill>
                <a:latin typeface="+mn-ea"/>
                <a:ea typeface="+mn-ea"/>
              </a:rPr>
              <a:t>臨個票の内容を確認したい場合は、</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タブから該当の臨個票を検索する。検索結果の右の</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a:t>
            </a:r>
            <a:r>
              <a:rPr lang="en-US" altLang="ja-JP" sz="1400" dirty="0">
                <a:solidFill>
                  <a:schemeClr val="tx1"/>
                </a:solidFill>
                <a:latin typeface="+mn-ea"/>
                <a:ea typeface="+mn-ea"/>
              </a:rPr>
              <a:t>[</a:t>
            </a:r>
            <a:r>
              <a:rPr lang="ja-JP" altLang="en-US" sz="1400" dirty="0">
                <a:solidFill>
                  <a:schemeClr val="tx1"/>
                </a:solidFill>
                <a:latin typeface="+mn-ea"/>
                <a:ea typeface="+mn-ea"/>
              </a:rPr>
              <a:t>閲覧</a:t>
            </a:r>
            <a:r>
              <a:rPr lang="en-US" altLang="ja-JP" sz="1400" dirty="0">
                <a:solidFill>
                  <a:schemeClr val="tx1"/>
                </a:solidFill>
                <a:latin typeface="+mn-ea"/>
                <a:ea typeface="+mn-ea"/>
              </a:rPr>
              <a:t>]</a:t>
            </a:r>
            <a:r>
              <a:rPr lang="ja-JP" altLang="en-US" sz="1400" dirty="0">
                <a:solidFill>
                  <a:schemeClr val="tx1"/>
                </a:solidFill>
                <a:latin typeface="+mn-ea"/>
                <a:ea typeface="+mn-ea"/>
              </a:rPr>
              <a:t>や</a:t>
            </a:r>
            <a:r>
              <a:rPr lang="en-US" altLang="ja-JP" sz="1400" dirty="0">
                <a:solidFill>
                  <a:schemeClr val="tx1"/>
                </a:solidFill>
                <a:latin typeface="+mn-ea"/>
                <a:ea typeface="+mn-ea"/>
              </a:rPr>
              <a:t>[</a:t>
            </a:r>
            <a:r>
              <a:rPr lang="ja-JP" altLang="en-US" sz="1400" dirty="0">
                <a:solidFill>
                  <a:schemeClr val="tx1"/>
                </a:solidFill>
                <a:latin typeface="+mn-ea"/>
                <a:ea typeface="+mn-ea"/>
              </a:rPr>
              <a:t>編集</a:t>
            </a:r>
            <a:r>
              <a:rPr lang="en-US" altLang="ja-JP" sz="1400" dirty="0">
                <a:solidFill>
                  <a:schemeClr val="tx1"/>
                </a:solidFill>
                <a:latin typeface="+mn-ea"/>
                <a:ea typeface="+mn-ea"/>
              </a:rPr>
              <a:t>]</a:t>
            </a:r>
            <a:r>
              <a:rPr lang="ja-JP" altLang="en-US" sz="1400" dirty="0">
                <a:solidFill>
                  <a:schemeClr val="tx1"/>
                </a:solidFill>
                <a:latin typeface="+mn-ea"/>
                <a:ea typeface="+mn-ea"/>
              </a:rPr>
              <a:t>などのボタンが表示され、これらのボタンをクリックすることで臨個票の閲覧、編集、承認ができる。</a:t>
            </a:r>
            <a:endParaRPr lang="en-US" altLang="ja-JP" sz="1400" dirty="0">
              <a:solidFill>
                <a:schemeClr val="tx1"/>
              </a:solidFill>
              <a:latin typeface="+mn-ea"/>
              <a:ea typeface="+mn-ea"/>
            </a:endParaRPr>
          </a:p>
        </p:txBody>
      </p:sp>
      <p:pic>
        <p:nvPicPr>
          <p:cNvPr id="5" name="10-1-③">
            <a:hlinkClick r:id="" action="ppaction://media"/>
            <a:extLst>
              <a:ext uri="{FF2B5EF4-FFF2-40B4-BE49-F238E27FC236}">
                <a16:creationId xmlns:a16="http://schemas.microsoft.com/office/drawing/2014/main" id="{D6AD11C9-D8CF-6491-AADC-D3076B7CAE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71944"/>
            <a:ext cx="609600" cy="609600"/>
          </a:xfrm>
          <a:prstGeom prst="rect">
            <a:avLst/>
          </a:prstGeom>
        </p:spPr>
      </p:pic>
      <p:sp>
        <p:nvSpPr>
          <p:cNvPr id="6" name="正方形/長方形 5">
            <a:extLst>
              <a:ext uri="{FF2B5EF4-FFF2-40B4-BE49-F238E27FC236}">
                <a16:creationId xmlns:a16="http://schemas.microsoft.com/office/drawing/2014/main" id="{F9511ED0-17AC-B840-D93C-77F08B896C01}"/>
              </a:ext>
            </a:extLst>
          </p:cNvPr>
          <p:cNvSpPr/>
          <p:nvPr/>
        </p:nvSpPr>
        <p:spPr>
          <a:xfrm>
            <a:off x="238921" y="922225"/>
            <a:ext cx="215898" cy="15886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8F19CECA-44E1-2D90-8B13-BC217FE3CD04}"/>
              </a:ext>
            </a:extLst>
          </p:cNvPr>
          <p:cNvSpPr/>
          <p:nvPr/>
        </p:nvSpPr>
        <p:spPr>
          <a:xfrm>
            <a:off x="2533650" y="3143250"/>
            <a:ext cx="514350" cy="892146"/>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7E0FE188-8434-386B-B0D1-7EA9D4B878D9}"/>
              </a:ext>
            </a:extLst>
          </p:cNvPr>
          <p:cNvSpPr/>
          <p:nvPr/>
        </p:nvSpPr>
        <p:spPr>
          <a:xfrm>
            <a:off x="257176" y="1172562"/>
            <a:ext cx="2821943" cy="160949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6" name="正方形/長方形 15">
            <a:extLst>
              <a:ext uri="{FF2B5EF4-FFF2-40B4-BE49-F238E27FC236}">
                <a16:creationId xmlns:a16="http://schemas.microsoft.com/office/drawing/2014/main" id="{9A6103D5-27D9-84F8-CD6D-BD28D4083864}"/>
              </a:ext>
            </a:extLst>
          </p:cNvPr>
          <p:cNvSpPr/>
          <p:nvPr/>
        </p:nvSpPr>
        <p:spPr>
          <a:xfrm>
            <a:off x="1379175" y="2816486"/>
            <a:ext cx="286591" cy="15414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7" name="正方形/長方形 16">
            <a:extLst>
              <a:ext uri="{FF2B5EF4-FFF2-40B4-BE49-F238E27FC236}">
                <a16:creationId xmlns:a16="http://schemas.microsoft.com/office/drawing/2014/main" id="{CF20C387-BDEB-37D5-CB1E-F92B71BD6709}"/>
              </a:ext>
            </a:extLst>
          </p:cNvPr>
          <p:cNvSpPr/>
          <p:nvPr/>
        </p:nvSpPr>
        <p:spPr>
          <a:xfrm>
            <a:off x="257176" y="2995546"/>
            <a:ext cx="2790824" cy="103984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2" name="図 11">
            <a:extLst>
              <a:ext uri="{FF2B5EF4-FFF2-40B4-BE49-F238E27FC236}">
                <a16:creationId xmlns:a16="http://schemas.microsoft.com/office/drawing/2014/main" id="{51B76F12-B3E9-9B1F-A75A-003FF41DED59}"/>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1900239" y="3440907"/>
            <a:ext cx="158546" cy="130800"/>
          </a:xfrm>
          <a:prstGeom prst="rect">
            <a:avLst/>
          </a:prstGeom>
          <a:ln>
            <a:noFill/>
          </a:ln>
        </p:spPr>
      </p:pic>
      <p:pic>
        <p:nvPicPr>
          <p:cNvPr id="13" name="図 12">
            <a:extLst>
              <a:ext uri="{FF2B5EF4-FFF2-40B4-BE49-F238E27FC236}">
                <a16:creationId xmlns:a16="http://schemas.microsoft.com/office/drawing/2014/main" id="{32AD1599-3B03-62D4-0A99-C4AF85FA4D1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l="57607" t="85804" r="35919" b="9703"/>
          <a:stretch/>
        </p:blipFill>
        <p:spPr bwMode="auto">
          <a:xfrm>
            <a:off x="1877016" y="3785201"/>
            <a:ext cx="184150" cy="158750"/>
          </a:xfrm>
          <a:prstGeom prst="rect">
            <a:avLst/>
          </a:prstGeom>
          <a:ln>
            <a:noFill/>
          </a:ln>
        </p:spPr>
      </p:pic>
    </p:spTree>
    <p:extLst>
      <p:ext uri="{BB962C8B-B14F-4D97-AF65-F5344CB8AC3E}">
        <p14:creationId xmlns:p14="http://schemas.microsoft.com/office/powerpoint/2010/main" val="541938991"/>
      </p:ext>
    </p:extLst>
  </p:cSld>
  <p:clrMapOvr>
    <a:masterClrMapping/>
  </p:clrMapOvr>
  <mc:AlternateContent xmlns:mc="http://schemas.openxmlformats.org/markup-compatibility/2006" xmlns:p14="http://schemas.microsoft.com/office/powerpoint/2010/main">
    <mc:Choice Requires="p14">
      <p:transition spd="med" p14:dur="700" advClick="0" advTm="22500">
        <p:fade/>
      </p:transition>
    </mc:Choice>
    <mc:Fallback xmlns="">
      <p:transition spd="med" advClick="0" advTm="2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02" fill="hold"/>
                                        <p:tgtEl>
                                          <p:spTgt spid="5"/>
                                        </p:tgtEl>
                                      </p:cBhvr>
                                    </p:cmd>
                                  </p:childTnLst>
                                </p:cTn>
                              </p:par>
                              <p:par>
                                <p:cTn id="7" presetID="10" presetClass="entr" presetSubtype="0" fill="hold" grpId="0" nodeType="withEffect">
                                  <p:stCondLst>
                                    <p:cond delay="4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8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8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85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xit" presetSubtype="0" fill="hold" grpId="1" nodeType="withEffect">
                                  <p:stCondLst>
                                    <p:cond delay="1050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grpId="1" nodeType="withEffect">
                                  <p:stCondLst>
                                    <p:cond delay="1050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ntr" presetSubtype="0" fill="hold" grpId="0" nodeType="withEffect">
                                  <p:stCondLst>
                                    <p:cond delay="115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xit" presetSubtype="0" fill="hold" grpId="1" nodeType="withEffect">
                                  <p:stCondLst>
                                    <p:cond delay="1250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ntr" presetSubtype="0" fill="hold" grpId="0" nodeType="withEffect">
                                  <p:stCondLst>
                                    <p:cond delay="130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7" grpId="0" animBg="1"/>
      <p:bldP spid="10" grpId="0" animBg="1"/>
      <p:bldP spid="10" grpId="1" animBg="1"/>
      <p:bldP spid="16" grpId="0" animBg="1"/>
      <p:bldP spid="16" grpId="1" animBg="1"/>
      <p:bldP spid="17" grpId="0" animBg="1"/>
      <p:bldP spid="17" grpId="1" animBg="1"/>
    </p:bld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B4AA462-D56D-0FA7-6726-D6854DF8E888}"/>
              </a:ext>
            </a:extLst>
          </p:cNvPr>
          <p:cNvPicPr>
            <a:picLocks noChangeAspect="1"/>
          </p:cNvPicPr>
          <p:nvPr/>
        </p:nvPicPr>
        <p:blipFill>
          <a:blip r:embed="rId6"/>
          <a:stretch>
            <a:fillRect/>
          </a:stretch>
        </p:blipFill>
        <p:spPr>
          <a:xfrm>
            <a:off x="234653" y="752604"/>
            <a:ext cx="3913200" cy="3163001"/>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491D81F1-7D23-6282-8B3D-801E1ED67B8D}"/>
              </a:ext>
            </a:extLst>
          </p:cNvPr>
          <p:cNvSpPr>
            <a:spLocks noGrp="1"/>
          </p:cNvSpPr>
          <p:nvPr>
            <p:ph type="body" sz="quarter" idx="14"/>
          </p:nvPr>
        </p:nvSpPr>
        <p:spPr/>
        <p:txBody>
          <a:bodyPr/>
          <a:lstStyle/>
          <a:p>
            <a:pPr>
              <a:lnSpc>
                <a:spcPct val="90000"/>
              </a:lnSpc>
              <a:spcBef>
                <a:spcPts val="0"/>
              </a:spcBef>
            </a:pPr>
            <a:r>
              <a:rPr lang="ja-JP" altLang="en-US" dirty="0"/>
              <a:t>臨床調査個人票出力画面は、臨個票のステータスや保険者番号から臨個票を検索する画面です。</a:t>
            </a:r>
          </a:p>
          <a:p>
            <a:pPr>
              <a:lnSpc>
                <a:spcPct val="90000"/>
              </a:lnSpc>
              <a:spcBef>
                <a:spcPts val="0"/>
              </a:spcBef>
            </a:pPr>
            <a:r>
              <a:rPr lang="ja-JP" altLang="en-US" dirty="0"/>
              <a:t>検索結果は臨個票単位で表示され、</a:t>
            </a:r>
            <a:r>
              <a:rPr lang="en-US" altLang="ja-JP" dirty="0"/>
              <a:t>[</a:t>
            </a:r>
            <a:r>
              <a:rPr lang="ja-JP" altLang="en-US" dirty="0"/>
              <a:t>帳票出力</a:t>
            </a:r>
            <a:r>
              <a:rPr lang="en-US" altLang="ja-JP" dirty="0"/>
              <a:t>]</a:t>
            </a:r>
            <a:r>
              <a:rPr lang="ja-JP" altLang="en-US" dirty="0"/>
              <a:t>ボタンをクリックするとアクセスキー付きの臨個票の印刷プレビュー画面が表示されます。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en-US" dirty="0"/>
              <a:t>臨床調査個人票出力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34598" y="752602"/>
            <a:ext cx="4677788" cy="1152397"/>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ステータス、保険者番号、氏名などでの臨個票の検索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検索結果から、臨個票の閲覧・無効化・出力など</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34597" y="2015004"/>
            <a:ext cx="4677788" cy="1701399"/>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検索結果一覧に表示された臨個票について、</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その後表示される画面で、臨個票の印刷などを行う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5" name="11-1-③">
            <a:hlinkClick r:id="" action="ppaction://media"/>
            <a:extLst>
              <a:ext uri="{FF2B5EF4-FFF2-40B4-BE49-F238E27FC236}">
                <a16:creationId xmlns:a16="http://schemas.microsoft.com/office/drawing/2014/main" id="{195C3B6F-1F32-7B86-C4C8-70FC0C5807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728500"/>
            <a:ext cx="609600" cy="609600"/>
          </a:xfrm>
          <a:prstGeom prst="rect">
            <a:avLst/>
          </a:prstGeom>
        </p:spPr>
      </p:pic>
      <p:sp>
        <p:nvSpPr>
          <p:cNvPr id="11" name="正方形/長方形 10">
            <a:extLst>
              <a:ext uri="{FF2B5EF4-FFF2-40B4-BE49-F238E27FC236}">
                <a16:creationId xmlns:a16="http://schemas.microsoft.com/office/drawing/2014/main" id="{D4E1E647-56D8-DCB9-D9E4-FA747C232EEF}"/>
              </a:ext>
            </a:extLst>
          </p:cNvPr>
          <p:cNvSpPr/>
          <p:nvPr/>
        </p:nvSpPr>
        <p:spPr>
          <a:xfrm>
            <a:off x="3280569" y="3317081"/>
            <a:ext cx="446088" cy="1905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0CAFC0DB-115A-A052-8971-B00842E26350}"/>
              </a:ext>
            </a:extLst>
          </p:cNvPr>
          <p:cNvSpPr/>
          <p:nvPr/>
        </p:nvSpPr>
        <p:spPr>
          <a:xfrm>
            <a:off x="423861" y="1173199"/>
            <a:ext cx="3524250" cy="93182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75FBB483-3BD5-C5E6-5241-FB6058F4E20C}"/>
              </a:ext>
            </a:extLst>
          </p:cNvPr>
          <p:cNvSpPr/>
          <p:nvPr/>
        </p:nvSpPr>
        <p:spPr>
          <a:xfrm>
            <a:off x="1843087" y="2102644"/>
            <a:ext cx="347663" cy="18811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DB8D45FC-32A4-36BE-9900-076A6A283760}"/>
              </a:ext>
            </a:extLst>
          </p:cNvPr>
          <p:cNvSpPr/>
          <p:nvPr/>
        </p:nvSpPr>
        <p:spPr>
          <a:xfrm>
            <a:off x="381000" y="2323341"/>
            <a:ext cx="3607260" cy="159226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6" name="図 5">
            <a:extLst>
              <a:ext uri="{FF2B5EF4-FFF2-40B4-BE49-F238E27FC236}">
                <a16:creationId xmlns:a16="http://schemas.microsoft.com/office/drawing/2014/main" id="{E1B4C037-F278-634A-5B1B-D6B994ABFB15}"/>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369343" y="2936081"/>
            <a:ext cx="202406" cy="157163"/>
          </a:xfrm>
          <a:prstGeom prst="rect">
            <a:avLst/>
          </a:prstGeom>
          <a:ln>
            <a:noFill/>
          </a:ln>
        </p:spPr>
      </p:pic>
    </p:spTree>
    <p:extLst>
      <p:ext uri="{BB962C8B-B14F-4D97-AF65-F5344CB8AC3E}">
        <p14:creationId xmlns:p14="http://schemas.microsoft.com/office/powerpoint/2010/main" val="1478003034"/>
      </p:ext>
    </p:extLst>
  </p:cSld>
  <p:clrMapOvr>
    <a:masterClrMapping/>
  </p:clrMapOvr>
  <mc:AlternateContent xmlns:mc="http://schemas.openxmlformats.org/markup-compatibility/2006" xmlns:p14="http://schemas.microsoft.com/office/powerpoint/2010/main">
    <mc:Choice Requires="p14">
      <p:transition spd="med" p14:dur="700" advClick="0" advTm="18580">
        <p:fade/>
      </p:transition>
    </mc:Choice>
    <mc:Fallback xmlns="">
      <p:transition spd="med" advClick="0" advTm="185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82" fill="hold"/>
                                        <p:tgtEl>
                                          <p:spTgt spid="5"/>
                                        </p:tgtEl>
                                      </p:cBhvr>
                                    </p:cmd>
                                  </p:childTnLst>
                                </p:cTn>
                              </p:par>
                              <p:par>
                                <p:cTn id="7" presetID="10" presetClass="entr" presetSubtype="0" fill="hold" grpId="0" nodeType="withEffect">
                                  <p:stCondLst>
                                    <p:cond delay="35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xit" presetSubtype="0" fill="hold" grpId="1" nodeType="withEffect">
                                  <p:stCondLst>
                                    <p:cond delay="920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grpId="0" nodeType="withEffect">
                                  <p:stCondLst>
                                    <p:cond delay="3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xit" presetSubtype="0" fill="hold" grpId="1" nodeType="withEffect">
                                  <p:stCondLst>
                                    <p:cond delay="920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grpId="0" nodeType="withEffect">
                                  <p:stCondLst>
                                    <p:cond delay="13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97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xit" presetSubtype="0" fill="hold" grpId="1" nodeType="withEffect">
                                  <p:stCondLst>
                                    <p:cond delay="1250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11" grpId="0" animBg="1"/>
      <p:bldP spid="12" grpId="0" animBg="1"/>
      <p:bldP spid="12" grpId="1" animBg="1"/>
      <p:bldP spid="13" grpId="0" animBg="1"/>
      <p:bldP spid="13" grpId="1" animBg="1"/>
      <p:bldP spid="14" grpId="0" animBg="1"/>
      <p:bldP spid="14" grpId="1" animBg="1"/>
    </p:bldLst>
  </p:timing>
  <p:extLst>
    <p:ext uri="{6950BFC3-D8DA-4A85-94F7-54DA5524770B}">
      <p188:commentRel xmlns:p188="http://schemas.microsoft.com/office/powerpoint/2018/8/main"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60F4AD6-CE6E-8C3C-3542-E9C3FFE98115}"/>
              </a:ext>
            </a:extLst>
          </p:cNvPr>
          <p:cNvPicPr>
            <a:picLocks noChangeAspect="1"/>
          </p:cNvPicPr>
          <p:nvPr/>
        </p:nvPicPr>
        <p:blipFill>
          <a:blip r:embed="rId6"/>
          <a:stretch>
            <a:fillRect/>
          </a:stretch>
        </p:blipFill>
        <p:spPr>
          <a:xfrm>
            <a:off x="234653" y="752604"/>
            <a:ext cx="3913200" cy="3163001"/>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8FB89C2D-129C-FDFF-6C81-E19256167F86}"/>
              </a:ext>
            </a:extLst>
          </p:cNvPr>
          <p:cNvSpPr>
            <a:spLocks noGrp="1"/>
          </p:cNvSpPr>
          <p:nvPr>
            <p:ph type="body" sz="quarter" idx="14"/>
          </p:nvPr>
        </p:nvSpPr>
        <p:spPr/>
        <p:txBody>
          <a:bodyPr/>
          <a:lstStyle/>
          <a:p>
            <a:pPr>
              <a:lnSpc>
                <a:spcPct val="90000"/>
              </a:lnSpc>
              <a:spcBef>
                <a:spcPts val="0"/>
              </a:spcBef>
            </a:pPr>
            <a:r>
              <a:rPr lang="en-US" altLang="ja-JP" dirty="0"/>
              <a:t>[</a:t>
            </a:r>
            <a:r>
              <a:rPr lang="ja-JP" altLang="en-US" dirty="0"/>
              <a:t>帳票出力</a:t>
            </a:r>
            <a:r>
              <a:rPr lang="en-US" altLang="ja-JP" dirty="0"/>
              <a:t>]</a:t>
            </a:r>
            <a:r>
              <a:rPr lang="ja-JP" altLang="en-US" dirty="0"/>
              <a:t>ボタンをクリックするとアクセスキー付きの臨個票を紙出力する画面が表示されますが、ネットワークプリンタからは印刷できません。</a:t>
            </a:r>
            <a:r>
              <a:rPr lang="en-US" altLang="ja-JP" dirty="0"/>
              <a:t>USB</a:t>
            </a:r>
            <a:r>
              <a:rPr lang="ja-JP" altLang="en-US" dirty="0"/>
              <a:t>などのローカルプリンタや</a:t>
            </a:r>
            <a:r>
              <a:rPr lang="en-US" altLang="ja-JP" dirty="0"/>
              <a:t>PDF</a:t>
            </a:r>
            <a:r>
              <a:rPr lang="ja-JP" altLang="en-US" dirty="0"/>
              <a:t>プリンタなど、ネットワークを介さないプリンタを使用してください。</a:t>
            </a:r>
            <a:endParaRPr lang="en-US" altLang="ja-JP" dirty="0"/>
          </a:p>
          <a:p>
            <a:pPr>
              <a:lnSpc>
                <a:spcPct val="90000"/>
              </a:lnSpc>
              <a:spcBef>
                <a:spcPts val="0"/>
              </a:spcBef>
            </a:pPr>
            <a:r>
              <a:rPr lang="ja-JP" altLang="en-US" dirty="0"/>
              <a:t>また、</a:t>
            </a:r>
            <a:r>
              <a:rPr lang="en-US" altLang="ja-JP" dirty="0"/>
              <a:t>[</a:t>
            </a:r>
            <a:r>
              <a:rPr lang="ja-JP" altLang="en-US" dirty="0"/>
              <a:t>データ出力</a:t>
            </a:r>
            <a:r>
              <a:rPr lang="en-US" altLang="ja-JP" dirty="0"/>
              <a:t>]</a:t>
            </a:r>
            <a:r>
              <a:rPr lang="ja-JP" altLang="en-US" dirty="0"/>
              <a:t>ボタンをクリックすると</a:t>
            </a:r>
            <a:r>
              <a:rPr lang="en-US" altLang="ja-JP" dirty="0"/>
              <a:t>XML</a:t>
            </a:r>
            <a:r>
              <a:rPr lang="ja-JP" altLang="en-US" dirty="0"/>
              <a:t>形式の臨個票データが出力されます。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ja-JP" dirty="0"/>
              <a:t>臨床調査個人票出力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28883" y="752602"/>
            <a:ext cx="4677788" cy="3084843"/>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臨個票は、ネットワークプリンタからは印刷できない。</a:t>
            </a:r>
            <a:br>
              <a:rPr lang="en-US" altLang="ja-JP" sz="1400" dirty="0">
                <a:solidFill>
                  <a:schemeClr val="tx1"/>
                </a:solidFill>
                <a:latin typeface="+mn-ea"/>
                <a:ea typeface="+mn-ea"/>
              </a:rPr>
            </a:br>
            <a:r>
              <a:rPr lang="ja-JP" altLang="en-US" sz="1400" dirty="0">
                <a:solidFill>
                  <a:schemeClr val="tx1"/>
                </a:solidFill>
                <a:latin typeface="+mn-ea"/>
                <a:ea typeface="+mn-ea"/>
              </a:rPr>
              <a:t>臨個票の印刷時は、</a:t>
            </a:r>
            <a:r>
              <a:rPr lang="en-US" altLang="ja-JP" sz="1400" dirty="0">
                <a:solidFill>
                  <a:schemeClr val="tx1"/>
                </a:solidFill>
                <a:latin typeface="+mn-ea"/>
                <a:ea typeface="+mn-ea"/>
              </a:rPr>
              <a:t> USB</a:t>
            </a:r>
            <a:r>
              <a:rPr lang="ja-JP" altLang="en-US" sz="1400" dirty="0">
                <a:solidFill>
                  <a:schemeClr val="tx1"/>
                </a:solidFill>
                <a:latin typeface="+mn-ea"/>
                <a:ea typeface="+mn-ea"/>
              </a:rPr>
              <a:t>などのローカルプリンタや</a:t>
            </a:r>
            <a:r>
              <a:rPr lang="en-US" altLang="ja-JP" sz="1400" dirty="0">
                <a:solidFill>
                  <a:schemeClr val="tx1"/>
                </a:solidFill>
                <a:latin typeface="+mn-ea"/>
                <a:ea typeface="+mn-ea"/>
              </a:rPr>
              <a:t>PDF</a:t>
            </a:r>
            <a:r>
              <a:rPr lang="ja-JP" altLang="en-US" sz="1400" dirty="0">
                <a:solidFill>
                  <a:schemeClr val="tx1"/>
                </a:solidFill>
                <a:latin typeface="+mn-ea"/>
                <a:ea typeface="+mn-ea"/>
              </a:rPr>
              <a:t>プリンタなど、ネットワークを介さないプリンタを使用すること。</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データ出力</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ボタンをクリックすると</a:t>
            </a:r>
            <a:r>
              <a:rPr lang="en-US" altLang="ja-JP" sz="1400" dirty="0">
                <a:solidFill>
                  <a:schemeClr val="tx1"/>
                </a:solidFill>
                <a:latin typeface="+mn-ea"/>
                <a:ea typeface="+mn-ea"/>
              </a:rPr>
              <a:t>XML</a:t>
            </a:r>
            <a:r>
              <a:rPr lang="ja-JP" altLang="en-US" sz="1400" dirty="0">
                <a:solidFill>
                  <a:schemeClr val="tx1"/>
                </a:solidFill>
                <a:latin typeface="+mn-ea"/>
                <a:ea typeface="+mn-ea"/>
              </a:rPr>
              <a:t>形式の臨個票データが出力される。</a:t>
            </a:r>
            <a:endParaRPr lang="en-US" altLang="ja-JP" sz="1400" dirty="0">
              <a:solidFill>
                <a:schemeClr val="tx1"/>
              </a:solidFill>
              <a:latin typeface="+mn-ea"/>
              <a:ea typeface="+mn-ea"/>
            </a:endParaRPr>
          </a:p>
        </p:txBody>
      </p:sp>
      <p:pic>
        <p:nvPicPr>
          <p:cNvPr id="5" name="12-1-③">
            <a:hlinkClick r:id="" action="ppaction://media"/>
            <a:extLst>
              <a:ext uri="{FF2B5EF4-FFF2-40B4-BE49-F238E27FC236}">
                <a16:creationId xmlns:a16="http://schemas.microsoft.com/office/drawing/2014/main" id="{76151974-F877-BA63-780E-A9AE6C73E6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147" y="-728500"/>
            <a:ext cx="609600" cy="609600"/>
          </a:xfrm>
          <a:prstGeom prst="rect">
            <a:avLst/>
          </a:prstGeom>
        </p:spPr>
      </p:pic>
      <p:sp>
        <p:nvSpPr>
          <p:cNvPr id="9" name="正方形/長方形 8">
            <a:extLst>
              <a:ext uri="{FF2B5EF4-FFF2-40B4-BE49-F238E27FC236}">
                <a16:creationId xmlns:a16="http://schemas.microsoft.com/office/drawing/2014/main" id="{6DB681EE-55F0-0E0D-F860-2B87DBD609DA}"/>
              </a:ext>
            </a:extLst>
          </p:cNvPr>
          <p:cNvSpPr/>
          <p:nvPr/>
        </p:nvSpPr>
        <p:spPr>
          <a:xfrm>
            <a:off x="3285329" y="3319757"/>
            <a:ext cx="441328" cy="1836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7A36D2FA-0999-70DD-742E-19FF2E91ECB5}"/>
              </a:ext>
            </a:extLst>
          </p:cNvPr>
          <p:cNvSpPr/>
          <p:nvPr/>
        </p:nvSpPr>
        <p:spPr>
          <a:xfrm>
            <a:off x="3285328" y="3184934"/>
            <a:ext cx="493716" cy="1836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6" name="図 5">
            <a:extLst>
              <a:ext uri="{FF2B5EF4-FFF2-40B4-BE49-F238E27FC236}">
                <a16:creationId xmlns:a16="http://schemas.microsoft.com/office/drawing/2014/main" id="{37BE88BB-0DB4-A618-1DD2-B56834637D9C}"/>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369343" y="2936081"/>
            <a:ext cx="202406" cy="157163"/>
          </a:xfrm>
          <a:prstGeom prst="rect">
            <a:avLst/>
          </a:prstGeom>
          <a:ln>
            <a:noFill/>
          </a:ln>
        </p:spPr>
      </p:pic>
    </p:spTree>
    <p:extLst>
      <p:ext uri="{BB962C8B-B14F-4D97-AF65-F5344CB8AC3E}">
        <p14:creationId xmlns:p14="http://schemas.microsoft.com/office/powerpoint/2010/main" val="1626821462"/>
      </p:ext>
    </p:extLst>
  </p:cSld>
  <p:clrMapOvr>
    <a:masterClrMapping/>
  </p:clrMapOvr>
  <mc:AlternateContent xmlns:mc="http://schemas.openxmlformats.org/markup-compatibility/2006" xmlns:p14="http://schemas.microsoft.com/office/powerpoint/2010/main">
    <mc:Choice Requires="p14">
      <p:transition spd="med" p14:dur="700" advTm="25520">
        <p:fade/>
      </p:transition>
    </mc:Choice>
    <mc:Fallback xmlns="">
      <p:transition spd="med" advTm="255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24"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xit" presetSubtype="0" fill="hold" grpId="1" nodeType="withEffect">
                                  <p:stCondLst>
                                    <p:cond delay="1750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18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9" grpId="0" animBg="1"/>
      <p:bldP spid="9" grpId="1" animBg="1"/>
      <p:bldP spid="10" grpId="0" animBg="1"/>
    </p:bld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5619E53D-828A-832E-C30F-95A18FD134E3}"/>
              </a:ext>
            </a:extLst>
          </p:cNvPr>
          <p:cNvSpPr>
            <a:spLocks noGrp="1"/>
          </p:cNvSpPr>
          <p:nvPr>
            <p:ph type="body" sz="quarter" idx="14"/>
          </p:nvPr>
        </p:nvSpPr>
        <p:spPr/>
        <p:txBody>
          <a:bodyPr/>
          <a:lstStyle/>
          <a:p>
            <a:pPr>
              <a:lnSpc>
                <a:spcPct val="90000"/>
              </a:lnSpc>
              <a:spcBef>
                <a:spcPts val="0"/>
              </a:spcBef>
            </a:pPr>
            <a:r>
              <a:rPr lang="ja-JP" altLang="en-US" dirty="0"/>
              <a:t>以上で、</a:t>
            </a:r>
            <a:r>
              <a:rPr lang="ja-JP" altLang="en-US" sz="1400" dirty="0">
                <a:solidFill>
                  <a:schemeClr val="bg1"/>
                </a:solidFill>
              </a:rPr>
              <a:t>院内システムを利用するケースを例にした、難病</a:t>
            </a:r>
            <a:r>
              <a:rPr lang="en-US" altLang="ja-JP" sz="1400" dirty="0">
                <a:solidFill>
                  <a:schemeClr val="bg1"/>
                </a:solidFill>
              </a:rPr>
              <a:t>DB</a:t>
            </a:r>
            <a:r>
              <a:rPr lang="ja-JP" altLang="en-US" sz="1400" dirty="0">
                <a:solidFill>
                  <a:schemeClr val="bg1"/>
                </a:solidFill>
              </a:rPr>
              <a:t>を使用して臨個票を新規作成または更新する操作の流れ、画面、操作のポイントの説明は終了です。</a:t>
            </a:r>
            <a:endParaRPr lang="en-US" altLang="ja-JP" sz="1400" dirty="0">
              <a:solidFill>
                <a:schemeClr val="bg1"/>
              </a:solidFill>
            </a:endParaRPr>
          </a:p>
          <a:p>
            <a:pPr>
              <a:lnSpc>
                <a:spcPct val="90000"/>
              </a:lnSpc>
              <a:spcBef>
                <a:spcPts val="0"/>
              </a:spcBef>
            </a:pPr>
            <a:r>
              <a:rPr lang="ja-JP" altLang="en-US" sz="1400" dirty="0">
                <a:solidFill>
                  <a:schemeClr val="bg1"/>
                </a:solidFill>
              </a:rPr>
              <a:t>難病</a:t>
            </a:r>
            <a:r>
              <a:rPr lang="en-US" altLang="ja-JP" sz="1400" dirty="0">
                <a:solidFill>
                  <a:schemeClr val="bg1"/>
                </a:solidFill>
              </a:rPr>
              <a:t>DB</a:t>
            </a:r>
            <a:r>
              <a:rPr lang="ja-JP" altLang="en-US" sz="1400" dirty="0">
                <a:solidFill>
                  <a:schemeClr val="bg1"/>
                </a:solidFill>
              </a:rPr>
              <a:t>に関するお問い合わせは、上記の難病・小慢データベース利用者お問い合わせ窓口までお願いいたします。</a:t>
            </a:r>
            <a:endParaRPr kumimoji="1" lang="ja-JP" altLang="en-US" dirty="0"/>
          </a:p>
        </p:txBody>
      </p:sp>
      <p:pic>
        <p:nvPicPr>
          <p:cNvPr id="2" name="13-1-③">
            <a:hlinkClick r:id="" action="ppaction://media"/>
            <a:extLst>
              <a:ext uri="{FF2B5EF4-FFF2-40B4-BE49-F238E27FC236}">
                <a16:creationId xmlns:a16="http://schemas.microsoft.com/office/drawing/2014/main" id="{7CDFD9D2-D3C9-DE58-CF1D-9318658423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9600"/>
            <a:ext cx="609600" cy="609600"/>
          </a:xfrm>
          <a:prstGeom prst="rect">
            <a:avLst/>
          </a:prstGeom>
        </p:spPr>
      </p:pic>
    </p:spTree>
    <p:extLst>
      <p:ext uri="{BB962C8B-B14F-4D97-AF65-F5344CB8AC3E}">
        <p14:creationId xmlns:p14="http://schemas.microsoft.com/office/powerpoint/2010/main" val="1520132923"/>
      </p:ext>
    </p:extLst>
  </p:cSld>
  <p:clrMapOvr>
    <a:masterClrMapping/>
  </p:clrMapOvr>
  <mc:AlternateContent xmlns:mc="http://schemas.openxmlformats.org/markup-compatibility/2006" xmlns:p14="http://schemas.microsoft.com/office/powerpoint/2010/main">
    <mc:Choice Requires="p14">
      <p:transition spd="med" p14:dur="700" advTm="24000">
        <p:fade/>
      </p:transition>
    </mc:Choice>
    <mc:Fallback xmlns="">
      <p:transition spd="med" advTm="2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 12"/>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a:t>
            </a:fld>
            <a:endParaRPr lang="en-US" altLang="ja-JP" sz="1100" dirty="0">
              <a:solidFill>
                <a:schemeClr val="tx1"/>
              </a:solidFill>
              <a:latin typeface="+mj-lt"/>
              <a:ea typeface="+mn-ea"/>
              <a:cs typeface="Arial" pitchFamily="34" charset="0"/>
            </a:endParaRPr>
          </a:p>
        </p:txBody>
      </p:sp>
      <p:sp>
        <p:nvSpPr>
          <p:cNvPr id="14" name="テキスト プレースホルダー 13">
            <a:extLst>
              <a:ext uri="{FF2B5EF4-FFF2-40B4-BE49-F238E27FC236}">
                <a16:creationId xmlns:a16="http://schemas.microsoft.com/office/drawing/2014/main" id="{8C16788C-DAB6-630B-467B-E8B35D3C55A7}"/>
              </a:ext>
            </a:extLst>
          </p:cNvPr>
          <p:cNvSpPr>
            <a:spLocks noGrp="1"/>
          </p:cNvSpPr>
          <p:nvPr>
            <p:ph type="body" sz="quarter" idx="14"/>
          </p:nvPr>
        </p:nvSpPr>
        <p:spPr/>
        <p:txBody>
          <a:bodyPr/>
          <a:lstStyle/>
          <a:p>
            <a:pPr>
              <a:lnSpc>
                <a:spcPct val="90000"/>
              </a:lnSpc>
              <a:spcBef>
                <a:spcPts val="0"/>
              </a:spcBef>
            </a:pPr>
            <a:r>
              <a:rPr lang="ja-JP" altLang="en-US" dirty="0"/>
              <a:t>次の目次にそって説明します。</a:t>
            </a:r>
          </a:p>
          <a:p>
            <a:pPr>
              <a:lnSpc>
                <a:spcPct val="90000"/>
              </a:lnSpc>
              <a:spcBef>
                <a:spcPts val="0"/>
              </a:spcBef>
            </a:pPr>
            <a:r>
              <a:rPr lang="ja-JP" altLang="en-US" dirty="0"/>
              <a:t>１</a:t>
            </a:r>
            <a:r>
              <a:rPr lang="en-US" altLang="ja-JP" dirty="0"/>
              <a:t>. </a:t>
            </a:r>
            <a:r>
              <a:rPr lang="ja-JP" altLang="en-US" dirty="0"/>
              <a:t>難病</a:t>
            </a:r>
            <a:r>
              <a:rPr lang="en-US" altLang="ja-JP" dirty="0"/>
              <a:t>DB</a:t>
            </a:r>
            <a:r>
              <a:rPr lang="ja-JP" altLang="en-US" dirty="0"/>
              <a:t>で臨個票を新規作成または更新する操作の流れ</a:t>
            </a:r>
          </a:p>
          <a:p>
            <a:pPr>
              <a:lnSpc>
                <a:spcPct val="90000"/>
              </a:lnSpc>
              <a:spcBef>
                <a:spcPts val="0"/>
              </a:spcBef>
            </a:pPr>
            <a:r>
              <a:rPr lang="ja-JP" altLang="en-US" dirty="0"/>
              <a:t>２</a:t>
            </a:r>
            <a:r>
              <a:rPr lang="en-US" altLang="ja-JP" dirty="0"/>
              <a:t>. </a:t>
            </a:r>
            <a:r>
              <a:rPr lang="ja-JP" altLang="en-US" dirty="0"/>
              <a:t>各画面の操作について</a:t>
            </a:r>
          </a:p>
        </p:txBody>
      </p:sp>
      <p:sp>
        <p:nvSpPr>
          <p:cNvPr id="15" name="テキスト プレースホルダー 14">
            <a:extLst>
              <a:ext uri="{FF2B5EF4-FFF2-40B4-BE49-F238E27FC236}">
                <a16:creationId xmlns:a16="http://schemas.microsoft.com/office/drawing/2014/main" id="{585CDEA4-8004-B97D-554F-A1FF18AAA1F9}"/>
              </a:ext>
            </a:extLst>
          </p:cNvPr>
          <p:cNvSpPr>
            <a:spLocks noGrp="1"/>
          </p:cNvSpPr>
          <p:nvPr>
            <p:ph type="body" sz="quarter" idx="15"/>
          </p:nvPr>
        </p:nvSpPr>
        <p:spPr>
          <a:xfrm>
            <a:off x="625839" y="1713926"/>
            <a:ext cx="5890291" cy="369332"/>
          </a:xfrm>
        </p:spPr>
        <p:txBody>
          <a:bodyPr/>
          <a:lstStyle/>
          <a:p>
            <a:r>
              <a:rPr lang="ja-JP" altLang="en-US" dirty="0">
                <a:solidFill>
                  <a:srgbClr val="001750"/>
                </a:solidFill>
              </a:rPr>
              <a:t>１</a:t>
            </a:r>
            <a:r>
              <a:rPr lang="en-US" altLang="ja-JP" dirty="0">
                <a:solidFill>
                  <a:srgbClr val="001750"/>
                </a:solidFill>
              </a:rPr>
              <a:t>. </a:t>
            </a:r>
            <a:r>
              <a:rPr lang="ja-JP" altLang="en-US" dirty="0"/>
              <a:t>難病</a:t>
            </a:r>
            <a:r>
              <a:rPr lang="en-US" altLang="ja-JP" dirty="0"/>
              <a:t>DB</a:t>
            </a:r>
            <a:r>
              <a:rPr lang="ja-JP" altLang="en-US" dirty="0"/>
              <a:t>で臨個票を新規作成または更新する操作の流れ</a:t>
            </a:r>
          </a:p>
        </p:txBody>
      </p:sp>
      <p:sp>
        <p:nvSpPr>
          <p:cNvPr id="16" name="テキスト プレースホルダー 15">
            <a:extLst>
              <a:ext uri="{FF2B5EF4-FFF2-40B4-BE49-F238E27FC236}">
                <a16:creationId xmlns:a16="http://schemas.microsoft.com/office/drawing/2014/main" id="{F5067D4D-7A94-D199-288E-ED7592784552}"/>
              </a:ext>
            </a:extLst>
          </p:cNvPr>
          <p:cNvSpPr>
            <a:spLocks noGrp="1"/>
          </p:cNvSpPr>
          <p:nvPr>
            <p:ph type="body" sz="quarter" idx="16"/>
          </p:nvPr>
        </p:nvSpPr>
        <p:spPr/>
        <p:txBody>
          <a:bodyPr/>
          <a:lstStyle/>
          <a:p>
            <a:r>
              <a:rPr lang="ja-JP" altLang="en-US" dirty="0">
                <a:solidFill>
                  <a:srgbClr val="001750"/>
                </a:solidFill>
              </a:rPr>
              <a:t>２</a:t>
            </a:r>
            <a:r>
              <a:rPr lang="en-US" altLang="ja-JP" dirty="0">
                <a:solidFill>
                  <a:srgbClr val="001750"/>
                </a:solidFill>
              </a:rPr>
              <a:t>. </a:t>
            </a:r>
            <a:r>
              <a:rPr lang="ja-JP" altLang="en-US" dirty="0"/>
              <a:t>各画面の操作について</a:t>
            </a:r>
          </a:p>
        </p:txBody>
      </p:sp>
      <p:pic>
        <p:nvPicPr>
          <p:cNvPr id="2" name="01-1-③">
            <a:hlinkClick r:id="" action="ppaction://media"/>
            <a:extLst>
              <a:ext uri="{FF2B5EF4-FFF2-40B4-BE49-F238E27FC236}">
                <a16:creationId xmlns:a16="http://schemas.microsoft.com/office/drawing/2014/main" id="{F4A20063-CE27-EEA6-2C9F-63D3A05B55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39" y="-760568"/>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1920">
        <p15:prstTrans prst="peelOff"/>
      </p:transition>
    </mc:Choice>
    <mc:Fallback xmlns="">
      <p:transition spd="slow" advClick="0" advTm="119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プレースホルダー 15">
            <a:extLst>
              <a:ext uri="{FF2B5EF4-FFF2-40B4-BE49-F238E27FC236}">
                <a16:creationId xmlns:a16="http://schemas.microsoft.com/office/drawing/2014/main" id="{951D7F9F-7153-FFF1-FA41-CD2388A12F5B}"/>
              </a:ext>
            </a:extLst>
          </p:cNvPr>
          <p:cNvSpPr>
            <a:spLocks noGrp="1"/>
          </p:cNvSpPr>
          <p:nvPr>
            <p:ph type="body" sz="quarter" idx="14"/>
          </p:nvPr>
        </p:nvSpPr>
        <p:spPr/>
        <p:txBody>
          <a:bodyPr/>
          <a:lstStyle/>
          <a:p>
            <a:pPr>
              <a:lnSpc>
                <a:spcPct val="90000"/>
              </a:lnSpc>
              <a:spcBef>
                <a:spcPts val="0"/>
              </a:spcBef>
            </a:pPr>
            <a:r>
              <a:rPr lang="ja-JP" altLang="en-US" dirty="0"/>
              <a:t>院内システムを利用して、難病</a:t>
            </a:r>
            <a:r>
              <a:rPr lang="en-US" altLang="ja-JP" dirty="0"/>
              <a:t>DB</a:t>
            </a:r>
            <a:r>
              <a:rPr lang="ja-JP" altLang="en-US" dirty="0"/>
              <a:t>で臨個票を新規作成または更新する作業全体の流れについて説明します。</a:t>
            </a:r>
          </a:p>
          <a:p>
            <a:pPr>
              <a:lnSpc>
                <a:spcPct val="90000"/>
              </a:lnSpc>
              <a:spcBef>
                <a:spcPts val="0"/>
              </a:spcBef>
            </a:pPr>
            <a:r>
              <a:rPr lang="ja-JP" altLang="en-US" dirty="0"/>
              <a:t>院内システムを利用する場合は、院内システムで臨個票の基となるデータを作成します。医療クラーク等が院内システムから出力したデータを難病</a:t>
            </a:r>
            <a:r>
              <a:rPr lang="en-US" altLang="ja-JP" dirty="0"/>
              <a:t>DB</a:t>
            </a:r>
            <a:r>
              <a:rPr lang="ja-JP" altLang="en-US" dirty="0"/>
              <a:t>に取り込み、臨個票を作成します。指定医が臨個票を承認した後、アクセスキー付きの臨個票を出力し、受付から患者に交付します。</a:t>
            </a: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sz="2200" dirty="0"/>
              <a:t>１</a:t>
            </a:r>
            <a:r>
              <a:rPr kumimoji="1" lang="en-US" altLang="ja-JP" sz="2200" dirty="0"/>
              <a:t>. </a:t>
            </a:r>
            <a:r>
              <a:rPr kumimoji="1" lang="ja-JP" altLang="en-US" sz="2200" dirty="0"/>
              <a:t>難病</a:t>
            </a:r>
            <a:r>
              <a:rPr kumimoji="1" lang="en-US" altLang="ja-JP" sz="2200" dirty="0"/>
              <a:t>DB</a:t>
            </a:r>
            <a:r>
              <a:rPr kumimoji="1" lang="ja-JP" altLang="en-US" sz="2200" dirty="0"/>
              <a:t>で臨個票を新規作成または更新する操作の流れ</a:t>
            </a:r>
          </a:p>
        </p:txBody>
      </p:sp>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3239936286"/>
              </p:ext>
            </p:extLst>
          </p:nvPr>
        </p:nvGraphicFramePr>
        <p:xfrm>
          <a:off x="142200" y="716660"/>
          <a:ext cx="8859600" cy="3161528"/>
        </p:xfrm>
        <a:graphic>
          <a:graphicData uri="http://schemas.openxmlformats.org/drawingml/2006/table">
            <a:tbl>
              <a:tblPr firstRow="1" bandRow="1">
                <a:tableStyleId>{5C22544A-7EE6-4342-B048-85BDC9FD1C3A}</a:tableStyleId>
              </a:tblPr>
              <a:tblGrid>
                <a:gridCol w="833845">
                  <a:extLst>
                    <a:ext uri="{9D8B030D-6E8A-4147-A177-3AD203B41FA5}">
                      <a16:colId xmlns:a16="http://schemas.microsoft.com/office/drawing/2014/main" val="3563921127"/>
                    </a:ext>
                  </a:extLst>
                </a:gridCol>
                <a:gridCol w="8025755">
                  <a:extLst>
                    <a:ext uri="{9D8B030D-6E8A-4147-A177-3AD203B41FA5}">
                      <a16:colId xmlns:a16="http://schemas.microsoft.com/office/drawing/2014/main" val="2332610360"/>
                    </a:ext>
                  </a:extLst>
                </a:gridCol>
              </a:tblGrid>
              <a:tr h="785555">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患者</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785555">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受付</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02233715"/>
                  </a:ext>
                </a:extLst>
              </a:tr>
              <a:tr h="7674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r h="8222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難病指定医または協力難病指定医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6931677"/>
                  </a:ext>
                </a:extLst>
              </a:tr>
            </a:tbl>
          </a:graphicData>
        </a:graphic>
      </p:graphicFrame>
      <p:sp>
        <p:nvSpPr>
          <p:cNvPr id="35" name="正方形/長方形 34">
            <a:extLst>
              <a:ext uri="{FF2B5EF4-FFF2-40B4-BE49-F238E27FC236}">
                <a16:creationId xmlns:a16="http://schemas.microsoft.com/office/drawing/2014/main" id="{96FF0CF7-8F47-D205-C5D5-6EC11ECF5CFE}"/>
              </a:ext>
            </a:extLst>
          </p:cNvPr>
          <p:cNvSpPr/>
          <p:nvPr/>
        </p:nvSpPr>
        <p:spPr bwMode="auto">
          <a:xfrm>
            <a:off x="5692360" y="3135139"/>
            <a:ext cx="532239" cy="623629"/>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050" b="1" dirty="0">
                <a:solidFill>
                  <a:srgbClr val="404040"/>
                </a:solidFill>
                <a:latin typeface="Yu Gothic UI" panose="020B0500000000000000" pitchFamily="50" charset="-128"/>
                <a:ea typeface="Yu Gothic UI" panose="020B0500000000000000" pitchFamily="50" charset="-128"/>
              </a:rPr>
              <a:t>臨個票データの</a:t>
            </a:r>
            <a:br>
              <a:rPr lang="en-US" altLang="ja-JP" sz="1050" b="1" dirty="0">
                <a:solidFill>
                  <a:srgbClr val="404040"/>
                </a:solidFill>
                <a:latin typeface="Yu Gothic UI" panose="020B0500000000000000" pitchFamily="50" charset="-128"/>
                <a:ea typeface="Yu Gothic UI" panose="020B0500000000000000" pitchFamily="50" charset="-128"/>
              </a:rPr>
            </a:br>
            <a:r>
              <a:rPr lang="ja-JP" altLang="en-US" sz="1050" b="1" dirty="0">
                <a:solidFill>
                  <a:srgbClr val="404040"/>
                </a:solidFill>
                <a:latin typeface="Yu Gothic UI" panose="020B0500000000000000" pitchFamily="50" charset="-128"/>
                <a:ea typeface="Yu Gothic UI" panose="020B0500000000000000" pitchFamily="50" charset="-128"/>
              </a:rPr>
              <a:t>承認</a:t>
            </a:r>
          </a:p>
        </p:txBody>
      </p:sp>
      <p:sp>
        <p:nvSpPr>
          <p:cNvPr id="41" name="正方形/長方形 40">
            <a:extLst>
              <a:ext uri="{FF2B5EF4-FFF2-40B4-BE49-F238E27FC236}">
                <a16:creationId xmlns:a16="http://schemas.microsoft.com/office/drawing/2014/main" id="{167C4088-8900-E4CB-F7D1-B61F60E22755}"/>
              </a:ext>
            </a:extLst>
          </p:cNvPr>
          <p:cNvSpPr/>
          <p:nvPr/>
        </p:nvSpPr>
        <p:spPr bwMode="auto">
          <a:xfrm>
            <a:off x="4932408" y="2350420"/>
            <a:ext cx="532239" cy="623629"/>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050" b="1" dirty="0">
                <a:solidFill>
                  <a:srgbClr val="404040"/>
                </a:solidFill>
                <a:latin typeface="Yu Gothic UI" panose="020B0500000000000000" pitchFamily="50" charset="-128"/>
                <a:ea typeface="Yu Gothic UI" panose="020B0500000000000000" pitchFamily="50" charset="-128"/>
              </a:rPr>
              <a:t>臨個票データの</a:t>
            </a:r>
            <a:br>
              <a:rPr lang="en-US" altLang="ja-JP" sz="1050" b="1" dirty="0">
                <a:solidFill>
                  <a:srgbClr val="404040"/>
                </a:solidFill>
                <a:latin typeface="Yu Gothic UI" panose="020B0500000000000000" pitchFamily="50" charset="-128"/>
                <a:ea typeface="Yu Gothic UI" panose="020B0500000000000000" pitchFamily="50" charset="-128"/>
              </a:rPr>
            </a:br>
            <a:r>
              <a:rPr lang="ja-JP" altLang="en-US" sz="1050" b="1" dirty="0">
                <a:solidFill>
                  <a:srgbClr val="404040"/>
                </a:solidFill>
                <a:latin typeface="Yu Gothic UI" panose="020B0500000000000000" pitchFamily="50" charset="-128"/>
                <a:ea typeface="Yu Gothic UI" panose="020B0500000000000000" pitchFamily="50" charset="-128"/>
              </a:rPr>
              <a:t>取込</a:t>
            </a:r>
          </a:p>
        </p:txBody>
      </p:sp>
      <p:sp>
        <p:nvSpPr>
          <p:cNvPr id="46" name="正方形/長方形 45">
            <a:extLst>
              <a:ext uri="{FF2B5EF4-FFF2-40B4-BE49-F238E27FC236}">
                <a16:creationId xmlns:a16="http://schemas.microsoft.com/office/drawing/2014/main" id="{C5B5068D-35C1-A4B7-B169-9F49C5A1AA19}"/>
              </a:ext>
            </a:extLst>
          </p:cNvPr>
          <p:cNvSpPr/>
          <p:nvPr/>
        </p:nvSpPr>
        <p:spPr bwMode="auto">
          <a:xfrm>
            <a:off x="6452312" y="2350420"/>
            <a:ext cx="632034" cy="623629"/>
          </a:xfrm>
          <a:prstGeom prst="rect">
            <a:avLst/>
          </a:prstGeom>
          <a:solidFill>
            <a:schemeClr val="bg1"/>
          </a:solidFill>
          <a:ln w="25400">
            <a:solidFill>
              <a:srgbClr val="E27B26"/>
            </a:solidFill>
            <a:miter lim="800000"/>
            <a:headEnd/>
            <a:tailEnd/>
          </a:ln>
          <a:effectLst/>
        </p:spPr>
        <p:txBody>
          <a:bodyPr wrap="square" lIns="0" rIns="0" rtlCol="0" anchor="ctr" anchorCtr="0">
            <a:noAutofit/>
          </a:bodyPr>
          <a:lstStyle/>
          <a:p>
            <a:pPr algn="ctr"/>
            <a:r>
              <a:rPr lang="ja-JP" altLang="en-US" sz="1050" b="1" dirty="0">
                <a:solidFill>
                  <a:srgbClr val="404040"/>
                </a:solidFill>
                <a:latin typeface="Yu Gothic UI" panose="020B0500000000000000" pitchFamily="50" charset="-128"/>
                <a:ea typeface="Yu Gothic UI" panose="020B0500000000000000" pitchFamily="50" charset="-128"/>
              </a:rPr>
              <a:t>臨個票（アクセスキー付き）の紙出力</a:t>
            </a:r>
          </a:p>
        </p:txBody>
      </p:sp>
      <p:cxnSp>
        <p:nvCxnSpPr>
          <p:cNvPr id="50" name="コネクタ: カギ線 49">
            <a:extLst>
              <a:ext uri="{FF2B5EF4-FFF2-40B4-BE49-F238E27FC236}">
                <a16:creationId xmlns:a16="http://schemas.microsoft.com/office/drawing/2014/main" id="{6E1DEC26-3CC8-79B4-C3CA-1EE8FFE5D6C0}"/>
              </a:ext>
            </a:extLst>
          </p:cNvPr>
          <p:cNvCxnSpPr>
            <a:cxnSpLocks/>
            <a:stCxn id="41" idx="3"/>
            <a:endCxn id="35" idx="1"/>
          </p:cNvCxnSpPr>
          <p:nvPr/>
        </p:nvCxnSpPr>
        <p:spPr bwMode="auto">
          <a:xfrm>
            <a:off x="5464646" y="2662235"/>
            <a:ext cx="227714" cy="784719"/>
          </a:xfrm>
          <a:prstGeom prst="bentConnector3">
            <a:avLst>
              <a:gd name="adj1" fmla="val 50000"/>
            </a:avLst>
          </a:prstGeom>
          <a:solidFill>
            <a:schemeClr val="bg1"/>
          </a:solidFill>
          <a:ln w="25400">
            <a:solidFill>
              <a:srgbClr val="E27B26"/>
            </a:solidFill>
            <a:miter lim="800000"/>
            <a:headEnd/>
            <a:tailEnd type="arrow"/>
          </a:ln>
          <a:effectLst/>
        </p:spPr>
      </p:cxnSp>
      <p:cxnSp>
        <p:nvCxnSpPr>
          <p:cNvPr id="51" name="コネクタ: カギ線 50">
            <a:extLst>
              <a:ext uri="{FF2B5EF4-FFF2-40B4-BE49-F238E27FC236}">
                <a16:creationId xmlns:a16="http://schemas.microsoft.com/office/drawing/2014/main" id="{D4822D67-5DBE-9443-30CC-8B1BAD53153C}"/>
              </a:ext>
            </a:extLst>
          </p:cNvPr>
          <p:cNvCxnSpPr>
            <a:cxnSpLocks/>
            <a:stCxn id="35" idx="3"/>
            <a:endCxn id="46" idx="1"/>
          </p:cNvCxnSpPr>
          <p:nvPr/>
        </p:nvCxnSpPr>
        <p:spPr bwMode="auto">
          <a:xfrm flipV="1">
            <a:off x="6224598" y="2662235"/>
            <a:ext cx="227714" cy="784719"/>
          </a:xfrm>
          <a:prstGeom prst="bentConnector3">
            <a:avLst>
              <a:gd name="adj1" fmla="val 50000"/>
            </a:avLst>
          </a:prstGeom>
          <a:solidFill>
            <a:schemeClr val="bg1"/>
          </a:solidFill>
          <a:ln w="25400">
            <a:solidFill>
              <a:srgbClr val="E27B26"/>
            </a:solidFill>
            <a:miter lim="800000"/>
            <a:headEnd/>
            <a:tailEnd type="arrow"/>
          </a:ln>
          <a:effectLst/>
        </p:spPr>
      </p:cxnSp>
      <p:sp>
        <p:nvSpPr>
          <p:cNvPr id="32" name="正方形/長方形 31">
            <a:extLst>
              <a:ext uri="{FF2B5EF4-FFF2-40B4-BE49-F238E27FC236}">
                <a16:creationId xmlns:a16="http://schemas.microsoft.com/office/drawing/2014/main" id="{C4A56ECF-1FE8-C9E9-E68D-552743354DF7}"/>
              </a:ext>
            </a:extLst>
          </p:cNvPr>
          <p:cNvSpPr/>
          <p:nvPr/>
        </p:nvSpPr>
        <p:spPr bwMode="auto">
          <a:xfrm>
            <a:off x="1032851" y="780984"/>
            <a:ext cx="532239" cy="623629"/>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臨個票の作成依頼</a:t>
            </a:r>
          </a:p>
        </p:txBody>
      </p:sp>
      <p:sp>
        <p:nvSpPr>
          <p:cNvPr id="36" name="正方形/長方形 35">
            <a:extLst>
              <a:ext uri="{FF2B5EF4-FFF2-40B4-BE49-F238E27FC236}">
                <a16:creationId xmlns:a16="http://schemas.microsoft.com/office/drawing/2014/main" id="{E9E6DC88-06FB-F3CA-8604-165685275408}"/>
              </a:ext>
            </a:extLst>
          </p:cNvPr>
          <p:cNvSpPr/>
          <p:nvPr/>
        </p:nvSpPr>
        <p:spPr bwMode="auto">
          <a:xfrm>
            <a:off x="1792803" y="1565702"/>
            <a:ext cx="532239" cy="623629"/>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臨個票の作成依頼</a:t>
            </a:r>
          </a:p>
        </p:txBody>
      </p:sp>
      <p:sp>
        <p:nvSpPr>
          <p:cNvPr id="37" name="正方形/長方形 36">
            <a:extLst>
              <a:ext uri="{FF2B5EF4-FFF2-40B4-BE49-F238E27FC236}">
                <a16:creationId xmlns:a16="http://schemas.microsoft.com/office/drawing/2014/main" id="{E9A69E66-1D34-0690-ABBE-C7A5518DF22D}"/>
              </a:ext>
            </a:extLst>
          </p:cNvPr>
          <p:cNvSpPr/>
          <p:nvPr/>
        </p:nvSpPr>
        <p:spPr bwMode="auto">
          <a:xfrm>
            <a:off x="7312060" y="1565702"/>
            <a:ext cx="532239" cy="623629"/>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臨個票の</a:t>
            </a:r>
            <a:br>
              <a:rPr lang="en-US" altLang="ja-JP" sz="1050" dirty="0">
                <a:solidFill>
                  <a:srgbClr val="404040"/>
                </a:solidFill>
                <a:latin typeface="Yu Gothic UI" panose="020B0500000000000000" pitchFamily="50" charset="-128"/>
                <a:ea typeface="Yu Gothic UI" panose="020B0500000000000000" pitchFamily="50" charset="-128"/>
              </a:rPr>
            </a:br>
            <a:r>
              <a:rPr lang="ja-JP" altLang="en-US" sz="1050" dirty="0">
                <a:solidFill>
                  <a:srgbClr val="404040"/>
                </a:solidFill>
                <a:latin typeface="Yu Gothic UI" panose="020B0500000000000000" pitchFamily="50" charset="-128"/>
                <a:ea typeface="Yu Gothic UI" panose="020B0500000000000000" pitchFamily="50" charset="-128"/>
              </a:rPr>
              <a:t>交付</a:t>
            </a:r>
          </a:p>
        </p:txBody>
      </p:sp>
      <p:sp>
        <p:nvSpPr>
          <p:cNvPr id="38" name="正方形/長方形 37">
            <a:extLst>
              <a:ext uri="{FF2B5EF4-FFF2-40B4-BE49-F238E27FC236}">
                <a16:creationId xmlns:a16="http://schemas.microsoft.com/office/drawing/2014/main" id="{35123439-8BFE-3D7A-1D21-ECE8FDEE6B2F}"/>
              </a:ext>
            </a:extLst>
          </p:cNvPr>
          <p:cNvSpPr/>
          <p:nvPr/>
        </p:nvSpPr>
        <p:spPr bwMode="auto">
          <a:xfrm>
            <a:off x="8072014" y="780984"/>
            <a:ext cx="863999" cy="623629"/>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臨個票（アクセスキー付き）の写しの受領</a:t>
            </a:r>
          </a:p>
        </p:txBody>
      </p:sp>
      <p:cxnSp>
        <p:nvCxnSpPr>
          <p:cNvPr id="42" name="コネクタ: カギ線 41">
            <a:extLst>
              <a:ext uri="{FF2B5EF4-FFF2-40B4-BE49-F238E27FC236}">
                <a16:creationId xmlns:a16="http://schemas.microsoft.com/office/drawing/2014/main" id="{B366E8B5-A31C-635D-00E9-C88A8A22020B}"/>
              </a:ext>
            </a:extLst>
          </p:cNvPr>
          <p:cNvCxnSpPr>
            <a:cxnSpLocks/>
            <a:stCxn id="32" idx="3"/>
            <a:endCxn id="36" idx="1"/>
          </p:cNvCxnSpPr>
          <p:nvPr/>
        </p:nvCxnSpPr>
        <p:spPr bwMode="auto">
          <a:xfrm>
            <a:off x="1565090" y="1092799"/>
            <a:ext cx="227714" cy="784718"/>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49" name="コネクタ: カギ線 48">
            <a:extLst>
              <a:ext uri="{FF2B5EF4-FFF2-40B4-BE49-F238E27FC236}">
                <a16:creationId xmlns:a16="http://schemas.microsoft.com/office/drawing/2014/main" id="{69B7F7DB-1695-5ACF-3CD8-E061ACB62542}"/>
              </a:ext>
            </a:extLst>
          </p:cNvPr>
          <p:cNvCxnSpPr>
            <a:cxnSpLocks/>
            <a:stCxn id="36" idx="3"/>
            <a:endCxn id="48" idx="1"/>
          </p:cNvCxnSpPr>
          <p:nvPr/>
        </p:nvCxnSpPr>
        <p:spPr bwMode="auto">
          <a:xfrm>
            <a:off x="2325042" y="1877517"/>
            <a:ext cx="227714" cy="784718"/>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52" name="コネクタ: カギ線 51">
            <a:extLst>
              <a:ext uri="{FF2B5EF4-FFF2-40B4-BE49-F238E27FC236}">
                <a16:creationId xmlns:a16="http://schemas.microsoft.com/office/drawing/2014/main" id="{FA9AAAE0-44C8-84EA-154B-83C9718BF6A9}"/>
              </a:ext>
            </a:extLst>
          </p:cNvPr>
          <p:cNvCxnSpPr>
            <a:cxnSpLocks/>
            <a:stCxn id="46" idx="3"/>
            <a:endCxn id="37" idx="1"/>
          </p:cNvCxnSpPr>
          <p:nvPr/>
        </p:nvCxnSpPr>
        <p:spPr bwMode="auto">
          <a:xfrm flipV="1">
            <a:off x="7084346" y="1877517"/>
            <a:ext cx="227714" cy="784718"/>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53" name="コネクタ: カギ線 52">
            <a:extLst>
              <a:ext uri="{FF2B5EF4-FFF2-40B4-BE49-F238E27FC236}">
                <a16:creationId xmlns:a16="http://schemas.microsoft.com/office/drawing/2014/main" id="{BDD6D27E-0BDF-6C2A-30F6-07DA311B9EE7}"/>
              </a:ext>
            </a:extLst>
          </p:cNvPr>
          <p:cNvCxnSpPr>
            <a:cxnSpLocks/>
            <a:stCxn id="37" idx="3"/>
            <a:endCxn id="38" idx="1"/>
          </p:cNvCxnSpPr>
          <p:nvPr/>
        </p:nvCxnSpPr>
        <p:spPr bwMode="auto">
          <a:xfrm flipV="1">
            <a:off x="7844298" y="1092799"/>
            <a:ext cx="227716" cy="784718"/>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sp>
        <p:nvSpPr>
          <p:cNvPr id="47" name="正方形/長方形 46">
            <a:extLst>
              <a:ext uri="{FF2B5EF4-FFF2-40B4-BE49-F238E27FC236}">
                <a16:creationId xmlns:a16="http://schemas.microsoft.com/office/drawing/2014/main" id="{B0BCC033-6AA1-2A1F-D508-DC5B06EC27DA}"/>
              </a:ext>
            </a:extLst>
          </p:cNvPr>
          <p:cNvSpPr/>
          <p:nvPr/>
        </p:nvSpPr>
        <p:spPr bwMode="auto">
          <a:xfrm>
            <a:off x="3412503" y="3135139"/>
            <a:ext cx="532239" cy="623629"/>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臨個票の確認・入力</a:t>
            </a:r>
          </a:p>
        </p:txBody>
      </p:sp>
      <p:sp>
        <p:nvSpPr>
          <p:cNvPr id="48" name="正方形/長方形 47">
            <a:extLst>
              <a:ext uri="{FF2B5EF4-FFF2-40B4-BE49-F238E27FC236}">
                <a16:creationId xmlns:a16="http://schemas.microsoft.com/office/drawing/2014/main" id="{D4610CDA-BBC7-366A-4A6B-A85BEACDFAFA}"/>
              </a:ext>
            </a:extLst>
          </p:cNvPr>
          <p:cNvSpPr/>
          <p:nvPr/>
        </p:nvSpPr>
        <p:spPr bwMode="auto">
          <a:xfrm>
            <a:off x="2552756" y="2350420"/>
            <a:ext cx="632034" cy="623629"/>
          </a:xfrm>
          <a:prstGeom prst="rect">
            <a:avLst/>
          </a:prstGeom>
          <a:solidFill>
            <a:schemeClr val="bg1"/>
          </a:solidFill>
          <a:ln w="12700">
            <a:solidFill>
              <a:schemeClr val="tx1">
                <a:lumMod val="50000"/>
                <a:lumOff val="50000"/>
              </a:schemeClr>
            </a:solidFill>
            <a:miter lim="800000"/>
            <a:headEnd/>
            <a:tailEnd/>
          </a:ln>
          <a:effectLst/>
        </p:spPr>
        <p:txBody>
          <a:bodyPr wrap="square" lIns="18000" rIns="18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臨個票の基本情報などの入力</a:t>
            </a:r>
          </a:p>
        </p:txBody>
      </p:sp>
      <p:sp>
        <p:nvSpPr>
          <p:cNvPr id="54" name="正方形/長方形 53">
            <a:extLst>
              <a:ext uri="{FF2B5EF4-FFF2-40B4-BE49-F238E27FC236}">
                <a16:creationId xmlns:a16="http://schemas.microsoft.com/office/drawing/2014/main" id="{3CAB4EBC-F24E-C5DB-1BEE-9CED5149C468}"/>
              </a:ext>
            </a:extLst>
          </p:cNvPr>
          <p:cNvSpPr/>
          <p:nvPr/>
        </p:nvSpPr>
        <p:spPr bwMode="auto">
          <a:xfrm>
            <a:off x="4172455" y="2350420"/>
            <a:ext cx="532239" cy="623629"/>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臨個票データの</a:t>
            </a:r>
            <a:br>
              <a:rPr lang="en-US" altLang="ja-JP" sz="1050" dirty="0">
                <a:solidFill>
                  <a:srgbClr val="404040"/>
                </a:solidFill>
                <a:latin typeface="Yu Gothic UI" panose="020B0500000000000000" pitchFamily="50" charset="-128"/>
                <a:ea typeface="Yu Gothic UI" panose="020B0500000000000000" pitchFamily="50" charset="-128"/>
              </a:rPr>
            </a:br>
            <a:r>
              <a:rPr lang="ja-JP" altLang="en-US" sz="1050" dirty="0">
                <a:solidFill>
                  <a:srgbClr val="404040"/>
                </a:solidFill>
                <a:latin typeface="Yu Gothic UI" panose="020B0500000000000000" pitchFamily="50" charset="-128"/>
                <a:ea typeface="Yu Gothic UI" panose="020B0500000000000000" pitchFamily="50" charset="-128"/>
              </a:rPr>
              <a:t>出力</a:t>
            </a:r>
          </a:p>
        </p:txBody>
      </p:sp>
      <p:cxnSp>
        <p:nvCxnSpPr>
          <p:cNvPr id="61" name="コネクタ: カギ線 60">
            <a:extLst>
              <a:ext uri="{FF2B5EF4-FFF2-40B4-BE49-F238E27FC236}">
                <a16:creationId xmlns:a16="http://schemas.microsoft.com/office/drawing/2014/main" id="{72A48B64-FE1F-C232-745C-DD5E71D5E087}"/>
              </a:ext>
            </a:extLst>
          </p:cNvPr>
          <p:cNvCxnSpPr>
            <a:cxnSpLocks/>
            <a:stCxn id="48" idx="3"/>
            <a:endCxn id="47" idx="1"/>
          </p:cNvCxnSpPr>
          <p:nvPr/>
        </p:nvCxnSpPr>
        <p:spPr bwMode="auto">
          <a:xfrm>
            <a:off x="3184789" y="2662235"/>
            <a:ext cx="227714" cy="784719"/>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64" name="コネクタ: カギ線 63">
            <a:extLst>
              <a:ext uri="{FF2B5EF4-FFF2-40B4-BE49-F238E27FC236}">
                <a16:creationId xmlns:a16="http://schemas.microsoft.com/office/drawing/2014/main" id="{78C7C351-8857-6377-8646-18ACC4CE4998}"/>
              </a:ext>
            </a:extLst>
          </p:cNvPr>
          <p:cNvCxnSpPr>
            <a:cxnSpLocks/>
            <a:stCxn id="47" idx="3"/>
            <a:endCxn id="54" idx="1"/>
          </p:cNvCxnSpPr>
          <p:nvPr/>
        </p:nvCxnSpPr>
        <p:spPr bwMode="auto">
          <a:xfrm flipV="1">
            <a:off x="3944742" y="2662235"/>
            <a:ext cx="227714" cy="784719"/>
          </a:xfrm>
          <a:prstGeom prst="bentConnector3">
            <a:avLst>
              <a:gd name="adj1" fmla="val 50000"/>
            </a:avLst>
          </a:prstGeom>
          <a:solidFill>
            <a:schemeClr val="bg1"/>
          </a:solidFill>
          <a:ln w="12700">
            <a:solidFill>
              <a:schemeClr val="tx1">
                <a:lumMod val="50000"/>
                <a:lumOff val="50000"/>
              </a:schemeClr>
            </a:solidFill>
            <a:miter lim="800000"/>
            <a:headEnd/>
            <a:tailEnd type="arrow"/>
          </a:ln>
          <a:effectLst/>
        </p:spPr>
      </p:cxnSp>
      <p:cxnSp>
        <p:nvCxnSpPr>
          <p:cNvPr id="87" name="直線矢印コネクタ 86">
            <a:extLst>
              <a:ext uri="{FF2B5EF4-FFF2-40B4-BE49-F238E27FC236}">
                <a16:creationId xmlns:a16="http://schemas.microsoft.com/office/drawing/2014/main" id="{17A70F35-3DAC-EFAF-A74D-DEE81616ECA0}"/>
              </a:ext>
            </a:extLst>
          </p:cNvPr>
          <p:cNvCxnSpPr>
            <a:stCxn id="54" idx="3"/>
            <a:endCxn id="41" idx="1"/>
          </p:cNvCxnSpPr>
          <p:nvPr/>
        </p:nvCxnSpPr>
        <p:spPr bwMode="auto">
          <a:xfrm>
            <a:off x="4704694" y="2662235"/>
            <a:ext cx="227714" cy="0"/>
          </a:xfrm>
          <a:prstGeom prst="straightConnector1">
            <a:avLst/>
          </a:prstGeom>
          <a:solidFill>
            <a:schemeClr val="bg1"/>
          </a:solidFill>
          <a:ln w="12700">
            <a:solidFill>
              <a:schemeClr val="tx1">
                <a:lumMod val="50000"/>
                <a:lumOff val="50000"/>
              </a:schemeClr>
            </a:solidFill>
            <a:miter lim="800000"/>
            <a:headEnd/>
            <a:tailEnd type="arrow"/>
          </a:ln>
          <a:effectLst/>
        </p:spPr>
      </p:cxnSp>
      <p:grpSp>
        <p:nvGrpSpPr>
          <p:cNvPr id="17" name="グループ化 16">
            <a:extLst>
              <a:ext uri="{FF2B5EF4-FFF2-40B4-BE49-F238E27FC236}">
                <a16:creationId xmlns:a16="http://schemas.microsoft.com/office/drawing/2014/main" id="{AF194984-45FD-A98E-374E-E401E7264038}"/>
              </a:ext>
            </a:extLst>
          </p:cNvPr>
          <p:cNvGrpSpPr/>
          <p:nvPr/>
        </p:nvGrpSpPr>
        <p:grpSpPr>
          <a:xfrm>
            <a:off x="5703436" y="2812070"/>
            <a:ext cx="3563511" cy="1130889"/>
            <a:chOff x="5361414" y="3019664"/>
            <a:chExt cx="3563511" cy="1130889"/>
          </a:xfrm>
        </p:grpSpPr>
        <p:sp>
          <p:nvSpPr>
            <p:cNvPr id="18" name="四角形: 角を丸くする 17">
              <a:extLst>
                <a:ext uri="{FF2B5EF4-FFF2-40B4-BE49-F238E27FC236}">
                  <a16:creationId xmlns:a16="http://schemas.microsoft.com/office/drawing/2014/main" id="{E6DF26B7-1BE7-0EA0-35AD-B038D195A4F9}"/>
                </a:ext>
              </a:extLst>
            </p:cNvPr>
            <p:cNvSpPr/>
            <p:nvPr/>
          </p:nvSpPr>
          <p:spPr bwMode="auto">
            <a:xfrm>
              <a:off x="6846859" y="3019664"/>
              <a:ext cx="1757425" cy="897711"/>
            </a:xfrm>
            <a:prstGeom prst="roundRect">
              <a:avLst>
                <a:gd name="adj" fmla="val 11314"/>
              </a:avLst>
            </a:prstGeom>
            <a:solidFill>
              <a:schemeClr val="bg1"/>
            </a:solidFill>
            <a:ln w="9525">
              <a:noFill/>
              <a:miter lim="800000"/>
              <a:headEnd/>
              <a:tailEnd/>
            </a:ln>
            <a:effectLst/>
          </p:spPr>
          <p:txBody>
            <a:bodyPr wrap="none" rtlCol="0" anchor="t" anchorCtr="0">
              <a:noAutofit/>
            </a:bodyPr>
            <a:lstStyle/>
            <a:p>
              <a:r>
                <a:rPr lang="ja-JP" altLang="en-US" sz="1050" b="1" dirty="0">
                  <a:solidFill>
                    <a:schemeClr val="tx1"/>
                  </a:solidFill>
                  <a:latin typeface="Yu Gothic UI" panose="020B0500000000000000" pitchFamily="50" charset="-128"/>
                  <a:ea typeface="Yu Gothic UI" panose="020B0500000000000000" pitchFamily="50" charset="-128"/>
                </a:rPr>
                <a:t>凡例</a:t>
              </a:r>
            </a:p>
          </p:txBody>
        </p:sp>
        <p:grpSp>
          <p:nvGrpSpPr>
            <p:cNvPr id="19" name="グループ化 18">
              <a:extLst>
                <a:ext uri="{FF2B5EF4-FFF2-40B4-BE49-F238E27FC236}">
                  <a16:creationId xmlns:a16="http://schemas.microsoft.com/office/drawing/2014/main" id="{FA5F0CA1-82B6-3EF5-89DE-A4AEA90C3205}"/>
                </a:ext>
              </a:extLst>
            </p:cNvPr>
            <p:cNvGrpSpPr/>
            <p:nvPr/>
          </p:nvGrpSpPr>
          <p:grpSpPr>
            <a:xfrm>
              <a:off x="6959062" y="3276326"/>
              <a:ext cx="1645223" cy="237757"/>
              <a:chOff x="6911437" y="2849500"/>
              <a:chExt cx="1645223" cy="237757"/>
            </a:xfrm>
          </p:grpSpPr>
          <p:sp>
            <p:nvSpPr>
              <p:cNvPr id="24" name="正方形/長方形 23">
                <a:extLst>
                  <a:ext uri="{FF2B5EF4-FFF2-40B4-BE49-F238E27FC236}">
                    <a16:creationId xmlns:a16="http://schemas.microsoft.com/office/drawing/2014/main" id="{30EC38D9-2BDC-993A-5B81-7381886471FF}"/>
                  </a:ext>
                </a:extLst>
              </p:cNvPr>
              <p:cNvSpPr/>
              <p:nvPr/>
            </p:nvSpPr>
            <p:spPr bwMode="auto">
              <a:xfrm>
                <a:off x="6911437" y="2878576"/>
                <a:ext cx="306328" cy="207653"/>
              </a:xfrm>
              <a:prstGeom prst="rect">
                <a:avLst/>
              </a:prstGeom>
              <a:solidFill>
                <a:schemeClr val="bg1"/>
              </a:solidFill>
              <a:ln w="25400">
                <a:solidFill>
                  <a:srgbClr val="E27B26"/>
                </a:solidFill>
                <a:miter lim="800000"/>
                <a:headEnd/>
                <a:tailEnd/>
              </a:ln>
              <a:effectLst/>
            </p:spPr>
            <p:txBody>
              <a:bodyPr wrap="square" lIns="0" rIns="0" rtlCol="0" anchor="ctr" anchorCtr="0">
                <a:noAutofit/>
              </a:bodyPr>
              <a:lstStyle/>
              <a:p>
                <a:pPr algn="ctr"/>
                <a:r>
                  <a:rPr lang="ja-JP" altLang="en-US" sz="1050" b="1" dirty="0">
                    <a:solidFill>
                      <a:srgbClr val="404040"/>
                    </a:solidFill>
                    <a:latin typeface="Yu Gothic UI" panose="020B0500000000000000" pitchFamily="50" charset="-128"/>
                    <a:ea typeface="Yu Gothic UI" panose="020B0500000000000000" pitchFamily="50" charset="-128"/>
                  </a:rPr>
                  <a:t>　　　</a:t>
                </a:r>
              </a:p>
            </p:txBody>
          </p:sp>
          <p:sp>
            <p:nvSpPr>
              <p:cNvPr id="25" name="テキスト ボックス 24">
                <a:extLst>
                  <a:ext uri="{FF2B5EF4-FFF2-40B4-BE49-F238E27FC236}">
                    <a16:creationId xmlns:a16="http://schemas.microsoft.com/office/drawing/2014/main" id="{D8082C87-E771-B086-4DAB-9F39A5A08FFE}"/>
                  </a:ext>
                </a:extLst>
              </p:cNvPr>
              <p:cNvSpPr txBox="1"/>
              <p:nvPr/>
            </p:nvSpPr>
            <p:spPr>
              <a:xfrm>
                <a:off x="7143837" y="2849500"/>
                <a:ext cx="1412823" cy="237757"/>
              </a:xfrm>
              <a:prstGeom prst="rect">
                <a:avLst/>
              </a:prstGeom>
              <a:noFill/>
            </p:spPr>
            <p:txBody>
              <a:bodyPr wrap="square">
                <a:spAutoFit/>
              </a:bodyPr>
              <a:lstStyle/>
              <a:p>
                <a:r>
                  <a:rPr lang="ja-JP" altLang="en-US" sz="1050" dirty="0">
                    <a:solidFill>
                      <a:schemeClr val="tx1"/>
                    </a:solidFill>
                    <a:latin typeface="Yu Gothic UI" panose="020B0500000000000000" pitchFamily="50" charset="-128"/>
                    <a:ea typeface="Yu Gothic UI" panose="020B0500000000000000" pitchFamily="50" charset="-128"/>
                  </a:rPr>
                  <a:t>：難病</a:t>
                </a:r>
                <a:r>
                  <a:rPr lang="en-US" altLang="ja-JP" sz="1050" dirty="0">
                    <a:solidFill>
                      <a:schemeClr val="tx1"/>
                    </a:solidFill>
                    <a:latin typeface="Yu Gothic UI" panose="020B0500000000000000" pitchFamily="50" charset="-128"/>
                    <a:ea typeface="Yu Gothic UI" panose="020B0500000000000000" pitchFamily="50" charset="-128"/>
                  </a:rPr>
                  <a:t>DB</a:t>
                </a:r>
                <a:r>
                  <a:rPr lang="ja-JP" altLang="en-US" sz="1050" dirty="0">
                    <a:solidFill>
                      <a:schemeClr val="tx1"/>
                    </a:solidFill>
                    <a:latin typeface="Yu Gothic UI" panose="020B0500000000000000" pitchFamily="50" charset="-128"/>
                    <a:ea typeface="Yu Gothic UI" panose="020B0500000000000000" pitchFamily="50" charset="-128"/>
                  </a:rPr>
                  <a:t>での作業</a:t>
                </a:r>
              </a:p>
            </p:txBody>
          </p:sp>
        </p:grpSp>
        <p:grpSp>
          <p:nvGrpSpPr>
            <p:cNvPr id="20" name="グループ化 19">
              <a:extLst>
                <a:ext uri="{FF2B5EF4-FFF2-40B4-BE49-F238E27FC236}">
                  <a16:creationId xmlns:a16="http://schemas.microsoft.com/office/drawing/2014/main" id="{59063646-46D5-2639-5FE2-11342CDF2FC1}"/>
                </a:ext>
              </a:extLst>
            </p:cNvPr>
            <p:cNvGrpSpPr/>
            <p:nvPr/>
          </p:nvGrpSpPr>
          <p:grpSpPr>
            <a:xfrm>
              <a:off x="6959062" y="3585840"/>
              <a:ext cx="1965863" cy="237757"/>
              <a:chOff x="6911437" y="2812025"/>
              <a:chExt cx="1965863" cy="237757"/>
            </a:xfrm>
          </p:grpSpPr>
          <p:sp>
            <p:nvSpPr>
              <p:cNvPr id="22" name="正方形/長方形 21">
                <a:extLst>
                  <a:ext uri="{FF2B5EF4-FFF2-40B4-BE49-F238E27FC236}">
                    <a16:creationId xmlns:a16="http://schemas.microsoft.com/office/drawing/2014/main" id="{196F06B6-18CD-0D8E-E20C-9E1C03DD342F}"/>
                  </a:ext>
                </a:extLst>
              </p:cNvPr>
              <p:cNvSpPr/>
              <p:nvPr/>
            </p:nvSpPr>
            <p:spPr bwMode="auto">
              <a:xfrm>
                <a:off x="6911437" y="2841101"/>
                <a:ext cx="306328" cy="207653"/>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050" dirty="0">
                    <a:solidFill>
                      <a:srgbClr val="404040"/>
                    </a:solidFill>
                    <a:latin typeface="Yu Gothic UI" panose="020B0500000000000000" pitchFamily="50" charset="-128"/>
                    <a:ea typeface="Yu Gothic UI" panose="020B0500000000000000" pitchFamily="50" charset="-128"/>
                  </a:rPr>
                  <a:t>　　　</a:t>
                </a:r>
              </a:p>
            </p:txBody>
          </p:sp>
          <p:sp>
            <p:nvSpPr>
              <p:cNvPr id="23" name="テキスト ボックス 22">
                <a:extLst>
                  <a:ext uri="{FF2B5EF4-FFF2-40B4-BE49-F238E27FC236}">
                    <a16:creationId xmlns:a16="http://schemas.microsoft.com/office/drawing/2014/main" id="{16A76CE8-987A-041E-D927-42B90A84BCC7}"/>
                  </a:ext>
                </a:extLst>
              </p:cNvPr>
              <p:cNvSpPr txBox="1"/>
              <p:nvPr/>
            </p:nvSpPr>
            <p:spPr>
              <a:xfrm>
                <a:off x="7143837" y="2812025"/>
                <a:ext cx="1733463" cy="237757"/>
              </a:xfrm>
              <a:prstGeom prst="rect">
                <a:avLst/>
              </a:prstGeom>
              <a:noFill/>
            </p:spPr>
            <p:txBody>
              <a:bodyPr wrap="square">
                <a:spAutoFit/>
              </a:bodyPr>
              <a:lstStyle/>
              <a:p>
                <a:r>
                  <a:rPr lang="ja-JP" altLang="en-US" sz="1050" dirty="0">
                    <a:solidFill>
                      <a:schemeClr val="tx1"/>
                    </a:solidFill>
                    <a:latin typeface="Yu Gothic UI" panose="020B0500000000000000" pitchFamily="50" charset="-128"/>
                    <a:ea typeface="Yu Gothic UI" panose="020B0500000000000000" pitchFamily="50" charset="-128"/>
                  </a:rPr>
                  <a:t>：難病</a:t>
                </a:r>
                <a:r>
                  <a:rPr lang="en-US" altLang="ja-JP" sz="1050">
                    <a:solidFill>
                      <a:schemeClr val="tx1"/>
                    </a:solidFill>
                    <a:latin typeface="Yu Gothic UI" panose="020B0500000000000000" pitchFamily="50" charset="-128"/>
                    <a:ea typeface="Yu Gothic UI" panose="020B0500000000000000" pitchFamily="50" charset="-128"/>
                  </a:rPr>
                  <a:t>DB</a:t>
                </a:r>
                <a:r>
                  <a:rPr lang="ja-JP" altLang="en-US" sz="1050">
                    <a:solidFill>
                      <a:schemeClr val="tx1"/>
                    </a:solidFill>
                    <a:latin typeface="Yu Gothic UI" panose="020B0500000000000000" pitchFamily="50" charset="-128"/>
                    <a:ea typeface="Yu Gothic UI" panose="020B0500000000000000" pitchFamily="50" charset="-128"/>
                  </a:rPr>
                  <a:t>以外</a:t>
                </a:r>
                <a:r>
                  <a:rPr lang="ja-JP" altLang="en-US" sz="1050" dirty="0">
                    <a:solidFill>
                      <a:schemeClr val="tx1"/>
                    </a:solidFill>
                    <a:latin typeface="Yu Gothic UI" panose="020B0500000000000000" pitchFamily="50" charset="-128"/>
                    <a:ea typeface="Yu Gothic UI" panose="020B0500000000000000" pitchFamily="50" charset="-128"/>
                  </a:rPr>
                  <a:t>の作業</a:t>
                </a:r>
              </a:p>
            </p:txBody>
          </p:sp>
        </p:grpSp>
        <p:sp>
          <p:nvSpPr>
            <p:cNvPr id="21" name="テキスト ボックス 20">
              <a:extLst>
                <a:ext uri="{FF2B5EF4-FFF2-40B4-BE49-F238E27FC236}">
                  <a16:creationId xmlns:a16="http://schemas.microsoft.com/office/drawing/2014/main" id="{19E6D5AE-91A0-2197-BC22-D5E797132AF9}"/>
                </a:ext>
              </a:extLst>
            </p:cNvPr>
            <p:cNvSpPr txBox="1"/>
            <p:nvPr/>
          </p:nvSpPr>
          <p:spPr>
            <a:xfrm>
              <a:off x="5361414" y="3892021"/>
              <a:ext cx="3356898" cy="258532"/>
            </a:xfrm>
            <a:prstGeom prst="rect">
              <a:avLst/>
            </a:prstGeom>
            <a:noFill/>
            <a:ln w="6350">
              <a:noFill/>
              <a:miter lim="800000"/>
              <a:headEnd/>
              <a:tailEnd/>
            </a:ln>
            <a:effectLst/>
          </p:spPr>
          <p:txBody>
            <a:bodyPr wrap="square" lIns="36000" rIns="36000" rtlCol="0" anchor="ctr" anchorCtr="0">
              <a:noAutofit/>
            </a:bodyPr>
            <a:lstStyle>
              <a:defPPr>
                <a:defRPr lang="ja-JP"/>
              </a:defPPr>
              <a:lvl1pPr algn="ctr">
                <a:defRPr sz="1200">
                  <a:solidFill>
                    <a:schemeClr val="tx1"/>
                  </a:solidFill>
                  <a:latin typeface="Meiryo UI" panose="020B0604030504040204" pitchFamily="50" charset="-128"/>
                  <a:ea typeface="Meiryo UI" panose="020B0604030504040204" pitchFamily="50" charset="-128"/>
                </a:defRPr>
              </a:lvl1pPr>
            </a:lstStyle>
            <a:p>
              <a:pPr algn="r"/>
              <a:r>
                <a:rPr lang="ja-JP" altLang="en-US" sz="1050" b="1" dirty="0">
                  <a:latin typeface="Yu Gothic UI" panose="020B0500000000000000" pitchFamily="50" charset="-128"/>
                  <a:ea typeface="Yu Gothic UI" panose="020B0500000000000000" pitchFamily="50" charset="-128"/>
                </a:rPr>
                <a:t>注</a:t>
              </a:r>
              <a:r>
                <a:rPr lang="ja-JP" altLang="en-US" sz="1050" dirty="0">
                  <a:latin typeface="Yu Gothic UI" panose="020B0500000000000000" pitchFamily="50" charset="-128"/>
                  <a:ea typeface="Yu Gothic UI" panose="020B0500000000000000" pitchFamily="50" charset="-128"/>
                </a:rPr>
                <a:t> 医療機関によりフローが異なる場合があります。 </a:t>
              </a:r>
            </a:p>
          </p:txBody>
        </p:sp>
      </p:grpSp>
      <p:pic>
        <p:nvPicPr>
          <p:cNvPr id="5" name="02-1-③">
            <a:hlinkClick r:id="" action="ppaction://media"/>
            <a:extLst>
              <a:ext uri="{FF2B5EF4-FFF2-40B4-BE49-F238E27FC236}">
                <a16:creationId xmlns:a16="http://schemas.microsoft.com/office/drawing/2014/main" id="{6BF53DA9-7CC9-D5FF-EC43-9ADF3BFB4B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736" y="-676424"/>
            <a:ext cx="609600" cy="609600"/>
          </a:xfrm>
          <a:prstGeom prst="rect">
            <a:avLst/>
          </a:prstGeom>
        </p:spPr>
      </p:pic>
      <p:sp>
        <p:nvSpPr>
          <p:cNvPr id="6" name="正方形/長方形 5">
            <a:extLst>
              <a:ext uri="{FF2B5EF4-FFF2-40B4-BE49-F238E27FC236}">
                <a16:creationId xmlns:a16="http://schemas.microsoft.com/office/drawing/2014/main" id="{BC0A3962-41C8-D5F9-CAD2-063A781B7C5C}"/>
              </a:ext>
            </a:extLst>
          </p:cNvPr>
          <p:cNvSpPr/>
          <p:nvPr/>
        </p:nvSpPr>
        <p:spPr>
          <a:xfrm>
            <a:off x="2548015" y="2350420"/>
            <a:ext cx="632034"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16BCF5CC-F5DA-EEFF-1883-DA49E49EC02A}"/>
              </a:ext>
            </a:extLst>
          </p:cNvPr>
          <p:cNvSpPr/>
          <p:nvPr/>
        </p:nvSpPr>
        <p:spPr>
          <a:xfrm>
            <a:off x="3412502" y="3149450"/>
            <a:ext cx="532239"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8" name="正方形/長方形 7">
            <a:extLst>
              <a:ext uri="{FF2B5EF4-FFF2-40B4-BE49-F238E27FC236}">
                <a16:creationId xmlns:a16="http://schemas.microsoft.com/office/drawing/2014/main" id="{54C9FA68-650C-CF41-46E7-5B5E98DA682C}"/>
              </a:ext>
            </a:extLst>
          </p:cNvPr>
          <p:cNvSpPr/>
          <p:nvPr/>
        </p:nvSpPr>
        <p:spPr>
          <a:xfrm>
            <a:off x="4184147" y="2364684"/>
            <a:ext cx="532239"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9" name="正方形/長方形 8">
            <a:extLst>
              <a:ext uri="{FF2B5EF4-FFF2-40B4-BE49-F238E27FC236}">
                <a16:creationId xmlns:a16="http://schemas.microsoft.com/office/drawing/2014/main" id="{0A6E00DF-C1CF-D81E-E69C-B02267019E78}"/>
              </a:ext>
            </a:extLst>
          </p:cNvPr>
          <p:cNvSpPr/>
          <p:nvPr/>
        </p:nvSpPr>
        <p:spPr>
          <a:xfrm>
            <a:off x="4944099" y="2364684"/>
            <a:ext cx="532239"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1E0AD672-2DD0-DD02-B8FC-13ADCE927B9D}"/>
              </a:ext>
            </a:extLst>
          </p:cNvPr>
          <p:cNvSpPr/>
          <p:nvPr/>
        </p:nvSpPr>
        <p:spPr>
          <a:xfrm>
            <a:off x="5686821" y="3144664"/>
            <a:ext cx="532239"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19C4FC00-9BD3-D065-5BF7-24691285F520}"/>
              </a:ext>
            </a:extLst>
          </p:cNvPr>
          <p:cNvSpPr/>
          <p:nvPr/>
        </p:nvSpPr>
        <p:spPr>
          <a:xfrm>
            <a:off x="6457053" y="2356620"/>
            <a:ext cx="622552"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BE41E825-E6C4-BAD6-7B6D-5843DCC2CDD5}"/>
              </a:ext>
            </a:extLst>
          </p:cNvPr>
          <p:cNvSpPr/>
          <p:nvPr/>
        </p:nvSpPr>
        <p:spPr>
          <a:xfrm>
            <a:off x="7335563" y="1573349"/>
            <a:ext cx="508734"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45848FAA-2D30-A1C0-7AB0-27D62891CC2F}"/>
              </a:ext>
            </a:extLst>
          </p:cNvPr>
          <p:cNvSpPr/>
          <p:nvPr/>
        </p:nvSpPr>
        <p:spPr>
          <a:xfrm>
            <a:off x="8067593" y="795248"/>
            <a:ext cx="863998"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3744523946"/>
      </p:ext>
    </p:extLst>
  </p:cSld>
  <p:clrMapOvr>
    <a:masterClrMapping/>
  </p:clrMapOvr>
  <mc:AlternateContent xmlns:mc="http://schemas.openxmlformats.org/markup-compatibility/2006" xmlns:p14="http://schemas.microsoft.com/office/powerpoint/2010/main">
    <mc:Choice Requires="p14">
      <p:transition spd="med" p14:dur="700" advClick="0" advTm="33570">
        <p:fade/>
      </p:transition>
    </mc:Choice>
    <mc:Fallback xmlns="">
      <p:transition spd="med" advClick="0" advTm="33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74" fill="hold"/>
                                        <p:tgtEl>
                                          <p:spTgt spid="5"/>
                                        </p:tgtEl>
                                      </p:cBhvr>
                                    </p:cmd>
                                  </p:childTnLst>
                                </p:cTn>
                              </p:par>
                              <p:par>
                                <p:cTn id="7" presetID="10" presetClass="entr" presetSubtype="0" fill="hold" grpId="0" nodeType="withEffect">
                                  <p:stCondLst>
                                    <p:cond delay="95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5" presetClass="emph" presetSubtype="0" nodeType="withEffect">
                                  <p:stCondLst>
                                    <p:cond delay="9500"/>
                                  </p:stCondLst>
                                  <p:childTnLst>
                                    <p:set>
                                      <p:cBhvr override="childStyle">
                                        <p:cTn id="11" dur="5500"/>
                                        <p:tgtEl>
                                          <p:spTgt spid="48">
                                            <p:txEl>
                                              <p:pRg st="0" end="0"/>
                                            </p:txEl>
                                          </p:spTgt>
                                        </p:tgtEl>
                                        <p:attrNameLst>
                                          <p:attrName>style.fontWeight</p:attrName>
                                        </p:attrNameLst>
                                      </p:cBhvr>
                                      <p:to>
                                        <p:strVal val="bold"/>
                                      </p:to>
                                    </p:set>
                                  </p:childTnLst>
                                </p:cTn>
                              </p:par>
                              <p:par>
                                <p:cTn id="12" presetID="3" presetClass="emph" presetSubtype="1" nodeType="withEffect">
                                  <p:stCondLst>
                                    <p:cond delay="9500"/>
                                  </p:stCondLst>
                                  <p:childTnLst>
                                    <p:set>
                                      <p:cBhvr override="childStyle">
                                        <p:cTn id="13" dur="5500"/>
                                        <p:tgtEl>
                                          <p:spTgt spid="48">
                                            <p:txEl>
                                              <p:pRg st="0" end="0"/>
                                            </p:txEl>
                                          </p:spTgt>
                                        </p:tgtEl>
                                        <p:attrNameLst>
                                          <p:attrName>style.color</p:attrName>
                                        </p:attrNameLst>
                                      </p:cBhvr>
                                      <p:to>
                                        <p:clrVal>
                                          <a:srgbClr val="EB5032"/>
                                        </p:clrVal>
                                      </p:to>
                                    </p:set>
                                  </p:childTnLst>
                                </p:cTn>
                              </p:par>
                              <p:par>
                                <p:cTn id="14" presetID="10" presetClass="exit" presetSubtype="0" fill="hold" grpId="1" nodeType="withEffect">
                                  <p:stCondLst>
                                    <p:cond delay="1500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grpId="0" nodeType="withEffect">
                                  <p:stCondLst>
                                    <p:cond delay="10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5" presetClass="emph" presetSubtype="0" nodeType="withEffect">
                                  <p:stCondLst>
                                    <p:cond delay="10500"/>
                                  </p:stCondLst>
                                  <p:childTnLst>
                                    <p:set>
                                      <p:cBhvr override="childStyle">
                                        <p:cTn id="21" dur="5500"/>
                                        <p:tgtEl>
                                          <p:spTgt spid="47">
                                            <p:txEl>
                                              <p:pRg st="0" end="0"/>
                                            </p:txEl>
                                          </p:spTgt>
                                        </p:tgtEl>
                                        <p:attrNameLst>
                                          <p:attrName>style.fontWeight</p:attrName>
                                        </p:attrNameLst>
                                      </p:cBhvr>
                                      <p:to>
                                        <p:strVal val="bold"/>
                                      </p:to>
                                    </p:set>
                                  </p:childTnLst>
                                </p:cTn>
                              </p:par>
                              <p:par>
                                <p:cTn id="22" presetID="3" presetClass="emph" presetSubtype="1" nodeType="withEffect">
                                  <p:stCondLst>
                                    <p:cond delay="10500"/>
                                  </p:stCondLst>
                                  <p:childTnLst>
                                    <p:set>
                                      <p:cBhvr override="childStyle">
                                        <p:cTn id="23" dur="5500"/>
                                        <p:tgtEl>
                                          <p:spTgt spid="47">
                                            <p:txEl>
                                              <p:pRg st="0" end="0"/>
                                            </p:txEl>
                                          </p:spTgt>
                                        </p:tgtEl>
                                        <p:attrNameLst>
                                          <p:attrName>style.color</p:attrName>
                                        </p:attrNameLst>
                                      </p:cBhvr>
                                      <p:to>
                                        <p:clrVal>
                                          <a:srgbClr val="EB5032"/>
                                        </p:clrVal>
                                      </p:to>
                                    </p:set>
                                  </p:childTnLst>
                                </p:cTn>
                              </p:par>
                              <p:par>
                                <p:cTn id="24" presetID="10" presetClass="exit" presetSubtype="0" fill="hold" grpId="1" nodeType="withEffect">
                                  <p:stCondLst>
                                    <p:cond delay="1600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ntr" presetSubtype="0" fill="hold" grpId="0" nodeType="withEffect">
                                  <p:stCondLst>
                                    <p:cond delay="165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5" presetClass="emph" presetSubtype="0" nodeType="withEffect">
                                  <p:stCondLst>
                                    <p:cond delay="16500"/>
                                  </p:stCondLst>
                                  <p:childTnLst>
                                    <p:set>
                                      <p:cBhvr override="childStyle">
                                        <p:cTn id="31" dur="6500"/>
                                        <p:tgtEl>
                                          <p:spTgt spid="54">
                                            <p:txEl>
                                              <p:pRg st="0" end="0"/>
                                            </p:txEl>
                                          </p:spTgt>
                                        </p:tgtEl>
                                        <p:attrNameLst>
                                          <p:attrName>style.fontWeight</p:attrName>
                                        </p:attrNameLst>
                                      </p:cBhvr>
                                      <p:to>
                                        <p:strVal val="bold"/>
                                      </p:to>
                                    </p:set>
                                  </p:childTnLst>
                                </p:cTn>
                              </p:par>
                              <p:par>
                                <p:cTn id="32" presetID="3" presetClass="emph" presetSubtype="1" nodeType="withEffect">
                                  <p:stCondLst>
                                    <p:cond delay="16500"/>
                                  </p:stCondLst>
                                  <p:childTnLst>
                                    <p:set>
                                      <p:cBhvr override="childStyle">
                                        <p:cTn id="33" dur="6500"/>
                                        <p:tgtEl>
                                          <p:spTgt spid="54">
                                            <p:txEl>
                                              <p:pRg st="0" end="0"/>
                                            </p:txEl>
                                          </p:spTgt>
                                        </p:tgtEl>
                                        <p:attrNameLst>
                                          <p:attrName>style.color</p:attrName>
                                        </p:attrNameLst>
                                      </p:cBhvr>
                                      <p:to>
                                        <p:clrVal>
                                          <a:srgbClr val="EB5032"/>
                                        </p:clrVal>
                                      </p:to>
                                    </p:set>
                                  </p:childTnLst>
                                </p:cTn>
                              </p:par>
                              <p:par>
                                <p:cTn id="34" presetID="10" presetClass="exit" presetSubtype="0" fill="hold" grpId="1" nodeType="withEffect">
                                  <p:stCondLst>
                                    <p:cond delay="2300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ntr" presetSubtype="0" fill="hold" grpId="0" nodeType="withEffect">
                                  <p:stCondLst>
                                    <p:cond delay="175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3" presetClass="emph" presetSubtype="1" nodeType="withEffect">
                                  <p:stCondLst>
                                    <p:cond delay="17500"/>
                                  </p:stCondLst>
                                  <p:childTnLst>
                                    <p:set>
                                      <p:cBhvr override="childStyle">
                                        <p:cTn id="41" dur="6500"/>
                                        <p:tgtEl>
                                          <p:spTgt spid="41">
                                            <p:txEl>
                                              <p:pRg st="0" end="0"/>
                                            </p:txEl>
                                          </p:spTgt>
                                        </p:tgtEl>
                                        <p:attrNameLst>
                                          <p:attrName>style.color</p:attrName>
                                        </p:attrNameLst>
                                      </p:cBhvr>
                                      <p:to>
                                        <p:clrVal>
                                          <a:srgbClr val="EB5032"/>
                                        </p:clrVal>
                                      </p:to>
                                    </p:set>
                                  </p:childTnLst>
                                </p:cTn>
                              </p:par>
                              <p:par>
                                <p:cTn id="42" presetID="10" presetClass="exit" presetSubtype="0" fill="hold" grpId="1" nodeType="withEffect">
                                  <p:stCondLst>
                                    <p:cond delay="2400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ntr" presetSubtype="0" fill="hold" grpId="0" nodeType="withEffect">
                                  <p:stCondLst>
                                    <p:cond delay="250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3" presetClass="emph" presetSubtype="1" nodeType="withEffect">
                                  <p:stCondLst>
                                    <p:cond delay="25000"/>
                                  </p:stCondLst>
                                  <p:childTnLst>
                                    <p:set>
                                      <p:cBhvr override="childStyle">
                                        <p:cTn id="49" dur="2500"/>
                                        <p:tgtEl>
                                          <p:spTgt spid="35">
                                            <p:txEl>
                                              <p:pRg st="0" end="0"/>
                                            </p:txEl>
                                          </p:spTgt>
                                        </p:tgtEl>
                                        <p:attrNameLst>
                                          <p:attrName>style.color</p:attrName>
                                        </p:attrNameLst>
                                      </p:cBhvr>
                                      <p:to>
                                        <p:clrVal>
                                          <a:srgbClr val="EB5032"/>
                                        </p:clrVal>
                                      </p:to>
                                    </p:set>
                                  </p:childTnLst>
                                </p:cTn>
                              </p:par>
                              <p:par>
                                <p:cTn id="50" presetID="10" presetClass="exit" presetSubtype="0" fill="hold" grpId="1" nodeType="withEffect">
                                  <p:stCondLst>
                                    <p:cond delay="275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ntr" presetSubtype="0" fill="hold" grpId="0" nodeType="withEffect">
                                  <p:stCondLst>
                                    <p:cond delay="2800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3" presetClass="emph" presetSubtype="1" nodeType="withEffect">
                                  <p:stCondLst>
                                    <p:cond delay="28000"/>
                                  </p:stCondLst>
                                  <p:childTnLst>
                                    <p:set>
                                      <p:cBhvr override="childStyle">
                                        <p:cTn id="57" dur="2500"/>
                                        <p:tgtEl>
                                          <p:spTgt spid="46">
                                            <p:txEl>
                                              <p:pRg st="0" end="0"/>
                                            </p:txEl>
                                          </p:spTgt>
                                        </p:tgtEl>
                                        <p:attrNameLst>
                                          <p:attrName>style.color</p:attrName>
                                        </p:attrNameLst>
                                      </p:cBhvr>
                                      <p:to>
                                        <p:clrVal>
                                          <a:srgbClr val="EB5032"/>
                                        </p:clrVal>
                                      </p:to>
                                    </p:set>
                                  </p:childTnLst>
                                </p:cTn>
                              </p:par>
                              <p:par>
                                <p:cTn id="58" presetID="10" presetClass="exit" presetSubtype="0" fill="hold" grpId="1" nodeType="withEffect">
                                  <p:stCondLst>
                                    <p:cond delay="3050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ntr" presetSubtype="0" fill="hold" grpId="0" nodeType="withEffect">
                                  <p:stCondLst>
                                    <p:cond delay="3100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15" presetClass="emph" presetSubtype="0" nodeType="withEffect">
                                  <p:stCondLst>
                                    <p:cond delay="31000"/>
                                  </p:stCondLst>
                                  <p:childTnLst>
                                    <p:set>
                                      <p:cBhvr override="childStyle">
                                        <p:cTn id="65" dur="1500"/>
                                        <p:tgtEl>
                                          <p:spTgt spid="37">
                                            <p:txEl>
                                              <p:pRg st="0" end="0"/>
                                            </p:txEl>
                                          </p:spTgt>
                                        </p:tgtEl>
                                        <p:attrNameLst>
                                          <p:attrName>style.fontWeight</p:attrName>
                                        </p:attrNameLst>
                                      </p:cBhvr>
                                      <p:to>
                                        <p:strVal val="bold"/>
                                      </p:to>
                                    </p:set>
                                  </p:childTnLst>
                                </p:cTn>
                              </p:par>
                              <p:par>
                                <p:cTn id="66" presetID="3" presetClass="emph" presetSubtype="1" nodeType="withEffect">
                                  <p:stCondLst>
                                    <p:cond delay="31000"/>
                                  </p:stCondLst>
                                  <p:childTnLst>
                                    <p:set>
                                      <p:cBhvr override="childStyle">
                                        <p:cTn id="67" dur="1500"/>
                                        <p:tgtEl>
                                          <p:spTgt spid="37">
                                            <p:txEl>
                                              <p:pRg st="0" end="0"/>
                                            </p:txEl>
                                          </p:spTgt>
                                        </p:tgtEl>
                                        <p:attrNameLst>
                                          <p:attrName>style.color</p:attrName>
                                        </p:attrNameLst>
                                      </p:cBhvr>
                                      <p:to>
                                        <p:clrVal>
                                          <a:srgbClr val="EB5032"/>
                                        </p:clrVal>
                                      </p:to>
                                    </p:set>
                                  </p:childTnLst>
                                </p:cTn>
                              </p:par>
                              <p:par>
                                <p:cTn id="68" presetID="10" presetClass="exit" presetSubtype="0" fill="hold" grpId="1" nodeType="withEffect">
                                  <p:stCondLst>
                                    <p:cond delay="3250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ntr" presetSubtype="0" fill="hold" grpId="0" nodeType="withEffect">
                                  <p:stCondLst>
                                    <p:cond delay="3200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5" presetClass="emph" presetSubtype="0" nodeType="withEffect">
                                  <p:stCondLst>
                                    <p:cond delay="32000"/>
                                  </p:stCondLst>
                                  <p:childTnLst>
                                    <p:set>
                                      <p:cBhvr override="childStyle">
                                        <p:cTn id="75" dur="indefinite"/>
                                        <p:tgtEl>
                                          <p:spTgt spid="38">
                                            <p:txEl>
                                              <p:pRg st="0" end="0"/>
                                            </p:txEl>
                                          </p:spTgt>
                                        </p:tgtEl>
                                        <p:attrNameLst>
                                          <p:attrName>style.fontWeight</p:attrName>
                                        </p:attrNameLst>
                                      </p:cBhvr>
                                      <p:to>
                                        <p:strVal val="bold"/>
                                      </p:to>
                                    </p:set>
                                  </p:childTnLst>
                                </p:cTn>
                              </p:par>
                              <p:par>
                                <p:cTn id="76" presetID="3" presetClass="emph" presetSubtype="1" nodeType="withEffect">
                                  <p:stCondLst>
                                    <p:cond delay="32000"/>
                                  </p:stCondLst>
                                  <p:childTnLst>
                                    <p:set>
                                      <p:cBhvr override="childStyle">
                                        <p:cTn id="77" dur="indefinite"/>
                                        <p:tgtEl>
                                          <p:spTgt spid="38">
                                            <p:txEl>
                                              <p:pRg st="0" end="0"/>
                                            </p:txEl>
                                          </p:spTgt>
                                        </p:tgtEl>
                                        <p:attrNameLst>
                                          <p:attrName>style.color</p:attrName>
                                        </p:attrNameLst>
                                      </p:cBhvr>
                                      <p:to>
                                        <p:clrVal>
                                          <a:srgbClr val="EB5032"/>
                                        </p:clrVal>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3007AE37-D06B-B28B-B7EA-855B9C41AD14}"/>
              </a:ext>
            </a:extLst>
          </p:cNvPr>
          <p:cNvSpPr>
            <a:spLocks noGrp="1"/>
          </p:cNvSpPr>
          <p:nvPr>
            <p:ph type="body" sz="quarter" idx="14"/>
          </p:nvPr>
        </p:nvSpPr>
        <p:spPr/>
        <p:txBody>
          <a:bodyPr/>
          <a:lstStyle/>
          <a:p>
            <a:pPr>
              <a:lnSpc>
                <a:spcPct val="90000"/>
              </a:lnSpc>
              <a:spcBef>
                <a:spcPts val="0"/>
              </a:spcBef>
            </a:pPr>
            <a:r>
              <a:rPr lang="ja-JP" altLang="en-US" dirty="0"/>
              <a:t>次に、難病</a:t>
            </a:r>
            <a:r>
              <a:rPr lang="en-US" altLang="ja-JP" dirty="0"/>
              <a:t>DB</a:t>
            </a:r>
            <a:r>
              <a:rPr lang="ja-JP" altLang="en-US" dirty="0"/>
              <a:t>を使用する操作について、画面操作の流れを説明します。</a:t>
            </a:r>
          </a:p>
          <a:p>
            <a:pPr>
              <a:lnSpc>
                <a:spcPct val="90000"/>
              </a:lnSpc>
              <a:spcBef>
                <a:spcPts val="0"/>
              </a:spcBef>
            </a:pPr>
            <a:r>
              <a:rPr lang="ja-JP" altLang="en-US" dirty="0"/>
              <a:t>医療クラーク等が院内システムから出力した臨個票データを院内システム用チェックツールでチェックおよび暗号化し、難病</a:t>
            </a:r>
            <a:r>
              <a:rPr lang="en-US" altLang="ja-JP" dirty="0"/>
              <a:t>DB</a:t>
            </a:r>
            <a:r>
              <a:rPr lang="ja-JP" altLang="en-US" dirty="0"/>
              <a:t>に取り込みます。指定医は、臨個票を検索し、対象を選択して一括承認します。臨個票を承認すると、出力画面からアクセスキー付きの臨個票が出力できるようになります。なお、医療クラーク等がいない場合は、医療クラーク等の作業を指定医が行います。</a:t>
            </a: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sz="2200" dirty="0"/>
              <a:t>１</a:t>
            </a:r>
            <a:r>
              <a:rPr kumimoji="1" lang="en-US" altLang="ja-JP" sz="2200" dirty="0"/>
              <a:t>. </a:t>
            </a:r>
            <a:r>
              <a:rPr kumimoji="1" lang="ja-JP" altLang="en-US" sz="2200" dirty="0"/>
              <a:t>難病</a:t>
            </a:r>
            <a:r>
              <a:rPr kumimoji="1" lang="en-US" altLang="ja-JP" sz="2200" dirty="0"/>
              <a:t>DB</a:t>
            </a:r>
            <a:r>
              <a:rPr kumimoji="1" lang="ja-JP" altLang="en-US" sz="2200" dirty="0"/>
              <a:t>で臨個票を新規作成または更新する操作の流れ</a:t>
            </a:r>
          </a:p>
        </p:txBody>
      </p:sp>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2415467667"/>
              </p:ext>
            </p:extLst>
          </p:nvPr>
        </p:nvGraphicFramePr>
        <p:xfrm>
          <a:off x="95250" y="742945"/>
          <a:ext cx="8859600" cy="3160800"/>
        </p:xfrm>
        <a:graphic>
          <a:graphicData uri="http://schemas.openxmlformats.org/drawingml/2006/table">
            <a:tbl>
              <a:tblPr firstRow="1" bandRow="1">
                <a:tableStyleId>{5C22544A-7EE6-4342-B048-85BDC9FD1C3A}</a:tableStyleId>
              </a:tblPr>
              <a:tblGrid>
                <a:gridCol w="1063152">
                  <a:extLst>
                    <a:ext uri="{9D8B030D-6E8A-4147-A177-3AD203B41FA5}">
                      <a16:colId xmlns:a16="http://schemas.microsoft.com/office/drawing/2014/main" val="3563921127"/>
                    </a:ext>
                  </a:extLst>
                </a:gridCol>
                <a:gridCol w="7796448">
                  <a:extLst>
                    <a:ext uri="{9D8B030D-6E8A-4147-A177-3AD203B41FA5}">
                      <a16:colId xmlns:a16="http://schemas.microsoft.com/office/drawing/2014/main" val="2332610360"/>
                    </a:ext>
                  </a:extLst>
                </a:gridCol>
              </a:tblGrid>
              <a:tr h="1598816">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15619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難病指定医</a:t>
                      </a:r>
                      <a:br>
                        <a:rPr kumimoji="1" lang="en-US" altLang="ja-JP" sz="1200" b="1" kern="1200" dirty="0">
                          <a:solidFill>
                            <a:schemeClr val="bg1"/>
                          </a:solidFill>
                          <a:latin typeface="Yu Gothic UI" panose="020B0500000000000000" pitchFamily="50" charset="-128"/>
                          <a:ea typeface="Yu Gothic UI" panose="020B0500000000000000" pitchFamily="50" charset="-128"/>
                          <a:cs typeface="+mn-cs"/>
                        </a:rPr>
                      </a:b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または協力</a:t>
                      </a:r>
                      <a:br>
                        <a:rPr kumimoji="1" lang="en-US" altLang="ja-JP" sz="1200" b="1" kern="1200" dirty="0">
                          <a:solidFill>
                            <a:schemeClr val="bg1"/>
                          </a:solidFill>
                          <a:latin typeface="Yu Gothic UI" panose="020B0500000000000000" pitchFamily="50" charset="-128"/>
                          <a:ea typeface="Yu Gothic UI" panose="020B0500000000000000" pitchFamily="50" charset="-128"/>
                          <a:cs typeface="+mn-cs"/>
                        </a:rPr>
                      </a:b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難病指定医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bl>
          </a:graphicData>
        </a:graphic>
      </p:graphicFrame>
      <p:sp>
        <p:nvSpPr>
          <p:cNvPr id="13" name="正方形/長方形 12">
            <a:extLst>
              <a:ext uri="{FF2B5EF4-FFF2-40B4-BE49-F238E27FC236}">
                <a16:creationId xmlns:a16="http://schemas.microsoft.com/office/drawing/2014/main" id="{BDC142C5-2C2F-90E9-3173-6DC3B67FCCE4}"/>
              </a:ext>
            </a:extLst>
          </p:cNvPr>
          <p:cNvSpPr/>
          <p:nvPr/>
        </p:nvSpPr>
        <p:spPr bwMode="auto">
          <a:xfrm>
            <a:off x="5415563" y="3323929"/>
            <a:ext cx="2467553" cy="514949"/>
          </a:xfrm>
          <a:prstGeom prst="rect">
            <a:avLst/>
          </a:prstGeom>
          <a:noFill/>
          <a:ln w="28575">
            <a:noFill/>
            <a:miter lim="800000"/>
            <a:headEnd/>
            <a:tailEnd/>
          </a:ln>
          <a:effectLst/>
        </p:spPr>
        <p:txBody>
          <a:bodyPr wrap="square" rtlCol="0" anchor="t" anchorCtr="0">
            <a:sp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一括承認の対象を検索</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臨個票を選択して一括承認</a:t>
            </a:r>
          </a:p>
        </p:txBody>
      </p:sp>
      <p:sp>
        <p:nvSpPr>
          <p:cNvPr id="14" name="正方形/長方形 13">
            <a:extLst>
              <a:ext uri="{FF2B5EF4-FFF2-40B4-BE49-F238E27FC236}">
                <a16:creationId xmlns:a16="http://schemas.microsoft.com/office/drawing/2014/main" id="{0E4DEF6A-4B64-86A5-E9F3-8EC7BB6B089F}"/>
              </a:ext>
            </a:extLst>
          </p:cNvPr>
          <p:cNvSpPr/>
          <p:nvPr/>
        </p:nvSpPr>
        <p:spPr bwMode="auto">
          <a:xfrm>
            <a:off x="7609725" y="1778694"/>
            <a:ext cx="1572781" cy="293350"/>
          </a:xfrm>
          <a:prstGeom prst="rect">
            <a:avLst/>
          </a:prstGeom>
          <a:noFill/>
          <a:ln w="28575">
            <a:noFill/>
            <a:miter lim="800000"/>
            <a:headEnd/>
            <a:tailEnd/>
          </a:ln>
          <a:effectLst/>
        </p:spPr>
        <p:txBody>
          <a:bodyPr wrap="square" rtlCol="0" anchor="t" anchorCtr="0">
            <a:spAutoFit/>
          </a:bodyPr>
          <a:lstStyle/>
          <a:p>
            <a:pPr>
              <a:lnSpc>
                <a:spcPct val="120000"/>
              </a:lnSpc>
              <a:buClr>
                <a:schemeClr val="tx2"/>
              </a:buClr>
            </a:pPr>
            <a:r>
              <a:rPr lang="ja-JP" altLang="en-US" sz="1200" dirty="0">
                <a:solidFill>
                  <a:schemeClr val="tx1"/>
                </a:solidFill>
                <a:latin typeface="Yu Gothic UI" panose="020B0500000000000000" pitchFamily="50" charset="-128"/>
                <a:ea typeface="Yu Gothic UI" panose="020B0500000000000000" pitchFamily="50" charset="-128"/>
              </a:rPr>
              <a:t>臨個票を出力</a:t>
            </a:r>
          </a:p>
        </p:txBody>
      </p:sp>
      <p:sp>
        <p:nvSpPr>
          <p:cNvPr id="26" name="正方形/長方形 25">
            <a:extLst>
              <a:ext uri="{FF2B5EF4-FFF2-40B4-BE49-F238E27FC236}">
                <a16:creationId xmlns:a16="http://schemas.microsoft.com/office/drawing/2014/main" id="{2C5F4B1E-0E39-AB4A-7713-3AA91DF7E325}"/>
              </a:ext>
            </a:extLst>
          </p:cNvPr>
          <p:cNvSpPr/>
          <p:nvPr/>
        </p:nvSpPr>
        <p:spPr bwMode="auto">
          <a:xfrm>
            <a:off x="1427252" y="1764986"/>
            <a:ext cx="3925944" cy="514949"/>
          </a:xfrm>
          <a:prstGeom prst="rect">
            <a:avLst/>
          </a:prstGeom>
          <a:noFill/>
          <a:ln w="28575">
            <a:noFill/>
            <a:miter lim="800000"/>
            <a:headEnd/>
            <a:tailEnd/>
          </a:ln>
          <a:effectLst/>
        </p:spPr>
        <p:txBody>
          <a:bodyPr wrap="square" rtlCol="0" anchor="t" anchorCtr="0">
            <a:sp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臨個票データのチェックおよび暗号化</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難病</a:t>
            </a:r>
            <a:r>
              <a:rPr lang="en-US" altLang="ja-JP" sz="1200" dirty="0">
                <a:solidFill>
                  <a:schemeClr val="tx1"/>
                </a:solidFill>
                <a:latin typeface="Yu Gothic UI" panose="020B0500000000000000" pitchFamily="50" charset="-128"/>
                <a:ea typeface="Yu Gothic UI" panose="020B0500000000000000" pitchFamily="50" charset="-128"/>
              </a:rPr>
              <a:t>DB</a:t>
            </a:r>
            <a:r>
              <a:rPr lang="ja-JP" altLang="en-US" sz="1200" dirty="0">
                <a:solidFill>
                  <a:schemeClr val="tx1"/>
                </a:solidFill>
                <a:latin typeface="Yu Gothic UI" panose="020B0500000000000000" pitchFamily="50" charset="-128"/>
                <a:ea typeface="Yu Gothic UI" panose="020B0500000000000000" pitchFamily="50" charset="-128"/>
              </a:rPr>
              <a:t>への暗号化した臨個票データの取込</a:t>
            </a:r>
          </a:p>
        </p:txBody>
      </p:sp>
      <p:sp>
        <p:nvSpPr>
          <p:cNvPr id="6" name="四角形: 角を丸くする 5">
            <a:extLst>
              <a:ext uri="{FF2B5EF4-FFF2-40B4-BE49-F238E27FC236}">
                <a16:creationId xmlns:a16="http://schemas.microsoft.com/office/drawing/2014/main" id="{BF889A1A-7099-05A4-C717-10B4BA2F1009}"/>
              </a:ext>
            </a:extLst>
          </p:cNvPr>
          <p:cNvSpPr/>
          <p:nvPr/>
        </p:nvSpPr>
        <p:spPr bwMode="auto">
          <a:xfrm>
            <a:off x="1427252" y="887813"/>
            <a:ext cx="1152525" cy="684000"/>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院内システム用チェックツール</a:t>
            </a:r>
          </a:p>
        </p:txBody>
      </p:sp>
      <p:sp>
        <p:nvSpPr>
          <p:cNvPr id="35" name="四角形: 角を丸くする 34">
            <a:extLst>
              <a:ext uri="{FF2B5EF4-FFF2-40B4-BE49-F238E27FC236}">
                <a16:creationId xmlns:a16="http://schemas.microsoft.com/office/drawing/2014/main" id="{96FF0CF7-8F47-D205-C5D5-6EC11ECF5CFE}"/>
              </a:ext>
            </a:extLst>
          </p:cNvPr>
          <p:cNvSpPr/>
          <p:nvPr/>
        </p:nvSpPr>
        <p:spPr bwMode="auto">
          <a:xfrm>
            <a:off x="5574210" y="2460039"/>
            <a:ext cx="1394556" cy="684000"/>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臨床調査個人票</a:t>
            </a:r>
            <a:endParaRPr lang="en-US" altLang="ja-JP" sz="1200" dirty="0">
              <a:solidFill>
                <a:schemeClr val="tx1"/>
              </a:solidFill>
              <a:latin typeface="Yu Gothic UI" panose="020B0500000000000000" pitchFamily="50" charset="-128"/>
              <a:ea typeface="Yu Gothic UI" panose="020B0500000000000000" pitchFamily="50" charset="-128"/>
            </a:endParaRPr>
          </a:p>
          <a:p>
            <a:pPr algn="ctr"/>
            <a:r>
              <a:rPr lang="ja-JP" altLang="en-US" sz="1200" dirty="0">
                <a:solidFill>
                  <a:schemeClr val="tx1"/>
                </a:solidFill>
                <a:latin typeface="Yu Gothic UI" panose="020B0500000000000000" pitchFamily="50" charset="-128"/>
                <a:ea typeface="Yu Gothic UI" panose="020B0500000000000000" pitchFamily="50" charset="-128"/>
              </a:rPr>
              <a:t>検索画面</a:t>
            </a:r>
          </a:p>
        </p:txBody>
      </p:sp>
      <p:sp>
        <p:nvSpPr>
          <p:cNvPr id="41" name="四角形: 角を丸くする 40">
            <a:extLst>
              <a:ext uri="{FF2B5EF4-FFF2-40B4-BE49-F238E27FC236}">
                <a16:creationId xmlns:a16="http://schemas.microsoft.com/office/drawing/2014/main" id="{167C4088-8900-E4CB-F7D1-B61F60E22755}"/>
              </a:ext>
            </a:extLst>
          </p:cNvPr>
          <p:cNvSpPr/>
          <p:nvPr/>
        </p:nvSpPr>
        <p:spPr bwMode="auto">
          <a:xfrm>
            <a:off x="2788537" y="887813"/>
            <a:ext cx="1304925" cy="684000"/>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臨床調査個人票一括登録画面</a:t>
            </a:r>
          </a:p>
        </p:txBody>
      </p:sp>
      <p:sp>
        <p:nvSpPr>
          <p:cNvPr id="46" name="四角形: 角を丸くする 45">
            <a:extLst>
              <a:ext uri="{FF2B5EF4-FFF2-40B4-BE49-F238E27FC236}">
                <a16:creationId xmlns:a16="http://schemas.microsoft.com/office/drawing/2014/main" id="{C5B5068D-35C1-A4B7-B169-9F49C5A1AA19}"/>
              </a:ext>
            </a:extLst>
          </p:cNvPr>
          <p:cNvSpPr/>
          <p:nvPr/>
        </p:nvSpPr>
        <p:spPr bwMode="auto">
          <a:xfrm>
            <a:off x="7472520" y="887813"/>
            <a:ext cx="1394556" cy="684000"/>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臨床調査個人票</a:t>
            </a:r>
            <a:endParaRPr lang="en-US" altLang="ja-JP" sz="1200" dirty="0">
              <a:solidFill>
                <a:schemeClr val="tx1"/>
              </a:solidFill>
              <a:latin typeface="Yu Gothic UI" panose="020B0500000000000000" pitchFamily="50" charset="-128"/>
              <a:ea typeface="Yu Gothic UI" panose="020B0500000000000000" pitchFamily="50" charset="-128"/>
            </a:endParaRPr>
          </a:p>
          <a:p>
            <a:pPr algn="ctr"/>
            <a:r>
              <a:rPr lang="ja-JP" altLang="en-US" sz="1200" dirty="0">
                <a:solidFill>
                  <a:schemeClr val="tx1"/>
                </a:solidFill>
                <a:latin typeface="Yu Gothic UI" panose="020B0500000000000000" pitchFamily="50" charset="-128"/>
                <a:ea typeface="Yu Gothic UI" panose="020B0500000000000000" pitchFamily="50" charset="-128"/>
              </a:rPr>
              <a:t>出力画面</a:t>
            </a:r>
          </a:p>
        </p:txBody>
      </p:sp>
      <p:cxnSp>
        <p:nvCxnSpPr>
          <p:cNvPr id="50" name="コネクタ: カギ線 49">
            <a:extLst>
              <a:ext uri="{FF2B5EF4-FFF2-40B4-BE49-F238E27FC236}">
                <a16:creationId xmlns:a16="http://schemas.microsoft.com/office/drawing/2014/main" id="{6E1DEC26-3CC8-79B4-C3CA-1EE8FFE5D6C0}"/>
              </a:ext>
            </a:extLst>
          </p:cNvPr>
          <p:cNvCxnSpPr>
            <a:cxnSpLocks/>
          </p:cNvCxnSpPr>
          <p:nvPr/>
        </p:nvCxnSpPr>
        <p:spPr bwMode="auto">
          <a:xfrm>
            <a:off x="4093462" y="1229813"/>
            <a:ext cx="1480748" cy="1580772"/>
          </a:xfrm>
          <a:prstGeom prst="bentConnector3">
            <a:avLst/>
          </a:prstGeom>
          <a:solidFill>
            <a:schemeClr val="accent6"/>
          </a:solidFill>
          <a:ln w="38100">
            <a:solidFill>
              <a:srgbClr val="E27B26"/>
            </a:solidFill>
            <a:miter lim="800000"/>
            <a:headEnd/>
            <a:tailEnd type="triangle"/>
          </a:ln>
          <a:effectLst/>
        </p:spPr>
      </p:cxnSp>
      <p:cxnSp>
        <p:nvCxnSpPr>
          <p:cNvPr id="51" name="コネクタ: カギ線 50">
            <a:extLst>
              <a:ext uri="{FF2B5EF4-FFF2-40B4-BE49-F238E27FC236}">
                <a16:creationId xmlns:a16="http://schemas.microsoft.com/office/drawing/2014/main" id="{D4822D67-5DBE-9443-30CC-8B1BAD53153C}"/>
              </a:ext>
            </a:extLst>
          </p:cNvPr>
          <p:cNvCxnSpPr>
            <a:cxnSpLocks/>
          </p:cNvCxnSpPr>
          <p:nvPr/>
        </p:nvCxnSpPr>
        <p:spPr bwMode="auto">
          <a:xfrm flipV="1">
            <a:off x="6968766" y="1229813"/>
            <a:ext cx="503754" cy="1580772"/>
          </a:xfrm>
          <a:prstGeom prst="bentConnector3">
            <a:avLst/>
          </a:prstGeom>
          <a:solidFill>
            <a:schemeClr val="accent6"/>
          </a:solidFill>
          <a:ln w="38100">
            <a:solidFill>
              <a:srgbClr val="E27B26"/>
            </a:solidFill>
            <a:miter lim="800000"/>
            <a:headEnd/>
            <a:tailEnd type="triangle"/>
          </a:ln>
          <a:effectLst/>
        </p:spPr>
      </p:cxnSp>
      <p:grpSp>
        <p:nvGrpSpPr>
          <p:cNvPr id="5" name="グループ化 4">
            <a:extLst>
              <a:ext uri="{FF2B5EF4-FFF2-40B4-BE49-F238E27FC236}">
                <a16:creationId xmlns:a16="http://schemas.microsoft.com/office/drawing/2014/main" id="{177D764C-28EB-8FC2-B7BD-7D10AA35B5C9}"/>
              </a:ext>
            </a:extLst>
          </p:cNvPr>
          <p:cNvGrpSpPr/>
          <p:nvPr/>
        </p:nvGrpSpPr>
        <p:grpSpPr>
          <a:xfrm>
            <a:off x="1625663" y="1553937"/>
            <a:ext cx="755703" cy="193059"/>
            <a:chOff x="1622488" y="1515573"/>
            <a:chExt cx="755703" cy="212366"/>
          </a:xfrm>
        </p:grpSpPr>
        <p:sp>
          <p:nvSpPr>
            <p:cNvPr id="7" name="台形 6">
              <a:extLst>
                <a:ext uri="{FF2B5EF4-FFF2-40B4-BE49-F238E27FC236}">
                  <a16:creationId xmlns:a16="http://schemas.microsoft.com/office/drawing/2014/main" id="{06D9BC9B-72E9-6F40-884A-9E513FE745B4}"/>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8" name="台形 7">
              <a:extLst>
                <a:ext uri="{FF2B5EF4-FFF2-40B4-BE49-F238E27FC236}">
                  <a16:creationId xmlns:a16="http://schemas.microsoft.com/office/drawing/2014/main" id="{E8C383D1-8A5B-7072-F2EF-7B502865254A}"/>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9" name="グループ化 8">
            <a:extLst>
              <a:ext uri="{FF2B5EF4-FFF2-40B4-BE49-F238E27FC236}">
                <a16:creationId xmlns:a16="http://schemas.microsoft.com/office/drawing/2014/main" id="{50C17826-E208-367C-81E8-B3A3417BA5A7}"/>
              </a:ext>
            </a:extLst>
          </p:cNvPr>
          <p:cNvGrpSpPr/>
          <p:nvPr/>
        </p:nvGrpSpPr>
        <p:grpSpPr>
          <a:xfrm>
            <a:off x="3063148" y="1553937"/>
            <a:ext cx="755703" cy="193059"/>
            <a:chOff x="1622488" y="1515573"/>
            <a:chExt cx="755703" cy="212366"/>
          </a:xfrm>
        </p:grpSpPr>
        <p:sp>
          <p:nvSpPr>
            <p:cNvPr id="10" name="台形 9">
              <a:extLst>
                <a:ext uri="{FF2B5EF4-FFF2-40B4-BE49-F238E27FC236}">
                  <a16:creationId xmlns:a16="http://schemas.microsoft.com/office/drawing/2014/main" id="{D70FA8A0-F068-4332-F4ED-785A89330E4A}"/>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1" name="台形 10">
              <a:extLst>
                <a:ext uri="{FF2B5EF4-FFF2-40B4-BE49-F238E27FC236}">
                  <a16:creationId xmlns:a16="http://schemas.microsoft.com/office/drawing/2014/main" id="{BEE23CB0-4780-8286-0DC2-8CB0DEDEFF11}"/>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2" name="グループ化 11">
            <a:extLst>
              <a:ext uri="{FF2B5EF4-FFF2-40B4-BE49-F238E27FC236}">
                <a16:creationId xmlns:a16="http://schemas.microsoft.com/office/drawing/2014/main" id="{48C0C005-64A4-6606-D230-59024BB9DED8}"/>
              </a:ext>
            </a:extLst>
          </p:cNvPr>
          <p:cNvGrpSpPr/>
          <p:nvPr/>
        </p:nvGrpSpPr>
        <p:grpSpPr>
          <a:xfrm>
            <a:off x="5893637" y="3140520"/>
            <a:ext cx="755703" cy="193059"/>
            <a:chOff x="1622488" y="1515573"/>
            <a:chExt cx="755703" cy="212366"/>
          </a:xfrm>
        </p:grpSpPr>
        <p:sp>
          <p:nvSpPr>
            <p:cNvPr id="15" name="台形 14">
              <a:extLst>
                <a:ext uri="{FF2B5EF4-FFF2-40B4-BE49-F238E27FC236}">
                  <a16:creationId xmlns:a16="http://schemas.microsoft.com/office/drawing/2014/main" id="{C78C13E5-58E7-FCF4-6EFA-72789EE4BABF}"/>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6" name="台形 15">
              <a:extLst>
                <a:ext uri="{FF2B5EF4-FFF2-40B4-BE49-F238E27FC236}">
                  <a16:creationId xmlns:a16="http://schemas.microsoft.com/office/drawing/2014/main" id="{E16830CF-3D45-D229-C1ED-8783C6AE8D40}"/>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7" name="グループ化 16">
            <a:extLst>
              <a:ext uri="{FF2B5EF4-FFF2-40B4-BE49-F238E27FC236}">
                <a16:creationId xmlns:a16="http://schemas.microsoft.com/office/drawing/2014/main" id="{924D58CA-6745-EE49-E2D4-191443DF3A8A}"/>
              </a:ext>
            </a:extLst>
          </p:cNvPr>
          <p:cNvGrpSpPr/>
          <p:nvPr/>
        </p:nvGrpSpPr>
        <p:grpSpPr>
          <a:xfrm>
            <a:off x="7791947" y="1555192"/>
            <a:ext cx="755703" cy="193059"/>
            <a:chOff x="1622488" y="1515573"/>
            <a:chExt cx="755703" cy="212366"/>
          </a:xfrm>
        </p:grpSpPr>
        <p:sp>
          <p:nvSpPr>
            <p:cNvPr id="18" name="台形 17">
              <a:extLst>
                <a:ext uri="{FF2B5EF4-FFF2-40B4-BE49-F238E27FC236}">
                  <a16:creationId xmlns:a16="http://schemas.microsoft.com/office/drawing/2014/main" id="{59FB193D-D7DF-4961-95AC-F04825EAA96F}"/>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9" name="台形 18">
              <a:extLst>
                <a:ext uri="{FF2B5EF4-FFF2-40B4-BE49-F238E27FC236}">
                  <a16:creationId xmlns:a16="http://schemas.microsoft.com/office/drawing/2014/main" id="{A6897591-CFC9-F489-3DC8-003FA2723C9E}"/>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cxnSp>
        <p:nvCxnSpPr>
          <p:cNvPr id="21" name="直線コネクタ 20">
            <a:extLst>
              <a:ext uri="{FF2B5EF4-FFF2-40B4-BE49-F238E27FC236}">
                <a16:creationId xmlns:a16="http://schemas.microsoft.com/office/drawing/2014/main" id="{DE87B047-9E40-0ACC-FA05-0A82BD12CD43}"/>
              </a:ext>
            </a:extLst>
          </p:cNvPr>
          <p:cNvCxnSpPr>
            <a:stCxn id="6" idx="3"/>
            <a:endCxn id="41" idx="1"/>
          </p:cNvCxnSpPr>
          <p:nvPr/>
        </p:nvCxnSpPr>
        <p:spPr bwMode="auto">
          <a:xfrm>
            <a:off x="2579777" y="1229813"/>
            <a:ext cx="208760" cy="0"/>
          </a:xfrm>
          <a:prstGeom prst="line">
            <a:avLst/>
          </a:prstGeom>
          <a:solidFill>
            <a:schemeClr val="accent6"/>
          </a:solidFill>
          <a:ln w="38100">
            <a:solidFill>
              <a:srgbClr val="E27B26"/>
            </a:solidFill>
            <a:miter lim="800000"/>
            <a:headEnd/>
            <a:tailEnd type="triangle"/>
          </a:ln>
          <a:effectLst/>
        </p:spPr>
      </p:cxnSp>
      <p:pic>
        <p:nvPicPr>
          <p:cNvPr id="20" name="03-1-③">
            <a:hlinkClick r:id="" action="ppaction://media"/>
            <a:extLst>
              <a:ext uri="{FF2B5EF4-FFF2-40B4-BE49-F238E27FC236}">
                <a16:creationId xmlns:a16="http://schemas.microsoft.com/office/drawing/2014/main" id="{8FE3AFC6-232C-1BF6-8F80-637A1D3F0A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99087"/>
            <a:ext cx="609600" cy="609600"/>
          </a:xfrm>
          <a:prstGeom prst="rect">
            <a:avLst/>
          </a:prstGeom>
        </p:spPr>
      </p:pic>
      <p:grpSp>
        <p:nvGrpSpPr>
          <p:cNvPr id="22" name="グループ化 21">
            <a:extLst>
              <a:ext uri="{FF2B5EF4-FFF2-40B4-BE49-F238E27FC236}">
                <a16:creationId xmlns:a16="http://schemas.microsoft.com/office/drawing/2014/main" id="{1EC43A0D-5780-F55F-1482-F03FD8A21B84}"/>
              </a:ext>
            </a:extLst>
          </p:cNvPr>
          <p:cNvGrpSpPr/>
          <p:nvPr/>
        </p:nvGrpSpPr>
        <p:grpSpPr>
          <a:xfrm>
            <a:off x="1427251" y="892502"/>
            <a:ext cx="1152525" cy="854494"/>
            <a:chOff x="1639460" y="4985058"/>
            <a:chExt cx="1152525" cy="854494"/>
          </a:xfrm>
        </p:grpSpPr>
        <p:sp>
          <p:nvSpPr>
            <p:cNvPr id="23" name="フリーフォーム: 図形 22">
              <a:extLst>
                <a:ext uri="{FF2B5EF4-FFF2-40B4-BE49-F238E27FC236}">
                  <a16:creationId xmlns:a16="http://schemas.microsoft.com/office/drawing/2014/main" id="{9F11BC12-BFE9-CF25-6FD7-3A02A75B0EBE}"/>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24" name="四角形: 角を丸くする 23">
              <a:extLst>
                <a:ext uri="{FF2B5EF4-FFF2-40B4-BE49-F238E27FC236}">
                  <a16:creationId xmlns:a16="http://schemas.microsoft.com/office/drawing/2014/main" id="{AA5C020E-8211-6A69-CE26-CF033B4AEC00}"/>
                </a:ext>
              </a:extLst>
            </p:cNvPr>
            <p:cNvSpPr/>
            <p:nvPr/>
          </p:nvSpPr>
          <p:spPr bwMode="auto">
            <a:xfrm>
              <a:off x="1639460" y="4985058"/>
              <a:ext cx="1152525" cy="669903"/>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25" name="グループ化 24">
            <a:extLst>
              <a:ext uri="{FF2B5EF4-FFF2-40B4-BE49-F238E27FC236}">
                <a16:creationId xmlns:a16="http://schemas.microsoft.com/office/drawing/2014/main" id="{33F3DDAC-84FE-EBA4-E6D1-842A26DB23C0}"/>
              </a:ext>
            </a:extLst>
          </p:cNvPr>
          <p:cNvGrpSpPr/>
          <p:nvPr/>
        </p:nvGrpSpPr>
        <p:grpSpPr>
          <a:xfrm>
            <a:off x="2788536" y="892502"/>
            <a:ext cx="1304925" cy="854494"/>
            <a:chOff x="1573608" y="4985058"/>
            <a:chExt cx="1304925" cy="854494"/>
          </a:xfrm>
        </p:grpSpPr>
        <p:sp>
          <p:nvSpPr>
            <p:cNvPr id="27" name="フリーフォーム: 図形 26">
              <a:extLst>
                <a:ext uri="{FF2B5EF4-FFF2-40B4-BE49-F238E27FC236}">
                  <a16:creationId xmlns:a16="http://schemas.microsoft.com/office/drawing/2014/main" id="{A820D765-C213-10DB-A0C3-7EAB6B44FC42}"/>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28" name="四角形: 角を丸くする 27">
              <a:extLst>
                <a:ext uri="{FF2B5EF4-FFF2-40B4-BE49-F238E27FC236}">
                  <a16:creationId xmlns:a16="http://schemas.microsoft.com/office/drawing/2014/main" id="{8082E363-0DCD-CC0F-9523-4DA219EB7682}"/>
                </a:ext>
              </a:extLst>
            </p:cNvPr>
            <p:cNvSpPr/>
            <p:nvPr/>
          </p:nvSpPr>
          <p:spPr bwMode="auto">
            <a:xfrm>
              <a:off x="1573608" y="4985058"/>
              <a:ext cx="1304925" cy="669903"/>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29" name="グループ化 28">
            <a:extLst>
              <a:ext uri="{FF2B5EF4-FFF2-40B4-BE49-F238E27FC236}">
                <a16:creationId xmlns:a16="http://schemas.microsoft.com/office/drawing/2014/main" id="{B90FA35D-EC31-AA91-240C-F372BDCDB854}"/>
              </a:ext>
            </a:extLst>
          </p:cNvPr>
          <p:cNvGrpSpPr/>
          <p:nvPr/>
        </p:nvGrpSpPr>
        <p:grpSpPr>
          <a:xfrm>
            <a:off x="5574210" y="2468585"/>
            <a:ext cx="1394555" cy="859257"/>
            <a:chOff x="1518857" y="4980295"/>
            <a:chExt cx="1394555" cy="859257"/>
          </a:xfrm>
        </p:grpSpPr>
        <p:sp>
          <p:nvSpPr>
            <p:cNvPr id="30" name="フリーフォーム: 図形 29">
              <a:extLst>
                <a:ext uri="{FF2B5EF4-FFF2-40B4-BE49-F238E27FC236}">
                  <a16:creationId xmlns:a16="http://schemas.microsoft.com/office/drawing/2014/main" id="{B8EE8C6A-BC01-83C5-E361-E51124503255}"/>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1" name="四角形: 角を丸くする 30">
              <a:extLst>
                <a:ext uri="{FF2B5EF4-FFF2-40B4-BE49-F238E27FC236}">
                  <a16:creationId xmlns:a16="http://schemas.microsoft.com/office/drawing/2014/main" id="{8C435725-DE2B-8BFF-69D6-409C04C2EE9C}"/>
                </a:ext>
              </a:extLst>
            </p:cNvPr>
            <p:cNvSpPr/>
            <p:nvPr/>
          </p:nvSpPr>
          <p:spPr bwMode="auto">
            <a:xfrm>
              <a:off x="1518857" y="4980295"/>
              <a:ext cx="1394555" cy="669903"/>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32" name="グループ化 31">
            <a:extLst>
              <a:ext uri="{FF2B5EF4-FFF2-40B4-BE49-F238E27FC236}">
                <a16:creationId xmlns:a16="http://schemas.microsoft.com/office/drawing/2014/main" id="{9CFB59F1-DCC6-4239-7E36-3476CE3508A5}"/>
              </a:ext>
            </a:extLst>
          </p:cNvPr>
          <p:cNvGrpSpPr/>
          <p:nvPr/>
        </p:nvGrpSpPr>
        <p:grpSpPr>
          <a:xfrm>
            <a:off x="7472431" y="890863"/>
            <a:ext cx="1394555" cy="859257"/>
            <a:chOff x="1518857" y="4980295"/>
            <a:chExt cx="1394555" cy="859257"/>
          </a:xfrm>
        </p:grpSpPr>
        <p:sp>
          <p:nvSpPr>
            <p:cNvPr id="33" name="フリーフォーム: 図形 32">
              <a:extLst>
                <a:ext uri="{FF2B5EF4-FFF2-40B4-BE49-F238E27FC236}">
                  <a16:creationId xmlns:a16="http://schemas.microsoft.com/office/drawing/2014/main" id="{62A43E55-9E37-92D6-A8B7-D7FF17040140}"/>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4" name="四角形: 角を丸くする 33">
              <a:extLst>
                <a:ext uri="{FF2B5EF4-FFF2-40B4-BE49-F238E27FC236}">
                  <a16:creationId xmlns:a16="http://schemas.microsoft.com/office/drawing/2014/main" id="{4C52D44E-FA0C-40BB-5C00-3E8935F573F7}"/>
                </a:ext>
              </a:extLst>
            </p:cNvPr>
            <p:cNvSpPr/>
            <p:nvPr/>
          </p:nvSpPr>
          <p:spPr bwMode="auto">
            <a:xfrm>
              <a:off x="1518857" y="4980295"/>
              <a:ext cx="1394555" cy="669903"/>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spTree>
    <p:extLst>
      <p:ext uri="{BB962C8B-B14F-4D97-AF65-F5344CB8AC3E}">
        <p14:creationId xmlns:p14="http://schemas.microsoft.com/office/powerpoint/2010/main" val="3439016899"/>
      </p:ext>
    </p:extLst>
  </p:cSld>
  <p:clrMapOvr>
    <a:masterClrMapping/>
  </p:clrMapOvr>
  <mc:AlternateContent xmlns:mc="http://schemas.openxmlformats.org/markup-compatibility/2006" xmlns:p14="http://schemas.microsoft.com/office/powerpoint/2010/main">
    <mc:Choice Requires="p14">
      <p:transition spd="med" p14:dur="700" advClick="0" advTm="39700">
        <p:fade/>
      </p:transition>
    </mc:Choice>
    <mc:Fallback xmlns="">
      <p:transition spd="med" advClick="0" advTm="39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54" fill="hold"/>
                                        <p:tgtEl>
                                          <p:spTgt spid="20"/>
                                        </p:tgtEl>
                                      </p:cBhvr>
                                    </p:cmd>
                                  </p:childTnLst>
                                </p:cTn>
                              </p:par>
                              <p:par>
                                <p:cTn id="7" presetID="10" presetClass="entr" presetSubtype="0" fill="hold" nodeType="withEffect">
                                  <p:stCondLst>
                                    <p:cond delay="750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par>
                                <p:cTn id="10" presetID="15" presetClass="emph" presetSubtype="0" nodeType="withEffect">
                                  <p:stCondLst>
                                    <p:cond delay="7500"/>
                                  </p:stCondLst>
                                  <p:childTnLst>
                                    <p:set>
                                      <p:cBhvr override="childStyle">
                                        <p:cTn id="11" dur="8000"/>
                                        <p:tgtEl>
                                          <p:spTgt spid="6">
                                            <p:txEl>
                                              <p:pRg st="0" end="0"/>
                                            </p:txEl>
                                          </p:spTgt>
                                        </p:tgtEl>
                                        <p:attrNameLst>
                                          <p:attrName>style.fontWeight</p:attrName>
                                        </p:attrNameLst>
                                      </p:cBhvr>
                                      <p:to>
                                        <p:strVal val="bold"/>
                                      </p:to>
                                    </p:set>
                                  </p:childTnLst>
                                </p:cTn>
                              </p:par>
                              <p:par>
                                <p:cTn id="12" presetID="15" presetClass="emph" presetSubtype="0" nodeType="withEffect">
                                  <p:stCondLst>
                                    <p:cond delay="7500"/>
                                  </p:stCondLst>
                                  <p:childTnLst>
                                    <p:set>
                                      <p:cBhvr override="childStyle">
                                        <p:cTn id="13" dur="8000"/>
                                        <p:tgtEl>
                                          <p:spTgt spid="26">
                                            <p:txEl>
                                              <p:pRg st="0" end="0"/>
                                            </p:txEl>
                                          </p:spTgt>
                                        </p:tgtEl>
                                        <p:attrNameLst>
                                          <p:attrName>style.fontWeight</p:attrName>
                                        </p:attrNameLst>
                                      </p:cBhvr>
                                      <p:to>
                                        <p:strVal val="bold"/>
                                      </p:to>
                                    </p:set>
                                  </p:childTnLst>
                                </p:cTn>
                              </p:par>
                              <p:par>
                                <p:cTn id="14" presetID="3" presetClass="emph" presetSubtype="1" nodeType="withEffect">
                                  <p:stCondLst>
                                    <p:cond delay="7500"/>
                                  </p:stCondLst>
                                  <p:childTnLst>
                                    <p:set>
                                      <p:cBhvr override="childStyle">
                                        <p:cTn id="15" dur="8000"/>
                                        <p:tgtEl>
                                          <p:spTgt spid="6">
                                            <p:txEl>
                                              <p:pRg st="0" end="0"/>
                                            </p:txEl>
                                          </p:spTgt>
                                        </p:tgtEl>
                                        <p:attrNameLst>
                                          <p:attrName>style.color</p:attrName>
                                        </p:attrNameLst>
                                      </p:cBhvr>
                                      <p:to>
                                        <p:clrVal>
                                          <a:srgbClr val="EB5032"/>
                                        </p:clrVal>
                                      </p:to>
                                    </p:set>
                                  </p:childTnLst>
                                </p:cTn>
                              </p:par>
                              <p:par>
                                <p:cTn id="16" presetID="3" presetClass="emph" presetSubtype="1" nodeType="withEffect">
                                  <p:stCondLst>
                                    <p:cond delay="7500"/>
                                  </p:stCondLst>
                                  <p:childTnLst>
                                    <p:set>
                                      <p:cBhvr override="childStyle">
                                        <p:cTn id="17" dur="8000"/>
                                        <p:tgtEl>
                                          <p:spTgt spid="26">
                                            <p:txEl>
                                              <p:pRg st="0" end="0"/>
                                            </p:txEl>
                                          </p:spTgt>
                                        </p:tgtEl>
                                        <p:attrNameLst>
                                          <p:attrName>style.color</p:attrName>
                                        </p:attrNameLst>
                                      </p:cBhvr>
                                      <p:to>
                                        <p:clrVal>
                                          <a:srgbClr val="EB5032"/>
                                        </p:clrVal>
                                      </p:to>
                                    </p:set>
                                  </p:childTnLst>
                                </p:cTn>
                              </p:par>
                              <p:par>
                                <p:cTn id="18" presetID="10" presetClass="exit" presetSubtype="0" fill="hold" nodeType="withEffect">
                                  <p:stCondLst>
                                    <p:cond delay="1550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par>
                                <p:cTn id="21" presetID="10" presetClass="entr" presetSubtype="0" fill="hold" nodeType="withEffect">
                                  <p:stCondLst>
                                    <p:cond delay="160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5" presetClass="emph" presetSubtype="0" nodeType="withEffect">
                                  <p:stCondLst>
                                    <p:cond delay="16000"/>
                                  </p:stCondLst>
                                  <p:childTnLst>
                                    <p:set>
                                      <p:cBhvr override="childStyle">
                                        <p:cTn id="25" dur="2500"/>
                                        <p:tgtEl>
                                          <p:spTgt spid="41">
                                            <p:txEl>
                                              <p:pRg st="0" end="0"/>
                                            </p:txEl>
                                          </p:spTgt>
                                        </p:tgtEl>
                                        <p:attrNameLst>
                                          <p:attrName>style.fontWeight</p:attrName>
                                        </p:attrNameLst>
                                      </p:cBhvr>
                                      <p:to>
                                        <p:strVal val="bold"/>
                                      </p:to>
                                    </p:set>
                                  </p:childTnLst>
                                </p:cTn>
                              </p:par>
                              <p:par>
                                <p:cTn id="26" presetID="15" presetClass="emph" presetSubtype="0" nodeType="withEffect">
                                  <p:stCondLst>
                                    <p:cond delay="16000"/>
                                  </p:stCondLst>
                                  <p:childTnLst>
                                    <p:set>
                                      <p:cBhvr override="childStyle">
                                        <p:cTn id="27" dur="2500"/>
                                        <p:tgtEl>
                                          <p:spTgt spid="26">
                                            <p:txEl>
                                              <p:pRg st="1" end="1"/>
                                            </p:txEl>
                                          </p:spTgt>
                                        </p:tgtEl>
                                        <p:attrNameLst>
                                          <p:attrName>style.fontWeight</p:attrName>
                                        </p:attrNameLst>
                                      </p:cBhvr>
                                      <p:to>
                                        <p:strVal val="bold"/>
                                      </p:to>
                                    </p:set>
                                  </p:childTnLst>
                                </p:cTn>
                              </p:par>
                              <p:par>
                                <p:cTn id="28" presetID="3" presetClass="emph" presetSubtype="1" nodeType="withEffect">
                                  <p:stCondLst>
                                    <p:cond delay="16000"/>
                                  </p:stCondLst>
                                  <p:childTnLst>
                                    <p:set>
                                      <p:cBhvr override="childStyle">
                                        <p:cTn id="29" dur="2500"/>
                                        <p:tgtEl>
                                          <p:spTgt spid="41">
                                            <p:txEl>
                                              <p:pRg st="0" end="0"/>
                                            </p:txEl>
                                          </p:spTgt>
                                        </p:tgtEl>
                                        <p:attrNameLst>
                                          <p:attrName>style.color</p:attrName>
                                        </p:attrNameLst>
                                      </p:cBhvr>
                                      <p:to>
                                        <p:clrVal>
                                          <a:srgbClr val="EB5032"/>
                                        </p:clrVal>
                                      </p:to>
                                    </p:set>
                                  </p:childTnLst>
                                </p:cTn>
                              </p:par>
                              <p:par>
                                <p:cTn id="30" presetID="3" presetClass="emph" presetSubtype="1" nodeType="withEffect">
                                  <p:stCondLst>
                                    <p:cond delay="16000"/>
                                  </p:stCondLst>
                                  <p:childTnLst>
                                    <p:set>
                                      <p:cBhvr override="childStyle">
                                        <p:cTn id="31" dur="2500"/>
                                        <p:tgtEl>
                                          <p:spTgt spid="26">
                                            <p:txEl>
                                              <p:pRg st="1" end="1"/>
                                            </p:txEl>
                                          </p:spTgt>
                                        </p:tgtEl>
                                        <p:attrNameLst>
                                          <p:attrName>style.color</p:attrName>
                                        </p:attrNameLst>
                                      </p:cBhvr>
                                      <p:to>
                                        <p:clrVal>
                                          <a:srgbClr val="EB5032"/>
                                        </p:clrVal>
                                      </p:to>
                                    </p:set>
                                  </p:childTnLst>
                                </p:cTn>
                              </p:par>
                              <p:par>
                                <p:cTn id="32" presetID="10" presetClass="exit" presetSubtype="0" fill="hold" nodeType="withEffect">
                                  <p:stCondLst>
                                    <p:cond delay="18500"/>
                                  </p:stCondLst>
                                  <p:childTnLst>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10" presetClass="entr" presetSubtype="0" fill="hold" nodeType="withEffect">
                                  <p:stCondLst>
                                    <p:cond delay="1900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5" presetClass="emph" presetSubtype="0" nodeType="withEffect">
                                  <p:stCondLst>
                                    <p:cond delay="19000"/>
                                  </p:stCondLst>
                                  <p:childTnLst>
                                    <p:set>
                                      <p:cBhvr override="childStyle">
                                        <p:cTn id="39" dur="6000"/>
                                        <p:tgtEl>
                                          <p:spTgt spid="35">
                                            <p:txEl>
                                              <p:pRg st="0" end="0"/>
                                            </p:txEl>
                                          </p:spTgt>
                                        </p:tgtEl>
                                        <p:attrNameLst>
                                          <p:attrName>style.fontWeight</p:attrName>
                                        </p:attrNameLst>
                                      </p:cBhvr>
                                      <p:to>
                                        <p:strVal val="bold"/>
                                      </p:to>
                                    </p:set>
                                  </p:childTnLst>
                                </p:cTn>
                              </p:par>
                              <p:par>
                                <p:cTn id="40" presetID="15" presetClass="emph" presetSubtype="0" nodeType="withEffect">
                                  <p:stCondLst>
                                    <p:cond delay="19000"/>
                                  </p:stCondLst>
                                  <p:childTnLst>
                                    <p:set>
                                      <p:cBhvr override="childStyle">
                                        <p:cTn id="41" dur="6000"/>
                                        <p:tgtEl>
                                          <p:spTgt spid="35">
                                            <p:txEl>
                                              <p:pRg st="1" end="1"/>
                                            </p:txEl>
                                          </p:spTgt>
                                        </p:tgtEl>
                                        <p:attrNameLst>
                                          <p:attrName>style.fontWeight</p:attrName>
                                        </p:attrNameLst>
                                      </p:cBhvr>
                                      <p:to>
                                        <p:strVal val="bold"/>
                                      </p:to>
                                    </p:set>
                                  </p:childTnLst>
                                </p:cTn>
                              </p:par>
                              <p:par>
                                <p:cTn id="42" presetID="15" presetClass="emph" presetSubtype="0" nodeType="withEffect">
                                  <p:stCondLst>
                                    <p:cond delay="19000"/>
                                  </p:stCondLst>
                                  <p:childTnLst>
                                    <p:set>
                                      <p:cBhvr override="childStyle">
                                        <p:cTn id="43" dur="6000"/>
                                        <p:tgtEl>
                                          <p:spTgt spid="13">
                                            <p:txEl>
                                              <p:pRg st="0" end="0"/>
                                            </p:txEl>
                                          </p:spTgt>
                                        </p:tgtEl>
                                        <p:attrNameLst>
                                          <p:attrName>style.fontWeight</p:attrName>
                                        </p:attrNameLst>
                                      </p:cBhvr>
                                      <p:to>
                                        <p:strVal val="bold"/>
                                      </p:to>
                                    </p:set>
                                  </p:childTnLst>
                                </p:cTn>
                              </p:par>
                              <p:par>
                                <p:cTn id="44" presetID="15" presetClass="emph" presetSubtype="0" nodeType="withEffect">
                                  <p:stCondLst>
                                    <p:cond delay="19000"/>
                                  </p:stCondLst>
                                  <p:childTnLst>
                                    <p:set>
                                      <p:cBhvr override="childStyle">
                                        <p:cTn id="45" dur="6000"/>
                                        <p:tgtEl>
                                          <p:spTgt spid="13">
                                            <p:txEl>
                                              <p:pRg st="1" end="1"/>
                                            </p:txEl>
                                          </p:spTgt>
                                        </p:tgtEl>
                                        <p:attrNameLst>
                                          <p:attrName>style.fontWeight</p:attrName>
                                        </p:attrNameLst>
                                      </p:cBhvr>
                                      <p:to>
                                        <p:strVal val="bold"/>
                                      </p:to>
                                    </p:set>
                                  </p:childTnLst>
                                </p:cTn>
                              </p:par>
                              <p:par>
                                <p:cTn id="46" presetID="3" presetClass="emph" presetSubtype="1" nodeType="withEffect">
                                  <p:stCondLst>
                                    <p:cond delay="19000"/>
                                  </p:stCondLst>
                                  <p:childTnLst>
                                    <p:set>
                                      <p:cBhvr override="childStyle">
                                        <p:cTn id="47" dur="6000"/>
                                        <p:tgtEl>
                                          <p:spTgt spid="35">
                                            <p:txEl>
                                              <p:pRg st="0" end="0"/>
                                            </p:txEl>
                                          </p:spTgt>
                                        </p:tgtEl>
                                        <p:attrNameLst>
                                          <p:attrName>style.color</p:attrName>
                                        </p:attrNameLst>
                                      </p:cBhvr>
                                      <p:to>
                                        <p:clrVal>
                                          <a:srgbClr val="EB5032"/>
                                        </p:clrVal>
                                      </p:to>
                                    </p:set>
                                  </p:childTnLst>
                                </p:cTn>
                              </p:par>
                              <p:par>
                                <p:cTn id="48" presetID="3" presetClass="emph" presetSubtype="1" nodeType="withEffect">
                                  <p:stCondLst>
                                    <p:cond delay="19000"/>
                                  </p:stCondLst>
                                  <p:childTnLst>
                                    <p:set>
                                      <p:cBhvr override="childStyle">
                                        <p:cTn id="49" dur="6000"/>
                                        <p:tgtEl>
                                          <p:spTgt spid="35">
                                            <p:txEl>
                                              <p:pRg st="1" end="1"/>
                                            </p:txEl>
                                          </p:spTgt>
                                        </p:tgtEl>
                                        <p:attrNameLst>
                                          <p:attrName>style.color</p:attrName>
                                        </p:attrNameLst>
                                      </p:cBhvr>
                                      <p:to>
                                        <p:clrVal>
                                          <a:srgbClr val="EB5032"/>
                                        </p:clrVal>
                                      </p:to>
                                    </p:set>
                                  </p:childTnLst>
                                </p:cTn>
                              </p:par>
                              <p:par>
                                <p:cTn id="50" presetID="3" presetClass="emph" presetSubtype="1" nodeType="withEffect">
                                  <p:stCondLst>
                                    <p:cond delay="19000"/>
                                  </p:stCondLst>
                                  <p:childTnLst>
                                    <p:set>
                                      <p:cBhvr override="childStyle">
                                        <p:cTn id="51" dur="6000"/>
                                        <p:tgtEl>
                                          <p:spTgt spid="13">
                                            <p:txEl>
                                              <p:pRg st="0" end="0"/>
                                            </p:txEl>
                                          </p:spTgt>
                                        </p:tgtEl>
                                        <p:attrNameLst>
                                          <p:attrName>style.color</p:attrName>
                                        </p:attrNameLst>
                                      </p:cBhvr>
                                      <p:to>
                                        <p:clrVal>
                                          <a:srgbClr val="EB5032"/>
                                        </p:clrVal>
                                      </p:to>
                                    </p:set>
                                  </p:childTnLst>
                                </p:cTn>
                              </p:par>
                              <p:par>
                                <p:cTn id="52" presetID="3" presetClass="emph" presetSubtype="1" nodeType="withEffect">
                                  <p:stCondLst>
                                    <p:cond delay="19000"/>
                                  </p:stCondLst>
                                  <p:childTnLst>
                                    <p:set>
                                      <p:cBhvr override="childStyle">
                                        <p:cTn id="53" dur="6000"/>
                                        <p:tgtEl>
                                          <p:spTgt spid="13">
                                            <p:txEl>
                                              <p:pRg st="1" end="1"/>
                                            </p:txEl>
                                          </p:spTgt>
                                        </p:tgtEl>
                                        <p:attrNameLst>
                                          <p:attrName>style.color</p:attrName>
                                        </p:attrNameLst>
                                      </p:cBhvr>
                                      <p:to>
                                        <p:clrVal>
                                          <a:srgbClr val="EB5032"/>
                                        </p:clrVal>
                                      </p:to>
                                    </p:set>
                                  </p:childTnLst>
                                </p:cTn>
                              </p:par>
                              <p:par>
                                <p:cTn id="54" presetID="10" presetClass="exit" presetSubtype="0" fill="hold" nodeType="withEffect">
                                  <p:stCondLst>
                                    <p:cond delay="2500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ntr" presetSubtype="0" fill="hold" nodeType="withEffect">
                                  <p:stCondLst>
                                    <p:cond delay="2550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par>
                                <p:cTn id="60" presetID="15" presetClass="emph" presetSubtype="0" nodeType="withEffect">
                                  <p:stCondLst>
                                    <p:cond delay="25500"/>
                                  </p:stCondLst>
                                  <p:childTnLst>
                                    <p:set>
                                      <p:cBhvr override="childStyle">
                                        <p:cTn id="61" dur="7000"/>
                                        <p:tgtEl>
                                          <p:spTgt spid="46">
                                            <p:txEl>
                                              <p:pRg st="0" end="0"/>
                                            </p:txEl>
                                          </p:spTgt>
                                        </p:tgtEl>
                                        <p:attrNameLst>
                                          <p:attrName>style.fontWeight</p:attrName>
                                        </p:attrNameLst>
                                      </p:cBhvr>
                                      <p:to>
                                        <p:strVal val="bold"/>
                                      </p:to>
                                    </p:set>
                                  </p:childTnLst>
                                </p:cTn>
                              </p:par>
                              <p:par>
                                <p:cTn id="62" presetID="15" presetClass="emph" presetSubtype="0" nodeType="withEffect">
                                  <p:stCondLst>
                                    <p:cond delay="25500"/>
                                  </p:stCondLst>
                                  <p:childTnLst>
                                    <p:set>
                                      <p:cBhvr override="childStyle">
                                        <p:cTn id="63" dur="7000"/>
                                        <p:tgtEl>
                                          <p:spTgt spid="46">
                                            <p:txEl>
                                              <p:pRg st="1" end="1"/>
                                            </p:txEl>
                                          </p:spTgt>
                                        </p:tgtEl>
                                        <p:attrNameLst>
                                          <p:attrName>style.fontWeight</p:attrName>
                                        </p:attrNameLst>
                                      </p:cBhvr>
                                      <p:to>
                                        <p:strVal val="bold"/>
                                      </p:to>
                                    </p:set>
                                  </p:childTnLst>
                                </p:cTn>
                              </p:par>
                              <p:par>
                                <p:cTn id="64" presetID="15" presetClass="emph" presetSubtype="0" nodeType="withEffect">
                                  <p:stCondLst>
                                    <p:cond delay="25500"/>
                                  </p:stCondLst>
                                  <p:childTnLst>
                                    <p:set>
                                      <p:cBhvr override="childStyle">
                                        <p:cTn id="65" dur="7000"/>
                                        <p:tgtEl>
                                          <p:spTgt spid="14">
                                            <p:txEl>
                                              <p:pRg st="0" end="0"/>
                                            </p:txEl>
                                          </p:spTgt>
                                        </p:tgtEl>
                                        <p:attrNameLst>
                                          <p:attrName>style.fontWeight</p:attrName>
                                        </p:attrNameLst>
                                      </p:cBhvr>
                                      <p:to>
                                        <p:strVal val="bold"/>
                                      </p:to>
                                    </p:set>
                                  </p:childTnLst>
                                </p:cTn>
                              </p:par>
                              <p:par>
                                <p:cTn id="66" presetID="3" presetClass="emph" presetSubtype="1" nodeType="withEffect">
                                  <p:stCondLst>
                                    <p:cond delay="25500"/>
                                  </p:stCondLst>
                                  <p:childTnLst>
                                    <p:set>
                                      <p:cBhvr override="childStyle">
                                        <p:cTn id="67" dur="7000"/>
                                        <p:tgtEl>
                                          <p:spTgt spid="46">
                                            <p:txEl>
                                              <p:pRg st="0" end="0"/>
                                            </p:txEl>
                                          </p:spTgt>
                                        </p:tgtEl>
                                        <p:attrNameLst>
                                          <p:attrName>style.color</p:attrName>
                                        </p:attrNameLst>
                                      </p:cBhvr>
                                      <p:to>
                                        <p:clrVal>
                                          <a:srgbClr val="EB5032"/>
                                        </p:clrVal>
                                      </p:to>
                                    </p:set>
                                  </p:childTnLst>
                                </p:cTn>
                              </p:par>
                              <p:par>
                                <p:cTn id="68" presetID="3" presetClass="emph" presetSubtype="1" nodeType="withEffect">
                                  <p:stCondLst>
                                    <p:cond delay="25500"/>
                                  </p:stCondLst>
                                  <p:childTnLst>
                                    <p:set>
                                      <p:cBhvr override="childStyle">
                                        <p:cTn id="69" dur="7000"/>
                                        <p:tgtEl>
                                          <p:spTgt spid="46">
                                            <p:txEl>
                                              <p:pRg st="1" end="1"/>
                                            </p:txEl>
                                          </p:spTgt>
                                        </p:tgtEl>
                                        <p:attrNameLst>
                                          <p:attrName>style.color</p:attrName>
                                        </p:attrNameLst>
                                      </p:cBhvr>
                                      <p:to>
                                        <p:clrVal>
                                          <a:srgbClr val="EB5032"/>
                                        </p:clrVal>
                                      </p:to>
                                    </p:set>
                                  </p:childTnLst>
                                </p:cTn>
                              </p:par>
                              <p:par>
                                <p:cTn id="70" presetID="3" presetClass="emph" presetSubtype="1" nodeType="withEffect">
                                  <p:stCondLst>
                                    <p:cond delay="25500"/>
                                  </p:stCondLst>
                                  <p:childTnLst>
                                    <p:set>
                                      <p:cBhvr override="childStyle">
                                        <p:cTn id="71" dur="7000"/>
                                        <p:tgtEl>
                                          <p:spTgt spid="14">
                                            <p:txEl>
                                              <p:pRg st="0" end="0"/>
                                            </p:txEl>
                                          </p:spTgt>
                                        </p:tgtEl>
                                        <p:attrNameLst>
                                          <p:attrName>style.color</p:attrName>
                                        </p:attrNameLst>
                                      </p:cBhvr>
                                      <p:to>
                                        <p:clrVal>
                                          <a:srgbClr val="EB5032"/>
                                        </p:clrVal>
                                      </p:to>
                                    </p:set>
                                  </p:childTnLst>
                                </p:cTn>
                              </p:par>
                              <p:par>
                                <p:cTn id="72" presetID="10" presetClass="exit" presetSubtype="0" fill="hold" nodeType="withEffect">
                                  <p:stCondLst>
                                    <p:cond delay="3250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 12">
            <a:extLst>
              <a:ext uri="{FF2B5EF4-FFF2-40B4-BE49-F238E27FC236}">
                <a16:creationId xmlns:a16="http://schemas.microsoft.com/office/drawing/2014/main" id="{8AA206E2-8569-079F-16D7-4F105755B979}"/>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4</a:t>
            </a:fld>
            <a:endParaRPr lang="en-US" altLang="ja-JP" sz="1100" dirty="0">
              <a:solidFill>
                <a:schemeClr val="tx1"/>
              </a:solidFill>
              <a:latin typeface="+mj-lt"/>
              <a:ea typeface="+mn-ea"/>
              <a:cs typeface="Arial" pitchFamily="34" charset="0"/>
            </a:endParaRPr>
          </a:p>
        </p:txBody>
      </p:sp>
      <p:sp>
        <p:nvSpPr>
          <p:cNvPr id="2" name="テキスト プレースホルダー 1">
            <a:extLst>
              <a:ext uri="{FF2B5EF4-FFF2-40B4-BE49-F238E27FC236}">
                <a16:creationId xmlns:a16="http://schemas.microsoft.com/office/drawing/2014/main" id="{6F115A2B-B2AE-16D2-9265-08501DE82CA9}"/>
              </a:ext>
            </a:extLst>
          </p:cNvPr>
          <p:cNvSpPr>
            <a:spLocks noGrp="1"/>
          </p:cNvSpPr>
          <p:nvPr>
            <p:ph type="body" sz="quarter" idx="14"/>
          </p:nvPr>
        </p:nvSpPr>
        <p:spPr/>
        <p:txBody>
          <a:bodyPr/>
          <a:lstStyle/>
          <a:p>
            <a:pPr>
              <a:lnSpc>
                <a:spcPct val="90000"/>
              </a:lnSpc>
              <a:spcBef>
                <a:spcPts val="0"/>
              </a:spcBef>
            </a:pPr>
            <a:r>
              <a:rPr lang="ja-JP" altLang="en-US" dirty="0"/>
              <a:t>院内システムを利用する場合に、難病</a:t>
            </a:r>
            <a:r>
              <a:rPr lang="en-US" altLang="ja-JP" dirty="0"/>
              <a:t>DB</a:t>
            </a:r>
            <a:r>
              <a:rPr lang="ja-JP" altLang="en-US" dirty="0"/>
              <a:t>で臨個票を新規作成または更新する操作に使用する各画面について説明します。</a:t>
            </a:r>
          </a:p>
        </p:txBody>
      </p:sp>
      <p:sp>
        <p:nvSpPr>
          <p:cNvPr id="4" name="テキスト プレースホルダー 3">
            <a:extLst>
              <a:ext uri="{FF2B5EF4-FFF2-40B4-BE49-F238E27FC236}">
                <a16:creationId xmlns:a16="http://schemas.microsoft.com/office/drawing/2014/main" id="{F2174363-C1E7-3452-DD0E-2314F8B72683}"/>
              </a:ext>
            </a:extLst>
          </p:cNvPr>
          <p:cNvSpPr>
            <a:spLocks noGrp="1"/>
          </p:cNvSpPr>
          <p:nvPr>
            <p:ph type="body" sz="quarter" idx="16"/>
          </p:nvPr>
        </p:nvSpPr>
        <p:spPr/>
        <p:txBody>
          <a:bodyPr/>
          <a:lstStyle/>
          <a:p>
            <a:pPr marL="0" indent="0">
              <a:spcBef>
                <a:spcPts val="0"/>
              </a:spcBef>
              <a:buClr>
                <a:srgbClr val="001750"/>
              </a:buClr>
              <a:buNone/>
              <a:tabLst>
                <a:tab pos="432000" algn="l"/>
              </a:tabLst>
            </a:pPr>
            <a:r>
              <a:rPr lang="en-US" altLang="ja-JP" dirty="0">
                <a:solidFill>
                  <a:srgbClr val="001750"/>
                </a:solidFill>
              </a:rPr>
              <a:t>2.2	</a:t>
            </a:r>
            <a:r>
              <a:rPr lang="zh-TW" altLang="en-US" dirty="0"/>
              <a:t>臨床調査個人票一括登録画面</a:t>
            </a:r>
            <a:endParaRPr lang="ja-JP" altLang="en-US" dirty="0"/>
          </a:p>
        </p:txBody>
      </p:sp>
      <p:sp>
        <p:nvSpPr>
          <p:cNvPr id="5" name="テキスト プレースホルダー 4">
            <a:extLst>
              <a:ext uri="{FF2B5EF4-FFF2-40B4-BE49-F238E27FC236}">
                <a16:creationId xmlns:a16="http://schemas.microsoft.com/office/drawing/2014/main" id="{54A628FA-43C3-641B-8560-8CF8593146D6}"/>
              </a:ext>
            </a:extLst>
          </p:cNvPr>
          <p:cNvSpPr>
            <a:spLocks noGrp="1"/>
          </p:cNvSpPr>
          <p:nvPr>
            <p:ph type="body" sz="quarter" idx="17"/>
          </p:nvPr>
        </p:nvSpPr>
        <p:spPr/>
        <p:txBody>
          <a:bodyPr/>
          <a:lstStyle/>
          <a:p>
            <a:pPr marL="0" indent="0">
              <a:spcBef>
                <a:spcPts val="0"/>
              </a:spcBef>
              <a:buClr>
                <a:srgbClr val="001750"/>
              </a:buClr>
              <a:buNone/>
              <a:tabLst>
                <a:tab pos="432000" algn="l"/>
              </a:tabLst>
            </a:pPr>
            <a:r>
              <a:rPr lang="en-US" altLang="ja-JP" dirty="0">
                <a:solidFill>
                  <a:srgbClr val="001750"/>
                </a:solidFill>
              </a:rPr>
              <a:t>2.3	</a:t>
            </a:r>
            <a:r>
              <a:rPr lang="zh-TW" altLang="en-US" dirty="0"/>
              <a:t>臨床調査個人票検索画面</a:t>
            </a:r>
            <a:endParaRPr lang="ja-JP" altLang="en-US" dirty="0"/>
          </a:p>
        </p:txBody>
      </p:sp>
      <p:sp>
        <p:nvSpPr>
          <p:cNvPr id="3" name="テキスト プレースホルダー 2">
            <a:extLst>
              <a:ext uri="{FF2B5EF4-FFF2-40B4-BE49-F238E27FC236}">
                <a16:creationId xmlns:a16="http://schemas.microsoft.com/office/drawing/2014/main" id="{1D499C17-C298-2435-23F3-9F6F0534088A}"/>
              </a:ext>
            </a:extLst>
          </p:cNvPr>
          <p:cNvSpPr>
            <a:spLocks noGrp="1"/>
          </p:cNvSpPr>
          <p:nvPr>
            <p:ph type="body" sz="quarter" idx="15"/>
          </p:nvPr>
        </p:nvSpPr>
        <p:spPr/>
        <p:txBody>
          <a:bodyPr/>
          <a:lstStyle/>
          <a:p>
            <a:r>
              <a:rPr lang="en-US" altLang="ja-JP" dirty="0"/>
              <a:t>2. </a:t>
            </a:r>
            <a:r>
              <a:rPr lang="ja-JP" altLang="en-US" dirty="0"/>
              <a:t>各画面の操作</a:t>
            </a:r>
          </a:p>
        </p:txBody>
      </p:sp>
      <p:sp>
        <p:nvSpPr>
          <p:cNvPr id="6" name="テキスト プレースホルダー 5">
            <a:extLst>
              <a:ext uri="{FF2B5EF4-FFF2-40B4-BE49-F238E27FC236}">
                <a16:creationId xmlns:a16="http://schemas.microsoft.com/office/drawing/2014/main" id="{CA266441-0E12-CFBA-76FB-1A0ACC3EA47A}"/>
              </a:ext>
            </a:extLst>
          </p:cNvPr>
          <p:cNvSpPr>
            <a:spLocks noGrp="1"/>
          </p:cNvSpPr>
          <p:nvPr>
            <p:ph type="body" sz="quarter" idx="18"/>
          </p:nvPr>
        </p:nvSpPr>
        <p:spPr/>
        <p:txBody>
          <a:bodyPr/>
          <a:lstStyle/>
          <a:p>
            <a:pPr marL="0" indent="0">
              <a:spcBef>
                <a:spcPts val="0"/>
              </a:spcBef>
              <a:buClr>
                <a:srgbClr val="001750"/>
              </a:buClr>
              <a:buNone/>
              <a:tabLst>
                <a:tab pos="432000" algn="l"/>
              </a:tabLst>
            </a:pPr>
            <a:r>
              <a:rPr lang="en-US" altLang="ja-JP" dirty="0">
                <a:solidFill>
                  <a:srgbClr val="001750"/>
                </a:solidFill>
              </a:rPr>
              <a:t>2.1	</a:t>
            </a:r>
            <a:r>
              <a:rPr lang="ja-JP" altLang="en-US" dirty="0"/>
              <a:t>院内システム用チェックツール（補助ツール）</a:t>
            </a:r>
          </a:p>
        </p:txBody>
      </p:sp>
      <p:sp>
        <p:nvSpPr>
          <p:cNvPr id="7" name="テキスト プレースホルダー 6">
            <a:extLst>
              <a:ext uri="{FF2B5EF4-FFF2-40B4-BE49-F238E27FC236}">
                <a16:creationId xmlns:a16="http://schemas.microsoft.com/office/drawing/2014/main" id="{487127A9-A490-CC2E-8140-473629FBFAEA}"/>
              </a:ext>
            </a:extLst>
          </p:cNvPr>
          <p:cNvSpPr>
            <a:spLocks noGrp="1"/>
          </p:cNvSpPr>
          <p:nvPr>
            <p:ph type="body" sz="quarter" idx="19"/>
          </p:nvPr>
        </p:nvSpPr>
        <p:spPr/>
        <p:txBody>
          <a:bodyPr/>
          <a:lstStyle/>
          <a:p>
            <a:pPr marL="0" indent="0">
              <a:spcBef>
                <a:spcPts val="0"/>
              </a:spcBef>
              <a:buClr>
                <a:srgbClr val="001750"/>
              </a:buClr>
              <a:buNone/>
              <a:tabLst>
                <a:tab pos="432000" algn="l"/>
              </a:tabLst>
            </a:pPr>
            <a:r>
              <a:rPr lang="en-US" altLang="ja-JP" dirty="0">
                <a:solidFill>
                  <a:srgbClr val="001750"/>
                </a:solidFill>
              </a:rPr>
              <a:t>2.4	</a:t>
            </a:r>
            <a:r>
              <a:rPr lang="zh-TW" altLang="en-US" dirty="0"/>
              <a:t>臨床調査個人票出力画面</a:t>
            </a:r>
            <a:br>
              <a:rPr lang="zh-TW" altLang="en-US" dirty="0"/>
            </a:br>
            <a:endParaRPr lang="ja-JP" altLang="en-US" dirty="0"/>
          </a:p>
        </p:txBody>
      </p:sp>
      <p:pic>
        <p:nvPicPr>
          <p:cNvPr id="9" name="04-1-③">
            <a:hlinkClick r:id="" action="ppaction://media"/>
            <a:extLst>
              <a:ext uri="{FF2B5EF4-FFF2-40B4-BE49-F238E27FC236}">
                <a16:creationId xmlns:a16="http://schemas.microsoft.com/office/drawing/2014/main" id="{DFF759B7-71D2-F15B-83C8-5FA8D0E816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39" y="-707914"/>
            <a:ext cx="609600" cy="609600"/>
          </a:xfrm>
          <a:prstGeom prst="rect">
            <a:avLst/>
          </a:prstGeom>
        </p:spPr>
      </p:pic>
    </p:spTree>
    <p:extLst>
      <p:ext uri="{BB962C8B-B14F-4D97-AF65-F5344CB8AC3E}">
        <p14:creationId xmlns:p14="http://schemas.microsoft.com/office/powerpoint/2010/main" val="2686168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840">
        <p15:prstTrans prst="peelOff"/>
      </p:transition>
    </mc:Choice>
    <mc:Fallback xmlns="">
      <p:transition spd="slow" advTm="98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ADEBE34B-7CE6-0218-F598-00BC2ED94337}"/>
              </a:ext>
            </a:extLst>
          </p:cNvPr>
          <p:cNvPicPr>
            <a:picLocks noChangeAspect="1"/>
          </p:cNvPicPr>
          <p:nvPr/>
        </p:nvPicPr>
        <p:blipFill>
          <a:blip r:embed="rId6"/>
          <a:stretch>
            <a:fillRect/>
          </a:stretch>
        </p:blipFill>
        <p:spPr>
          <a:xfrm>
            <a:off x="234653" y="752603"/>
            <a:ext cx="3892427" cy="2694290"/>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1F02FC91-32A5-06DD-6138-2A1A5ECD159B}"/>
              </a:ext>
            </a:extLst>
          </p:cNvPr>
          <p:cNvSpPr>
            <a:spLocks noGrp="1"/>
          </p:cNvSpPr>
          <p:nvPr>
            <p:ph type="body" sz="quarter" idx="14"/>
          </p:nvPr>
        </p:nvSpPr>
        <p:spPr/>
        <p:txBody>
          <a:bodyPr/>
          <a:lstStyle/>
          <a:p>
            <a:pPr>
              <a:lnSpc>
                <a:spcPct val="90000"/>
              </a:lnSpc>
              <a:spcBef>
                <a:spcPts val="0"/>
              </a:spcBef>
            </a:pPr>
            <a:r>
              <a:rPr lang="ja-JP" altLang="en-US" dirty="0"/>
              <a:t>院内システム用チェックツールは、院内システムから出力した臨個票データをチェックおよび暗号化するデスクトップアプリです。</a:t>
            </a:r>
          </a:p>
          <a:p>
            <a:pPr>
              <a:lnSpc>
                <a:spcPct val="90000"/>
              </a:lnSpc>
              <a:spcBef>
                <a:spcPts val="0"/>
              </a:spcBef>
            </a:pPr>
            <a:r>
              <a:rPr lang="en-US" altLang="ja-JP" dirty="0"/>
              <a:t>[</a:t>
            </a:r>
            <a:r>
              <a:rPr lang="ja-JP" altLang="en-US" dirty="0"/>
              <a:t>出力フォルダ</a:t>
            </a:r>
            <a:r>
              <a:rPr lang="en-US" altLang="ja-JP" dirty="0"/>
              <a:t>]</a:t>
            </a:r>
            <a:r>
              <a:rPr lang="ja-JP" altLang="en-US" dirty="0"/>
              <a:t>欄に、暗号化したファイルを格納するフォルダを指定します。</a:t>
            </a:r>
            <a:r>
              <a:rPr lang="en-US" altLang="ja-JP" dirty="0"/>
              <a:t>[</a:t>
            </a:r>
            <a:r>
              <a:rPr lang="ja-JP" altLang="en-US" dirty="0"/>
              <a:t>ファイル</a:t>
            </a:r>
            <a:r>
              <a:rPr lang="en-US" altLang="ja-JP" dirty="0"/>
              <a:t>]</a:t>
            </a:r>
            <a:r>
              <a:rPr lang="ja-JP" altLang="en-US" dirty="0"/>
              <a:t>欄に、チェック対象の臨個票データを指定します。</a:t>
            </a:r>
            <a:r>
              <a:rPr lang="en-US" altLang="ja-JP" dirty="0"/>
              <a:t>[</a:t>
            </a:r>
            <a:r>
              <a:rPr lang="ja-JP" altLang="en-US" dirty="0"/>
              <a:t>実行</a:t>
            </a:r>
            <a:r>
              <a:rPr lang="en-US" altLang="ja-JP" dirty="0"/>
              <a:t>]</a:t>
            </a:r>
            <a:r>
              <a:rPr lang="ja-JP" altLang="en-US" dirty="0"/>
              <a:t>ボタンをクリックすると臨個票データのチェックおよび暗号化が行われ、出力フォルダに</a:t>
            </a:r>
            <a:r>
              <a:rPr lang="en-US" altLang="ja-JP" dirty="0"/>
              <a:t>zip</a:t>
            </a:r>
            <a:r>
              <a:rPr lang="ja-JP" altLang="en-US" dirty="0"/>
              <a:t>ファイルが出力されます。また、チェック結果が</a:t>
            </a:r>
            <a:r>
              <a:rPr lang="en-US" altLang="ja-JP" dirty="0"/>
              <a:t>[</a:t>
            </a:r>
            <a:r>
              <a:rPr lang="ja-JP" altLang="en-US" dirty="0"/>
              <a:t>結果</a:t>
            </a:r>
            <a:r>
              <a:rPr lang="en-US" altLang="ja-JP" dirty="0"/>
              <a:t>]</a:t>
            </a:r>
            <a:r>
              <a:rPr lang="ja-JP" altLang="en-US" dirty="0"/>
              <a:t>欄に表示されます。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 </a:t>
            </a:r>
            <a:r>
              <a:rPr lang="ja-JP" altLang="en-US" dirty="0"/>
              <a:t>院内システム用チェックツール（補助ツール）</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26495" y="752604"/>
            <a:ext cx="4677788" cy="835132"/>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162000" indent="-162000">
              <a:lnSpc>
                <a:spcPct val="120000"/>
              </a:lnSpc>
            </a:pPr>
            <a:r>
              <a:rPr lang="ja-JP" altLang="en-US" sz="1400" dirty="0">
                <a:solidFill>
                  <a:schemeClr val="tx1"/>
                </a:solidFill>
                <a:latin typeface="+mn-ea"/>
                <a:ea typeface="+mn-ea"/>
              </a:rPr>
              <a:t>院内システムから出力した臨個票データのチェックおよび暗号化</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26495" y="1684961"/>
            <a:ext cx="4677788" cy="207932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出力フォルダ</a:t>
            </a:r>
            <a:r>
              <a:rPr lang="en-US" altLang="ja-JP" sz="1400" dirty="0">
                <a:solidFill>
                  <a:schemeClr val="tx1"/>
                </a:solidFill>
                <a:latin typeface="+mn-ea"/>
                <a:ea typeface="+mn-ea"/>
              </a:rPr>
              <a:t>]</a:t>
            </a:r>
            <a:r>
              <a:rPr lang="ja-JP" altLang="en-US" sz="1400" dirty="0">
                <a:solidFill>
                  <a:schemeClr val="tx1"/>
                </a:solidFill>
                <a:latin typeface="+mn-ea"/>
                <a:ea typeface="+mn-ea"/>
              </a:rPr>
              <a:t>の</a:t>
            </a:r>
            <a:r>
              <a:rPr lang="en-US" altLang="ja-JP" sz="1400" dirty="0">
                <a:solidFill>
                  <a:schemeClr val="tx1"/>
                </a:solidFill>
                <a:latin typeface="+mn-ea"/>
                <a:ea typeface="+mn-ea"/>
              </a:rPr>
              <a:t>[</a:t>
            </a:r>
            <a:r>
              <a:rPr lang="ja-JP" altLang="en-US" sz="1400" dirty="0">
                <a:solidFill>
                  <a:schemeClr val="tx1"/>
                </a:solidFill>
                <a:latin typeface="+mn-ea"/>
                <a:ea typeface="+mn-ea"/>
              </a:rPr>
              <a:t>参照</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ボタンをクリックしてフォルダを選択</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ファイル</a:t>
            </a:r>
            <a:r>
              <a:rPr lang="en-US" altLang="ja-JP" sz="1400" dirty="0">
                <a:solidFill>
                  <a:schemeClr val="tx1"/>
                </a:solidFill>
                <a:latin typeface="+mn-ea"/>
                <a:ea typeface="+mn-ea"/>
              </a:rPr>
              <a:t>]</a:t>
            </a:r>
            <a:r>
              <a:rPr lang="ja-JP" altLang="en-US" sz="1400" dirty="0">
                <a:solidFill>
                  <a:schemeClr val="tx1"/>
                </a:solidFill>
                <a:latin typeface="+mn-ea"/>
                <a:ea typeface="+mn-ea"/>
              </a:rPr>
              <a:t>の</a:t>
            </a:r>
            <a:r>
              <a:rPr lang="en-US" altLang="ja-JP" sz="1400" dirty="0">
                <a:solidFill>
                  <a:schemeClr val="tx1"/>
                </a:solidFill>
                <a:latin typeface="+mn-ea"/>
                <a:ea typeface="+mn-ea"/>
              </a:rPr>
              <a:t>[</a:t>
            </a:r>
            <a:r>
              <a:rPr lang="ja-JP" altLang="en-US" sz="1400" dirty="0">
                <a:solidFill>
                  <a:schemeClr val="tx1"/>
                </a:solidFill>
                <a:latin typeface="+mn-ea"/>
                <a:ea typeface="+mn-ea"/>
              </a:rPr>
              <a:t>参照</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ボタンをクリックして臨個票データを選択</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実行</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ボタンをクリックして、臨個票データのチェックおよび暗号化を行う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4" name="05-1-③">
            <a:hlinkClick r:id="" action="ppaction://media"/>
            <a:extLst>
              <a:ext uri="{FF2B5EF4-FFF2-40B4-BE49-F238E27FC236}">
                <a16:creationId xmlns:a16="http://schemas.microsoft.com/office/drawing/2014/main" id="{89A21F78-E0C6-380A-231A-87CA3E8496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770744"/>
            <a:ext cx="609600" cy="609600"/>
          </a:xfrm>
          <a:prstGeom prst="rect">
            <a:avLst/>
          </a:prstGeom>
        </p:spPr>
      </p:pic>
      <p:sp>
        <p:nvSpPr>
          <p:cNvPr id="5" name="正方形/長方形 4">
            <a:extLst>
              <a:ext uri="{FF2B5EF4-FFF2-40B4-BE49-F238E27FC236}">
                <a16:creationId xmlns:a16="http://schemas.microsoft.com/office/drawing/2014/main" id="{D998542B-EA6D-12C6-1674-16C9731B38F0}"/>
              </a:ext>
            </a:extLst>
          </p:cNvPr>
          <p:cNvSpPr/>
          <p:nvPr/>
        </p:nvSpPr>
        <p:spPr>
          <a:xfrm>
            <a:off x="215901" y="2023392"/>
            <a:ext cx="3771900" cy="199107"/>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6" name="正方形/長方形 5">
            <a:extLst>
              <a:ext uri="{FF2B5EF4-FFF2-40B4-BE49-F238E27FC236}">
                <a16:creationId xmlns:a16="http://schemas.microsoft.com/office/drawing/2014/main" id="{147BC8FE-3494-C588-2F16-72287AFCEAAB}"/>
              </a:ext>
            </a:extLst>
          </p:cNvPr>
          <p:cNvSpPr/>
          <p:nvPr/>
        </p:nvSpPr>
        <p:spPr>
          <a:xfrm>
            <a:off x="215900" y="2159798"/>
            <a:ext cx="3772800" cy="1980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B3046B83-5584-2D19-2177-3FEFE3442A21}"/>
              </a:ext>
            </a:extLst>
          </p:cNvPr>
          <p:cNvSpPr/>
          <p:nvPr/>
        </p:nvSpPr>
        <p:spPr>
          <a:xfrm>
            <a:off x="1606550" y="2374214"/>
            <a:ext cx="2384425" cy="101853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ACB9A95D-3ACC-1D25-86B0-4304A946202C}"/>
              </a:ext>
            </a:extLst>
          </p:cNvPr>
          <p:cNvSpPr/>
          <p:nvPr/>
        </p:nvSpPr>
        <p:spPr>
          <a:xfrm>
            <a:off x="3848818" y="901087"/>
            <a:ext cx="263601" cy="180976"/>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585644407"/>
      </p:ext>
    </p:extLst>
  </p:cSld>
  <p:clrMapOvr>
    <a:masterClrMapping/>
  </p:clrMapOvr>
  <mc:AlternateContent xmlns:mc="http://schemas.openxmlformats.org/markup-compatibility/2006" xmlns:p14="http://schemas.microsoft.com/office/powerpoint/2010/main">
    <mc:Choice Requires="p14">
      <p:transition spd="med" p14:dur="700" advTm="33440">
        <p:fade/>
      </p:transition>
    </mc:Choice>
    <mc:Fallback xmlns="">
      <p:transition spd="med" advTm="334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38" fill="hold"/>
                                        <p:tgtEl>
                                          <p:spTgt spid="4"/>
                                        </p:tgtEl>
                                      </p:cBhvr>
                                    </p:cmd>
                                  </p:childTnLst>
                                </p:cTn>
                              </p:par>
                              <p:par>
                                <p:cTn id="7" presetID="10" presetClass="entr" presetSubtype="0" fill="hold" grpId="0" nodeType="withEffect">
                                  <p:stCondLst>
                                    <p:cond delay="95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xit" presetSubtype="0" fill="hold" grpId="1" nodeType="withEffect">
                                  <p:stCondLst>
                                    <p:cond delay="1450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15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grpId="1" nodeType="withEffect">
                                  <p:stCondLst>
                                    <p:cond delay="195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20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grpId="1" nodeType="withEffect">
                                  <p:stCondLst>
                                    <p:cond delay="2250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ntr" presetSubtype="0" fill="hold" grpId="0" nodeType="withEffect">
                                  <p:stCondLst>
                                    <p:cond delay="31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6" grpId="0" animBg="1"/>
      <p:bldP spid="6" grpId="1" animBg="1"/>
      <p:bldP spid="7" grpId="0" animBg="1"/>
      <p:bldP spid="10" grpId="0" animBg="1"/>
      <p:bldP spid="10" grpId="1" animBg="1"/>
    </p:bld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EF630F5-E537-9D8A-5976-1D58E22259AA}"/>
              </a:ext>
            </a:extLst>
          </p:cNvPr>
          <p:cNvPicPr>
            <a:picLocks noChangeAspect="1"/>
          </p:cNvPicPr>
          <p:nvPr/>
        </p:nvPicPr>
        <p:blipFill>
          <a:blip r:embed="rId6"/>
          <a:stretch>
            <a:fillRect/>
          </a:stretch>
        </p:blipFill>
        <p:spPr>
          <a:xfrm>
            <a:off x="234653" y="752603"/>
            <a:ext cx="3892427" cy="2694290"/>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19B7ACA4-DF0F-F39A-D0AE-59EAE504B947}"/>
              </a:ext>
            </a:extLst>
          </p:cNvPr>
          <p:cNvSpPr>
            <a:spLocks noGrp="1"/>
          </p:cNvSpPr>
          <p:nvPr>
            <p:ph type="body" sz="quarter" idx="14"/>
          </p:nvPr>
        </p:nvSpPr>
        <p:spPr/>
        <p:txBody>
          <a:bodyPr/>
          <a:lstStyle/>
          <a:p>
            <a:pPr>
              <a:lnSpc>
                <a:spcPct val="90000"/>
              </a:lnSpc>
              <a:spcBef>
                <a:spcPts val="0"/>
              </a:spcBef>
            </a:pPr>
            <a:r>
              <a:rPr lang="ja-JP" altLang="en-US" dirty="0"/>
              <a:t>院内システム用チェックツールの実行後は、 </a:t>
            </a:r>
            <a:r>
              <a:rPr lang="en-US" altLang="ja-JP" dirty="0"/>
              <a:t>[</a:t>
            </a:r>
            <a:r>
              <a:rPr lang="ja-JP" altLang="en-US" dirty="0"/>
              <a:t>結果</a:t>
            </a:r>
            <a:r>
              <a:rPr lang="en-US" altLang="ja-JP" dirty="0"/>
              <a:t>]</a:t>
            </a:r>
            <a:r>
              <a:rPr lang="ja-JP" altLang="en-US" dirty="0"/>
              <a:t>欄でエラーの有無を確認します。 </a:t>
            </a:r>
            <a:r>
              <a:rPr lang="en-US" altLang="ja-JP" dirty="0"/>
              <a:t>[</a:t>
            </a:r>
            <a:r>
              <a:rPr lang="ja-JP" altLang="en-US" dirty="0"/>
              <a:t>エラーあり</a:t>
            </a:r>
            <a:r>
              <a:rPr lang="en-US" altLang="ja-JP" dirty="0"/>
              <a:t>]</a:t>
            </a:r>
            <a:r>
              <a:rPr lang="ja-JP" altLang="en-US" dirty="0"/>
              <a:t>と表示された場合は、出力フォルダにエラー情報が記載された</a:t>
            </a:r>
            <a:r>
              <a:rPr lang="en-US" altLang="ja-JP" dirty="0"/>
              <a:t>CSV</a:t>
            </a:r>
            <a:r>
              <a:rPr lang="ja-JP" altLang="en-US" dirty="0"/>
              <a:t>ファイルが格納されますので、ファイルの内容を確認し、エラーに対処してください。</a:t>
            </a:r>
          </a:p>
          <a:p>
            <a:pPr>
              <a:lnSpc>
                <a:spcPct val="90000"/>
              </a:lnSpc>
              <a:spcBef>
                <a:spcPts val="0"/>
              </a:spcBef>
            </a:pPr>
            <a:r>
              <a:rPr lang="ja-JP" altLang="en-US" dirty="0"/>
              <a:t>また、</a:t>
            </a:r>
            <a:r>
              <a:rPr lang="en-US" altLang="ja-JP" dirty="0"/>
              <a:t>[</a:t>
            </a:r>
            <a:r>
              <a:rPr lang="ja-JP" altLang="en-US" dirty="0"/>
              <a:t>出力フォルダ</a:t>
            </a:r>
            <a:r>
              <a:rPr lang="en-US" altLang="ja-JP" dirty="0"/>
              <a:t>]</a:t>
            </a:r>
            <a:r>
              <a:rPr lang="ja-JP" altLang="en-US" dirty="0"/>
              <a:t>にはネットワークフォルダが指定できません。</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a:t>
            </a:r>
            <a:r>
              <a:rPr lang="ja-JP" altLang="en-US" dirty="0"/>
              <a:t> 院内システム用チェックツール（補助ツール）</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19671" y="752603"/>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結果</a:t>
            </a:r>
            <a:r>
              <a:rPr lang="en-US" altLang="ja-JP" sz="1400" dirty="0">
                <a:solidFill>
                  <a:schemeClr val="tx1"/>
                </a:solidFill>
                <a:latin typeface="+mn-ea"/>
                <a:ea typeface="+mn-ea"/>
              </a:rPr>
              <a:t>]</a:t>
            </a:r>
            <a:r>
              <a:rPr lang="ja-JP" altLang="en-US" sz="1400" dirty="0">
                <a:solidFill>
                  <a:schemeClr val="tx1"/>
                </a:solidFill>
                <a:latin typeface="+mn-ea"/>
                <a:ea typeface="+mn-ea"/>
              </a:rPr>
              <a:t>欄に</a:t>
            </a:r>
            <a:r>
              <a:rPr lang="en-US" altLang="ja-JP" sz="1400" dirty="0">
                <a:solidFill>
                  <a:schemeClr val="tx1"/>
                </a:solidFill>
                <a:latin typeface="+mn-ea"/>
                <a:ea typeface="+mn-ea"/>
              </a:rPr>
              <a:t>[</a:t>
            </a:r>
            <a:r>
              <a:rPr lang="ja-JP" altLang="en-US" sz="1400" dirty="0">
                <a:solidFill>
                  <a:schemeClr val="tx1"/>
                </a:solidFill>
                <a:latin typeface="+mn-ea"/>
                <a:ea typeface="+mn-ea"/>
              </a:rPr>
              <a:t>エラーあり</a:t>
            </a:r>
            <a:r>
              <a:rPr lang="en-US" altLang="ja-JP" sz="1400" dirty="0">
                <a:solidFill>
                  <a:schemeClr val="tx1"/>
                </a:solidFill>
                <a:latin typeface="+mn-ea"/>
                <a:ea typeface="+mn-ea"/>
              </a:rPr>
              <a:t>]</a:t>
            </a:r>
            <a:r>
              <a:rPr lang="ja-JP" altLang="en-US" sz="1400" dirty="0">
                <a:solidFill>
                  <a:schemeClr val="tx1"/>
                </a:solidFill>
                <a:latin typeface="+mn-ea"/>
                <a:ea typeface="+mn-ea"/>
              </a:rPr>
              <a:t>と表示された場合は、出力フォルダにエラー情報が記載された</a:t>
            </a:r>
            <a:r>
              <a:rPr lang="en-US" altLang="ja-JP" sz="1400" dirty="0">
                <a:solidFill>
                  <a:schemeClr val="tx1"/>
                </a:solidFill>
                <a:latin typeface="+mn-ea"/>
                <a:ea typeface="+mn-ea"/>
              </a:rPr>
              <a:t>CSV</a:t>
            </a:r>
            <a:r>
              <a:rPr lang="ja-JP" altLang="en-US" sz="1400" dirty="0">
                <a:solidFill>
                  <a:schemeClr val="tx1"/>
                </a:solidFill>
                <a:latin typeface="+mn-ea"/>
                <a:ea typeface="+mn-ea"/>
              </a:rPr>
              <a:t>ファイルが格納される。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出力フォルダ</a:t>
            </a:r>
            <a:r>
              <a:rPr lang="en-US" altLang="ja-JP" sz="1400" dirty="0">
                <a:solidFill>
                  <a:schemeClr val="tx1"/>
                </a:solidFill>
                <a:latin typeface="+mn-ea"/>
                <a:ea typeface="+mn-ea"/>
              </a:rPr>
              <a:t>]</a:t>
            </a:r>
            <a:r>
              <a:rPr lang="ja-JP" altLang="en-US" sz="1400" dirty="0">
                <a:solidFill>
                  <a:schemeClr val="tx1"/>
                </a:solidFill>
                <a:latin typeface="+mn-ea"/>
                <a:ea typeface="+mn-ea"/>
              </a:rPr>
              <a:t>は、ネットワークフォルダの指定できない。ローカルフォルダを選択すること。</a:t>
            </a:r>
            <a:endParaRPr lang="en-US" altLang="ja-JP" sz="1400" dirty="0">
              <a:solidFill>
                <a:schemeClr val="tx1"/>
              </a:solidFill>
              <a:latin typeface="+mn-ea"/>
              <a:ea typeface="+mn-ea"/>
            </a:endParaRPr>
          </a:p>
        </p:txBody>
      </p:sp>
      <p:pic>
        <p:nvPicPr>
          <p:cNvPr id="4" name="06-1-③">
            <a:hlinkClick r:id="" action="ppaction://media"/>
            <a:extLst>
              <a:ext uri="{FF2B5EF4-FFF2-40B4-BE49-F238E27FC236}">
                <a16:creationId xmlns:a16="http://schemas.microsoft.com/office/drawing/2014/main" id="{16586569-B05F-009E-C339-771258745F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71944"/>
            <a:ext cx="609600" cy="609600"/>
          </a:xfrm>
          <a:prstGeom prst="rect">
            <a:avLst/>
          </a:prstGeom>
        </p:spPr>
      </p:pic>
      <p:sp>
        <p:nvSpPr>
          <p:cNvPr id="6" name="正方形/長方形 5">
            <a:extLst>
              <a:ext uri="{FF2B5EF4-FFF2-40B4-BE49-F238E27FC236}">
                <a16:creationId xmlns:a16="http://schemas.microsoft.com/office/drawing/2014/main" id="{BF1F8BEB-5C2D-D70D-79B7-04927CFEC78F}"/>
              </a:ext>
            </a:extLst>
          </p:cNvPr>
          <p:cNvSpPr/>
          <p:nvPr/>
        </p:nvSpPr>
        <p:spPr>
          <a:xfrm>
            <a:off x="1605600" y="2376000"/>
            <a:ext cx="2383200" cy="10188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972321674"/>
      </p:ext>
    </p:extLst>
  </p:cSld>
  <p:clrMapOvr>
    <a:masterClrMapping/>
  </p:clrMapOvr>
  <mc:AlternateContent xmlns:mc="http://schemas.openxmlformats.org/markup-compatibility/2006" xmlns:p14="http://schemas.microsoft.com/office/powerpoint/2010/main">
    <mc:Choice Requires="p14">
      <p:transition spd="med" p14:dur="700" advClick="0" advTm="23790">
        <p:fade/>
      </p:transition>
    </mc:Choice>
    <mc:Fallback xmlns="">
      <p:transition spd="med" advClick="0" advTm="237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8" fill="hold"/>
                                        <p:tgtEl>
                                          <p:spTgt spid="4"/>
                                        </p:tgtEl>
                                      </p:cBhvr>
                                    </p:cmd>
                                  </p:childTnLst>
                                </p:cTn>
                              </p:par>
                              <p:par>
                                <p:cTn id="7" presetID="10" presetClass="entr" presetSubtype="0" fill="hold" grpId="0" nodeType="withEffect">
                                  <p:stCondLst>
                                    <p:cond delay="3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18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6" grpId="0" animBg="1"/>
      <p:bldP spid="6" grpId="1" animBg="1"/>
    </p:bld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39FDCDE6-AF13-ED86-1B18-035786C33A31}"/>
              </a:ext>
            </a:extLst>
          </p:cNvPr>
          <p:cNvPicPr>
            <a:picLocks noChangeAspect="1"/>
          </p:cNvPicPr>
          <p:nvPr/>
        </p:nvPicPr>
        <p:blipFill>
          <a:blip r:embed="rId6"/>
          <a:stretch>
            <a:fillRect/>
          </a:stretch>
        </p:blipFill>
        <p:spPr>
          <a:xfrm>
            <a:off x="234655" y="766574"/>
            <a:ext cx="3917286" cy="1848406"/>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sp>
        <p:nvSpPr>
          <p:cNvPr id="3" name="テキスト プレースホルダー 2">
            <a:extLst>
              <a:ext uri="{FF2B5EF4-FFF2-40B4-BE49-F238E27FC236}">
                <a16:creationId xmlns:a16="http://schemas.microsoft.com/office/drawing/2014/main" id="{466B355F-0506-059E-9B6D-DA5564700DEC}"/>
              </a:ext>
            </a:extLst>
          </p:cNvPr>
          <p:cNvSpPr>
            <a:spLocks noGrp="1"/>
          </p:cNvSpPr>
          <p:nvPr>
            <p:ph type="body" sz="quarter" idx="14"/>
          </p:nvPr>
        </p:nvSpPr>
        <p:spPr/>
        <p:txBody>
          <a:bodyPr/>
          <a:lstStyle/>
          <a:p>
            <a:pPr>
              <a:lnSpc>
                <a:spcPct val="90000"/>
              </a:lnSpc>
              <a:spcBef>
                <a:spcPts val="0"/>
              </a:spcBef>
            </a:pPr>
            <a:r>
              <a:rPr lang="ja-JP" altLang="en-US" dirty="0"/>
              <a:t>臨床調査個人票一括登録画面は、院内システム用チェックツールでチェックおよび暗号化した臨個票データを難病</a:t>
            </a:r>
            <a:r>
              <a:rPr lang="en-US" altLang="ja-JP" dirty="0"/>
              <a:t>DB</a:t>
            </a:r>
            <a:r>
              <a:rPr lang="ja-JP" altLang="en-US" dirty="0"/>
              <a:t>に取り込む画面です。</a:t>
            </a:r>
          </a:p>
          <a:p>
            <a:pPr>
              <a:lnSpc>
                <a:spcPct val="90000"/>
              </a:lnSpc>
              <a:spcBef>
                <a:spcPts val="0"/>
              </a:spcBef>
            </a:pPr>
            <a:r>
              <a:rPr lang="en-US" altLang="ja-JP" dirty="0"/>
              <a:t>[</a:t>
            </a:r>
            <a:r>
              <a:rPr lang="ja-JP" altLang="en-US" dirty="0"/>
              <a:t>ファイル</a:t>
            </a:r>
            <a:r>
              <a:rPr lang="en-US" altLang="ja-JP" dirty="0"/>
              <a:t>]</a:t>
            </a:r>
            <a:r>
              <a:rPr lang="ja-JP" altLang="en-US" dirty="0"/>
              <a:t>欄に、難病</a:t>
            </a:r>
            <a:r>
              <a:rPr lang="en-US" altLang="ja-JP" dirty="0"/>
              <a:t>DB</a:t>
            </a:r>
            <a:r>
              <a:rPr lang="ja-JP" altLang="en-US" dirty="0"/>
              <a:t>に取り込む臨個票データを選択します。</a:t>
            </a:r>
            <a:r>
              <a:rPr lang="en-US" altLang="ja-JP" dirty="0"/>
              <a:t>[</a:t>
            </a:r>
            <a:r>
              <a:rPr lang="ja-JP" altLang="en-US" dirty="0"/>
              <a:t>アップロード</a:t>
            </a:r>
            <a:r>
              <a:rPr lang="en-US" altLang="ja-JP" dirty="0"/>
              <a:t>]</a:t>
            </a:r>
            <a:r>
              <a:rPr lang="ja-JP" altLang="en-US" dirty="0"/>
              <a:t>ボタンをクリックすると臨個票データが難病</a:t>
            </a:r>
            <a:r>
              <a:rPr lang="en-US" altLang="ja-JP" dirty="0"/>
              <a:t>DB</a:t>
            </a:r>
            <a:r>
              <a:rPr lang="ja-JP" altLang="en-US" dirty="0"/>
              <a:t>に取り込まれ、結果が</a:t>
            </a:r>
            <a:r>
              <a:rPr lang="en-US" altLang="ja-JP" dirty="0"/>
              <a:t>[</a:t>
            </a:r>
            <a:r>
              <a:rPr lang="ja-JP" altLang="en-US" dirty="0"/>
              <a:t>結果</a:t>
            </a:r>
            <a:r>
              <a:rPr lang="en-US" altLang="ja-JP" dirty="0"/>
              <a:t>]</a:t>
            </a:r>
            <a:r>
              <a:rPr lang="ja-JP" altLang="en-US" dirty="0"/>
              <a:t>欄に表示されます。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zh-TW" altLang="en-US" dirty="0"/>
              <a:t>臨床調査個人票</a:t>
            </a:r>
            <a:r>
              <a:rPr lang="ja-JP" altLang="en-US" dirty="0"/>
              <a:t>一括登録</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26495" y="759750"/>
            <a:ext cx="4677788" cy="11520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a:lnSpc>
                <a:spcPct val="120000"/>
              </a:lnSpc>
            </a:pPr>
            <a:r>
              <a:rPr lang="ja-JP" altLang="en-US" sz="1400" dirty="0">
                <a:solidFill>
                  <a:schemeClr val="tx1"/>
                </a:solidFill>
                <a:latin typeface="+mn-ea"/>
                <a:ea typeface="+mn-ea"/>
              </a:rPr>
              <a:t>院内システム用チェックツールでチェックおよび暗号化した臨個票データの難病</a:t>
            </a:r>
            <a:r>
              <a:rPr lang="en-US" altLang="ja-JP" sz="1400" dirty="0">
                <a:solidFill>
                  <a:schemeClr val="tx1"/>
                </a:solidFill>
                <a:latin typeface="+mn-ea"/>
                <a:ea typeface="+mn-ea"/>
              </a:rPr>
              <a:t>DB</a:t>
            </a:r>
            <a:r>
              <a:rPr lang="ja-JP" altLang="en-US" sz="1400" dirty="0">
                <a:solidFill>
                  <a:schemeClr val="tx1"/>
                </a:solidFill>
                <a:latin typeface="+mn-ea"/>
                <a:ea typeface="+mn-ea"/>
              </a:rPr>
              <a:t>への取込</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26495" y="2079751"/>
            <a:ext cx="4677788" cy="115200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ファイル</a:t>
            </a:r>
            <a:r>
              <a:rPr lang="en-US" altLang="ja-JP" sz="1400" dirty="0">
                <a:solidFill>
                  <a:schemeClr val="tx1"/>
                </a:solidFill>
                <a:latin typeface="+mn-ea"/>
                <a:ea typeface="+mn-ea"/>
              </a:rPr>
              <a:t>]</a:t>
            </a:r>
            <a:r>
              <a:rPr lang="ja-JP" altLang="en-US" sz="1400" dirty="0">
                <a:solidFill>
                  <a:schemeClr val="tx1"/>
                </a:solidFill>
                <a:latin typeface="+mn-ea"/>
                <a:ea typeface="+mn-ea"/>
              </a:rPr>
              <a:t>の</a:t>
            </a:r>
            <a:r>
              <a:rPr lang="en-US" altLang="ja-JP" sz="1400" dirty="0">
                <a:solidFill>
                  <a:schemeClr val="tx1"/>
                </a:solidFill>
                <a:latin typeface="+mn-ea"/>
                <a:ea typeface="+mn-ea"/>
              </a:rPr>
              <a:t>[</a:t>
            </a:r>
            <a:r>
              <a:rPr lang="ja-JP" altLang="en-US" sz="1400" dirty="0">
                <a:solidFill>
                  <a:schemeClr val="tx1"/>
                </a:solidFill>
                <a:latin typeface="+mn-ea"/>
                <a:ea typeface="+mn-ea"/>
              </a:rPr>
              <a:t>参照</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ボタンをクリックしてファイルを選択</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アップロード</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4" name="07-1-③">
            <a:hlinkClick r:id="" action="ppaction://media"/>
            <a:extLst>
              <a:ext uri="{FF2B5EF4-FFF2-40B4-BE49-F238E27FC236}">
                <a16:creationId xmlns:a16="http://schemas.microsoft.com/office/drawing/2014/main" id="{8E83F1F8-F381-920B-B2B5-4F4AF9F2C5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146" y="-650421"/>
            <a:ext cx="609600" cy="609600"/>
          </a:xfrm>
          <a:prstGeom prst="rect">
            <a:avLst/>
          </a:prstGeom>
        </p:spPr>
      </p:pic>
      <p:sp>
        <p:nvSpPr>
          <p:cNvPr id="5" name="正方形/長方形 4">
            <a:extLst>
              <a:ext uri="{FF2B5EF4-FFF2-40B4-BE49-F238E27FC236}">
                <a16:creationId xmlns:a16="http://schemas.microsoft.com/office/drawing/2014/main" id="{94B23D66-C036-B858-19A1-6DBB9201139F}"/>
              </a:ext>
            </a:extLst>
          </p:cNvPr>
          <p:cNvSpPr/>
          <p:nvPr/>
        </p:nvSpPr>
        <p:spPr>
          <a:xfrm>
            <a:off x="415924" y="1366230"/>
            <a:ext cx="3552825" cy="21683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6" name="正方形/長方形 5">
            <a:extLst>
              <a:ext uri="{FF2B5EF4-FFF2-40B4-BE49-F238E27FC236}">
                <a16:creationId xmlns:a16="http://schemas.microsoft.com/office/drawing/2014/main" id="{DED5A301-9490-5097-9D3F-1B5861353972}"/>
              </a:ext>
            </a:extLst>
          </p:cNvPr>
          <p:cNvSpPr/>
          <p:nvPr/>
        </p:nvSpPr>
        <p:spPr>
          <a:xfrm>
            <a:off x="3580130" y="956972"/>
            <a:ext cx="554665" cy="20190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99619360-AA37-330B-4609-18B29A5701C1}"/>
              </a:ext>
            </a:extLst>
          </p:cNvPr>
          <p:cNvSpPr/>
          <p:nvPr/>
        </p:nvSpPr>
        <p:spPr>
          <a:xfrm>
            <a:off x="3543299" y="2166850"/>
            <a:ext cx="403225" cy="44935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3478110173"/>
      </p:ext>
    </p:extLst>
  </p:cSld>
  <p:clrMapOvr>
    <a:masterClrMapping/>
  </p:clrMapOvr>
  <mc:AlternateContent xmlns:mc="http://schemas.openxmlformats.org/markup-compatibility/2006" xmlns:p14="http://schemas.microsoft.com/office/powerpoint/2010/main">
    <mc:Choice Requires="p14">
      <p:transition spd="med" p14:dur="700" advTm="24770">
        <p:fade/>
      </p:transition>
    </mc:Choice>
    <mc:Fallback xmlns="">
      <p:transition spd="med" advTm="24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74" fill="hold"/>
                                        <p:tgtEl>
                                          <p:spTgt spid="4"/>
                                        </p:tgtEl>
                                      </p:cBhvr>
                                    </p:cmd>
                                  </p:childTnLst>
                                </p:cTn>
                              </p:par>
                              <p:par>
                                <p:cTn id="7" presetID="10" presetClass="entr" presetSubtype="0" fill="hold" grpId="0" nodeType="withEffect">
                                  <p:stCondLst>
                                    <p:cond delay="11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xit" presetSubtype="0" fill="hold" grpId="1" nodeType="withEffect">
                                  <p:stCondLst>
                                    <p:cond delay="1600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17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grpId="1" nodeType="withEffect">
                                  <p:stCondLst>
                                    <p:cond delay="215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22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6" grpId="0" animBg="1"/>
      <p:bldP spid="6" grpId="1" animBg="1"/>
      <p:bldP spid="7" grpId="0" animBg="1"/>
    </p:bld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8D6163C-3A41-F0A0-5EA1-3A6FA9CB0C7B}"/>
              </a:ext>
            </a:extLst>
          </p:cNvPr>
          <p:cNvPicPr>
            <a:picLocks noChangeAspect="1"/>
          </p:cNvPicPr>
          <p:nvPr/>
        </p:nvPicPr>
        <p:blipFill>
          <a:blip r:embed="rId6"/>
          <a:stretch>
            <a:fillRect/>
          </a:stretch>
        </p:blipFill>
        <p:spPr>
          <a:xfrm>
            <a:off x="234654" y="766574"/>
            <a:ext cx="3916800" cy="1847224"/>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sp>
        <p:nvSpPr>
          <p:cNvPr id="4" name="テキスト プレースホルダー 3">
            <a:extLst>
              <a:ext uri="{FF2B5EF4-FFF2-40B4-BE49-F238E27FC236}">
                <a16:creationId xmlns:a16="http://schemas.microsoft.com/office/drawing/2014/main" id="{D58230BA-B412-EF12-891F-673341B76F9B}"/>
              </a:ext>
            </a:extLst>
          </p:cNvPr>
          <p:cNvSpPr>
            <a:spLocks noGrp="1"/>
          </p:cNvSpPr>
          <p:nvPr>
            <p:ph type="body" sz="quarter" idx="14"/>
          </p:nvPr>
        </p:nvSpPr>
        <p:spPr/>
        <p:txBody>
          <a:bodyPr/>
          <a:lstStyle/>
          <a:p>
            <a:pPr>
              <a:lnSpc>
                <a:spcPct val="90000"/>
              </a:lnSpc>
              <a:spcBef>
                <a:spcPts val="0"/>
              </a:spcBef>
            </a:pPr>
            <a:r>
              <a:rPr lang="en-US" altLang="ja-JP" dirty="0"/>
              <a:t>[</a:t>
            </a:r>
            <a:r>
              <a:rPr lang="ja-JP" altLang="en-US" dirty="0"/>
              <a:t>結果</a:t>
            </a:r>
            <a:r>
              <a:rPr lang="en-US" altLang="ja-JP" dirty="0"/>
              <a:t>]</a:t>
            </a:r>
            <a:r>
              <a:rPr lang="ja-JP" altLang="en-US" dirty="0"/>
              <a:t>欄に、</a:t>
            </a:r>
            <a:r>
              <a:rPr lang="en-US" altLang="ja-JP" dirty="0"/>
              <a:t>[</a:t>
            </a:r>
            <a:r>
              <a:rPr lang="ja-JP" altLang="en-US" dirty="0"/>
              <a:t>エラーあり</a:t>
            </a:r>
            <a:r>
              <a:rPr lang="en-US" altLang="ja-JP" dirty="0"/>
              <a:t>]</a:t>
            </a:r>
            <a:r>
              <a:rPr lang="ja-JP" altLang="en-US" dirty="0"/>
              <a:t>または</a:t>
            </a:r>
            <a:r>
              <a:rPr lang="en-US" altLang="ja-JP" dirty="0"/>
              <a:t>[</a:t>
            </a:r>
            <a:r>
              <a:rPr lang="ja-JP" altLang="en-US" dirty="0"/>
              <a:t>確認あり</a:t>
            </a:r>
            <a:r>
              <a:rPr lang="en-US" altLang="ja-JP" dirty="0"/>
              <a:t>]</a:t>
            </a:r>
            <a:r>
              <a:rPr lang="ja-JP" altLang="en-US" dirty="0"/>
              <a:t>と表示された場合、取り込みは成功していますがエラーがあります。臨床調査個人票検索画面で該当の臨個票を検索して、確認、修正を行ってください。</a:t>
            </a:r>
          </a:p>
          <a:p>
            <a:pPr>
              <a:lnSpc>
                <a:spcPct val="90000"/>
              </a:lnSpc>
              <a:spcBef>
                <a:spcPts val="0"/>
              </a:spcBef>
            </a:pPr>
            <a:r>
              <a:rPr lang="en-US" altLang="ja-JP" dirty="0"/>
              <a:t>[</a:t>
            </a:r>
            <a:r>
              <a:rPr lang="ja-JP" altLang="en-US" dirty="0"/>
              <a:t>取込失敗</a:t>
            </a:r>
            <a:r>
              <a:rPr lang="en-US" altLang="ja-JP" dirty="0"/>
              <a:t>]</a:t>
            </a:r>
            <a:r>
              <a:rPr lang="ja-JP" altLang="en-US" dirty="0"/>
              <a:t>と表示された場合は、取り込みができていません。画面にエラーメッセージが表示されますので、エラーメッセージに従い対処してください。</a:t>
            </a:r>
          </a:p>
          <a:p>
            <a:pPr>
              <a:lnSpc>
                <a:spcPct val="90000"/>
              </a:lnSpc>
              <a:spcBef>
                <a:spcPts val="0"/>
              </a:spcBef>
            </a:pPr>
            <a:endParaRPr lang="ja-JP" altLang="en-US" dirty="0"/>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zh-TW" altLang="en-US" dirty="0"/>
              <a:t>臨床調査個人票</a:t>
            </a:r>
            <a:r>
              <a:rPr lang="ja-JP" altLang="en-US" dirty="0"/>
              <a:t>一括登録</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26495" y="766573"/>
            <a:ext cx="4677788" cy="3152284"/>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結果</a:t>
            </a:r>
            <a:r>
              <a:rPr lang="en-US" altLang="ja-JP" sz="1400" dirty="0">
                <a:solidFill>
                  <a:schemeClr val="tx1"/>
                </a:solidFill>
                <a:latin typeface="+mn-ea"/>
                <a:ea typeface="+mn-ea"/>
              </a:rPr>
              <a:t>]</a:t>
            </a:r>
            <a:r>
              <a:rPr lang="ja-JP" altLang="en-US" sz="1400" dirty="0">
                <a:solidFill>
                  <a:schemeClr val="tx1"/>
                </a:solidFill>
                <a:latin typeface="+mn-ea"/>
                <a:ea typeface="+mn-ea"/>
              </a:rPr>
              <a:t>欄に</a:t>
            </a:r>
            <a:r>
              <a:rPr lang="en-US" altLang="ja-JP" sz="1400" dirty="0">
                <a:solidFill>
                  <a:schemeClr val="tx1"/>
                </a:solidFill>
                <a:latin typeface="+mn-ea"/>
                <a:ea typeface="+mn-ea"/>
              </a:rPr>
              <a:t>[</a:t>
            </a:r>
            <a:r>
              <a:rPr lang="ja-JP" altLang="en-US" sz="1400" dirty="0">
                <a:solidFill>
                  <a:schemeClr val="tx1"/>
                </a:solidFill>
                <a:latin typeface="+mn-ea"/>
                <a:ea typeface="+mn-ea"/>
              </a:rPr>
              <a:t>エラーあり</a:t>
            </a:r>
            <a:r>
              <a:rPr lang="en-US" altLang="ja-JP" sz="1400" dirty="0">
                <a:solidFill>
                  <a:schemeClr val="tx1"/>
                </a:solidFill>
                <a:latin typeface="+mn-ea"/>
                <a:ea typeface="+mn-ea"/>
              </a:rPr>
              <a:t>]</a:t>
            </a:r>
            <a:r>
              <a:rPr lang="ja-JP" altLang="en-US" sz="1400" dirty="0">
                <a:solidFill>
                  <a:schemeClr val="tx1"/>
                </a:solidFill>
                <a:latin typeface="+mn-ea"/>
                <a:ea typeface="+mn-ea"/>
              </a:rPr>
              <a:t>または</a:t>
            </a:r>
            <a:r>
              <a:rPr lang="en-US" altLang="ja-JP" sz="1400" dirty="0">
                <a:solidFill>
                  <a:schemeClr val="tx1"/>
                </a:solidFill>
                <a:latin typeface="+mn-ea"/>
                <a:ea typeface="+mn-ea"/>
              </a:rPr>
              <a:t>[</a:t>
            </a:r>
            <a:r>
              <a:rPr lang="ja-JP" altLang="en-US" sz="1400" dirty="0">
                <a:solidFill>
                  <a:schemeClr val="tx1"/>
                </a:solidFill>
                <a:latin typeface="+mn-ea"/>
                <a:ea typeface="+mn-ea"/>
              </a:rPr>
              <a:t>確認あり</a:t>
            </a:r>
            <a:r>
              <a:rPr lang="en-US" altLang="ja-JP" sz="1400" dirty="0">
                <a:solidFill>
                  <a:schemeClr val="tx1"/>
                </a:solidFill>
                <a:latin typeface="+mn-ea"/>
                <a:ea typeface="+mn-ea"/>
              </a:rPr>
              <a:t>]</a:t>
            </a:r>
            <a:r>
              <a:rPr lang="ja-JP" altLang="en-US" sz="1400" dirty="0">
                <a:solidFill>
                  <a:schemeClr val="tx1"/>
                </a:solidFill>
                <a:latin typeface="+mn-ea"/>
                <a:ea typeface="+mn-ea"/>
              </a:rPr>
              <a:t>と表示された場合、取り込みは成功しているがチェックでエラーがある。臨床調査個人票検索画面で該当の臨個票を検索して、確認、修正すること。</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結果</a:t>
            </a:r>
            <a:r>
              <a:rPr lang="en-US" altLang="ja-JP" sz="1400" dirty="0">
                <a:solidFill>
                  <a:schemeClr val="tx1"/>
                </a:solidFill>
                <a:latin typeface="+mn-ea"/>
                <a:ea typeface="+mn-ea"/>
              </a:rPr>
              <a:t>]</a:t>
            </a:r>
            <a:r>
              <a:rPr lang="ja-JP" altLang="en-US" sz="1400" dirty="0">
                <a:solidFill>
                  <a:schemeClr val="tx1"/>
                </a:solidFill>
                <a:latin typeface="+mn-ea"/>
                <a:ea typeface="+mn-ea"/>
              </a:rPr>
              <a:t>欄に</a:t>
            </a:r>
            <a:r>
              <a:rPr lang="en-US" altLang="ja-JP" sz="1400" dirty="0">
                <a:solidFill>
                  <a:schemeClr val="tx1"/>
                </a:solidFill>
                <a:latin typeface="+mn-ea"/>
                <a:ea typeface="+mn-ea"/>
              </a:rPr>
              <a:t>[</a:t>
            </a:r>
            <a:r>
              <a:rPr lang="ja-JP" altLang="en-US" sz="1400" dirty="0">
                <a:solidFill>
                  <a:schemeClr val="tx1"/>
                </a:solidFill>
                <a:latin typeface="+mn-ea"/>
                <a:ea typeface="+mn-ea"/>
              </a:rPr>
              <a:t>取込失敗</a:t>
            </a:r>
            <a:r>
              <a:rPr lang="en-US" altLang="ja-JP" sz="1400" dirty="0">
                <a:solidFill>
                  <a:schemeClr val="tx1"/>
                </a:solidFill>
                <a:latin typeface="+mn-ea"/>
                <a:ea typeface="+mn-ea"/>
              </a:rPr>
              <a:t>]</a:t>
            </a:r>
            <a:r>
              <a:rPr lang="ja-JP" altLang="en-US" sz="1400" dirty="0">
                <a:solidFill>
                  <a:schemeClr val="tx1"/>
                </a:solidFill>
                <a:latin typeface="+mn-ea"/>
                <a:ea typeface="+mn-ea"/>
              </a:rPr>
              <a:t>と表示された場合は、取り込みできていない。画面にエラーメッセージが表示されるので、エラーメッセージに従い対処すること。</a:t>
            </a:r>
            <a:endParaRPr lang="en-US" altLang="ja-JP" sz="1400" dirty="0">
              <a:solidFill>
                <a:schemeClr val="tx1"/>
              </a:solidFill>
              <a:latin typeface="+mn-ea"/>
              <a:ea typeface="+mn-ea"/>
            </a:endParaRPr>
          </a:p>
        </p:txBody>
      </p:sp>
      <p:pic>
        <p:nvPicPr>
          <p:cNvPr id="5" name="08-1-③">
            <a:hlinkClick r:id="" action="ppaction://media"/>
            <a:extLst>
              <a:ext uri="{FF2B5EF4-FFF2-40B4-BE49-F238E27FC236}">
                <a16:creationId xmlns:a16="http://schemas.microsoft.com/office/drawing/2014/main" id="{A6F03B6B-8E92-F3D0-AB12-1067A99409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39731"/>
            <a:ext cx="609600" cy="609600"/>
          </a:xfrm>
          <a:prstGeom prst="rect">
            <a:avLst/>
          </a:prstGeom>
        </p:spPr>
      </p:pic>
      <p:sp>
        <p:nvSpPr>
          <p:cNvPr id="7" name="正方形/長方形 6">
            <a:extLst>
              <a:ext uri="{FF2B5EF4-FFF2-40B4-BE49-F238E27FC236}">
                <a16:creationId xmlns:a16="http://schemas.microsoft.com/office/drawing/2014/main" id="{2611E72D-CC4C-C536-0BFF-1B1DA49314BF}"/>
              </a:ext>
            </a:extLst>
          </p:cNvPr>
          <p:cNvSpPr/>
          <p:nvPr/>
        </p:nvSpPr>
        <p:spPr>
          <a:xfrm>
            <a:off x="3542400" y="2167200"/>
            <a:ext cx="403200" cy="4500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1309177421"/>
      </p:ext>
    </p:extLst>
  </p:cSld>
  <p:clrMapOvr>
    <a:masterClrMapping/>
  </p:clrMapOvr>
  <mc:AlternateContent xmlns:mc="http://schemas.openxmlformats.org/markup-compatibility/2006" xmlns:p14="http://schemas.microsoft.com/office/powerpoint/2010/main">
    <mc:Choice Requires="p14">
      <p:transition spd="med" p14:dur="700" advTm="28550">
        <p:fade/>
      </p:transition>
    </mc:Choice>
    <mc:Fallback xmlns="">
      <p:transition spd="med" advTm="28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53" fill="hold"/>
                                        <p:tgtEl>
                                          <p:spTgt spid="5"/>
                                        </p:tgtEl>
                                      </p:cBhvr>
                                    </p:cmd>
                                  </p:childTnLst>
                                </p:cTn>
                              </p:par>
                              <p:par>
                                <p:cTn id="7" presetID="10" presetClass="entr" presetSubtype="0" fill="hold" grpId="0" nodeType="withEffect">
                                  <p:stCondLst>
                                    <p:cond delay="5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7" grpId="0" animBg="1"/>
    </p:bld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難病・小慢">
      <a:majorFont>
        <a:latin typeface="Arial"/>
        <a:ea typeface="Yu Gothic UI"/>
        <a:cs typeface=""/>
      </a:majorFont>
      <a:minorFont>
        <a:latin typeface="Arial"/>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w="9525">
          <a:noFill/>
          <a:miter lim="800000"/>
          <a:headEnd/>
          <a:tailEnd/>
        </a:ln>
        <a:effectLst/>
      </a:spPr>
      <a:bodyPr wrap="none" rtlCol="0" anchor="ctr" anchorCtr="0">
        <a:noAutofit/>
      </a:bodyPr>
      <a:lstStyle>
        <a:defPPr algn="ctr">
          <a:defRPr kumimoji="1" sz="1800" smtClean="0">
            <a:solidFill>
              <a:schemeClr val="tx1"/>
            </a:solidFill>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kumimoji="1" sz="2200" smtClean="0">
            <a:solidFill>
              <a:schemeClr val="tx1"/>
            </a:solidFill>
            <a:latin typeface="+mn-ea"/>
            <a:ea typeface="+mn-ea"/>
          </a:defRPr>
        </a:defPPr>
      </a:lstStyle>
    </a:tx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194E74ADC0F794E8926AD2D1F77B682" ma:contentTypeVersion="0" ma:contentTypeDescription="新しいドキュメントを作成します。" ma:contentTypeScope="" ma:versionID="ceb6d0bc6cd796137434d884cee2103a">
  <xsd:schema xmlns:xsd="http://www.w3.org/2001/XMLSchema" xmlns:xs="http://www.w3.org/2001/XMLSchema" xmlns:p="http://schemas.microsoft.com/office/2006/metadata/properties" targetNamespace="http://schemas.microsoft.com/office/2006/metadata/properties" ma:root="true" ma:fieldsID="dea3611c84d8560a9a14a230e5b4174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AD1398-06EF-4138-95FE-23BBA476AF92}">
  <ds:schemaRefs>
    <ds:schemaRef ds:uri="http://schemas.microsoft.com/sharepoint/v3/contenttype/forms"/>
  </ds:schemaRefs>
</ds:datastoreItem>
</file>

<file path=customXml/itemProps2.xml><?xml version="1.0" encoding="utf-8"?>
<ds:datastoreItem xmlns:ds="http://schemas.openxmlformats.org/officeDocument/2006/customXml" ds:itemID="{190D6402-1F4B-4D28-9548-BC849BB04977}">
  <ds:schemaRefs>
    <ds:schemaRef ds:uri="90cb02d9-cc33-4f7a-b2c7-ae5fd86fdfb3"/>
    <ds:schemaRef ds:uri="69b4350b-1eef-4a6f-a049-314d91b0d567"/>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859A3F8C-F57A-45C9-BE17-6799EF8657ED}"/>
</file>

<file path=docProps/app.xml><?xml version="1.0" encoding="utf-8"?>
<Properties xmlns="http://schemas.openxmlformats.org/officeDocument/2006/extended-properties" xmlns:vt="http://schemas.openxmlformats.org/officeDocument/2006/docPropsVTypes">
  <Template/>
  <TotalTime>0</TotalTime>
  <Words>1779</Words>
  <Application>Microsoft Office PowerPoint</Application>
  <PresentationFormat>画面に合わせる (16:9)</PresentationFormat>
  <Paragraphs>133</Paragraphs>
  <Slides>14</Slides>
  <Notes>12</Notes>
  <HiddenSlides>0</HiddenSlides>
  <MMClips>14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14</vt:i4>
      </vt:variant>
    </vt:vector>
  </HeadingPairs>
  <TitlesOfParts>
    <vt:vector size="21" baseType="lpstr">
      <vt:lpstr>Times New Roman</vt:lpstr>
      <vt:lpstr>Arial</vt:lpstr>
      <vt:lpstr>Wingdings</vt:lpstr>
      <vt:lpstr>Meiryo UI</vt:lpstr>
      <vt:lpstr>HGPｺﾞｼｯｸE</vt:lpstr>
      <vt:lpstr>Yu Gothic UI</vt:lpstr>
      <vt:lpstr>標準デザイン</vt:lpstr>
      <vt:lpstr>難病・小慢DBシステム説明動画</vt:lpstr>
      <vt:lpstr>PowerPoint プレゼンテーション</vt:lpstr>
      <vt:lpstr>１. 難病DBで臨個票を新規作成または更新する操作の流れ</vt:lpstr>
      <vt:lpstr>１. 難病DBで臨個票を新規作成または更新する操作の流れ</vt:lpstr>
      <vt:lpstr>PowerPoint プレゼンテーション</vt:lpstr>
      <vt:lpstr>2.1 院内システム用チェックツール（補助ツール）</vt:lpstr>
      <vt:lpstr>2.1 院内システム用チェックツール（補助ツール）</vt:lpstr>
      <vt:lpstr>2.2 臨床調査個人票一括登録画面</vt:lpstr>
      <vt:lpstr>2.2 臨床調査個人票一括登録画面</vt:lpstr>
      <vt:lpstr>2.3 臨床調査個人票検索画面</vt:lpstr>
      <vt:lpstr>2.3 臨床調査個人票検索画面</vt:lpstr>
      <vt:lpstr>2.4 臨床調査個人票出力画面</vt:lpstr>
      <vt:lpstr>2.4 臨床調査個人票出力画面</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102</cp:revision>
  <dcterms:created xsi:type="dcterms:W3CDTF">2004-05-26T10:25:15Z</dcterms:created>
  <dcterms:modified xsi:type="dcterms:W3CDTF">2023-06-14T00:40:01Z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0x01010084944E33E8263143B85370123BA61DFE</vt:lpwstr>
  </property>
  <property fmtid="{D5CDD505-2E9C-101B-9397-08002B2CF9AE}" pid="3" name="MediaServiceImageTags">
    <vt:lpwstr/>
  </property>
</Properties>
</file>