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97_22E83977.xml" ContentType="application/vnd.ms-powerpoint.comments+xml"/>
  <Override PartName="/ppt/notesSlides/notesSlide6.xml" ContentType="application/vnd.openxmlformats-officedocument.presentationml.notesSlide+xml"/>
  <Override PartName="/ppt/comments/modernComment_2B0_39F4738A.xml" ContentType="application/vnd.ms-powerpoint.comments+xml"/>
  <Override PartName="/ppt/notesSlides/notesSlide7.xml" ContentType="application/vnd.openxmlformats-officedocument.presentationml.notesSlide+xml"/>
  <Override PartName="/ppt/comments/modernComment_2B1_CF4FBFDD.xml" ContentType="application/vnd.ms-powerpoint.comments+xml"/>
  <Override PartName="/ppt/notesSlides/notesSlide8.xml" ContentType="application/vnd.openxmlformats-officedocument.presentationml.notesSlide+xml"/>
  <Override PartName="/ppt/comments/modernComment_2B4_4E08764D.xml" ContentType="application/vnd.ms-powerpoint.comments+xml"/>
  <Override PartName="/ppt/notesSlides/notesSlide9.xml" ContentType="application/vnd.openxmlformats-officedocument.presentationml.notesSlide+xml"/>
  <Override PartName="/ppt/comments/modernComment_2B5_30BE61AE.xml" ContentType="application/vnd.ms-powerpoint.comments+xml"/>
  <Override PartName="/ppt/notesSlides/notesSlide10.xml" ContentType="application/vnd.openxmlformats-officedocument.presentationml.notesSlide+xml"/>
  <Override PartName="/ppt/comments/modernComment_2B6_204D552F.xml" ContentType="application/vnd.ms-powerpoint.comments+xml"/>
  <Override PartName="/ppt/notesSlides/notesSlide11.xml" ContentType="application/vnd.openxmlformats-officedocument.presentationml.notesSlide+xml"/>
  <Override PartName="/ppt/comments/modernComment_2B7_5818895A.xml" ContentType="application/vnd.ms-powerpoint.comments+xml"/>
  <Override PartName="/ppt/notesSlides/notesSlide12.xml" ContentType="application/vnd.openxmlformats-officedocument.presentationml.notesSlide+xml"/>
  <Override PartName="/ppt/comments/modernComment_2B8_60F7535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9"/>
  </p:notesMasterIdLst>
  <p:handoutMasterIdLst>
    <p:handoutMasterId r:id="rId20"/>
  </p:handoutMasterIdLst>
  <p:sldIdLst>
    <p:sldId id="703" r:id="rId5"/>
    <p:sldId id="704" r:id="rId6"/>
    <p:sldId id="702" r:id="rId7"/>
    <p:sldId id="687" r:id="rId8"/>
    <p:sldId id="690" r:id="rId9"/>
    <p:sldId id="663" r:id="rId10"/>
    <p:sldId id="688" r:id="rId11"/>
    <p:sldId id="689" r:id="rId12"/>
    <p:sldId id="692" r:id="rId13"/>
    <p:sldId id="693" r:id="rId14"/>
    <p:sldId id="694" r:id="rId15"/>
    <p:sldId id="695" r:id="rId16"/>
    <p:sldId id="696" r:id="rId17"/>
    <p:sldId id="705" r:id="rId18"/>
  </p:sldIdLst>
  <p:sldSz cx="9144000" cy="5143500" type="screen16x9"/>
  <p:notesSz cx="6735763" cy="9866313"/>
  <p:embeddedFontLst>
    <p:embeddedFont>
      <p:font typeface="HGPｺﾞｼｯｸE" panose="020B0900000000000000" pitchFamily="50" charset="-128"/>
      <p:regular r:id="rId21"/>
    </p:embeddedFont>
    <p:embeddedFont>
      <p:font typeface="Meiryo UI" panose="020B0604030504040204" pitchFamily="50" charset="-128"/>
      <p:regular r:id="rId22"/>
      <p:bold r:id="rId23"/>
      <p:italic r:id="rId24"/>
      <p:boldItalic r:id="rId25"/>
    </p:embeddedFont>
    <p:embeddedFont>
      <p:font typeface="Yu Gothic UI" panose="020B0500000000000000" pitchFamily="50" charset="-128"/>
      <p:regular r:id="rId26"/>
      <p:bold r:id="rId27"/>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463" userDrawn="1">
          <p15:clr>
            <a:srgbClr val="A4A3A4"/>
          </p15:clr>
        </p15:guide>
        <p15:guide id="2" pos="2721" userDrawn="1">
          <p15:clr>
            <a:srgbClr val="A4A3A4"/>
          </p15:clr>
        </p15:guide>
        <p15:guide id="3" pos="5670" userDrawn="1">
          <p15:clr>
            <a:srgbClr val="A4A3A4"/>
          </p15:clr>
        </p15:guide>
        <p15:guide id="4" pos="136"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50"/>
    <a:srgbClr val="E27B26"/>
    <a:srgbClr val="757575"/>
    <a:srgbClr val="4BACC6"/>
    <a:srgbClr val="BFBFBF"/>
    <a:srgbClr val="F9CCC3"/>
    <a:srgbClr val="EB5032"/>
    <a:srgbClr val="F2D43D"/>
    <a:srgbClr val="F3793D"/>
    <a:srgbClr val="8C8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94408-184A-4E26-B5A5-4E3D9B91B4F3}" v="21" dt="2023-06-14T00:34:43.67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6" autoAdjust="0"/>
    <p:restoredTop sz="96296" autoAdjust="0"/>
  </p:normalViewPr>
  <p:slideViewPr>
    <p:cSldViewPr snapToGrid="0">
      <p:cViewPr varScale="1">
        <p:scale>
          <a:sx n="98" d="100"/>
          <a:sy n="98" d="100"/>
        </p:scale>
        <p:origin x="90" y="606"/>
      </p:cViewPr>
      <p:guideLst>
        <p:guide orient="horz" pos="463"/>
        <p:guide pos="2721"/>
        <p:guide pos="5670"/>
        <p:guide pos="136"/>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comments/modernComment_297_22E83977.xml><?xml version="1.0" encoding="utf-8"?>
<p188:cmLst xmlns:a="http://schemas.openxmlformats.org/drawingml/2006/main" xmlns:r="http://schemas.openxmlformats.org/officeDocument/2006/relationships" xmlns:p188="http://schemas.microsoft.com/office/powerpoint/2018/8/main">
  <p188:cm id="{08E9892A-90D9-4552-A56D-685786EC2A62}" authorId="{00000000-0000-0000-0000-000000000000}" created="2023-04-25T04:45:21.088">
    <pc:sldMkLst xmlns:pc="http://schemas.microsoft.com/office/powerpoint/2013/main/command">
      <pc:docMk/>
      <pc:sldMk cId="585644407" sldId="663"/>
    </pc:sldMkLst>
    <p188:txBody>
      <a:bodyPr/>
      <a:lstStyle/>
      <a:p>
        <a:r>
          <a:rPr lang="ja-JP" altLang="en-US"/>
          <a:t>画面差し替え</a:t>
        </a:r>
      </a:p>
    </p188:txBody>
  </p188:cm>
</p188:cmLst>
</file>

<file path=ppt/comments/modernComment_2B0_39F4738A.xml><?xml version="1.0" encoding="utf-8"?>
<p188:cmLst xmlns:a="http://schemas.openxmlformats.org/drawingml/2006/main" xmlns:r="http://schemas.openxmlformats.org/officeDocument/2006/relationships" xmlns:p188="http://schemas.microsoft.com/office/powerpoint/2018/8/main">
  <p188:cm id="{34A9E76D-7E6C-474A-89DF-A926188A8D5B}" authorId="{00000000-0000-0000-0000-000000000000}" created="2023-04-25T04:45:29.593">
    <pc:sldMkLst xmlns:pc="http://schemas.microsoft.com/office/powerpoint/2013/main/command">
      <pc:docMk/>
      <pc:sldMk cId="972321674" sldId="688"/>
    </pc:sldMkLst>
    <p188:txBody>
      <a:bodyPr/>
      <a:lstStyle/>
      <a:p>
        <a:r>
          <a:rPr lang="ja-JP" altLang="en-US"/>
          <a:t>画面差し替え</a:t>
        </a:r>
      </a:p>
    </p188:txBody>
  </p188:cm>
</p188:cmLst>
</file>

<file path=ppt/comments/modernComment_2B1_CF4FBFDD.xml><?xml version="1.0" encoding="utf-8"?>
<p188:cmLst xmlns:a="http://schemas.openxmlformats.org/drawingml/2006/main" xmlns:r="http://schemas.openxmlformats.org/officeDocument/2006/relationships" xmlns:p188="http://schemas.microsoft.com/office/powerpoint/2018/8/main">
  <p188:cm id="{FFD0BCF0-6BF3-4A8A-BDF6-439E5BD63E80}" authorId="{00000000-0000-0000-0000-000000000000}" created="2023-04-25T04:45:40.669">
    <pc:sldMkLst xmlns:pc="http://schemas.microsoft.com/office/powerpoint/2013/main/command">
      <pc:docMk/>
      <pc:sldMk cId="3478110173" sldId="689"/>
    </pc:sldMkLst>
    <p188:txBody>
      <a:bodyPr/>
      <a:lstStyle/>
      <a:p>
        <a:r>
          <a:rPr lang="ja-JP" altLang="en-US"/>
          <a:t>画面差し替え</a:t>
        </a:r>
      </a:p>
    </p188:txBody>
  </p188:cm>
</p188:cmLst>
</file>

<file path=ppt/comments/modernComment_2B4_4E08764D.xml><?xml version="1.0" encoding="utf-8"?>
<p188:cmLst xmlns:a="http://schemas.openxmlformats.org/drawingml/2006/main" xmlns:r="http://schemas.openxmlformats.org/officeDocument/2006/relationships" xmlns:p188="http://schemas.microsoft.com/office/powerpoint/2018/8/main">
  <p188:cm id="{8E90366E-FCC2-4B5B-B642-FCE3E326E73E}" authorId="{00000000-0000-0000-0000-000000000000}" created="2023-04-25T04:45:51.781">
    <pc:sldMkLst xmlns:pc="http://schemas.microsoft.com/office/powerpoint/2013/main/command">
      <pc:docMk/>
      <pc:sldMk cId="1309177421" sldId="692"/>
    </pc:sldMkLst>
    <p188:txBody>
      <a:bodyPr/>
      <a:lstStyle/>
      <a:p>
        <a:r>
          <a:rPr lang="ja-JP" altLang="en-US"/>
          <a:t>画面差し替え</a:t>
        </a:r>
      </a:p>
    </p188:txBody>
  </p188:cm>
</p188:cmLst>
</file>

<file path=ppt/comments/modernComment_2B5_30BE61AE.xml><?xml version="1.0" encoding="utf-8"?>
<p188:cmLst xmlns:a="http://schemas.openxmlformats.org/drawingml/2006/main" xmlns:r="http://schemas.openxmlformats.org/officeDocument/2006/relationships" xmlns:p188="http://schemas.microsoft.com/office/powerpoint/2018/8/main">
  <p188:cm id="{B0786233-DA3C-4DE9-8F2A-7BDE783EBDC8}" authorId="{00000000-0000-0000-0000-000000000000}" created="2023-04-25T04:46:00.803">
    <pc:sldMkLst xmlns:pc="http://schemas.microsoft.com/office/powerpoint/2013/main/command">
      <pc:docMk/>
      <pc:sldMk cId="817783214" sldId="693"/>
    </pc:sldMkLst>
    <p188:txBody>
      <a:bodyPr/>
      <a:lstStyle/>
      <a:p>
        <a:r>
          <a:rPr lang="ja-JP" altLang="en-US"/>
          <a:t>画面差し替え</a:t>
        </a:r>
      </a:p>
    </p188:txBody>
  </p188:cm>
</p188:cmLst>
</file>

<file path=ppt/comments/modernComment_2B6_204D552F.xml><?xml version="1.0" encoding="utf-8"?>
<p188:cmLst xmlns:a="http://schemas.openxmlformats.org/drawingml/2006/main" xmlns:r="http://schemas.openxmlformats.org/officeDocument/2006/relationships" xmlns:p188="http://schemas.microsoft.com/office/powerpoint/2018/8/main">
  <p188:cm id="{53EE3E16-4FB6-4745-8D53-26EB37B5B6D1}" authorId="{00000000-0000-0000-0000-000000000000}" created="2023-04-25T04:46:08.079">
    <pc:sldMkLst xmlns:pc="http://schemas.microsoft.com/office/powerpoint/2013/main/command">
      <pc:docMk/>
      <pc:sldMk cId="541938991" sldId="694"/>
    </pc:sldMkLst>
    <p188:txBody>
      <a:bodyPr/>
      <a:lstStyle/>
      <a:p>
        <a:r>
          <a:rPr lang="ja-JP" altLang="en-US"/>
          <a:t>画面差し替え</a:t>
        </a:r>
      </a:p>
    </p188:txBody>
  </p188:cm>
</p188:cmLst>
</file>

<file path=ppt/comments/modernComment_2B7_5818895A.xml><?xml version="1.0" encoding="utf-8"?>
<p188:cmLst xmlns:a="http://schemas.openxmlformats.org/drawingml/2006/main" xmlns:r="http://schemas.openxmlformats.org/officeDocument/2006/relationships" xmlns:p188="http://schemas.microsoft.com/office/powerpoint/2018/8/main">
  <p188:cm id="{1B445E51-83F0-4615-BE05-EF2DC59F7D43}" authorId="{00000000-0000-0000-0000-000000000000}" created="2023-04-25T04:46:23.025">
    <pc:sldMkLst xmlns:pc="http://schemas.microsoft.com/office/powerpoint/2013/main/command">
      <pc:docMk/>
      <pc:sldMk cId="1478003034" sldId="695"/>
    </pc:sldMkLst>
    <p188:txBody>
      <a:bodyPr/>
      <a:lstStyle/>
      <a:p>
        <a:r>
          <a:rPr lang="ja-JP" altLang="en-US"/>
          <a:t>画面差し替え</a:t>
        </a:r>
      </a:p>
    </p188:txBody>
  </p188:cm>
</p188:cmLst>
</file>

<file path=ppt/comments/modernComment_2B8_60F75356.xml><?xml version="1.0" encoding="utf-8"?>
<p188:cmLst xmlns:a="http://schemas.openxmlformats.org/drawingml/2006/main" xmlns:r="http://schemas.openxmlformats.org/officeDocument/2006/relationships" xmlns:p188="http://schemas.microsoft.com/office/powerpoint/2018/8/main">
  <p188:cm id="{5B394B6A-1916-44C5-BB27-BD01513ABB8B}" authorId="{00000000-0000-0000-0000-000000000000}" created="2023-04-25T04:46:30.531">
    <pc:sldMkLst xmlns:pc="http://schemas.microsoft.com/office/powerpoint/2013/main/command">
      <pc:docMk/>
      <pc:sldMk cId="1626821462" sldId="696"/>
    </pc:sldMkLst>
    <p188:txBody>
      <a:bodyPr/>
      <a:lstStyle/>
      <a:p>
        <a:r>
          <a:rPr lang="ja-JP" altLang="en-US"/>
          <a:t>画面差し替え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33664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11</a:t>
            </a:fld>
            <a:endParaRPr lang="en-US" altLang="ja-JP"/>
          </a:p>
        </p:txBody>
      </p:sp>
    </p:spTree>
    <p:extLst>
      <p:ext uri="{BB962C8B-B14F-4D97-AF65-F5344CB8AC3E}">
        <p14:creationId xmlns:p14="http://schemas.microsoft.com/office/powerpoint/2010/main" val="350324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12</a:t>
            </a:fld>
            <a:endParaRPr lang="en-US" altLang="ja-JP"/>
          </a:p>
        </p:txBody>
      </p:sp>
    </p:spTree>
    <p:extLst>
      <p:ext uri="{BB962C8B-B14F-4D97-AF65-F5344CB8AC3E}">
        <p14:creationId xmlns:p14="http://schemas.microsoft.com/office/powerpoint/2010/main" val="3183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382992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115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42536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14343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41846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29202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2075293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Tree>
    <p:extLst>
      <p:ext uri="{BB962C8B-B14F-4D97-AF65-F5344CB8AC3E}">
        <p14:creationId xmlns:p14="http://schemas.microsoft.com/office/powerpoint/2010/main" val="2779194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（難病編）医療機関用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1718545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95915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372742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1839379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4" r:id="rId2"/>
    <p:sldLayoutId id="2147483683" r:id="rId3"/>
    <p:sldLayoutId id="2147483679" r:id="rId4"/>
    <p:sldLayoutId id="2147483656"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0.png"/><Relationship Id="rId5" Type="http://schemas.microsoft.com/office/2018/10/relationships/comments" Target="../comments/modernComment_2B5_30BE61AE.xml"/><Relationship Id="rId4" Type="http://schemas.openxmlformats.org/officeDocument/2006/relationships/notesSlide" Target="../notesSlides/notesSlide9.xml"/><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13.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2.png"/><Relationship Id="rId5" Type="http://schemas.microsoft.com/office/2018/10/relationships/comments" Target="../comments/modernComment_2B6_204D552F.xml"/><Relationship Id="rId10" Type="http://schemas.microsoft.com/office/2007/relationships/hdphoto" Target="../media/hdphoto3.wdp"/><Relationship Id="rId4" Type="http://schemas.openxmlformats.org/officeDocument/2006/relationships/notesSlide" Target="../notesSlides/notesSlide10.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4.png"/><Relationship Id="rId5" Type="http://schemas.microsoft.com/office/2018/10/relationships/comments" Target="../comments/modernComment_2B7_5818895A.xml"/><Relationship Id="rId4" Type="http://schemas.openxmlformats.org/officeDocument/2006/relationships/notesSlide" Target="../notesSlides/notesSlide11.xml"/><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4.png"/><Relationship Id="rId5" Type="http://schemas.microsoft.com/office/2018/10/relationships/comments" Target="../comments/modernComment_2B8_60F75356.xml"/><Relationship Id="rId4" Type="http://schemas.openxmlformats.org/officeDocument/2006/relationships/notesSlide" Target="../notesSlides/notesSlide12.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11" Type="http://schemas.microsoft.com/office/2007/relationships/hdphoto" Target="../media/hdphoto2.wdp"/><Relationship Id="rId5" Type="http://schemas.microsoft.com/office/2018/10/relationships/comments" Target="../comments/modernComment_297_22E83977.xml"/><Relationship Id="rId10" Type="http://schemas.openxmlformats.org/officeDocument/2006/relationships/image" Target="../media/image8.png"/><Relationship Id="rId4" Type="http://schemas.openxmlformats.org/officeDocument/2006/relationships/notesSlide" Target="../notesSlides/notesSlide5.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11" Type="http://schemas.microsoft.com/office/2007/relationships/hdphoto" Target="../media/hdphoto2.wdp"/><Relationship Id="rId5" Type="http://schemas.microsoft.com/office/2018/10/relationships/comments" Target="../comments/modernComment_2B0_39F4738A.xml"/><Relationship Id="rId10"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9.png"/><Relationship Id="rId5" Type="http://schemas.microsoft.com/office/2018/10/relationships/comments" Target="../comments/modernComment_2B1_CF4FBFDD.xm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9.png"/><Relationship Id="rId5" Type="http://schemas.microsoft.com/office/2018/10/relationships/comments" Target="../comments/modernComment_2B4_4E08764D.xml"/><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84B085-9479-C630-774A-338EEF86A0C7}"/>
              </a:ext>
            </a:extLst>
          </p:cNvPr>
          <p:cNvSpPr>
            <a:spLocks noGrp="1"/>
          </p:cNvSpPr>
          <p:nvPr>
            <p:ph type="body" sz="quarter" idx="12"/>
          </p:nvPr>
        </p:nvSpPr>
        <p:spPr/>
        <p:txBody>
          <a:bodyPr/>
          <a:lstStyle/>
          <a:p>
            <a:r>
              <a:rPr kumimoji="1" lang="zh-TW" altLang="en-US" dirty="0"/>
              <a:t>（難病編）医療機関用</a:t>
            </a:r>
          </a:p>
        </p:txBody>
      </p:sp>
      <p:sp>
        <p:nvSpPr>
          <p:cNvPr id="10" name="テキスト プレースホルダー 9">
            <a:extLst>
              <a:ext uri="{FF2B5EF4-FFF2-40B4-BE49-F238E27FC236}">
                <a16:creationId xmlns:a16="http://schemas.microsoft.com/office/drawing/2014/main" id="{0842F82F-0D18-ED00-B87A-1FCCED04BD24}"/>
              </a:ext>
            </a:extLst>
          </p:cNvPr>
          <p:cNvSpPr>
            <a:spLocks noGrp="1"/>
          </p:cNvSpPr>
          <p:nvPr>
            <p:ph type="body" sz="quarter" idx="13"/>
          </p:nvPr>
        </p:nvSpPr>
        <p:spPr>
          <a:xfrm>
            <a:off x="1047861" y="2952661"/>
            <a:ext cx="6514989" cy="646331"/>
          </a:xfrm>
        </p:spPr>
        <p:txBody>
          <a:bodyPr/>
          <a:lstStyle/>
          <a:p>
            <a:pPr>
              <a:lnSpc>
                <a:spcPct val="90000"/>
              </a:lnSpc>
              <a:spcBef>
                <a:spcPts val="0"/>
              </a:spcBef>
            </a:pPr>
            <a:r>
              <a:rPr lang="en-US" altLang="ja-JP" dirty="0"/>
              <a:t>1.</a:t>
            </a:r>
            <a:r>
              <a:rPr lang="ja-JP" altLang="en-US" dirty="0"/>
              <a:t> 臨個票の作成</a:t>
            </a:r>
            <a:endParaRPr lang="en-US" altLang="ja-JP" dirty="0"/>
          </a:p>
          <a:p>
            <a:pPr>
              <a:lnSpc>
                <a:spcPct val="90000"/>
              </a:lnSpc>
              <a:spcBef>
                <a:spcPts val="0"/>
              </a:spcBef>
            </a:pPr>
            <a:r>
              <a:rPr lang="ja-JP" altLang="en-US" b="0" dirty="0"/>
              <a:t>　</a:t>
            </a:r>
            <a:r>
              <a:rPr lang="ja-JP" altLang="en-US" sz="1600" b="0" dirty="0"/>
              <a:t>②臨個票を更新するケース（院内システムを利用しない場合）</a:t>
            </a:r>
          </a:p>
        </p:txBody>
      </p:sp>
      <p:sp>
        <p:nvSpPr>
          <p:cNvPr id="11" name="タイトル 10">
            <a:extLst>
              <a:ext uri="{FF2B5EF4-FFF2-40B4-BE49-F238E27FC236}">
                <a16:creationId xmlns:a16="http://schemas.microsoft.com/office/drawing/2014/main" id="{162295FC-DA14-A2B8-4260-9B29A47817C4}"/>
              </a:ext>
            </a:extLst>
          </p:cNvPr>
          <p:cNvSpPr>
            <a:spLocks noGrp="1"/>
          </p:cNvSpPr>
          <p:nvPr>
            <p:ph type="title"/>
          </p:nvPr>
        </p:nvSpPr>
        <p:spPr/>
        <p:txBody>
          <a:bodyPr/>
          <a:lstStyle/>
          <a:p>
            <a:r>
              <a:rPr lang="ja-JP" altLang="en-US" sz="3800" b="1" kern="0" dirty="0">
                <a:solidFill>
                  <a:srgbClr val="404040"/>
                </a:solidFill>
                <a:latin typeface="Yu Gothic UI" panose="020B0500000000000000" pitchFamily="50" charset="-128"/>
                <a:ea typeface="Yu Gothic UI" panose="020B0500000000000000" pitchFamily="50" charset="-128"/>
              </a:rPr>
              <a:t>難病・小慢</a:t>
            </a:r>
            <a:r>
              <a:rPr lang="en-US" altLang="ja-JP" sz="3800" b="1" kern="0" dirty="0">
                <a:solidFill>
                  <a:srgbClr val="404040"/>
                </a:solidFill>
                <a:latin typeface="Yu Gothic UI" panose="020B0500000000000000" pitchFamily="50" charset="-128"/>
                <a:ea typeface="Yu Gothic UI" panose="020B0500000000000000" pitchFamily="50" charset="-128"/>
              </a:rPr>
              <a:t>DB</a:t>
            </a:r>
            <a:r>
              <a:rPr lang="ja-JP" altLang="en-US" sz="3800" b="1" kern="0" dirty="0">
                <a:solidFill>
                  <a:srgbClr val="404040"/>
                </a:solidFill>
                <a:latin typeface="Yu Gothic UI" panose="020B0500000000000000" pitchFamily="50" charset="-128"/>
                <a:ea typeface="Yu Gothic UI" panose="020B0500000000000000" pitchFamily="50" charset="-128"/>
              </a:rPr>
              <a:t>システム説明動画</a:t>
            </a:r>
            <a:endParaRPr lang="ja-JP" altLang="en-US" dirty="0"/>
          </a:p>
        </p:txBody>
      </p:sp>
      <p:sp>
        <p:nvSpPr>
          <p:cNvPr id="13" name="テキスト プレースホルダー 12">
            <a:extLst>
              <a:ext uri="{FF2B5EF4-FFF2-40B4-BE49-F238E27FC236}">
                <a16:creationId xmlns:a16="http://schemas.microsoft.com/office/drawing/2014/main" id="{CE0EAE3E-2717-C915-E63E-91722F5BC37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この動画では、医療機関の方を対象として、院内システムを利用しないケースを例に、難病</a:t>
            </a:r>
            <a:r>
              <a:rPr lang="en-US" altLang="ja-JP" sz="1400" dirty="0">
                <a:solidFill>
                  <a:schemeClr val="bg1"/>
                </a:solidFill>
              </a:rPr>
              <a:t>DB</a:t>
            </a:r>
            <a:r>
              <a:rPr lang="ja-JP" altLang="en-US" sz="1400" dirty="0">
                <a:solidFill>
                  <a:schemeClr val="bg1"/>
                </a:solidFill>
              </a:rPr>
              <a:t>を使用して臨個票を更新する操作の流れ、画面、操作のポイントなどについて説明します。</a:t>
            </a:r>
          </a:p>
        </p:txBody>
      </p:sp>
      <p:pic>
        <p:nvPicPr>
          <p:cNvPr id="2" name="00-1-②">
            <a:hlinkClick r:id="" action="ppaction://media"/>
            <a:extLst>
              <a:ext uri="{FF2B5EF4-FFF2-40B4-BE49-F238E27FC236}">
                <a16:creationId xmlns:a16="http://schemas.microsoft.com/office/drawing/2014/main" id="{01742618-491C-009A-92E9-C43DCE62C5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9600"/>
            <a:ext cx="609600" cy="609600"/>
          </a:xfrm>
          <a:prstGeom prst="rect">
            <a:avLst/>
          </a:prstGeom>
        </p:spPr>
      </p:pic>
    </p:spTree>
    <p:extLst>
      <p:ext uri="{BB962C8B-B14F-4D97-AF65-F5344CB8AC3E}">
        <p14:creationId xmlns:p14="http://schemas.microsoft.com/office/powerpoint/2010/main" val="96422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600">
        <p15:prstTrans prst="peelOff"/>
      </p:transition>
    </mc:Choice>
    <mc:Fallback xmlns="">
      <p:transition spd="slow" advClick="0" advTm="15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E2E6B62D-819A-1881-6B94-FDFDB94CFCD6}"/>
              </a:ext>
            </a:extLst>
          </p:cNvPr>
          <p:cNvPicPr>
            <a:picLocks noChangeAspect="1"/>
          </p:cNvPicPr>
          <p:nvPr/>
        </p:nvPicPr>
        <p:blipFill>
          <a:blip r:embed="rId6"/>
          <a:stretch>
            <a:fillRect/>
          </a:stretch>
        </p:blipFill>
        <p:spPr>
          <a:xfrm>
            <a:off x="234654" y="752603"/>
            <a:ext cx="3913970" cy="3358060"/>
          </a:xfrm>
          <a:prstGeom prst="rect">
            <a:avLst/>
          </a:prstGeom>
          <a:ln>
            <a:solidFill>
              <a:schemeClr val="tx1"/>
            </a:solidFill>
          </a:ln>
        </p:spPr>
      </p:pic>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19671" y="752603"/>
            <a:ext cx="4677788" cy="1144436"/>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臨個票の作成年月、担当者氏名などでのワークフローの検索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臨個票の閲覧・編集、ワークフローの引き戻し</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19671" y="2009671"/>
            <a:ext cx="4677788" cy="1825730"/>
          </a:xfrm>
          <a:prstGeom prst="rect">
            <a:avLst/>
          </a:prstGeom>
          <a:solidFill>
            <a:schemeClr val="bg1">
              <a:lumMod val="95000"/>
            </a:schemeClr>
          </a:solidFill>
          <a:ln w="9525">
            <a:noFill/>
            <a:miter lim="800000"/>
            <a:headEnd/>
            <a:tailEnd/>
          </a:ln>
          <a:effectLst/>
        </p:spPr>
        <p:txBody>
          <a:bodyPr wrap="square" rIns="72000"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検索結果のワークフロー一覧について、</a:t>
            </a:r>
            <a:r>
              <a:rPr lang="en-US" altLang="ja-JP" sz="1400" dirty="0">
                <a:solidFill>
                  <a:schemeClr val="tx1"/>
                </a:solidFill>
                <a:latin typeface="+mn-ea"/>
                <a:ea typeface="+mn-ea"/>
              </a:rPr>
              <a:t>[</a:t>
            </a:r>
            <a:r>
              <a:rPr lang="ja-JP" altLang="en-US" sz="1400" dirty="0">
                <a:solidFill>
                  <a:schemeClr val="tx1"/>
                </a:solidFill>
                <a:latin typeface="+mn-ea"/>
                <a:ea typeface="+mn-ea"/>
              </a:rPr>
              <a:t>履歴</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ワークフロー履歴の、</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その後表示される画面で、臨個票の閲覧や承認を行う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sp>
        <p:nvSpPr>
          <p:cNvPr id="3" name="テキスト プレースホルダー 2">
            <a:extLst>
              <a:ext uri="{FF2B5EF4-FFF2-40B4-BE49-F238E27FC236}">
                <a16:creationId xmlns:a16="http://schemas.microsoft.com/office/drawing/2014/main" id="{C9D0B11B-87CC-F06F-E380-20684B01FF3B}"/>
              </a:ext>
            </a:extLst>
          </p:cNvPr>
          <p:cNvSpPr>
            <a:spLocks noGrp="1"/>
          </p:cNvSpPr>
          <p:nvPr>
            <p:ph type="body" sz="quarter" idx="14"/>
          </p:nvPr>
        </p:nvSpPr>
        <p:spPr/>
        <p:txBody>
          <a:bodyPr/>
          <a:lstStyle/>
          <a:p>
            <a:pPr>
              <a:lnSpc>
                <a:spcPct val="90000"/>
              </a:lnSpc>
              <a:spcBef>
                <a:spcPts val="0"/>
              </a:spcBef>
            </a:pPr>
            <a:r>
              <a:rPr lang="ja-JP" altLang="en-US" dirty="0"/>
              <a:t>ワークフロー画面は、臨個票の作成年月や担当者からワークフローを検索する画面です。</a:t>
            </a:r>
          </a:p>
          <a:p>
            <a:pPr>
              <a:lnSpc>
                <a:spcPct val="90000"/>
              </a:lnSpc>
              <a:spcBef>
                <a:spcPts val="0"/>
              </a:spcBef>
            </a:pPr>
            <a:r>
              <a:rPr lang="ja-JP" altLang="en-US" dirty="0"/>
              <a:t>検索結果はワークフロー単位で表示され、</a:t>
            </a:r>
            <a:r>
              <a:rPr lang="en-US" altLang="ja-JP" dirty="0"/>
              <a:t>[</a:t>
            </a:r>
            <a:r>
              <a:rPr lang="ja-JP" altLang="en-US" dirty="0"/>
              <a:t>履歴</a:t>
            </a:r>
            <a:r>
              <a:rPr lang="en-US" altLang="ja-JP" dirty="0"/>
              <a:t>]</a:t>
            </a:r>
            <a:r>
              <a:rPr lang="ja-JP" altLang="en-US" dirty="0"/>
              <a:t>ボタンをクリックするとワークフローの履歴が表示されます。ワークフロー履歴の右の</a:t>
            </a:r>
            <a:r>
              <a:rPr lang="en-US" altLang="ja-JP" dirty="0"/>
              <a:t>[</a:t>
            </a:r>
            <a:r>
              <a:rPr lang="ja-JP" altLang="en-US" dirty="0"/>
              <a:t>操作</a:t>
            </a:r>
            <a:r>
              <a:rPr lang="en-US" altLang="ja-JP" dirty="0"/>
              <a:t>]</a:t>
            </a:r>
            <a:r>
              <a:rPr lang="ja-JP" altLang="en-US" dirty="0"/>
              <a:t>欄に、</a:t>
            </a:r>
            <a:r>
              <a:rPr lang="en-US" altLang="ja-JP" dirty="0"/>
              <a:t>[</a:t>
            </a:r>
            <a:r>
              <a:rPr lang="ja-JP" altLang="en-US" dirty="0"/>
              <a:t>閲覧</a:t>
            </a:r>
            <a:r>
              <a:rPr lang="en-US" altLang="ja-JP" dirty="0"/>
              <a:t>]</a:t>
            </a:r>
            <a:r>
              <a:rPr lang="ja-JP" altLang="en-US" dirty="0"/>
              <a:t>、</a:t>
            </a:r>
            <a:r>
              <a:rPr lang="en-US" altLang="ja-JP" dirty="0"/>
              <a:t>[</a:t>
            </a:r>
            <a:r>
              <a:rPr lang="ja-JP" altLang="en-US" dirty="0"/>
              <a:t>編集</a:t>
            </a:r>
            <a:r>
              <a:rPr lang="en-US" altLang="ja-JP" dirty="0"/>
              <a:t>]</a:t>
            </a:r>
            <a:r>
              <a:rPr lang="ja-JP" altLang="en-US"/>
              <a:t>などのボタンが表示されます。これらのボタンをクリックすることで、次の画面を表示し、臨個票の閲覧や承認をします。</a:t>
            </a:r>
            <a:endParaRPr lang="ja-JP" altLang="en-US" dirty="0"/>
          </a:p>
        </p:txBody>
      </p:sp>
      <p:pic>
        <p:nvPicPr>
          <p:cNvPr id="14" name="09-1-②">
            <a:hlinkClick r:id="" action="ppaction://media"/>
            <a:extLst>
              <a:ext uri="{FF2B5EF4-FFF2-40B4-BE49-F238E27FC236}">
                <a16:creationId xmlns:a16="http://schemas.microsoft.com/office/drawing/2014/main" id="{693AE9E1-D4F1-AD6E-0CB8-BA2852B1DC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30817"/>
            <a:ext cx="609600" cy="609600"/>
          </a:xfrm>
          <a:prstGeom prst="rect">
            <a:avLst/>
          </a:prstGeom>
        </p:spPr>
      </p:pic>
      <p:sp>
        <p:nvSpPr>
          <p:cNvPr id="15" name="正方形/長方形 14">
            <a:extLst>
              <a:ext uri="{FF2B5EF4-FFF2-40B4-BE49-F238E27FC236}">
                <a16:creationId xmlns:a16="http://schemas.microsoft.com/office/drawing/2014/main" id="{60F27DC2-708E-D74D-2F17-9FB6B92C062D}"/>
              </a:ext>
            </a:extLst>
          </p:cNvPr>
          <p:cNvSpPr/>
          <p:nvPr/>
        </p:nvSpPr>
        <p:spPr>
          <a:xfrm>
            <a:off x="392428" y="2376676"/>
            <a:ext cx="3573780" cy="83701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6" name="正方形/長方形 15">
            <a:extLst>
              <a:ext uri="{FF2B5EF4-FFF2-40B4-BE49-F238E27FC236}">
                <a16:creationId xmlns:a16="http://schemas.microsoft.com/office/drawing/2014/main" id="{F6A48B17-C8A2-3F09-FA08-1FE95F64DB19}"/>
              </a:ext>
            </a:extLst>
          </p:cNvPr>
          <p:cNvSpPr/>
          <p:nvPr/>
        </p:nvSpPr>
        <p:spPr>
          <a:xfrm>
            <a:off x="392428" y="3238979"/>
            <a:ext cx="3573780" cy="79962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E9A86D06-6F4A-95C0-7B90-EEF7238261A6}"/>
              </a:ext>
            </a:extLst>
          </p:cNvPr>
          <p:cNvSpPr/>
          <p:nvPr/>
        </p:nvSpPr>
        <p:spPr>
          <a:xfrm>
            <a:off x="2830920" y="2844386"/>
            <a:ext cx="363722" cy="20556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AF8628DB-9750-9A15-9230-F1E7BE600BAF}"/>
              </a:ext>
            </a:extLst>
          </p:cNvPr>
          <p:cNvSpPr/>
          <p:nvPr/>
        </p:nvSpPr>
        <p:spPr>
          <a:xfrm>
            <a:off x="3302000" y="3423213"/>
            <a:ext cx="664208" cy="61218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4AD54946-622F-4823-240E-24E9F1C34C58}"/>
              </a:ext>
            </a:extLst>
          </p:cNvPr>
          <p:cNvSpPr/>
          <p:nvPr/>
        </p:nvSpPr>
        <p:spPr>
          <a:xfrm>
            <a:off x="411480" y="1205818"/>
            <a:ext cx="3573780" cy="97086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7" name="正方形/長方形 16">
            <a:extLst>
              <a:ext uri="{FF2B5EF4-FFF2-40B4-BE49-F238E27FC236}">
                <a16:creationId xmlns:a16="http://schemas.microsoft.com/office/drawing/2014/main" id="{45A07C34-6CCC-2505-5E57-F0BEBDD5118D}"/>
              </a:ext>
            </a:extLst>
          </p:cNvPr>
          <p:cNvSpPr/>
          <p:nvPr/>
        </p:nvSpPr>
        <p:spPr>
          <a:xfrm>
            <a:off x="1838164" y="2164594"/>
            <a:ext cx="366874" cy="19998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4" name="図 3">
            <a:extLst>
              <a:ext uri="{FF2B5EF4-FFF2-40B4-BE49-F238E27FC236}">
                <a16:creationId xmlns:a16="http://schemas.microsoft.com/office/drawing/2014/main" id="{D19A7F46-A2EB-04E2-2CEA-6178F645A7EE}"/>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81088" y="3621882"/>
            <a:ext cx="266700" cy="76200"/>
          </a:xfrm>
          <a:prstGeom prst="rect">
            <a:avLst/>
          </a:prstGeom>
          <a:ln>
            <a:noFill/>
          </a:ln>
        </p:spPr>
      </p:pic>
      <p:pic>
        <p:nvPicPr>
          <p:cNvPr id="5" name="図 4">
            <a:extLst>
              <a:ext uri="{FF2B5EF4-FFF2-40B4-BE49-F238E27FC236}">
                <a16:creationId xmlns:a16="http://schemas.microsoft.com/office/drawing/2014/main" id="{47F12E4B-A841-0C7E-C3C9-6C42EC1D501A}"/>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81088" y="3700776"/>
            <a:ext cx="266700" cy="76200"/>
          </a:xfrm>
          <a:prstGeom prst="rect">
            <a:avLst/>
          </a:prstGeom>
          <a:ln>
            <a:noFill/>
          </a:ln>
        </p:spPr>
      </p:pic>
    </p:spTree>
    <p:extLst>
      <p:ext uri="{BB962C8B-B14F-4D97-AF65-F5344CB8AC3E}">
        <p14:creationId xmlns:p14="http://schemas.microsoft.com/office/powerpoint/2010/main" val="817783214"/>
      </p:ext>
    </p:extLst>
  </p:cSld>
  <p:clrMapOvr>
    <a:masterClrMapping/>
  </p:clrMapOvr>
  <mc:AlternateContent xmlns:mc="http://schemas.openxmlformats.org/markup-compatibility/2006" xmlns:p14="http://schemas.microsoft.com/office/powerpoint/2010/main">
    <mc:Choice Requires="p14">
      <p:transition spd="med" p14:dur="700" advClick="0" advTm="30640">
        <p:fade/>
      </p:transition>
    </mc:Choice>
    <mc:Fallback xmlns="">
      <p:transition spd="med" advClick="0" advTm="30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38" fill="hold"/>
                                        <p:tgtEl>
                                          <p:spTgt spid="14"/>
                                        </p:tgtEl>
                                      </p:cBhvr>
                                    </p:cmd>
                                  </p:childTnLst>
                                </p:cTn>
                              </p:par>
                              <p:par>
                                <p:cTn id="7" presetID="10" presetClass="entr" presetSubtype="0" fill="hold" grpId="0" nodeType="withEffect">
                                  <p:stCondLst>
                                    <p:cond delay="2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70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xit" presetSubtype="0" fill="hold" grpId="1" nodeType="withEffect">
                                  <p:stCondLst>
                                    <p:cond delay="70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ntr" presetSubtype="0" fill="hold" grpId="0" nodeType="withEffect">
                                  <p:stCondLst>
                                    <p:cond delay="8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xit" presetSubtype="0" fill="hold" grpId="1" nodeType="withEffect">
                                  <p:stCondLst>
                                    <p:cond delay="1025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ntr" presetSubtype="0" fill="hold" grpId="0" nodeType="withEffect">
                                  <p:stCondLst>
                                    <p:cond delay="10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xit" presetSubtype="0" fill="hold" grpId="1" nodeType="withEffect">
                                  <p:stCondLst>
                                    <p:cond delay="1250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ntr" presetSubtype="0" fill="hold" grpId="0" nodeType="withEffect">
                                  <p:stCondLst>
                                    <p:cond delay="130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xit" presetSubtype="0" fill="hold" grpId="1" nodeType="withEffect">
                                  <p:stCondLst>
                                    <p:cond delay="1550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ntr" presetSubtype="0" fill="hold" grpId="0" nodeType="withEffect">
                                  <p:stCondLst>
                                    <p:cond delay="160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4"/>
                </p:tgtEl>
              </p:cMediaNode>
            </p:audio>
          </p:childTnLst>
        </p:cTn>
      </p:par>
    </p:tnLst>
    <p:bldLst>
      <p:bldP spid="15" grpId="0" animBg="1"/>
      <p:bldP spid="15" grpId="1" animBg="1"/>
      <p:bldP spid="16" grpId="0" animBg="1"/>
      <p:bldP spid="16" grpId="1" animBg="1"/>
      <p:bldP spid="6" grpId="0" animBg="1"/>
      <p:bldP spid="6" grpId="1" animBg="1"/>
      <p:bldP spid="12" grpId="0" animBg="1"/>
      <p:bldP spid="13" grpId="0" animBg="1"/>
      <p:bldP spid="13" grpId="1" animBg="1"/>
      <p:bldP spid="17" grpId="0" animBg="1"/>
      <p:bldP spid="17" grpId="1" animBg="1"/>
    </p:bld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DCD02B9-4F65-9431-6DC8-697EB854C8CD}"/>
              </a:ext>
            </a:extLst>
          </p:cNvPr>
          <p:cNvPicPr>
            <a:picLocks noChangeAspect="1"/>
          </p:cNvPicPr>
          <p:nvPr/>
        </p:nvPicPr>
        <p:blipFill>
          <a:blip r:embed="rId6"/>
          <a:stretch>
            <a:fillRect/>
          </a:stretch>
        </p:blipFill>
        <p:spPr>
          <a:xfrm>
            <a:off x="234654" y="3307693"/>
            <a:ext cx="3488400" cy="651244"/>
          </a:xfrm>
          <a:prstGeom prst="rect">
            <a:avLst/>
          </a:prstGeom>
          <a:ln>
            <a:solidFill>
              <a:schemeClr val="tx1"/>
            </a:solidFill>
          </a:ln>
        </p:spPr>
      </p:pic>
      <p:pic>
        <p:nvPicPr>
          <p:cNvPr id="7" name="図 6">
            <a:extLst>
              <a:ext uri="{FF2B5EF4-FFF2-40B4-BE49-F238E27FC236}">
                <a16:creationId xmlns:a16="http://schemas.microsoft.com/office/drawing/2014/main" id="{9FF44744-8700-6C8E-B6E1-826915BECAD4}"/>
              </a:ext>
            </a:extLst>
          </p:cNvPr>
          <p:cNvPicPr>
            <a:picLocks noChangeAspect="1"/>
          </p:cNvPicPr>
          <p:nvPr/>
        </p:nvPicPr>
        <p:blipFill rotWithShape="1">
          <a:blip r:embed="rId7"/>
          <a:srcRect t="41987"/>
          <a:stretch/>
        </p:blipFill>
        <p:spPr>
          <a:xfrm>
            <a:off x="234653" y="885912"/>
            <a:ext cx="3488400" cy="20494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FCFDC72B-58A4-5AAB-09DD-7BF8E438DAF3}"/>
              </a:ext>
            </a:extLst>
          </p:cNvPr>
          <p:cNvSpPr>
            <a:spLocks noGrp="1"/>
          </p:cNvSpPr>
          <p:nvPr>
            <p:ph type="body" sz="quarter" idx="14"/>
          </p:nvPr>
        </p:nvSpPr>
        <p:spPr/>
        <p:txBody>
          <a:bodyPr/>
          <a:lstStyle/>
          <a:p>
            <a:pPr>
              <a:lnSpc>
                <a:spcPct val="90000"/>
              </a:lnSpc>
              <a:spcBef>
                <a:spcPts val="0"/>
              </a:spcBef>
            </a:pPr>
            <a:r>
              <a:rPr lang="ja-JP" altLang="en-US" dirty="0"/>
              <a:t>ワークフロー画面はログインユーザにより表示される内容が異なります。</a:t>
            </a:r>
          </a:p>
          <a:p>
            <a:pPr>
              <a:lnSpc>
                <a:spcPct val="90000"/>
              </a:lnSpc>
              <a:spcBef>
                <a:spcPts val="0"/>
              </a:spcBef>
            </a:pPr>
            <a:r>
              <a:rPr lang="ja-JP" altLang="en-US" dirty="0"/>
              <a:t>ログインユーザがワークフローの作成元の場合、</a:t>
            </a:r>
            <a:r>
              <a:rPr lang="en-US" altLang="ja-JP" dirty="0"/>
              <a:t>[</a:t>
            </a:r>
            <a:r>
              <a:rPr lang="ja-JP" altLang="en-US" dirty="0"/>
              <a:t>引戻</a:t>
            </a:r>
            <a:r>
              <a:rPr lang="en-US" altLang="ja-JP" dirty="0"/>
              <a:t>]</a:t>
            </a:r>
            <a:r>
              <a:rPr lang="ja-JP" altLang="en-US" dirty="0"/>
              <a:t>ボタンが表示され、ワークフローの引き戻しができます。</a:t>
            </a:r>
          </a:p>
          <a:p>
            <a:pPr>
              <a:lnSpc>
                <a:spcPct val="90000"/>
              </a:lnSpc>
              <a:spcBef>
                <a:spcPts val="0"/>
              </a:spcBef>
            </a:pPr>
            <a:r>
              <a:rPr lang="ja-JP" altLang="en-US" dirty="0"/>
              <a:t>ログインユーザが回覧者の場合は、ワークフロー履歴は表示されず、回覧履歴だけ表示されます。回覧者は、回覧履歴の</a:t>
            </a:r>
            <a:r>
              <a:rPr lang="en-US" altLang="ja-JP" dirty="0"/>
              <a:t>[</a:t>
            </a:r>
            <a:r>
              <a:rPr lang="ja-JP" altLang="en-US" dirty="0"/>
              <a:t>閲覧</a:t>
            </a:r>
            <a:r>
              <a:rPr lang="en-US" altLang="ja-JP" dirty="0"/>
              <a:t>]</a:t>
            </a:r>
            <a:r>
              <a:rPr lang="ja-JP" altLang="en-US" dirty="0"/>
              <a:t>ボタンから臨個票を閲覧します。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4598" y="750950"/>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ログインユーザがワークフローの作成元の場合、</a:t>
            </a:r>
            <a:r>
              <a:rPr lang="en-US" altLang="ja-JP" sz="1400" dirty="0">
                <a:solidFill>
                  <a:schemeClr val="tx1"/>
                </a:solidFill>
                <a:latin typeface="+mn-ea"/>
                <a:ea typeface="+mn-ea"/>
              </a:rPr>
              <a:t>[</a:t>
            </a:r>
            <a:r>
              <a:rPr lang="ja-JP" altLang="en-US" sz="1400" dirty="0">
                <a:solidFill>
                  <a:schemeClr val="tx1"/>
                </a:solidFill>
                <a:latin typeface="+mn-ea"/>
                <a:ea typeface="+mn-ea"/>
              </a:rPr>
              <a:t>引戻</a:t>
            </a:r>
            <a:r>
              <a:rPr lang="en-US" altLang="ja-JP" sz="1400" dirty="0">
                <a:solidFill>
                  <a:schemeClr val="tx1"/>
                </a:solidFill>
                <a:latin typeface="+mn-ea"/>
                <a:ea typeface="+mn-ea"/>
              </a:rPr>
              <a:t>]</a:t>
            </a:r>
            <a:r>
              <a:rPr lang="ja-JP" altLang="en-US" sz="1400" dirty="0">
                <a:solidFill>
                  <a:schemeClr val="tx1"/>
                </a:solidFill>
                <a:latin typeface="+mn-ea"/>
                <a:ea typeface="+mn-ea"/>
              </a:rPr>
              <a:t>ボタンが表示される。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ログインユーザが回覧者の場合、ワークフロー履歴は表示されず回覧履歴だけ表示される。回覧者は回覧履歴から臨個票を閲覧する。</a:t>
            </a:r>
            <a:endParaRPr lang="en-US" altLang="ja-JP" sz="1400" dirty="0">
              <a:solidFill>
                <a:schemeClr val="tx1"/>
              </a:solidFill>
              <a:latin typeface="+mn-ea"/>
              <a:ea typeface="+mn-ea"/>
            </a:endParaRPr>
          </a:p>
        </p:txBody>
      </p:sp>
      <p:sp>
        <p:nvSpPr>
          <p:cNvPr id="4" name="正方形/長方形 3">
            <a:extLst>
              <a:ext uri="{FF2B5EF4-FFF2-40B4-BE49-F238E27FC236}">
                <a16:creationId xmlns:a16="http://schemas.microsoft.com/office/drawing/2014/main" id="{00FC0938-3105-BDB8-837B-0983F7943A94}"/>
              </a:ext>
            </a:extLst>
          </p:cNvPr>
          <p:cNvSpPr/>
          <p:nvPr/>
        </p:nvSpPr>
        <p:spPr>
          <a:xfrm>
            <a:off x="2971800" y="2055725"/>
            <a:ext cx="324000" cy="180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4B7CE644-96BA-3B49-AA1C-F8035697ED0C}"/>
              </a:ext>
            </a:extLst>
          </p:cNvPr>
          <p:cNvSpPr/>
          <p:nvPr/>
        </p:nvSpPr>
        <p:spPr>
          <a:xfrm>
            <a:off x="2620019" y="3625691"/>
            <a:ext cx="324000" cy="180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5" name="10-1-②">
            <a:hlinkClick r:id="" action="ppaction://media"/>
            <a:extLst>
              <a:ext uri="{FF2B5EF4-FFF2-40B4-BE49-F238E27FC236}">
                <a16:creationId xmlns:a16="http://schemas.microsoft.com/office/drawing/2014/main" id="{702BA696-EC32-F732-10C7-46D59A7012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837703"/>
            <a:ext cx="609600" cy="609600"/>
          </a:xfrm>
          <a:prstGeom prst="rect">
            <a:avLst/>
          </a:prstGeom>
        </p:spPr>
      </p:pic>
      <p:sp>
        <p:nvSpPr>
          <p:cNvPr id="19" name="正方形/長方形 18">
            <a:extLst>
              <a:ext uri="{FF2B5EF4-FFF2-40B4-BE49-F238E27FC236}">
                <a16:creationId xmlns:a16="http://schemas.microsoft.com/office/drawing/2014/main" id="{10D06E75-6E87-26CD-B9E0-A1604F302AB9}"/>
              </a:ext>
            </a:extLst>
          </p:cNvPr>
          <p:cNvSpPr/>
          <p:nvPr/>
        </p:nvSpPr>
        <p:spPr bwMode="auto">
          <a:xfrm>
            <a:off x="113192" y="624231"/>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ログインユーザがワークフローの作成元の場合</a:t>
            </a:r>
            <a:endParaRPr lang="en-US" altLang="ja-JP" sz="1200" dirty="0">
              <a:solidFill>
                <a:schemeClr val="tx1"/>
              </a:solidFill>
              <a:latin typeface="+mn-ea"/>
              <a:ea typeface="+mn-ea"/>
            </a:endParaRPr>
          </a:p>
        </p:txBody>
      </p:sp>
      <p:sp>
        <p:nvSpPr>
          <p:cNvPr id="20" name="正方形/長方形 19">
            <a:extLst>
              <a:ext uri="{FF2B5EF4-FFF2-40B4-BE49-F238E27FC236}">
                <a16:creationId xmlns:a16="http://schemas.microsoft.com/office/drawing/2014/main" id="{4EF9251E-FD80-36CB-609C-1F40DC057D81}"/>
              </a:ext>
            </a:extLst>
          </p:cNvPr>
          <p:cNvSpPr/>
          <p:nvPr/>
        </p:nvSpPr>
        <p:spPr bwMode="auto">
          <a:xfrm>
            <a:off x="113192" y="3041910"/>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ログインユーザが回覧者の場合</a:t>
            </a:r>
            <a:endParaRPr lang="en-US" altLang="ja-JP" sz="1200" dirty="0">
              <a:solidFill>
                <a:schemeClr val="tx1"/>
              </a:solidFill>
              <a:latin typeface="+mn-ea"/>
              <a:ea typeface="+mn-ea"/>
            </a:endParaRPr>
          </a:p>
        </p:txBody>
      </p:sp>
      <p:pic>
        <p:nvPicPr>
          <p:cNvPr id="6" name="図 5">
            <a:extLst>
              <a:ext uri="{FF2B5EF4-FFF2-40B4-BE49-F238E27FC236}">
                <a16:creationId xmlns:a16="http://schemas.microsoft.com/office/drawing/2014/main" id="{01D20357-B16A-98C2-658B-B15017142D20}"/>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1006475" y="1962032"/>
            <a:ext cx="207962" cy="59417"/>
          </a:xfrm>
          <a:prstGeom prst="rect">
            <a:avLst/>
          </a:prstGeom>
          <a:ln>
            <a:noFill/>
          </a:ln>
        </p:spPr>
      </p:pic>
      <p:pic>
        <p:nvPicPr>
          <p:cNvPr id="10" name="図 9">
            <a:extLst>
              <a:ext uri="{FF2B5EF4-FFF2-40B4-BE49-F238E27FC236}">
                <a16:creationId xmlns:a16="http://schemas.microsoft.com/office/drawing/2014/main" id="{2CB602A3-FD45-CBE4-90F4-6F561107C7E0}"/>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1006475" y="2030778"/>
            <a:ext cx="207962" cy="59417"/>
          </a:xfrm>
          <a:prstGeom prst="rect">
            <a:avLst/>
          </a:prstGeom>
          <a:ln>
            <a:noFill/>
          </a:ln>
        </p:spPr>
      </p:pic>
      <p:pic>
        <p:nvPicPr>
          <p:cNvPr id="11" name="図 10">
            <a:extLst>
              <a:ext uri="{FF2B5EF4-FFF2-40B4-BE49-F238E27FC236}">
                <a16:creationId xmlns:a16="http://schemas.microsoft.com/office/drawing/2014/main" id="{F89FCBA4-5F9D-F2FC-08DA-1D63F9F70A64}"/>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918352" y="2783484"/>
            <a:ext cx="263113" cy="59417"/>
          </a:xfrm>
          <a:prstGeom prst="rect">
            <a:avLst/>
          </a:prstGeom>
          <a:ln>
            <a:noFill/>
          </a:ln>
        </p:spPr>
      </p:pic>
      <p:pic>
        <p:nvPicPr>
          <p:cNvPr id="12" name="図 11">
            <a:extLst>
              <a:ext uri="{FF2B5EF4-FFF2-40B4-BE49-F238E27FC236}">
                <a16:creationId xmlns:a16="http://schemas.microsoft.com/office/drawing/2014/main" id="{EA7CD217-3F9E-4FD7-875D-303C63713F54}"/>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918352" y="3651963"/>
            <a:ext cx="263113" cy="59417"/>
          </a:xfrm>
          <a:prstGeom prst="rect">
            <a:avLst/>
          </a:prstGeom>
          <a:ln>
            <a:noFill/>
          </a:ln>
        </p:spPr>
      </p:pic>
    </p:spTree>
    <p:extLst>
      <p:ext uri="{BB962C8B-B14F-4D97-AF65-F5344CB8AC3E}">
        <p14:creationId xmlns:p14="http://schemas.microsoft.com/office/powerpoint/2010/main" val="541938991"/>
      </p:ext>
    </p:extLst>
  </p:cSld>
  <p:clrMapOvr>
    <a:masterClrMapping/>
  </p:clrMapOvr>
  <mc:AlternateContent xmlns:mc="http://schemas.openxmlformats.org/markup-compatibility/2006" xmlns:p14="http://schemas.microsoft.com/office/powerpoint/2010/main">
    <mc:Choice Requires="p14">
      <p:transition spd="med" p14:dur="700" advClick="0" advTm="27360">
        <p:fade/>
      </p:transition>
    </mc:Choice>
    <mc:Fallback xmlns="">
      <p:transition spd="med" advClick="0" advTm="27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8" fill="hold"/>
                                        <p:tgtEl>
                                          <p:spTgt spid="15"/>
                                        </p:tgtEl>
                                      </p:cBhvr>
                                    </p:cmd>
                                  </p:childTnLst>
                                </p:cTn>
                              </p:par>
                              <p:par>
                                <p:cTn id="7" presetID="10" presetClass="entr" presetSubtype="0" fill="hold" grpId="0" nodeType="withEffect">
                                  <p:stCondLst>
                                    <p:cond delay="8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xit" presetSubtype="0" fill="hold" grpId="1" nodeType="withEffect">
                                  <p:stCondLst>
                                    <p:cond delay="1350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22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5"/>
                </p:tgtEl>
              </p:cMediaNode>
            </p:audio>
          </p:childTnLst>
        </p:cTn>
      </p:par>
    </p:tnLst>
    <p:bldLst>
      <p:bldP spid="4" grpId="0" animBg="1"/>
      <p:bldP spid="4" grpId="1" animBg="1"/>
      <p:bldP spid="14" grpId="0" animBg="1"/>
    </p:bld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58473DC3-DC55-AB98-9CEE-92E9358E0DD8}"/>
              </a:ext>
            </a:extLst>
          </p:cNvPr>
          <p:cNvPicPr>
            <a:picLocks noChangeAspect="1"/>
          </p:cNvPicPr>
          <p:nvPr/>
        </p:nvPicPr>
        <p:blipFill>
          <a:blip r:embed="rId6"/>
          <a:stretch>
            <a:fillRect/>
          </a:stretch>
        </p:blipFill>
        <p:spPr>
          <a:xfrm>
            <a:off x="234653" y="752604"/>
            <a:ext cx="3913200" cy="3163001"/>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F7D4266A-73D7-2472-8AB8-C93966661277}"/>
              </a:ext>
            </a:extLst>
          </p:cNvPr>
          <p:cNvSpPr>
            <a:spLocks noGrp="1"/>
          </p:cNvSpPr>
          <p:nvPr>
            <p:ph type="body" sz="quarter" idx="14"/>
          </p:nvPr>
        </p:nvSpPr>
        <p:spPr/>
        <p:txBody>
          <a:bodyPr/>
          <a:lstStyle/>
          <a:p>
            <a:pPr>
              <a:lnSpc>
                <a:spcPct val="90000"/>
              </a:lnSpc>
              <a:spcBef>
                <a:spcPts val="0"/>
              </a:spcBef>
            </a:pPr>
            <a:r>
              <a:rPr lang="ja-JP" altLang="en-US" dirty="0"/>
              <a:t>臨床調査個人票出力画面は、臨個票のステータスや保険者番号から臨個票を検索する画面です。</a:t>
            </a:r>
          </a:p>
          <a:p>
            <a:pPr>
              <a:lnSpc>
                <a:spcPct val="90000"/>
              </a:lnSpc>
              <a:spcBef>
                <a:spcPts val="0"/>
              </a:spcBef>
            </a:pPr>
            <a:r>
              <a:rPr lang="ja-JP" altLang="en-US" dirty="0"/>
              <a:t>検索結果は臨個票単位で表示され、</a:t>
            </a:r>
            <a:r>
              <a:rPr lang="en-US" altLang="ja-JP" dirty="0"/>
              <a:t>[</a:t>
            </a:r>
            <a:r>
              <a:rPr lang="ja-JP" altLang="en-US" dirty="0"/>
              <a:t>帳票出力</a:t>
            </a:r>
            <a:r>
              <a:rPr lang="en-US" altLang="ja-JP" dirty="0"/>
              <a:t>]</a:t>
            </a:r>
            <a:r>
              <a:rPr lang="ja-JP" altLang="en-US" dirty="0"/>
              <a:t>ボタンをクリックするとアクセスキー付きの臨個票の印刷プレビュー画面が表示されます。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臨床調査個人票出力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4598" y="752603"/>
            <a:ext cx="4677788" cy="10588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ステータス、保険者番号、氏名などでの臨個票の検索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検索結果から、臨個票の閲覧・無効化・出力など</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34598" y="1933153"/>
            <a:ext cx="4677788" cy="178324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検索結果の臨個票について、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その後表示される画面で、臨個票の印刷などを行う</a:t>
            </a:r>
            <a:endParaRPr lang="en-US" altLang="ja-JP" sz="1400" dirty="0">
              <a:solidFill>
                <a:schemeClr val="tx1"/>
              </a:solidFill>
              <a:latin typeface="+mn-ea"/>
              <a:ea typeface="+mn-ea"/>
            </a:endParaRPr>
          </a:p>
        </p:txBody>
      </p:sp>
      <p:pic>
        <p:nvPicPr>
          <p:cNvPr id="7" name="11-1-②">
            <a:hlinkClick r:id="" action="ppaction://media"/>
            <a:extLst>
              <a:ext uri="{FF2B5EF4-FFF2-40B4-BE49-F238E27FC236}">
                <a16:creationId xmlns:a16="http://schemas.microsoft.com/office/drawing/2014/main" id="{C218C6E9-89D3-733D-B59C-9A58FC869A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28500"/>
            <a:ext cx="609600" cy="609600"/>
          </a:xfrm>
          <a:prstGeom prst="rect">
            <a:avLst/>
          </a:prstGeom>
        </p:spPr>
      </p:pic>
      <p:sp>
        <p:nvSpPr>
          <p:cNvPr id="10" name="正方形/長方形 9">
            <a:extLst>
              <a:ext uri="{FF2B5EF4-FFF2-40B4-BE49-F238E27FC236}">
                <a16:creationId xmlns:a16="http://schemas.microsoft.com/office/drawing/2014/main" id="{786FA23C-FB93-7F3D-1A2E-241953E45E36}"/>
              </a:ext>
            </a:extLst>
          </p:cNvPr>
          <p:cNvSpPr/>
          <p:nvPr/>
        </p:nvSpPr>
        <p:spPr>
          <a:xfrm>
            <a:off x="3286124" y="3317079"/>
            <a:ext cx="438151" cy="19050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7C945DF5-DDE6-73B8-8B38-AE42B1619EAB}"/>
              </a:ext>
            </a:extLst>
          </p:cNvPr>
          <p:cNvSpPr/>
          <p:nvPr/>
        </p:nvSpPr>
        <p:spPr>
          <a:xfrm>
            <a:off x="387042" y="1163673"/>
            <a:ext cx="3548062" cy="92944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D14BDFCB-FBBA-D68F-A97A-6940A20056E0}"/>
              </a:ext>
            </a:extLst>
          </p:cNvPr>
          <p:cNvSpPr/>
          <p:nvPr/>
        </p:nvSpPr>
        <p:spPr>
          <a:xfrm>
            <a:off x="1845634" y="2105293"/>
            <a:ext cx="337972" cy="18546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4044F43D-BA5C-E252-32FE-615D12AA4C79}"/>
              </a:ext>
            </a:extLst>
          </p:cNvPr>
          <p:cNvSpPr/>
          <p:nvPr/>
        </p:nvSpPr>
        <p:spPr>
          <a:xfrm>
            <a:off x="387042" y="2336800"/>
            <a:ext cx="3573922" cy="155340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5" name="図 4">
            <a:extLst>
              <a:ext uri="{FF2B5EF4-FFF2-40B4-BE49-F238E27FC236}">
                <a16:creationId xmlns:a16="http://schemas.microsoft.com/office/drawing/2014/main" id="{3076A0B0-CBA9-45E4-AEA8-5828B77B8A61}"/>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371725" y="2933700"/>
            <a:ext cx="190501" cy="157163"/>
          </a:xfrm>
          <a:prstGeom prst="rect">
            <a:avLst/>
          </a:prstGeom>
          <a:ln>
            <a:noFill/>
          </a:ln>
        </p:spPr>
      </p:pic>
    </p:spTree>
    <p:extLst>
      <p:ext uri="{BB962C8B-B14F-4D97-AF65-F5344CB8AC3E}">
        <p14:creationId xmlns:p14="http://schemas.microsoft.com/office/powerpoint/2010/main" val="1478003034"/>
      </p:ext>
    </p:extLst>
  </p:cSld>
  <p:clrMapOvr>
    <a:masterClrMapping/>
  </p:clrMapOvr>
  <mc:AlternateContent xmlns:mc="http://schemas.openxmlformats.org/markup-compatibility/2006" xmlns:p14="http://schemas.microsoft.com/office/powerpoint/2010/main">
    <mc:Choice Requires="p14">
      <p:transition spd="med" p14:dur="700" advClick="0" advTm="18580">
        <p:fade/>
      </p:transition>
    </mc:Choice>
    <mc:Fallback xmlns="">
      <p:transition spd="med" advClick="0" advTm="18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2" fill="hold"/>
                                        <p:tgtEl>
                                          <p:spTgt spid="7"/>
                                        </p:tgtEl>
                                      </p:cBhvr>
                                    </p:cmd>
                                  </p:childTnLst>
                                </p:cTn>
                              </p:par>
                              <p:par>
                                <p:cTn id="7" presetID="10" presetClass="entr" presetSubtype="0" fill="hold" grpId="0" nodeType="withEffect">
                                  <p:stCondLst>
                                    <p:cond delay="3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xit" presetSubtype="0" fill="hold" grpId="1" nodeType="withEffect">
                                  <p:stCondLst>
                                    <p:cond delay="920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grpId="0" nodeType="withEffect">
                                  <p:stCondLst>
                                    <p:cond delay="3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xit" presetSubtype="0" fill="hold" grpId="1" nodeType="withEffect">
                                  <p:stCondLst>
                                    <p:cond delay="920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13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97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xit" presetSubtype="0" fill="hold" grpId="1" nodeType="withEffect">
                                  <p:stCondLst>
                                    <p:cond delay="1250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bldLst>
      <p:bldP spid="10" grpId="0" animBg="1"/>
      <p:bldP spid="11" grpId="0" animBg="1"/>
      <p:bldP spid="11" grpId="1" animBg="1"/>
      <p:bldP spid="12" grpId="0" animBg="1"/>
      <p:bldP spid="12" grpId="1" animBg="1"/>
      <p:bldP spid="4" grpId="0" animBg="1"/>
      <p:bldP spid="4" grpId="1" animBg="1"/>
    </p:bld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CCF987A-5082-3631-FF3A-1354940A259A}"/>
              </a:ext>
            </a:extLst>
          </p:cNvPr>
          <p:cNvPicPr>
            <a:picLocks noChangeAspect="1"/>
          </p:cNvPicPr>
          <p:nvPr/>
        </p:nvPicPr>
        <p:blipFill>
          <a:blip r:embed="rId6"/>
          <a:stretch>
            <a:fillRect/>
          </a:stretch>
        </p:blipFill>
        <p:spPr>
          <a:xfrm>
            <a:off x="234653" y="752604"/>
            <a:ext cx="3913200" cy="3163001"/>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349B77DE-A4B2-91B2-B902-72DDD14C818F}"/>
              </a:ext>
            </a:extLst>
          </p:cNvPr>
          <p:cNvSpPr>
            <a:spLocks noGrp="1"/>
          </p:cNvSpPr>
          <p:nvPr>
            <p:ph type="body" sz="quarter" idx="14"/>
          </p:nvPr>
        </p:nvSpPr>
        <p:spPr/>
        <p:txBody>
          <a:bodyPr/>
          <a:lstStyle/>
          <a:p>
            <a:pPr>
              <a:lnSpc>
                <a:spcPct val="90000"/>
              </a:lnSpc>
              <a:spcBef>
                <a:spcPts val="0"/>
              </a:spcBef>
            </a:pPr>
            <a:r>
              <a:rPr lang="en-US" altLang="ja-JP" dirty="0"/>
              <a:t>[</a:t>
            </a:r>
            <a:r>
              <a:rPr lang="ja-JP" altLang="en-US" dirty="0"/>
              <a:t>帳票出力</a:t>
            </a:r>
            <a:r>
              <a:rPr lang="en-US" altLang="ja-JP" dirty="0"/>
              <a:t>]</a:t>
            </a:r>
            <a:r>
              <a:rPr lang="ja-JP" altLang="en-US" dirty="0"/>
              <a:t>ボタンをクリックするとアクセスキー付きの臨個票を紙出力する画面が表示されますが、ネットワークプリンタからは印刷できません。</a:t>
            </a:r>
            <a:r>
              <a:rPr lang="en-US" altLang="ja-JP" sz="1400" dirty="0">
                <a:latin typeface="+mn-ea"/>
                <a:ea typeface="+mn-ea"/>
              </a:rPr>
              <a:t>USB</a:t>
            </a:r>
            <a:r>
              <a:rPr lang="ja-JP" altLang="en-US" dirty="0">
                <a:latin typeface="+mn-ea"/>
                <a:ea typeface="+mn-ea"/>
              </a:rPr>
              <a:t>など</a:t>
            </a:r>
            <a:r>
              <a:rPr lang="ja-JP" altLang="en-US" sz="1400" dirty="0">
                <a:latin typeface="+mn-ea"/>
                <a:ea typeface="+mn-ea"/>
              </a:rPr>
              <a:t>のローカルプリンタや</a:t>
            </a:r>
            <a:r>
              <a:rPr lang="en-US" altLang="ja-JP" sz="1400" dirty="0">
                <a:latin typeface="+mn-ea"/>
                <a:ea typeface="+mn-ea"/>
              </a:rPr>
              <a:t>PDF</a:t>
            </a:r>
            <a:r>
              <a:rPr lang="ja-JP" altLang="en-US" sz="1400" dirty="0">
                <a:latin typeface="+mn-ea"/>
                <a:ea typeface="+mn-ea"/>
              </a:rPr>
              <a:t>プリンタなど、ネットワークを介さないプリンタを使用してください。</a:t>
            </a:r>
            <a:endParaRPr lang="ja-JP" altLang="en-US" dirty="0"/>
          </a:p>
          <a:p>
            <a:pPr>
              <a:lnSpc>
                <a:spcPct val="90000"/>
              </a:lnSpc>
              <a:spcBef>
                <a:spcPts val="0"/>
              </a:spcBef>
            </a:pPr>
            <a:r>
              <a:rPr lang="ja-JP" altLang="en-US" dirty="0"/>
              <a:t>また、</a:t>
            </a:r>
            <a:r>
              <a:rPr lang="en-US" altLang="ja-JP" dirty="0"/>
              <a:t>[</a:t>
            </a:r>
            <a:r>
              <a:rPr lang="ja-JP" altLang="en-US" dirty="0"/>
              <a:t>データ出力</a:t>
            </a:r>
            <a:r>
              <a:rPr lang="en-US" altLang="ja-JP" dirty="0"/>
              <a:t>]</a:t>
            </a:r>
            <a:r>
              <a:rPr lang="ja-JP" altLang="en-US" dirty="0"/>
              <a:t>ボタンをクリックすると</a:t>
            </a:r>
            <a:r>
              <a:rPr lang="en-US" altLang="ja-JP" dirty="0"/>
              <a:t>XML</a:t>
            </a:r>
            <a:r>
              <a:rPr lang="ja-JP" altLang="en-US" dirty="0"/>
              <a:t>形式の臨個票データが出力されます。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ja-JP" dirty="0"/>
              <a:t>臨床調査個人票出力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5073" y="752602"/>
            <a:ext cx="4677788" cy="308484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臨個票は、ネットワークプリンタからは印刷できない。</a:t>
            </a:r>
            <a:r>
              <a:rPr lang="en-US" altLang="ja-JP" sz="1400" dirty="0">
                <a:solidFill>
                  <a:schemeClr val="tx1"/>
                </a:solidFill>
                <a:latin typeface="+mn-ea"/>
                <a:ea typeface="+mn-ea"/>
              </a:rPr>
              <a:t> </a:t>
            </a:r>
            <a:br>
              <a:rPr lang="en-US" altLang="ja-JP" sz="1400" dirty="0">
                <a:solidFill>
                  <a:schemeClr val="tx1"/>
                </a:solidFill>
                <a:latin typeface="+mn-ea"/>
                <a:ea typeface="+mn-ea"/>
              </a:rPr>
            </a:br>
            <a:r>
              <a:rPr lang="ja-JP" altLang="en-US" sz="1400" dirty="0">
                <a:solidFill>
                  <a:schemeClr val="tx1"/>
                </a:solidFill>
                <a:latin typeface="+mn-ea"/>
                <a:ea typeface="+mn-ea"/>
              </a:rPr>
              <a:t>臨個票の印刷時は、 </a:t>
            </a:r>
            <a:r>
              <a:rPr lang="en-US" altLang="ja-JP" sz="1400" dirty="0">
                <a:solidFill>
                  <a:schemeClr val="tx1"/>
                </a:solidFill>
                <a:latin typeface="+mn-ea"/>
                <a:ea typeface="+mn-ea"/>
              </a:rPr>
              <a:t>USB</a:t>
            </a:r>
            <a:r>
              <a:rPr lang="ja-JP" altLang="en-US" sz="1400" dirty="0">
                <a:solidFill>
                  <a:schemeClr val="tx1"/>
                </a:solidFill>
                <a:latin typeface="+mn-ea"/>
                <a:ea typeface="+mn-ea"/>
              </a:rPr>
              <a:t>などのローカルプリンタや</a:t>
            </a:r>
            <a:r>
              <a:rPr lang="en-US" altLang="ja-JP" sz="1400" dirty="0">
                <a:solidFill>
                  <a:schemeClr val="tx1"/>
                </a:solidFill>
                <a:latin typeface="+mn-ea"/>
                <a:ea typeface="+mn-ea"/>
              </a:rPr>
              <a:t>PDF</a:t>
            </a:r>
            <a:r>
              <a:rPr lang="ja-JP" altLang="en-US" sz="1400" dirty="0">
                <a:solidFill>
                  <a:schemeClr val="tx1"/>
                </a:solidFill>
                <a:latin typeface="+mn-ea"/>
                <a:ea typeface="+mn-ea"/>
              </a:rPr>
              <a:t>プリンタなど、ネットワークを介さないプリンタを使用すること。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データ出力</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XML</a:t>
            </a:r>
            <a:r>
              <a:rPr lang="ja-JP" altLang="en-US" sz="1400" dirty="0">
                <a:solidFill>
                  <a:schemeClr val="tx1"/>
                </a:solidFill>
                <a:latin typeface="+mn-ea"/>
                <a:ea typeface="+mn-ea"/>
              </a:rPr>
              <a:t>形式の臨個票データが出力される。</a:t>
            </a:r>
            <a:endParaRPr lang="en-US" altLang="ja-JP" sz="1400" dirty="0">
              <a:solidFill>
                <a:schemeClr val="tx1"/>
              </a:solidFill>
              <a:latin typeface="+mn-ea"/>
              <a:ea typeface="+mn-ea"/>
            </a:endParaRPr>
          </a:p>
        </p:txBody>
      </p:sp>
      <p:pic>
        <p:nvPicPr>
          <p:cNvPr id="7" name="12-1-②">
            <a:hlinkClick r:id="" action="ppaction://media"/>
            <a:extLst>
              <a:ext uri="{FF2B5EF4-FFF2-40B4-BE49-F238E27FC236}">
                <a16:creationId xmlns:a16="http://schemas.microsoft.com/office/drawing/2014/main" id="{3FF9FE7B-54C6-332B-FCD5-DBB52F9B8A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45571"/>
            <a:ext cx="609600" cy="609600"/>
          </a:xfrm>
          <a:prstGeom prst="rect">
            <a:avLst/>
          </a:prstGeom>
        </p:spPr>
      </p:pic>
      <p:sp>
        <p:nvSpPr>
          <p:cNvPr id="9" name="正方形/長方形 8">
            <a:extLst>
              <a:ext uri="{FF2B5EF4-FFF2-40B4-BE49-F238E27FC236}">
                <a16:creationId xmlns:a16="http://schemas.microsoft.com/office/drawing/2014/main" id="{09D8BAA5-C47E-A5DD-6C67-B54D2C98A167}"/>
              </a:ext>
            </a:extLst>
          </p:cNvPr>
          <p:cNvSpPr/>
          <p:nvPr/>
        </p:nvSpPr>
        <p:spPr>
          <a:xfrm>
            <a:off x="3283741" y="3316999"/>
            <a:ext cx="438153"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D11A5EE4-0C73-5ECF-F3B7-D6A3571CB0B4}"/>
              </a:ext>
            </a:extLst>
          </p:cNvPr>
          <p:cNvSpPr/>
          <p:nvPr/>
        </p:nvSpPr>
        <p:spPr>
          <a:xfrm>
            <a:off x="3278979" y="3182551"/>
            <a:ext cx="497684"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5" name="図 4">
            <a:extLst>
              <a:ext uri="{FF2B5EF4-FFF2-40B4-BE49-F238E27FC236}">
                <a16:creationId xmlns:a16="http://schemas.microsoft.com/office/drawing/2014/main" id="{14BE6824-5468-4266-5107-FA955F609BD7}"/>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371725" y="2933700"/>
            <a:ext cx="190501" cy="157163"/>
          </a:xfrm>
          <a:prstGeom prst="rect">
            <a:avLst/>
          </a:prstGeom>
          <a:ln>
            <a:noFill/>
          </a:ln>
        </p:spPr>
      </p:pic>
    </p:spTree>
    <p:extLst>
      <p:ext uri="{BB962C8B-B14F-4D97-AF65-F5344CB8AC3E}">
        <p14:creationId xmlns:p14="http://schemas.microsoft.com/office/powerpoint/2010/main" val="1626821462"/>
      </p:ext>
    </p:extLst>
  </p:cSld>
  <p:clrMapOvr>
    <a:masterClrMapping/>
  </p:clrMapOvr>
  <mc:AlternateContent xmlns:mc="http://schemas.openxmlformats.org/markup-compatibility/2006" xmlns:p14="http://schemas.microsoft.com/office/powerpoint/2010/main">
    <mc:Choice Requires="p14">
      <p:transition spd="med" p14:dur="700" advClick="0" advTm="25520">
        <p:fade/>
      </p:transition>
    </mc:Choice>
    <mc:Fallback xmlns="">
      <p:transition spd="med" advClick="0" advTm="25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24"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xit" presetSubtype="0" fill="hold" grpId="1" nodeType="withEffect">
                                  <p:stCondLst>
                                    <p:cond delay="1750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18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9" grpId="0" animBg="1"/>
      <p:bldP spid="9" grpId="1" animBg="1"/>
      <p:bldP spid="10" grpId="0" animBg="1"/>
    </p:bld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121927B-1A20-DEAF-1FF2-9599312E2E7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院内システムを利用しないケースを例にした、難病</a:t>
            </a:r>
            <a:r>
              <a:rPr lang="en-US" altLang="ja-JP" sz="1400" dirty="0">
                <a:solidFill>
                  <a:schemeClr val="bg1"/>
                </a:solidFill>
              </a:rPr>
              <a:t>DB</a:t>
            </a:r>
            <a:r>
              <a:rPr lang="ja-JP" altLang="en-US" sz="1400" dirty="0">
                <a:solidFill>
                  <a:schemeClr val="bg1"/>
                </a:solidFill>
              </a:rPr>
              <a:t>を使用して臨個票を</a:t>
            </a:r>
            <a:r>
              <a:rPr lang="ja-JP" altLang="en-US" dirty="0"/>
              <a:t>更新</a:t>
            </a:r>
            <a:r>
              <a:rPr lang="ja-JP" altLang="en-US" sz="1400" dirty="0">
                <a:solidFill>
                  <a:schemeClr val="bg1"/>
                </a:solidFill>
              </a:rPr>
              <a:t>する操作の流れ、画面、操作のポイントの説明は終了です。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難病</a:t>
            </a:r>
            <a:r>
              <a:rPr lang="en-US" altLang="ja-JP" sz="1400" dirty="0">
                <a:solidFill>
                  <a:schemeClr val="bg1"/>
                </a:solidFill>
              </a:rPr>
              <a:t>DB</a:t>
            </a:r>
            <a:r>
              <a:rPr lang="ja-JP" altLang="en-US" sz="1400" dirty="0">
                <a:solidFill>
                  <a:schemeClr val="bg1"/>
                </a:solidFill>
              </a:rPr>
              <a:t>に関するお問い合わせは、上記の難病・小慢データベース利用者お問い合わせ窓口までお願いいたします。</a:t>
            </a:r>
            <a:endParaRPr kumimoji="1" lang="ja-JP" altLang="en-US" dirty="0"/>
          </a:p>
        </p:txBody>
      </p:sp>
      <p:pic>
        <p:nvPicPr>
          <p:cNvPr id="2" name="13-1-②">
            <a:hlinkClick r:id="" action="ppaction://media"/>
            <a:extLst>
              <a:ext uri="{FF2B5EF4-FFF2-40B4-BE49-F238E27FC236}">
                <a16:creationId xmlns:a16="http://schemas.microsoft.com/office/drawing/2014/main" id="{D3804412-D6FB-2DEB-4C51-67010307D8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9600"/>
            <a:ext cx="609600" cy="609600"/>
          </a:xfrm>
          <a:prstGeom prst="rect">
            <a:avLst/>
          </a:prstGeom>
        </p:spPr>
      </p:pic>
    </p:spTree>
    <p:extLst>
      <p:ext uri="{BB962C8B-B14F-4D97-AF65-F5344CB8AC3E}">
        <p14:creationId xmlns:p14="http://schemas.microsoft.com/office/powerpoint/2010/main" val="3535747400"/>
      </p:ext>
    </p:extLst>
  </p:cSld>
  <p:clrMapOvr>
    <a:masterClrMapping/>
  </p:clrMapOvr>
  <mc:AlternateContent xmlns:mc="http://schemas.openxmlformats.org/markup-compatibility/2006" xmlns:p14="http://schemas.microsoft.com/office/powerpoint/2010/main">
    <mc:Choice Requires="p14">
      <p:transition spd="med" p14:dur="700" advClick="0" advTm="23000">
        <p:fade/>
      </p:transition>
    </mc:Choice>
    <mc:Fallback xmlns="">
      <p:transition spd="med"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ja-JP" altLang="en-US" dirty="0"/>
              <a:t>次の目次にそって説明します。</a:t>
            </a:r>
          </a:p>
          <a:p>
            <a:pPr>
              <a:lnSpc>
                <a:spcPct val="90000"/>
              </a:lnSpc>
              <a:spcBef>
                <a:spcPts val="0"/>
              </a:spcBef>
            </a:pPr>
            <a:r>
              <a:rPr lang="ja-JP" altLang="en-US" dirty="0"/>
              <a:t>１</a:t>
            </a:r>
            <a:r>
              <a:rPr lang="en-US" altLang="ja-JP" dirty="0"/>
              <a:t>. </a:t>
            </a:r>
            <a:r>
              <a:rPr lang="ja-JP" altLang="en-US" dirty="0"/>
              <a:t>難病</a:t>
            </a:r>
            <a:r>
              <a:rPr lang="en-US" altLang="ja-JP" dirty="0"/>
              <a:t>DB</a:t>
            </a:r>
            <a:r>
              <a:rPr lang="ja-JP" altLang="en-US" dirty="0"/>
              <a:t>で臨個票を更新する操作の流れ</a:t>
            </a:r>
          </a:p>
          <a:p>
            <a:pPr>
              <a:lnSpc>
                <a:spcPct val="90000"/>
              </a:lnSpc>
              <a:spcBef>
                <a:spcPts val="0"/>
              </a:spcBef>
            </a:pPr>
            <a:r>
              <a:rPr lang="ja-JP" altLang="en-US" dirty="0"/>
              <a:t>２</a:t>
            </a:r>
            <a:r>
              <a:rPr lang="en-US" altLang="ja-JP" dirty="0"/>
              <a:t>. </a:t>
            </a:r>
            <a:r>
              <a:rPr lang="ja-JP" altLang="en-US" dirty="0"/>
              <a:t>各画面の操作について</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p:txBody>
          <a:bodyPr/>
          <a:lstStyle/>
          <a:p>
            <a:r>
              <a:rPr lang="ja-JP" altLang="en-US" dirty="0">
                <a:solidFill>
                  <a:srgbClr val="001750"/>
                </a:solidFill>
              </a:rPr>
              <a:t>１</a:t>
            </a:r>
            <a:r>
              <a:rPr lang="en-US" altLang="ja-JP" dirty="0">
                <a:solidFill>
                  <a:srgbClr val="001750"/>
                </a:solidFill>
              </a:rPr>
              <a:t>. </a:t>
            </a:r>
            <a:r>
              <a:rPr lang="ja-JP" altLang="en-US" dirty="0"/>
              <a:t>難病</a:t>
            </a:r>
            <a:r>
              <a:rPr lang="en-US" altLang="ja-JP" dirty="0"/>
              <a:t>DB</a:t>
            </a:r>
            <a:r>
              <a:rPr lang="ja-JP" altLang="en-US" dirty="0"/>
              <a:t>で臨個票を更新する操作の流れ</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a:t>
            </a:r>
            <a:r>
              <a:rPr lang="en-US" altLang="ja-JP" dirty="0">
                <a:solidFill>
                  <a:srgbClr val="001750"/>
                </a:solidFill>
              </a:rPr>
              <a:t>. </a:t>
            </a:r>
            <a:r>
              <a:rPr lang="ja-JP" altLang="en-US" dirty="0"/>
              <a:t>各画面の操作について</a:t>
            </a:r>
          </a:p>
        </p:txBody>
      </p:sp>
      <p:pic>
        <p:nvPicPr>
          <p:cNvPr id="2" name="01-1-②">
            <a:hlinkClick r:id="" action="ppaction://media"/>
            <a:extLst>
              <a:ext uri="{FF2B5EF4-FFF2-40B4-BE49-F238E27FC236}">
                <a16:creationId xmlns:a16="http://schemas.microsoft.com/office/drawing/2014/main" id="{0CFFAF2A-8CBA-CB0D-9631-B614AF46AE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960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220">
        <p15:prstTrans prst="peelOff"/>
      </p:transition>
    </mc:Choice>
    <mc:Fallback xmlns="">
      <p:transition spd="slow" advClick="0" advTm="11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プレースホルダー 15">
            <a:extLst>
              <a:ext uri="{FF2B5EF4-FFF2-40B4-BE49-F238E27FC236}">
                <a16:creationId xmlns:a16="http://schemas.microsoft.com/office/drawing/2014/main" id="{74AF5225-C7DA-D8B9-FE6D-EF3B22E9FD90}"/>
              </a:ext>
            </a:extLst>
          </p:cNvPr>
          <p:cNvSpPr>
            <a:spLocks noGrp="1"/>
          </p:cNvSpPr>
          <p:nvPr>
            <p:ph type="body" sz="quarter" idx="14"/>
          </p:nvPr>
        </p:nvSpPr>
        <p:spPr/>
        <p:txBody>
          <a:bodyPr/>
          <a:lstStyle/>
          <a:p>
            <a:pPr>
              <a:lnSpc>
                <a:spcPct val="90000"/>
              </a:lnSpc>
              <a:spcBef>
                <a:spcPts val="0"/>
              </a:spcBef>
            </a:pPr>
            <a:r>
              <a:rPr lang="ja-JP" altLang="en-US" dirty="0"/>
              <a:t>院内システムを利用せずに、臨個票を更新する作業全体の流れについて説明します。</a:t>
            </a:r>
          </a:p>
          <a:p>
            <a:pPr>
              <a:lnSpc>
                <a:spcPct val="90000"/>
              </a:lnSpc>
              <a:spcBef>
                <a:spcPts val="0"/>
              </a:spcBef>
            </a:pPr>
            <a:r>
              <a:rPr lang="ja-JP" altLang="en-US" dirty="0"/>
              <a:t>患者から受付に臨個票の更新依頼を受領したら、医療クラーク等が難病</a:t>
            </a:r>
            <a:r>
              <a:rPr lang="en-US" altLang="ja-JP" dirty="0"/>
              <a:t>DB</a:t>
            </a:r>
            <a:r>
              <a:rPr lang="ja-JP" altLang="en-US" dirty="0"/>
              <a:t>で臨個票を検索し、基本情報などを入力します。その後、指定医が難病</a:t>
            </a:r>
            <a:r>
              <a:rPr lang="en-US" altLang="ja-JP" dirty="0"/>
              <a:t>DB</a:t>
            </a:r>
            <a:r>
              <a:rPr lang="ja-JP" altLang="en-US" dirty="0"/>
              <a:t>で臨個票を承認します。難病</a:t>
            </a:r>
            <a:r>
              <a:rPr lang="en-US" altLang="ja-JP" dirty="0"/>
              <a:t>DB</a:t>
            </a:r>
            <a:r>
              <a:rPr lang="ja-JP" altLang="en-US" dirty="0"/>
              <a:t>からアクセスキー付きの臨個票を出力し、受付から患者に交付します。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難病</a:t>
            </a:r>
            <a:r>
              <a:rPr kumimoji="1" lang="en-US" altLang="ja-JP" dirty="0"/>
              <a:t>DB</a:t>
            </a:r>
            <a:r>
              <a:rPr kumimoji="1" lang="ja-JP" altLang="en-US" dirty="0"/>
              <a:t>で臨個票を更新する操作の流れ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3538295241"/>
              </p:ext>
            </p:extLst>
          </p:nvPr>
        </p:nvGraphicFramePr>
        <p:xfrm>
          <a:off x="142200" y="698498"/>
          <a:ext cx="8859600" cy="3160800"/>
        </p:xfrm>
        <a:graphic>
          <a:graphicData uri="http://schemas.openxmlformats.org/drawingml/2006/table">
            <a:tbl>
              <a:tblPr firstRow="1" bandRow="1">
                <a:tableStyleId>{5C22544A-7EE6-4342-B048-85BDC9FD1C3A}</a:tableStyleId>
              </a:tblPr>
              <a:tblGrid>
                <a:gridCol w="1050545">
                  <a:extLst>
                    <a:ext uri="{9D8B030D-6E8A-4147-A177-3AD203B41FA5}">
                      <a16:colId xmlns:a16="http://schemas.microsoft.com/office/drawing/2014/main" val="3563921127"/>
                    </a:ext>
                  </a:extLst>
                </a:gridCol>
                <a:gridCol w="7809055">
                  <a:extLst>
                    <a:ext uri="{9D8B030D-6E8A-4147-A177-3AD203B41FA5}">
                      <a16:colId xmlns:a16="http://schemas.microsoft.com/office/drawing/2014/main" val="2332610360"/>
                    </a:ext>
                  </a:extLst>
                </a:gridCol>
              </a:tblGrid>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患者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受付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2233715"/>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または協力</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931677"/>
                  </a:ext>
                </a:extLst>
              </a:tr>
            </a:tbl>
          </a:graphicData>
        </a:graphic>
      </p:graphicFrame>
      <p:sp>
        <p:nvSpPr>
          <p:cNvPr id="35" name="正方形/長方形 34">
            <a:extLst>
              <a:ext uri="{FF2B5EF4-FFF2-40B4-BE49-F238E27FC236}">
                <a16:creationId xmlns:a16="http://schemas.microsoft.com/office/drawing/2014/main" id="{96FF0CF7-8F47-D205-C5D5-6EC11ECF5CFE}"/>
              </a:ext>
            </a:extLst>
          </p:cNvPr>
          <p:cNvSpPr/>
          <p:nvPr/>
        </p:nvSpPr>
        <p:spPr bwMode="auto">
          <a:xfrm>
            <a:off x="4633021" y="3143373"/>
            <a:ext cx="819778" cy="633512"/>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臨個票の</a:t>
            </a:r>
            <a:br>
              <a:rPr lang="en-US" altLang="ja-JP" sz="1100" b="1" dirty="0">
                <a:solidFill>
                  <a:srgbClr val="404040"/>
                </a:solidFill>
                <a:latin typeface="Yu Gothic UI" panose="020B0500000000000000" pitchFamily="50" charset="-128"/>
                <a:ea typeface="Yu Gothic UI" panose="020B0500000000000000" pitchFamily="50" charset="-128"/>
              </a:rPr>
            </a:br>
            <a:r>
              <a:rPr lang="ja-JP" altLang="en-US" sz="1100" b="1" dirty="0">
                <a:solidFill>
                  <a:srgbClr val="404040"/>
                </a:solidFill>
                <a:latin typeface="Yu Gothic UI" panose="020B0500000000000000" pitchFamily="50" charset="-128"/>
                <a:ea typeface="Yu Gothic UI" panose="020B0500000000000000" pitchFamily="50" charset="-128"/>
              </a:rPr>
              <a:t>入力、承認</a:t>
            </a:r>
          </a:p>
        </p:txBody>
      </p:sp>
      <p:sp>
        <p:nvSpPr>
          <p:cNvPr id="41" name="正方形/長方形 40">
            <a:extLst>
              <a:ext uri="{FF2B5EF4-FFF2-40B4-BE49-F238E27FC236}">
                <a16:creationId xmlns:a16="http://schemas.microsoft.com/office/drawing/2014/main" id="{167C4088-8900-E4CB-F7D1-B61F60E22755}"/>
              </a:ext>
            </a:extLst>
          </p:cNvPr>
          <p:cNvSpPr/>
          <p:nvPr/>
        </p:nvSpPr>
        <p:spPr bwMode="auto">
          <a:xfrm>
            <a:off x="3500759" y="2350046"/>
            <a:ext cx="819778" cy="633512"/>
          </a:xfrm>
          <a:prstGeom prst="rect">
            <a:avLst/>
          </a:prstGeom>
          <a:solidFill>
            <a:schemeClr val="bg1"/>
          </a:solidFill>
          <a:ln w="25400">
            <a:solidFill>
              <a:srgbClr val="E27B26"/>
            </a:solidFill>
            <a:miter lim="800000"/>
            <a:headEnd/>
            <a:tailEnd/>
          </a:ln>
          <a:effectLst/>
        </p:spPr>
        <p:txBody>
          <a:bodyPr wrap="square" lIns="18000" rIns="18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臨個票の検索、基本情報などの入力</a:t>
            </a:r>
          </a:p>
        </p:txBody>
      </p:sp>
      <p:sp>
        <p:nvSpPr>
          <p:cNvPr id="46" name="正方形/長方形 45">
            <a:extLst>
              <a:ext uri="{FF2B5EF4-FFF2-40B4-BE49-F238E27FC236}">
                <a16:creationId xmlns:a16="http://schemas.microsoft.com/office/drawing/2014/main" id="{C5B5068D-35C1-A4B7-B169-9F49C5A1AA19}"/>
              </a:ext>
            </a:extLst>
          </p:cNvPr>
          <p:cNvSpPr/>
          <p:nvPr/>
        </p:nvSpPr>
        <p:spPr bwMode="auto">
          <a:xfrm>
            <a:off x="5765283" y="2350046"/>
            <a:ext cx="819778" cy="633512"/>
          </a:xfrm>
          <a:prstGeom prst="rect">
            <a:avLst/>
          </a:prstGeom>
          <a:solidFill>
            <a:schemeClr val="bg1"/>
          </a:solidFill>
          <a:ln w="25400">
            <a:solidFill>
              <a:srgbClr val="E27B26"/>
            </a:solidFill>
            <a:miter lim="800000"/>
            <a:headEnd/>
            <a:tailEnd/>
          </a:ln>
          <a:effectLst/>
        </p:spPr>
        <p:txBody>
          <a:bodyPr wrap="square" lIns="0" rIns="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臨個票（アクセスキー付き）の紙出力</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4320537" y="2666802"/>
            <a:ext cx="312484" cy="793327"/>
          </a:xfrm>
          <a:prstGeom prst="bentConnector3">
            <a:avLst>
              <a:gd name="adj1" fmla="val 29679"/>
            </a:avLst>
          </a:prstGeom>
          <a:solidFill>
            <a:schemeClr val="bg1"/>
          </a:solidFill>
          <a:ln w="25400">
            <a:solidFill>
              <a:srgbClr val="E27B26"/>
            </a:solidFill>
            <a:miter lim="800000"/>
            <a:headEnd/>
            <a:tailEnd type="arrow"/>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a:stCxn id="35" idx="3"/>
            <a:endCxn id="46" idx="1"/>
          </p:cNvCxnSpPr>
          <p:nvPr/>
        </p:nvCxnSpPr>
        <p:spPr bwMode="auto">
          <a:xfrm flipV="1">
            <a:off x="5452799" y="2666802"/>
            <a:ext cx="312484" cy="793327"/>
          </a:xfrm>
          <a:prstGeom prst="bentConnector3">
            <a:avLst>
              <a:gd name="adj1" fmla="val 29679"/>
            </a:avLst>
          </a:prstGeom>
          <a:solidFill>
            <a:schemeClr val="bg1"/>
          </a:solidFill>
          <a:ln w="25400">
            <a:solidFill>
              <a:srgbClr val="E27B26"/>
            </a:solidFill>
            <a:miter lim="800000"/>
            <a:headEnd/>
            <a:tailEnd type="arrow"/>
          </a:ln>
          <a:effectLst/>
        </p:spPr>
      </p:cxnSp>
      <p:sp>
        <p:nvSpPr>
          <p:cNvPr id="32" name="正方形/長方形 31">
            <a:extLst>
              <a:ext uri="{FF2B5EF4-FFF2-40B4-BE49-F238E27FC236}">
                <a16:creationId xmlns:a16="http://schemas.microsoft.com/office/drawing/2014/main" id="{C4A56ECF-1FE8-C9E9-E68D-552743354DF7}"/>
              </a:ext>
            </a:extLst>
          </p:cNvPr>
          <p:cNvSpPr/>
          <p:nvPr/>
        </p:nvSpPr>
        <p:spPr bwMode="auto">
          <a:xfrm>
            <a:off x="1236235" y="763391"/>
            <a:ext cx="819777" cy="633512"/>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臨個票の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更新依頼</a:t>
            </a:r>
          </a:p>
        </p:txBody>
      </p:sp>
      <p:sp>
        <p:nvSpPr>
          <p:cNvPr id="36" name="正方形/長方形 35">
            <a:extLst>
              <a:ext uri="{FF2B5EF4-FFF2-40B4-BE49-F238E27FC236}">
                <a16:creationId xmlns:a16="http://schemas.microsoft.com/office/drawing/2014/main" id="{E9E6DC88-06FB-F3CA-8604-165685275408}"/>
              </a:ext>
            </a:extLst>
          </p:cNvPr>
          <p:cNvSpPr/>
          <p:nvPr/>
        </p:nvSpPr>
        <p:spPr bwMode="auto">
          <a:xfrm>
            <a:off x="2368497" y="1556719"/>
            <a:ext cx="819778" cy="633512"/>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臨個票の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更新依頼</a:t>
            </a:r>
          </a:p>
        </p:txBody>
      </p:sp>
      <p:sp>
        <p:nvSpPr>
          <p:cNvPr id="37" name="正方形/長方形 36">
            <a:extLst>
              <a:ext uri="{FF2B5EF4-FFF2-40B4-BE49-F238E27FC236}">
                <a16:creationId xmlns:a16="http://schemas.microsoft.com/office/drawing/2014/main" id="{E9A69E66-1D34-0690-ABBE-C7A5518DF22D}"/>
              </a:ext>
            </a:extLst>
          </p:cNvPr>
          <p:cNvSpPr/>
          <p:nvPr/>
        </p:nvSpPr>
        <p:spPr bwMode="auto">
          <a:xfrm>
            <a:off x="6897546" y="1556719"/>
            <a:ext cx="819778" cy="633512"/>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臨個票の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交付</a:t>
            </a:r>
          </a:p>
        </p:txBody>
      </p:sp>
      <p:sp>
        <p:nvSpPr>
          <p:cNvPr id="38" name="正方形/長方形 37">
            <a:extLst>
              <a:ext uri="{FF2B5EF4-FFF2-40B4-BE49-F238E27FC236}">
                <a16:creationId xmlns:a16="http://schemas.microsoft.com/office/drawing/2014/main" id="{35123439-8BFE-3D7A-1D21-ECE8FDEE6B2F}"/>
              </a:ext>
            </a:extLst>
          </p:cNvPr>
          <p:cNvSpPr/>
          <p:nvPr/>
        </p:nvSpPr>
        <p:spPr bwMode="auto">
          <a:xfrm>
            <a:off x="8029808" y="763391"/>
            <a:ext cx="899999" cy="633512"/>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臨個票（アクセスキー付き）の写しの受領</a:t>
            </a:r>
          </a:p>
        </p:txBody>
      </p:sp>
      <p:cxnSp>
        <p:nvCxnSpPr>
          <p:cNvPr id="42" name="コネクタ: カギ線 41">
            <a:extLst>
              <a:ext uri="{FF2B5EF4-FFF2-40B4-BE49-F238E27FC236}">
                <a16:creationId xmlns:a16="http://schemas.microsoft.com/office/drawing/2014/main" id="{B366E8B5-A31C-635D-00E9-C88A8A22020B}"/>
              </a:ext>
            </a:extLst>
          </p:cNvPr>
          <p:cNvCxnSpPr>
            <a:cxnSpLocks/>
            <a:stCxn id="32" idx="3"/>
            <a:endCxn id="36" idx="1"/>
          </p:cNvCxnSpPr>
          <p:nvPr/>
        </p:nvCxnSpPr>
        <p:spPr bwMode="auto">
          <a:xfrm>
            <a:off x="2056011" y="1080147"/>
            <a:ext cx="312486" cy="793328"/>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49" name="コネクタ: カギ線 48">
            <a:extLst>
              <a:ext uri="{FF2B5EF4-FFF2-40B4-BE49-F238E27FC236}">
                <a16:creationId xmlns:a16="http://schemas.microsoft.com/office/drawing/2014/main" id="{69B7F7DB-1695-5ACF-3CD8-E061ACB62542}"/>
              </a:ext>
            </a:extLst>
          </p:cNvPr>
          <p:cNvCxnSpPr>
            <a:cxnSpLocks/>
            <a:stCxn id="36" idx="3"/>
            <a:endCxn id="41" idx="1"/>
          </p:cNvCxnSpPr>
          <p:nvPr/>
        </p:nvCxnSpPr>
        <p:spPr bwMode="auto">
          <a:xfrm>
            <a:off x="3188275" y="1873475"/>
            <a:ext cx="312484" cy="793328"/>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2" name="コネクタ: カギ線 51">
            <a:extLst>
              <a:ext uri="{FF2B5EF4-FFF2-40B4-BE49-F238E27FC236}">
                <a16:creationId xmlns:a16="http://schemas.microsoft.com/office/drawing/2014/main" id="{FA9AAAE0-44C8-84EA-154B-83C9718BF6A9}"/>
              </a:ext>
            </a:extLst>
          </p:cNvPr>
          <p:cNvCxnSpPr>
            <a:cxnSpLocks/>
            <a:stCxn id="46" idx="3"/>
            <a:endCxn id="37" idx="1"/>
          </p:cNvCxnSpPr>
          <p:nvPr/>
        </p:nvCxnSpPr>
        <p:spPr bwMode="auto">
          <a:xfrm flipV="1">
            <a:off x="6585061" y="1873475"/>
            <a:ext cx="312484" cy="793328"/>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3" name="コネクタ: カギ線 52">
            <a:extLst>
              <a:ext uri="{FF2B5EF4-FFF2-40B4-BE49-F238E27FC236}">
                <a16:creationId xmlns:a16="http://schemas.microsoft.com/office/drawing/2014/main" id="{BDD6D27E-0BDF-6C2A-30F6-07DA311B9EE7}"/>
              </a:ext>
            </a:extLst>
          </p:cNvPr>
          <p:cNvCxnSpPr>
            <a:cxnSpLocks/>
            <a:stCxn id="37" idx="3"/>
            <a:endCxn id="38" idx="1"/>
          </p:cNvCxnSpPr>
          <p:nvPr/>
        </p:nvCxnSpPr>
        <p:spPr bwMode="auto">
          <a:xfrm flipV="1">
            <a:off x="7717324" y="1080147"/>
            <a:ext cx="312484" cy="793328"/>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grpSp>
        <p:nvGrpSpPr>
          <p:cNvPr id="44" name="グループ化 43">
            <a:extLst>
              <a:ext uri="{FF2B5EF4-FFF2-40B4-BE49-F238E27FC236}">
                <a16:creationId xmlns:a16="http://schemas.microsoft.com/office/drawing/2014/main" id="{29E78555-432C-654C-C6B5-14E12792C7B8}"/>
              </a:ext>
            </a:extLst>
          </p:cNvPr>
          <p:cNvGrpSpPr/>
          <p:nvPr/>
        </p:nvGrpSpPr>
        <p:grpSpPr>
          <a:xfrm>
            <a:off x="5675979" y="2641412"/>
            <a:ext cx="3356898" cy="1259639"/>
            <a:chOff x="5597577" y="2983380"/>
            <a:chExt cx="3356898" cy="1259639"/>
          </a:xfrm>
        </p:grpSpPr>
        <p:sp>
          <p:nvSpPr>
            <p:cNvPr id="45" name="四角形: 角を丸くする 44">
              <a:extLst>
                <a:ext uri="{FF2B5EF4-FFF2-40B4-BE49-F238E27FC236}">
                  <a16:creationId xmlns:a16="http://schemas.microsoft.com/office/drawing/2014/main" id="{E4E80791-9324-ABCD-813F-443EC22D2EB4}"/>
                </a:ext>
              </a:extLst>
            </p:cNvPr>
            <p:cNvSpPr/>
            <p:nvPr/>
          </p:nvSpPr>
          <p:spPr bwMode="auto">
            <a:xfrm>
              <a:off x="6751983" y="2983380"/>
              <a:ext cx="2046916" cy="962958"/>
            </a:xfrm>
            <a:prstGeom prst="roundRect">
              <a:avLst>
                <a:gd name="adj" fmla="val 11314"/>
              </a:avLst>
            </a:prstGeom>
            <a:solidFill>
              <a:schemeClr val="bg1"/>
            </a:solidFill>
            <a:ln w="9525">
              <a:noFill/>
              <a:miter lim="800000"/>
              <a:headEnd/>
              <a:tailEnd/>
            </a:ln>
            <a:effectLst/>
          </p:spPr>
          <p:txBody>
            <a:bodyPr wrap="none" rtlCol="0" anchor="t" anchorCtr="0">
              <a:noAutofit/>
            </a:bodyPr>
            <a:lstStyle/>
            <a:p>
              <a:r>
                <a:rPr lang="ja-JP" altLang="en-US" sz="1200" b="1" dirty="0">
                  <a:solidFill>
                    <a:schemeClr val="tx1"/>
                  </a:solidFill>
                  <a:latin typeface="Yu Gothic UI" panose="020B0500000000000000" pitchFamily="50" charset="-128"/>
                  <a:ea typeface="Yu Gothic UI" panose="020B0500000000000000" pitchFamily="50" charset="-128"/>
                </a:rPr>
                <a:t>凡例</a:t>
              </a:r>
            </a:p>
          </p:txBody>
        </p:sp>
        <p:grpSp>
          <p:nvGrpSpPr>
            <p:cNvPr id="47" name="グループ化 46">
              <a:extLst>
                <a:ext uri="{FF2B5EF4-FFF2-40B4-BE49-F238E27FC236}">
                  <a16:creationId xmlns:a16="http://schemas.microsoft.com/office/drawing/2014/main" id="{CA1CFEFB-331C-A663-DA5E-DD10E1C81250}"/>
                </a:ext>
              </a:extLst>
            </p:cNvPr>
            <p:cNvGrpSpPr/>
            <p:nvPr/>
          </p:nvGrpSpPr>
          <p:grpSpPr>
            <a:xfrm>
              <a:off x="6959062" y="3276326"/>
              <a:ext cx="1645223" cy="258532"/>
              <a:chOff x="6911437" y="2849500"/>
              <a:chExt cx="1645223" cy="258532"/>
            </a:xfrm>
          </p:grpSpPr>
          <p:sp>
            <p:nvSpPr>
              <p:cNvPr id="57" name="正方形/長方形 56">
                <a:extLst>
                  <a:ext uri="{FF2B5EF4-FFF2-40B4-BE49-F238E27FC236}">
                    <a16:creationId xmlns:a16="http://schemas.microsoft.com/office/drawing/2014/main" id="{8C4C7AE3-C579-AF41-5ABE-20F85E921F5B}"/>
                  </a:ext>
                </a:extLst>
              </p:cNvPr>
              <p:cNvSpPr/>
              <p:nvPr/>
            </p:nvSpPr>
            <p:spPr bwMode="auto">
              <a:xfrm>
                <a:off x="6911437" y="2878576"/>
                <a:ext cx="306328" cy="207653"/>
              </a:xfrm>
              <a:prstGeom prst="rect">
                <a:avLst/>
              </a:prstGeom>
              <a:solidFill>
                <a:schemeClr val="bg1"/>
              </a:solidFill>
              <a:ln w="25400">
                <a:solidFill>
                  <a:srgbClr val="E27B26"/>
                </a:solidFill>
                <a:miter lim="800000"/>
                <a:headEnd/>
                <a:tailEnd/>
              </a:ln>
              <a:effectLst/>
            </p:spPr>
            <p:txBody>
              <a:bodyPr wrap="square" lIns="0" rIns="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　　　</a:t>
                </a:r>
              </a:p>
            </p:txBody>
          </p:sp>
          <p:sp>
            <p:nvSpPr>
              <p:cNvPr id="58" name="テキスト ボックス 57">
                <a:extLst>
                  <a:ext uri="{FF2B5EF4-FFF2-40B4-BE49-F238E27FC236}">
                    <a16:creationId xmlns:a16="http://schemas.microsoft.com/office/drawing/2014/main" id="{F43ECF7D-608A-BD78-9399-06C6BE771131}"/>
                  </a:ext>
                </a:extLst>
              </p:cNvPr>
              <p:cNvSpPr txBox="1"/>
              <p:nvPr/>
            </p:nvSpPr>
            <p:spPr>
              <a:xfrm>
                <a:off x="7143837" y="2849500"/>
                <a:ext cx="141282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：難病</a:t>
                </a:r>
                <a:r>
                  <a:rPr lang="en-US" altLang="ja-JP" sz="1200">
                    <a:solidFill>
                      <a:schemeClr val="tx1"/>
                    </a:solidFill>
                    <a:latin typeface="Yu Gothic UI" panose="020B0500000000000000" pitchFamily="50" charset="-128"/>
                    <a:ea typeface="Yu Gothic UI" panose="020B0500000000000000" pitchFamily="50" charset="-128"/>
                  </a:rPr>
                  <a:t>DB</a:t>
                </a:r>
                <a:r>
                  <a:rPr lang="ja-JP" altLang="en-US" sz="1200">
                    <a:solidFill>
                      <a:schemeClr val="tx1"/>
                    </a:solidFill>
                    <a:latin typeface="Yu Gothic UI" panose="020B0500000000000000" pitchFamily="50" charset="-128"/>
                    <a:ea typeface="Yu Gothic UI" panose="020B0500000000000000" pitchFamily="50" charset="-128"/>
                  </a:rPr>
                  <a:t>での</a:t>
                </a:r>
                <a:r>
                  <a:rPr lang="ja-JP" altLang="en-US" sz="1200" dirty="0">
                    <a:solidFill>
                      <a:schemeClr val="tx1"/>
                    </a:solidFill>
                    <a:latin typeface="Yu Gothic UI" panose="020B0500000000000000" pitchFamily="50" charset="-128"/>
                    <a:ea typeface="Yu Gothic UI" panose="020B0500000000000000" pitchFamily="50" charset="-128"/>
                  </a:rPr>
                  <a:t>作業</a:t>
                </a:r>
              </a:p>
            </p:txBody>
          </p:sp>
        </p:grpSp>
        <p:grpSp>
          <p:nvGrpSpPr>
            <p:cNvPr id="48" name="グループ化 47">
              <a:extLst>
                <a:ext uri="{FF2B5EF4-FFF2-40B4-BE49-F238E27FC236}">
                  <a16:creationId xmlns:a16="http://schemas.microsoft.com/office/drawing/2014/main" id="{53C6A1A6-4B9D-AF9C-26F2-DB0E9CCBD976}"/>
                </a:ext>
              </a:extLst>
            </p:cNvPr>
            <p:cNvGrpSpPr/>
            <p:nvPr/>
          </p:nvGrpSpPr>
          <p:grpSpPr>
            <a:xfrm>
              <a:off x="6959062" y="3585840"/>
              <a:ext cx="1965863" cy="258532"/>
              <a:chOff x="6911437" y="2812025"/>
              <a:chExt cx="1965863" cy="258532"/>
            </a:xfrm>
          </p:grpSpPr>
          <p:sp>
            <p:nvSpPr>
              <p:cNvPr id="55" name="正方形/長方形 54">
                <a:extLst>
                  <a:ext uri="{FF2B5EF4-FFF2-40B4-BE49-F238E27FC236}">
                    <a16:creationId xmlns:a16="http://schemas.microsoft.com/office/drawing/2014/main" id="{EAFC49C7-3393-360C-C80F-65958BAF3A2D}"/>
                  </a:ext>
                </a:extLst>
              </p:cNvPr>
              <p:cNvSpPr/>
              <p:nvPr/>
            </p:nvSpPr>
            <p:spPr bwMode="auto">
              <a:xfrm>
                <a:off x="6911437" y="2841101"/>
                <a:ext cx="306328" cy="207653"/>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　　　</a:t>
                </a:r>
              </a:p>
            </p:txBody>
          </p:sp>
          <p:sp>
            <p:nvSpPr>
              <p:cNvPr id="56" name="テキスト ボックス 55">
                <a:extLst>
                  <a:ext uri="{FF2B5EF4-FFF2-40B4-BE49-F238E27FC236}">
                    <a16:creationId xmlns:a16="http://schemas.microsoft.com/office/drawing/2014/main" id="{3CC6D761-EBA0-E26F-097B-64A72E788DC1}"/>
                  </a:ext>
                </a:extLst>
              </p:cNvPr>
              <p:cNvSpPr txBox="1"/>
              <p:nvPr/>
            </p:nvSpPr>
            <p:spPr>
              <a:xfrm>
                <a:off x="7143837" y="2812025"/>
                <a:ext cx="173346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：難病</a:t>
                </a:r>
                <a:r>
                  <a:rPr lang="en-US" altLang="ja-JP" sz="1200">
                    <a:solidFill>
                      <a:schemeClr val="tx1"/>
                    </a:solidFill>
                    <a:latin typeface="Yu Gothic UI" panose="020B0500000000000000" pitchFamily="50" charset="-128"/>
                    <a:ea typeface="Yu Gothic UI" panose="020B0500000000000000" pitchFamily="50" charset="-128"/>
                  </a:rPr>
                  <a:t>DB</a:t>
                </a:r>
                <a:r>
                  <a:rPr lang="ja-JP" altLang="en-US" sz="1200">
                    <a:solidFill>
                      <a:schemeClr val="tx1"/>
                    </a:solidFill>
                    <a:latin typeface="Yu Gothic UI" panose="020B0500000000000000" pitchFamily="50" charset="-128"/>
                    <a:ea typeface="Yu Gothic UI" panose="020B0500000000000000" pitchFamily="50" charset="-128"/>
                  </a:rPr>
                  <a:t>以外</a:t>
                </a:r>
                <a:r>
                  <a:rPr lang="ja-JP" altLang="en-US" sz="1200" dirty="0">
                    <a:solidFill>
                      <a:schemeClr val="tx1"/>
                    </a:solidFill>
                    <a:latin typeface="Yu Gothic UI" panose="020B0500000000000000" pitchFamily="50" charset="-128"/>
                    <a:ea typeface="Yu Gothic UI" panose="020B0500000000000000" pitchFamily="50" charset="-128"/>
                  </a:rPr>
                  <a:t>の作業</a:t>
                </a:r>
              </a:p>
            </p:txBody>
          </p:sp>
        </p:grpSp>
        <p:sp>
          <p:nvSpPr>
            <p:cNvPr id="54" name="テキスト ボックス 53">
              <a:extLst>
                <a:ext uri="{FF2B5EF4-FFF2-40B4-BE49-F238E27FC236}">
                  <a16:creationId xmlns:a16="http://schemas.microsoft.com/office/drawing/2014/main" id="{968CB50E-1557-E79A-B282-5654F378814C}"/>
                </a:ext>
              </a:extLst>
            </p:cNvPr>
            <p:cNvSpPr txBox="1"/>
            <p:nvPr/>
          </p:nvSpPr>
          <p:spPr>
            <a:xfrm>
              <a:off x="5597577" y="3984487"/>
              <a:ext cx="3356898" cy="258532"/>
            </a:xfrm>
            <a:prstGeom prst="rect">
              <a:avLst/>
            </a:prstGeom>
            <a:noFill/>
            <a:ln w="6350">
              <a:noFill/>
              <a:miter lim="800000"/>
              <a:headEnd/>
              <a:tailEnd/>
            </a:ln>
            <a:effectLst/>
          </p:spPr>
          <p:txBody>
            <a:bodyPr wrap="square" lIns="36000" rIns="36000" rtlCol="0" anchor="ctr" anchorCtr="0">
              <a:noAutofit/>
            </a:bodyPr>
            <a:lstStyle>
              <a:defPPr>
                <a:defRPr lang="ja-JP"/>
              </a:defPPr>
              <a:lvl1pPr algn="ctr">
                <a:defRPr sz="1200">
                  <a:solidFill>
                    <a:schemeClr val="tx1"/>
                  </a:solidFill>
                  <a:latin typeface="Meiryo UI" panose="020B0604030504040204" pitchFamily="50" charset="-128"/>
                  <a:ea typeface="Meiryo UI" panose="020B0604030504040204" pitchFamily="50" charset="-128"/>
                </a:defRPr>
              </a:lvl1pPr>
            </a:lstStyle>
            <a:p>
              <a:pPr algn="r"/>
              <a:r>
                <a:rPr lang="ja-JP" altLang="en-US" b="1" dirty="0">
                  <a:latin typeface="Yu Gothic UI" panose="020B0500000000000000" pitchFamily="50" charset="-128"/>
                  <a:ea typeface="Yu Gothic UI" panose="020B0500000000000000" pitchFamily="50" charset="-128"/>
                </a:rPr>
                <a:t>注</a:t>
              </a:r>
              <a:r>
                <a:rPr lang="ja-JP" altLang="en-US" dirty="0">
                  <a:latin typeface="Yu Gothic UI" panose="020B0500000000000000" pitchFamily="50" charset="-128"/>
                  <a:ea typeface="Yu Gothic UI" panose="020B0500000000000000" pitchFamily="50" charset="-128"/>
                </a:rPr>
                <a:t> 医療機関によりフローが異なる場合があります。 </a:t>
              </a:r>
            </a:p>
          </p:txBody>
        </p:sp>
      </p:grpSp>
      <p:pic>
        <p:nvPicPr>
          <p:cNvPr id="5" name="02-1-②">
            <a:hlinkClick r:id="" action="ppaction://media"/>
            <a:extLst>
              <a:ext uri="{FF2B5EF4-FFF2-40B4-BE49-F238E27FC236}">
                <a16:creationId xmlns:a16="http://schemas.microsoft.com/office/drawing/2014/main" id="{F5418DB4-8905-1660-1D69-3F3669E37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63143"/>
            <a:ext cx="609600" cy="609600"/>
          </a:xfrm>
          <a:prstGeom prst="rect">
            <a:avLst/>
          </a:prstGeom>
        </p:spPr>
      </p:pic>
      <p:sp>
        <p:nvSpPr>
          <p:cNvPr id="6" name="正方形/長方形 5">
            <a:extLst>
              <a:ext uri="{FF2B5EF4-FFF2-40B4-BE49-F238E27FC236}">
                <a16:creationId xmlns:a16="http://schemas.microsoft.com/office/drawing/2014/main" id="{0EC0CAC7-E65E-39A5-D792-9B01DEDE64C5}"/>
              </a:ext>
            </a:extLst>
          </p:cNvPr>
          <p:cNvSpPr/>
          <p:nvPr/>
        </p:nvSpPr>
        <p:spPr>
          <a:xfrm>
            <a:off x="1239876" y="780076"/>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8" name="正方形/長方形 7">
            <a:extLst>
              <a:ext uri="{FF2B5EF4-FFF2-40B4-BE49-F238E27FC236}">
                <a16:creationId xmlns:a16="http://schemas.microsoft.com/office/drawing/2014/main" id="{099EF021-7EB6-C651-7378-76FAC9262F32}"/>
              </a:ext>
            </a:extLst>
          </p:cNvPr>
          <p:cNvSpPr/>
          <p:nvPr/>
        </p:nvSpPr>
        <p:spPr>
          <a:xfrm>
            <a:off x="2382020" y="1567275"/>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9" name="正方形/長方形 8">
            <a:extLst>
              <a:ext uri="{FF2B5EF4-FFF2-40B4-BE49-F238E27FC236}">
                <a16:creationId xmlns:a16="http://schemas.microsoft.com/office/drawing/2014/main" id="{225A83AC-5D72-EE74-D062-38C11C458CBF}"/>
              </a:ext>
            </a:extLst>
          </p:cNvPr>
          <p:cNvSpPr/>
          <p:nvPr/>
        </p:nvSpPr>
        <p:spPr>
          <a:xfrm>
            <a:off x="3504143" y="2343703"/>
            <a:ext cx="824983" cy="63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5597EF09-A968-3662-3F3C-21BEFCF526DB}"/>
              </a:ext>
            </a:extLst>
          </p:cNvPr>
          <p:cNvSpPr/>
          <p:nvPr/>
        </p:nvSpPr>
        <p:spPr>
          <a:xfrm>
            <a:off x="4632292" y="3137355"/>
            <a:ext cx="824983" cy="64759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8DCFA55E-6F8E-54C6-167E-0E7FE26EC527}"/>
              </a:ext>
            </a:extLst>
          </p:cNvPr>
          <p:cNvSpPr/>
          <p:nvPr/>
        </p:nvSpPr>
        <p:spPr>
          <a:xfrm>
            <a:off x="5754343" y="2336083"/>
            <a:ext cx="824983" cy="64759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5B7C7A07-20AF-4B70-95C9-374CF13D9560}"/>
              </a:ext>
            </a:extLst>
          </p:cNvPr>
          <p:cNvSpPr/>
          <p:nvPr/>
        </p:nvSpPr>
        <p:spPr>
          <a:xfrm>
            <a:off x="6898049" y="1567275"/>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5D783440-85CE-6540-8A7A-70512488AF23}"/>
              </a:ext>
            </a:extLst>
          </p:cNvPr>
          <p:cNvSpPr/>
          <p:nvPr/>
        </p:nvSpPr>
        <p:spPr>
          <a:xfrm>
            <a:off x="8034231" y="775465"/>
            <a:ext cx="891152"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744523946"/>
      </p:ext>
    </p:extLst>
  </p:cSld>
  <p:clrMapOvr>
    <a:masterClrMapping/>
  </p:clrMapOvr>
  <mc:AlternateContent xmlns:mc="http://schemas.openxmlformats.org/markup-compatibility/2006" xmlns:p14="http://schemas.microsoft.com/office/powerpoint/2010/main">
    <mc:Choice Requires="p14">
      <p:transition spd="med" p14:dur="700" advClick="0" advTm="30440">
        <p:fade/>
      </p:transition>
    </mc:Choice>
    <mc:Fallback xmlns="">
      <p:transition spd="med" advClick="0" advTm="30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38" fill="hold"/>
                                        <p:tgtEl>
                                          <p:spTgt spid="5"/>
                                        </p:tgtEl>
                                      </p:cBhvr>
                                    </p:cmd>
                                  </p:childTnLst>
                                </p:cTn>
                              </p:par>
                              <p:par>
                                <p:cTn id="7" presetID="10" presetClass="entr" presetSubtype="0" fill="hold" grpId="0" nodeType="withEffect">
                                  <p:stCondLst>
                                    <p:cond delay="7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5" presetClass="emph" presetSubtype="0" nodeType="withEffect">
                                  <p:stCondLst>
                                    <p:cond delay="7500"/>
                                  </p:stCondLst>
                                  <p:childTnLst>
                                    <p:set>
                                      <p:cBhvr override="childStyle">
                                        <p:cTn id="11" dur="2500"/>
                                        <p:tgtEl>
                                          <p:spTgt spid="32">
                                            <p:txEl>
                                              <p:pRg st="0" end="0"/>
                                            </p:txEl>
                                          </p:spTgt>
                                        </p:tgtEl>
                                        <p:attrNameLst>
                                          <p:attrName>style.fontWeight</p:attrName>
                                        </p:attrNameLst>
                                      </p:cBhvr>
                                      <p:to>
                                        <p:strVal val="bold"/>
                                      </p:to>
                                    </p:set>
                                  </p:childTnLst>
                                </p:cTn>
                              </p:par>
                              <p:par>
                                <p:cTn id="12" presetID="3" presetClass="emph" presetSubtype="1" nodeType="withEffect">
                                  <p:stCondLst>
                                    <p:cond delay="7500"/>
                                  </p:stCondLst>
                                  <p:childTnLst>
                                    <p:set>
                                      <p:cBhvr override="childStyle">
                                        <p:cTn id="13" dur="2500"/>
                                        <p:tgtEl>
                                          <p:spTgt spid="32">
                                            <p:txEl>
                                              <p:pRg st="0" end="0"/>
                                            </p:txEl>
                                          </p:spTgt>
                                        </p:tgtEl>
                                        <p:attrNameLst>
                                          <p:attrName>style.color</p:attrName>
                                        </p:attrNameLst>
                                      </p:cBhvr>
                                      <p:to>
                                        <p:clrVal>
                                          <a:srgbClr val="EB5032"/>
                                        </p:clrVal>
                                      </p:to>
                                    </p:set>
                                  </p:childTnLst>
                                </p:cTn>
                              </p:par>
                              <p:par>
                                <p:cTn id="14" presetID="10" presetClass="exit" presetSubtype="0" fill="hold" grpId="1" nodeType="withEffect">
                                  <p:stCondLst>
                                    <p:cond delay="100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grpId="0" nodeType="withEffect">
                                  <p:stCondLst>
                                    <p:cond delay="8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5" presetClass="emph" presetSubtype="0" nodeType="withEffect">
                                  <p:stCondLst>
                                    <p:cond delay="8500"/>
                                  </p:stCondLst>
                                  <p:childTnLst>
                                    <p:set>
                                      <p:cBhvr override="childStyle">
                                        <p:cTn id="21" dur="2500"/>
                                        <p:tgtEl>
                                          <p:spTgt spid="36">
                                            <p:txEl>
                                              <p:pRg st="0" end="0"/>
                                            </p:txEl>
                                          </p:spTgt>
                                        </p:tgtEl>
                                        <p:attrNameLst>
                                          <p:attrName>style.fontWeight</p:attrName>
                                        </p:attrNameLst>
                                      </p:cBhvr>
                                      <p:to>
                                        <p:strVal val="bold"/>
                                      </p:to>
                                    </p:set>
                                  </p:childTnLst>
                                </p:cTn>
                              </p:par>
                              <p:par>
                                <p:cTn id="22" presetID="3" presetClass="emph" presetSubtype="1" nodeType="withEffect">
                                  <p:stCondLst>
                                    <p:cond delay="8500"/>
                                  </p:stCondLst>
                                  <p:childTnLst>
                                    <p:set>
                                      <p:cBhvr override="childStyle">
                                        <p:cTn id="23" dur="2500"/>
                                        <p:tgtEl>
                                          <p:spTgt spid="36">
                                            <p:txEl>
                                              <p:pRg st="0" end="0"/>
                                            </p:txEl>
                                          </p:spTgt>
                                        </p:tgtEl>
                                        <p:attrNameLst>
                                          <p:attrName>style.color</p:attrName>
                                        </p:attrNameLst>
                                      </p:cBhvr>
                                      <p:to>
                                        <p:clrVal>
                                          <a:srgbClr val="EB5032"/>
                                        </p:clrVal>
                                      </p:to>
                                    </p:set>
                                  </p:childTnLst>
                                </p:cTn>
                              </p:par>
                              <p:par>
                                <p:cTn id="24" presetID="10" presetClass="exit" presetSubtype="0" fill="hold" grpId="1" nodeType="withEffect">
                                  <p:stCondLst>
                                    <p:cond delay="1100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ntr" presetSubtype="0" fill="hold" grpId="0" nodeType="withEffect">
                                  <p:stCondLst>
                                    <p:cond delay="11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3" presetClass="emph" presetSubtype="1" nodeType="withEffect">
                                  <p:stCondLst>
                                    <p:cond delay="11000"/>
                                  </p:stCondLst>
                                  <p:childTnLst>
                                    <p:set>
                                      <p:cBhvr override="childStyle">
                                        <p:cTn id="31" dur="6500"/>
                                        <p:tgtEl>
                                          <p:spTgt spid="41">
                                            <p:txEl>
                                              <p:pRg st="0" end="0"/>
                                            </p:txEl>
                                          </p:spTgt>
                                        </p:tgtEl>
                                        <p:attrNameLst>
                                          <p:attrName>style.color</p:attrName>
                                        </p:attrNameLst>
                                      </p:cBhvr>
                                      <p:to>
                                        <p:clrVal>
                                          <a:srgbClr val="EB5032"/>
                                        </p:clrVal>
                                      </p:to>
                                    </p:set>
                                  </p:childTnLst>
                                </p:cTn>
                              </p:par>
                              <p:par>
                                <p:cTn id="32" presetID="10" presetClass="exit" presetSubtype="0" fill="hold" grpId="1" nodeType="withEffect">
                                  <p:stCondLst>
                                    <p:cond delay="1750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ntr" presetSubtype="0" fill="hold" grpId="0" nodeType="withEffect">
                                  <p:stCondLst>
                                    <p:cond delay="17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3" presetClass="emph" presetSubtype="1" nodeType="withEffect">
                                  <p:stCondLst>
                                    <p:cond delay="17500"/>
                                  </p:stCondLst>
                                  <p:childTnLst>
                                    <p:set>
                                      <p:cBhvr override="childStyle">
                                        <p:cTn id="39" dur="5250"/>
                                        <p:tgtEl>
                                          <p:spTgt spid="35">
                                            <p:txEl>
                                              <p:pRg st="0" end="0"/>
                                            </p:txEl>
                                          </p:spTgt>
                                        </p:tgtEl>
                                        <p:attrNameLst>
                                          <p:attrName>style.color</p:attrName>
                                        </p:attrNameLst>
                                      </p:cBhvr>
                                      <p:to>
                                        <p:clrVal>
                                          <a:srgbClr val="EB5032"/>
                                        </p:clrVal>
                                      </p:to>
                                    </p:set>
                                  </p:childTnLst>
                                </p:cTn>
                              </p:par>
                              <p:par>
                                <p:cTn id="40" presetID="10" presetClass="exit" presetSubtype="0" fill="hold" grpId="1" nodeType="withEffect">
                                  <p:stCondLst>
                                    <p:cond delay="2275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ntr" presetSubtype="0" fill="hold" grpId="0" nodeType="withEffect">
                                  <p:stCondLst>
                                    <p:cond delay="2275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3" presetClass="emph" presetSubtype="1" nodeType="withEffect">
                                  <p:stCondLst>
                                    <p:cond delay="22750"/>
                                  </p:stCondLst>
                                  <p:childTnLst>
                                    <p:set>
                                      <p:cBhvr override="childStyle">
                                        <p:cTn id="47" dur="4750"/>
                                        <p:tgtEl>
                                          <p:spTgt spid="46">
                                            <p:txEl>
                                              <p:pRg st="0" end="0"/>
                                            </p:txEl>
                                          </p:spTgt>
                                        </p:tgtEl>
                                        <p:attrNameLst>
                                          <p:attrName>style.color</p:attrName>
                                        </p:attrNameLst>
                                      </p:cBhvr>
                                      <p:to>
                                        <p:clrVal>
                                          <a:srgbClr val="EB5032"/>
                                        </p:clrVal>
                                      </p:to>
                                    </p:set>
                                  </p:childTnLst>
                                </p:cTn>
                              </p:par>
                              <p:par>
                                <p:cTn id="48" presetID="10" presetClass="exit" presetSubtype="0" fill="hold" grpId="1" nodeType="withEffect">
                                  <p:stCondLst>
                                    <p:cond delay="2750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ntr" presetSubtype="0" fill="hold" grpId="0" nodeType="withEffect">
                                  <p:stCondLst>
                                    <p:cond delay="275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5" presetClass="emph" presetSubtype="0" nodeType="withEffect">
                                  <p:stCondLst>
                                    <p:cond delay="27500"/>
                                  </p:stCondLst>
                                  <p:childTnLst>
                                    <p:set>
                                      <p:cBhvr override="childStyle">
                                        <p:cTn id="55" dur="2500"/>
                                        <p:tgtEl>
                                          <p:spTgt spid="37">
                                            <p:txEl>
                                              <p:pRg st="0" end="0"/>
                                            </p:txEl>
                                          </p:spTgt>
                                        </p:tgtEl>
                                        <p:attrNameLst>
                                          <p:attrName>style.fontWeight</p:attrName>
                                        </p:attrNameLst>
                                      </p:cBhvr>
                                      <p:to>
                                        <p:strVal val="bold"/>
                                      </p:to>
                                    </p:set>
                                  </p:childTnLst>
                                </p:cTn>
                              </p:par>
                              <p:par>
                                <p:cTn id="56" presetID="3" presetClass="emph" presetSubtype="1" nodeType="withEffect">
                                  <p:stCondLst>
                                    <p:cond delay="27500"/>
                                  </p:stCondLst>
                                  <p:childTnLst>
                                    <p:set>
                                      <p:cBhvr override="childStyle">
                                        <p:cTn id="57" dur="2500"/>
                                        <p:tgtEl>
                                          <p:spTgt spid="37">
                                            <p:txEl>
                                              <p:pRg st="0" end="0"/>
                                            </p:txEl>
                                          </p:spTgt>
                                        </p:tgtEl>
                                        <p:attrNameLst>
                                          <p:attrName>style.color</p:attrName>
                                        </p:attrNameLst>
                                      </p:cBhvr>
                                      <p:to>
                                        <p:clrVal>
                                          <a:srgbClr val="EB5032"/>
                                        </p:clrVal>
                                      </p:to>
                                    </p:set>
                                  </p:childTnLst>
                                </p:cTn>
                              </p:par>
                              <p:par>
                                <p:cTn id="58" presetID="10" presetClass="exit" presetSubtype="0" fill="hold" grpId="1" nodeType="withEffect">
                                  <p:stCondLst>
                                    <p:cond delay="3000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ntr" presetSubtype="0" fill="hold" grpId="0" nodeType="withEffect">
                                  <p:stCondLst>
                                    <p:cond delay="2850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3" presetClass="emph" presetSubtype="1" nodeType="withEffect">
                                  <p:stCondLst>
                                    <p:cond delay="28500"/>
                                  </p:stCondLst>
                                  <p:childTnLst>
                                    <p:set>
                                      <p:cBhvr override="childStyle">
                                        <p:cTn id="65" dur="indefinite"/>
                                        <p:tgtEl>
                                          <p:spTgt spid="38">
                                            <p:txEl>
                                              <p:pRg st="0" end="0"/>
                                            </p:txEl>
                                          </p:spTgt>
                                        </p:tgtEl>
                                        <p:attrNameLst>
                                          <p:attrName>style.color</p:attrName>
                                        </p:attrNameLst>
                                      </p:cBhvr>
                                      <p:to>
                                        <p:clrVal>
                                          <a:srgbClr val="EB5032"/>
                                        </p:clrVal>
                                      </p:to>
                                    </p:set>
                                  </p:childTnLst>
                                </p:cTn>
                              </p:par>
                              <p:par>
                                <p:cTn id="66" presetID="15" presetClass="emph" presetSubtype="0" nodeType="withEffect">
                                  <p:stCondLst>
                                    <p:cond delay="28500"/>
                                  </p:stCondLst>
                                  <p:childTnLst>
                                    <p:set>
                                      <p:cBhvr override="childStyle">
                                        <p:cTn id="67" dur="indefinite"/>
                                        <p:tgtEl>
                                          <p:spTgt spid="38">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249563715"/>
              </p:ext>
            </p:extLst>
          </p:nvPr>
        </p:nvGraphicFramePr>
        <p:xfrm>
          <a:off x="142200" y="742945"/>
          <a:ext cx="8859600" cy="3160800"/>
        </p:xfrm>
        <a:graphic>
          <a:graphicData uri="http://schemas.openxmlformats.org/drawingml/2006/table">
            <a:tbl>
              <a:tblPr firstRow="1" bandRow="1">
                <a:tableStyleId>{5C22544A-7EE6-4342-B048-85BDC9FD1C3A}</a:tableStyleId>
              </a:tblPr>
              <a:tblGrid>
                <a:gridCol w="1063152">
                  <a:extLst>
                    <a:ext uri="{9D8B030D-6E8A-4147-A177-3AD203B41FA5}">
                      <a16:colId xmlns:a16="http://schemas.microsoft.com/office/drawing/2014/main" val="3563921127"/>
                    </a:ext>
                  </a:extLst>
                </a:gridCol>
                <a:gridCol w="7796448">
                  <a:extLst>
                    <a:ext uri="{9D8B030D-6E8A-4147-A177-3AD203B41FA5}">
                      <a16:colId xmlns:a16="http://schemas.microsoft.com/office/drawing/2014/main" val="2332610360"/>
                    </a:ext>
                  </a:extLst>
                </a:gridCol>
              </a:tblGrid>
              <a:tr h="1598816">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15619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または協力</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bl>
          </a:graphicData>
        </a:graphic>
      </p:graphicFrame>
      <p:grpSp>
        <p:nvGrpSpPr>
          <p:cNvPr id="4" name="グループ化 3">
            <a:extLst>
              <a:ext uri="{FF2B5EF4-FFF2-40B4-BE49-F238E27FC236}">
                <a16:creationId xmlns:a16="http://schemas.microsoft.com/office/drawing/2014/main" id="{3DC0BC14-FEBF-1341-706B-85C3D8984F0E}"/>
              </a:ext>
            </a:extLst>
          </p:cNvPr>
          <p:cNvGrpSpPr/>
          <p:nvPr/>
        </p:nvGrpSpPr>
        <p:grpSpPr>
          <a:xfrm>
            <a:off x="1525413" y="1506169"/>
            <a:ext cx="755703" cy="193059"/>
            <a:chOff x="1622488" y="1515573"/>
            <a:chExt cx="755703" cy="212366"/>
          </a:xfrm>
        </p:grpSpPr>
        <p:sp>
          <p:nvSpPr>
            <p:cNvPr id="5" name="台形 4">
              <a:extLst>
                <a:ext uri="{FF2B5EF4-FFF2-40B4-BE49-F238E27FC236}">
                  <a16:creationId xmlns:a16="http://schemas.microsoft.com/office/drawing/2014/main" id="{3934F527-B2E6-DF79-27B4-B7C6D7CD1EC8}"/>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7" name="台形 6">
              <a:extLst>
                <a:ext uri="{FF2B5EF4-FFF2-40B4-BE49-F238E27FC236}">
                  <a16:creationId xmlns:a16="http://schemas.microsoft.com/office/drawing/2014/main" id="{558B6E9B-83F4-A493-3DDA-F50CC49FE969}"/>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sp>
        <p:nvSpPr>
          <p:cNvPr id="29" name="テキスト プレースホルダー 28">
            <a:extLst>
              <a:ext uri="{FF2B5EF4-FFF2-40B4-BE49-F238E27FC236}">
                <a16:creationId xmlns:a16="http://schemas.microsoft.com/office/drawing/2014/main" id="{7746C15E-EC2F-89FB-E0CB-33DF114B7424}"/>
              </a:ext>
            </a:extLst>
          </p:cNvPr>
          <p:cNvSpPr>
            <a:spLocks noGrp="1"/>
          </p:cNvSpPr>
          <p:nvPr>
            <p:ph type="body" sz="quarter" idx="14"/>
          </p:nvPr>
        </p:nvSpPr>
        <p:spPr/>
        <p:txBody>
          <a:bodyPr/>
          <a:lstStyle/>
          <a:p>
            <a:pPr>
              <a:lnSpc>
                <a:spcPct val="90000"/>
              </a:lnSpc>
              <a:spcBef>
                <a:spcPts val="0"/>
              </a:spcBef>
            </a:pPr>
            <a:r>
              <a:rPr lang="ja-JP" altLang="en-US" dirty="0"/>
              <a:t>次に、難病</a:t>
            </a:r>
            <a:r>
              <a:rPr lang="en-US" altLang="ja-JP" dirty="0"/>
              <a:t>DB</a:t>
            </a:r>
            <a:r>
              <a:rPr lang="ja-JP" altLang="en-US" dirty="0"/>
              <a:t>を利用する操作について、画面操作の流れを説明します。医療クラーク等が患者氏名などから登録済みの臨個票を検索・指定し、基本情報などを入力した後、ワークフロー機能を使用して指定医に承認を依頼します。指定医はワークフローを選択し、臨個票を入力、承認します。臨個票を承認すると、出力画面からアクセスキー付きの臨個票が出力できるようになります。なお、医療クラーク等がいない場合は、医療クラーク等の作業を指定医が行い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難病</a:t>
            </a:r>
            <a:r>
              <a:rPr kumimoji="1" lang="en-US" altLang="ja-JP" dirty="0"/>
              <a:t>DB</a:t>
            </a:r>
            <a:r>
              <a:rPr kumimoji="1" lang="ja-JP" altLang="en-US" dirty="0"/>
              <a:t>で臨個票を更新する操作の流れ</a:t>
            </a:r>
          </a:p>
        </p:txBody>
      </p:sp>
      <p:sp>
        <p:nvSpPr>
          <p:cNvPr id="13" name="正方形/長方形 12">
            <a:extLst>
              <a:ext uri="{FF2B5EF4-FFF2-40B4-BE49-F238E27FC236}">
                <a16:creationId xmlns:a16="http://schemas.microsoft.com/office/drawing/2014/main" id="{BDC142C5-2C2F-90E9-3173-6DC3B67FCCE4}"/>
              </a:ext>
            </a:extLst>
          </p:cNvPr>
          <p:cNvSpPr/>
          <p:nvPr/>
        </p:nvSpPr>
        <p:spPr bwMode="auto">
          <a:xfrm>
            <a:off x="4638675" y="3330797"/>
            <a:ext cx="2954860" cy="572947"/>
          </a:xfrm>
          <a:prstGeom prst="rect">
            <a:avLst/>
          </a:prstGeom>
          <a:noFill/>
          <a:ln w="28575">
            <a:noFill/>
            <a:miter lim="800000"/>
            <a:headEnd/>
            <a:tailEnd/>
          </a:ln>
          <a:effectLst/>
        </p:spPr>
        <p:txBody>
          <a:bodyPr wrap="square" rtlCol="0" anchor="t" anchorCtr="0">
            <a:no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ワークフローから操作する臨個票を選択</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臨個票の入力、承認</a:t>
            </a:r>
          </a:p>
        </p:txBody>
      </p:sp>
      <p:sp>
        <p:nvSpPr>
          <p:cNvPr id="14" name="正方形/長方形 13">
            <a:extLst>
              <a:ext uri="{FF2B5EF4-FFF2-40B4-BE49-F238E27FC236}">
                <a16:creationId xmlns:a16="http://schemas.microsoft.com/office/drawing/2014/main" id="{0E4DEF6A-4B64-86A5-E9F3-8EC7BB6B089F}"/>
              </a:ext>
            </a:extLst>
          </p:cNvPr>
          <p:cNvSpPr/>
          <p:nvPr/>
        </p:nvSpPr>
        <p:spPr bwMode="auto">
          <a:xfrm>
            <a:off x="7715806" y="1714111"/>
            <a:ext cx="1247326" cy="351048"/>
          </a:xfrm>
          <a:prstGeom prst="rect">
            <a:avLst/>
          </a:prstGeom>
          <a:noFill/>
          <a:ln w="28575">
            <a:noFill/>
            <a:miter lim="800000"/>
            <a:headEnd/>
            <a:tailEnd/>
          </a:ln>
          <a:effectLst/>
        </p:spPr>
        <p:txBody>
          <a:bodyPr wrap="square" rtlCol="0" anchor="t" anchorCtr="0">
            <a:noAutofit/>
          </a:bodyPr>
          <a:lstStyle/>
          <a:p>
            <a:pPr>
              <a:lnSpc>
                <a:spcPct val="120000"/>
              </a:lnSpc>
              <a:buClr>
                <a:schemeClr val="tx2"/>
              </a:buClr>
            </a:pPr>
            <a:r>
              <a:rPr lang="ja-JP" altLang="en-US" sz="1200" dirty="0">
                <a:solidFill>
                  <a:schemeClr val="tx1"/>
                </a:solidFill>
                <a:latin typeface="Yu Gothic UI" panose="020B0500000000000000" pitchFamily="50" charset="-128"/>
                <a:ea typeface="Yu Gothic UI" panose="020B0500000000000000" pitchFamily="50" charset="-128"/>
              </a:rPr>
              <a:t>臨個票を出力</a:t>
            </a:r>
          </a:p>
        </p:txBody>
      </p:sp>
      <p:sp>
        <p:nvSpPr>
          <p:cNvPr id="26" name="正方形/長方形 25">
            <a:extLst>
              <a:ext uri="{FF2B5EF4-FFF2-40B4-BE49-F238E27FC236}">
                <a16:creationId xmlns:a16="http://schemas.microsoft.com/office/drawing/2014/main" id="{2C5F4B1E-0E39-AB4A-7713-3AA91DF7E325}"/>
              </a:ext>
            </a:extLst>
          </p:cNvPr>
          <p:cNvSpPr/>
          <p:nvPr/>
        </p:nvSpPr>
        <p:spPr bwMode="auto">
          <a:xfrm>
            <a:off x="1166322" y="1714111"/>
            <a:ext cx="3167063" cy="449397"/>
          </a:xfrm>
          <a:prstGeom prst="rect">
            <a:avLst/>
          </a:prstGeom>
          <a:noFill/>
          <a:ln w="28575">
            <a:noFill/>
            <a:miter lim="800000"/>
            <a:headEnd/>
            <a:tailEnd/>
          </a:ln>
          <a:effectLst/>
        </p:spPr>
        <p:txBody>
          <a:bodyPr wrap="square" rtlCol="0" anchor="t" anchorCtr="0">
            <a:no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患者氏名などにより登録済みの臨個票を検索</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基本情報などを入力</a:t>
            </a:r>
          </a:p>
        </p:txBody>
      </p:sp>
      <p:sp>
        <p:nvSpPr>
          <p:cNvPr id="6" name="四角形: 角を丸くする 5">
            <a:extLst>
              <a:ext uri="{FF2B5EF4-FFF2-40B4-BE49-F238E27FC236}">
                <a16:creationId xmlns:a16="http://schemas.microsoft.com/office/drawing/2014/main" id="{BF889A1A-7099-05A4-C717-10B4BA2F1009}"/>
              </a:ext>
            </a:extLst>
          </p:cNvPr>
          <p:cNvSpPr/>
          <p:nvPr/>
        </p:nvSpPr>
        <p:spPr bwMode="auto">
          <a:xfrm>
            <a:off x="1255264" y="904656"/>
            <a:ext cx="1296000"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kumimoji="1" lang="ja-JP" altLang="en-US" sz="1200" dirty="0">
                <a:solidFill>
                  <a:schemeClr val="tx1"/>
                </a:solidFill>
                <a:latin typeface="+mn-ea"/>
                <a:ea typeface="+mn-ea"/>
              </a:rPr>
              <a:t>臨床調査個人票</a:t>
            </a:r>
            <a:endParaRPr kumimoji="1" lang="en-US" altLang="ja-JP" sz="1200" dirty="0">
              <a:solidFill>
                <a:schemeClr val="tx1"/>
              </a:solidFill>
              <a:latin typeface="+mn-ea"/>
              <a:ea typeface="+mn-ea"/>
            </a:endParaRPr>
          </a:p>
          <a:p>
            <a:pPr algn="ctr"/>
            <a:r>
              <a:rPr kumimoji="1" lang="ja-JP" altLang="en-US" sz="1200" dirty="0">
                <a:solidFill>
                  <a:schemeClr val="tx1"/>
                </a:solidFill>
                <a:latin typeface="+mn-ea"/>
                <a:ea typeface="+mn-ea"/>
              </a:rPr>
              <a:t>検索画面</a:t>
            </a:r>
          </a:p>
        </p:txBody>
      </p:sp>
      <p:cxnSp>
        <p:nvCxnSpPr>
          <p:cNvPr id="50" name="コネクタ: カギ線 49">
            <a:extLst>
              <a:ext uri="{FF2B5EF4-FFF2-40B4-BE49-F238E27FC236}">
                <a16:creationId xmlns:a16="http://schemas.microsoft.com/office/drawing/2014/main" id="{6E1DEC26-3CC8-79B4-C3CA-1EE8FFE5D6C0}"/>
              </a:ext>
            </a:extLst>
          </p:cNvPr>
          <p:cNvCxnSpPr>
            <a:cxnSpLocks/>
            <a:endCxn id="31" idx="1"/>
          </p:cNvCxnSpPr>
          <p:nvPr/>
        </p:nvCxnSpPr>
        <p:spPr bwMode="auto">
          <a:xfrm>
            <a:off x="4002978" y="1215565"/>
            <a:ext cx="660814" cy="1619846"/>
          </a:xfrm>
          <a:prstGeom prst="bentConnector3">
            <a:avLst/>
          </a:prstGeom>
          <a:solidFill>
            <a:schemeClr val="accent6"/>
          </a:solidFill>
          <a:ln w="38100">
            <a:solidFill>
              <a:srgbClr val="E27B26"/>
            </a:solidFill>
            <a:miter lim="800000"/>
            <a:headEnd/>
            <a:tailEnd type="triangle"/>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p:cNvCxnSpPr>
          <p:nvPr/>
        </p:nvCxnSpPr>
        <p:spPr bwMode="auto">
          <a:xfrm flipV="1">
            <a:off x="6847751" y="1215565"/>
            <a:ext cx="745785" cy="1600796"/>
          </a:xfrm>
          <a:prstGeom prst="bentConnector3">
            <a:avLst/>
          </a:prstGeom>
          <a:solidFill>
            <a:schemeClr val="accent6"/>
          </a:solidFill>
          <a:ln w="38100">
            <a:solidFill>
              <a:srgbClr val="E27B26"/>
            </a:solidFill>
            <a:miter lim="800000"/>
            <a:headEnd/>
            <a:tailEnd type="triangle"/>
          </a:ln>
          <a:effectLst/>
        </p:spPr>
      </p:cxnSp>
      <p:grpSp>
        <p:nvGrpSpPr>
          <p:cNvPr id="8" name="グループ化 7">
            <a:extLst>
              <a:ext uri="{FF2B5EF4-FFF2-40B4-BE49-F238E27FC236}">
                <a16:creationId xmlns:a16="http://schemas.microsoft.com/office/drawing/2014/main" id="{64F876D8-8B11-74A7-24B8-175145CA6483}"/>
              </a:ext>
            </a:extLst>
          </p:cNvPr>
          <p:cNvGrpSpPr/>
          <p:nvPr/>
        </p:nvGrpSpPr>
        <p:grpSpPr>
          <a:xfrm>
            <a:off x="2977127" y="1506169"/>
            <a:ext cx="755703" cy="193059"/>
            <a:chOff x="1622488" y="1515573"/>
            <a:chExt cx="755703" cy="212366"/>
          </a:xfrm>
        </p:grpSpPr>
        <p:sp>
          <p:nvSpPr>
            <p:cNvPr id="9" name="台形 8">
              <a:extLst>
                <a:ext uri="{FF2B5EF4-FFF2-40B4-BE49-F238E27FC236}">
                  <a16:creationId xmlns:a16="http://schemas.microsoft.com/office/drawing/2014/main" id="{98D664FC-C4F9-EB7C-6132-3CDF2D3FEAEE}"/>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0" name="台形 9">
              <a:extLst>
                <a:ext uri="{FF2B5EF4-FFF2-40B4-BE49-F238E27FC236}">
                  <a16:creationId xmlns:a16="http://schemas.microsoft.com/office/drawing/2014/main" id="{22B074C3-D782-1B2B-C4EB-09011B339203}"/>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1" name="グループ化 10">
            <a:extLst>
              <a:ext uri="{FF2B5EF4-FFF2-40B4-BE49-F238E27FC236}">
                <a16:creationId xmlns:a16="http://schemas.microsoft.com/office/drawing/2014/main" id="{58BA633F-3073-4D17-F82D-5E646071B69C}"/>
              </a:ext>
            </a:extLst>
          </p:cNvPr>
          <p:cNvGrpSpPr/>
          <p:nvPr/>
        </p:nvGrpSpPr>
        <p:grpSpPr>
          <a:xfrm>
            <a:off x="4723603" y="3134409"/>
            <a:ext cx="755703" cy="193059"/>
            <a:chOff x="1622488" y="1515573"/>
            <a:chExt cx="755703" cy="212366"/>
          </a:xfrm>
        </p:grpSpPr>
        <p:sp>
          <p:nvSpPr>
            <p:cNvPr id="12" name="台形 11">
              <a:extLst>
                <a:ext uri="{FF2B5EF4-FFF2-40B4-BE49-F238E27FC236}">
                  <a16:creationId xmlns:a16="http://schemas.microsoft.com/office/drawing/2014/main" id="{C12657DB-CB5E-E719-E443-7639011D7A71}"/>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5" name="台形 14">
              <a:extLst>
                <a:ext uri="{FF2B5EF4-FFF2-40B4-BE49-F238E27FC236}">
                  <a16:creationId xmlns:a16="http://schemas.microsoft.com/office/drawing/2014/main" id="{73F8B174-7386-4E3E-D4C8-BF635AEE99B4}"/>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6" name="グループ化 15">
            <a:extLst>
              <a:ext uri="{FF2B5EF4-FFF2-40B4-BE49-F238E27FC236}">
                <a16:creationId xmlns:a16="http://schemas.microsoft.com/office/drawing/2014/main" id="{BCE79C36-88A9-1F28-0C52-975139901275}"/>
              </a:ext>
            </a:extLst>
          </p:cNvPr>
          <p:cNvGrpSpPr/>
          <p:nvPr/>
        </p:nvGrpSpPr>
        <p:grpSpPr>
          <a:xfrm>
            <a:off x="5965374" y="3134409"/>
            <a:ext cx="755703" cy="193059"/>
            <a:chOff x="1622488" y="1515573"/>
            <a:chExt cx="755703" cy="212366"/>
          </a:xfrm>
        </p:grpSpPr>
        <p:sp>
          <p:nvSpPr>
            <p:cNvPr id="17" name="台形 16">
              <a:extLst>
                <a:ext uri="{FF2B5EF4-FFF2-40B4-BE49-F238E27FC236}">
                  <a16:creationId xmlns:a16="http://schemas.microsoft.com/office/drawing/2014/main" id="{ED4BA39D-464D-20A8-0F89-9CECADFFA570}"/>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8" name="台形 17">
              <a:extLst>
                <a:ext uri="{FF2B5EF4-FFF2-40B4-BE49-F238E27FC236}">
                  <a16:creationId xmlns:a16="http://schemas.microsoft.com/office/drawing/2014/main" id="{FB9E0786-F989-71A3-B451-3EE418AEEF54}"/>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9" name="グループ化 18">
            <a:extLst>
              <a:ext uri="{FF2B5EF4-FFF2-40B4-BE49-F238E27FC236}">
                <a16:creationId xmlns:a16="http://schemas.microsoft.com/office/drawing/2014/main" id="{78AE4EDE-0019-C1F5-EA0B-A81CB9EAB062}"/>
              </a:ext>
            </a:extLst>
          </p:cNvPr>
          <p:cNvGrpSpPr/>
          <p:nvPr/>
        </p:nvGrpSpPr>
        <p:grpSpPr>
          <a:xfrm>
            <a:off x="7863684" y="1506169"/>
            <a:ext cx="755703" cy="193059"/>
            <a:chOff x="1622488" y="1515573"/>
            <a:chExt cx="755703" cy="212366"/>
          </a:xfrm>
        </p:grpSpPr>
        <p:sp>
          <p:nvSpPr>
            <p:cNvPr id="20" name="台形 19">
              <a:extLst>
                <a:ext uri="{FF2B5EF4-FFF2-40B4-BE49-F238E27FC236}">
                  <a16:creationId xmlns:a16="http://schemas.microsoft.com/office/drawing/2014/main" id="{ED05D47A-B05D-5D05-6D60-93547E1AC288}"/>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21" name="台形 20">
              <a:extLst>
                <a:ext uri="{FF2B5EF4-FFF2-40B4-BE49-F238E27FC236}">
                  <a16:creationId xmlns:a16="http://schemas.microsoft.com/office/drawing/2014/main" id="{8228CE42-571D-B0CB-09F3-A145E822A311}"/>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sp>
        <p:nvSpPr>
          <p:cNvPr id="31" name="四角形: 角を丸くする 30">
            <a:extLst>
              <a:ext uri="{FF2B5EF4-FFF2-40B4-BE49-F238E27FC236}">
                <a16:creationId xmlns:a16="http://schemas.microsoft.com/office/drawing/2014/main" id="{1AC90DE1-7F89-B4DA-A265-EEA9B4CC0A2F}"/>
              </a:ext>
            </a:extLst>
          </p:cNvPr>
          <p:cNvSpPr/>
          <p:nvPr/>
        </p:nvSpPr>
        <p:spPr bwMode="auto">
          <a:xfrm>
            <a:off x="4663792" y="2524502"/>
            <a:ext cx="875324"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ワークフロー</a:t>
            </a:r>
            <a:endParaRPr lang="en-US" altLang="ja-JP" sz="1200" dirty="0">
              <a:solidFill>
                <a:schemeClr val="tx1"/>
              </a:solidFill>
              <a:latin typeface="+mn-ea"/>
              <a:ea typeface="+mn-ea"/>
            </a:endParaRPr>
          </a:p>
          <a:p>
            <a:pPr algn="ctr"/>
            <a:r>
              <a:rPr lang="ja-JP" altLang="en-US" sz="1200" dirty="0">
                <a:solidFill>
                  <a:schemeClr val="tx1"/>
                </a:solidFill>
                <a:latin typeface="+mn-ea"/>
                <a:ea typeface="+mn-ea"/>
              </a:rPr>
              <a:t>画面</a:t>
            </a:r>
          </a:p>
        </p:txBody>
      </p:sp>
      <p:sp>
        <p:nvSpPr>
          <p:cNvPr id="35" name="四角形: 角を丸くする 34">
            <a:extLst>
              <a:ext uri="{FF2B5EF4-FFF2-40B4-BE49-F238E27FC236}">
                <a16:creationId xmlns:a16="http://schemas.microsoft.com/office/drawing/2014/main" id="{96FF0CF7-8F47-D205-C5D5-6EC11ECF5CFE}"/>
              </a:ext>
            </a:extLst>
          </p:cNvPr>
          <p:cNvSpPr/>
          <p:nvPr/>
        </p:nvSpPr>
        <p:spPr bwMode="auto">
          <a:xfrm>
            <a:off x="5695225" y="2524502"/>
            <a:ext cx="1296000"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臨床調査個人票作成画面</a:t>
            </a:r>
          </a:p>
        </p:txBody>
      </p:sp>
      <p:sp>
        <p:nvSpPr>
          <p:cNvPr id="41" name="四角形: 角を丸くする 40">
            <a:extLst>
              <a:ext uri="{FF2B5EF4-FFF2-40B4-BE49-F238E27FC236}">
                <a16:creationId xmlns:a16="http://schemas.microsoft.com/office/drawing/2014/main" id="{167C4088-8900-E4CB-F7D1-B61F60E22755}"/>
              </a:ext>
            </a:extLst>
          </p:cNvPr>
          <p:cNvSpPr/>
          <p:nvPr/>
        </p:nvSpPr>
        <p:spPr bwMode="auto">
          <a:xfrm>
            <a:off x="2706978" y="904656"/>
            <a:ext cx="1296000"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kumimoji="1" lang="ja-JP" altLang="en-US" sz="1200" dirty="0">
                <a:solidFill>
                  <a:schemeClr val="tx1"/>
                </a:solidFill>
                <a:latin typeface="+mn-ea"/>
                <a:ea typeface="+mn-ea"/>
              </a:rPr>
              <a:t>臨床調査個人票</a:t>
            </a:r>
            <a:endParaRPr kumimoji="1" lang="en-US" altLang="ja-JP" sz="1200" dirty="0">
              <a:solidFill>
                <a:schemeClr val="tx1"/>
              </a:solidFill>
              <a:latin typeface="+mn-ea"/>
              <a:ea typeface="+mn-ea"/>
            </a:endParaRPr>
          </a:p>
          <a:p>
            <a:pPr algn="ctr"/>
            <a:r>
              <a:rPr kumimoji="1" lang="ja-JP" altLang="en-US" sz="1200" dirty="0">
                <a:solidFill>
                  <a:schemeClr val="tx1"/>
                </a:solidFill>
                <a:latin typeface="+mn-ea"/>
                <a:ea typeface="+mn-ea"/>
              </a:rPr>
              <a:t>作成画面</a:t>
            </a:r>
          </a:p>
        </p:txBody>
      </p:sp>
      <p:sp>
        <p:nvSpPr>
          <p:cNvPr id="46" name="四角形: 角を丸くする 45">
            <a:extLst>
              <a:ext uri="{FF2B5EF4-FFF2-40B4-BE49-F238E27FC236}">
                <a16:creationId xmlns:a16="http://schemas.microsoft.com/office/drawing/2014/main" id="{C5B5068D-35C1-A4B7-B169-9F49C5A1AA19}"/>
              </a:ext>
            </a:extLst>
          </p:cNvPr>
          <p:cNvSpPr/>
          <p:nvPr/>
        </p:nvSpPr>
        <p:spPr bwMode="auto">
          <a:xfrm>
            <a:off x="7593535" y="904656"/>
            <a:ext cx="1296000"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臨床調査個人票出力画面</a:t>
            </a:r>
          </a:p>
        </p:txBody>
      </p:sp>
      <p:cxnSp>
        <p:nvCxnSpPr>
          <p:cNvPr id="23" name="直線コネクタ 22">
            <a:extLst>
              <a:ext uri="{FF2B5EF4-FFF2-40B4-BE49-F238E27FC236}">
                <a16:creationId xmlns:a16="http://schemas.microsoft.com/office/drawing/2014/main" id="{E35E0145-58DB-06CA-DDA3-02D2B816B34F}"/>
              </a:ext>
            </a:extLst>
          </p:cNvPr>
          <p:cNvCxnSpPr>
            <a:cxnSpLocks/>
            <a:stCxn id="6" idx="3"/>
            <a:endCxn id="41" idx="1"/>
          </p:cNvCxnSpPr>
          <p:nvPr/>
        </p:nvCxnSpPr>
        <p:spPr bwMode="auto">
          <a:xfrm>
            <a:off x="2551264" y="1215565"/>
            <a:ext cx="155714" cy="0"/>
          </a:xfrm>
          <a:prstGeom prst="line">
            <a:avLst/>
          </a:prstGeom>
          <a:solidFill>
            <a:schemeClr val="accent6"/>
          </a:solidFill>
          <a:ln w="38100">
            <a:solidFill>
              <a:srgbClr val="E27B26"/>
            </a:solidFill>
            <a:miter lim="800000"/>
            <a:headEnd/>
            <a:tailEnd type="triangle"/>
          </a:ln>
          <a:effectLst/>
        </p:spPr>
      </p:cxnSp>
      <p:cxnSp>
        <p:nvCxnSpPr>
          <p:cNvPr id="25" name="直線コネクタ 24">
            <a:extLst>
              <a:ext uri="{FF2B5EF4-FFF2-40B4-BE49-F238E27FC236}">
                <a16:creationId xmlns:a16="http://schemas.microsoft.com/office/drawing/2014/main" id="{D7F6B22B-6065-C3F1-A262-26903BEB5727}"/>
              </a:ext>
            </a:extLst>
          </p:cNvPr>
          <p:cNvCxnSpPr>
            <a:stCxn id="31" idx="3"/>
            <a:endCxn id="35" idx="1"/>
          </p:cNvCxnSpPr>
          <p:nvPr/>
        </p:nvCxnSpPr>
        <p:spPr bwMode="auto">
          <a:xfrm>
            <a:off x="5539116" y="2835411"/>
            <a:ext cx="156109" cy="0"/>
          </a:xfrm>
          <a:prstGeom prst="line">
            <a:avLst/>
          </a:prstGeom>
          <a:solidFill>
            <a:schemeClr val="accent6"/>
          </a:solidFill>
          <a:ln w="38100">
            <a:solidFill>
              <a:srgbClr val="E27B26"/>
            </a:solidFill>
            <a:miter lim="800000"/>
            <a:headEnd/>
            <a:tailEnd type="triangle"/>
          </a:ln>
          <a:effectLst/>
        </p:spPr>
      </p:cxnSp>
      <p:pic>
        <p:nvPicPr>
          <p:cNvPr id="24" name="03-1-②">
            <a:hlinkClick r:id="" action="ppaction://media"/>
            <a:extLst>
              <a:ext uri="{FF2B5EF4-FFF2-40B4-BE49-F238E27FC236}">
                <a16:creationId xmlns:a16="http://schemas.microsoft.com/office/drawing/2014/main" id="{CB7E6957-6152-6AFA-DF6C-F243985421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200" y="-701881"/>
            <a:ext cx="609600" cy="609600"/>
          </a:xfrm>
          <a:prstGeom prst="rect">
            <a:avLst/>
          </a:prstGeom>
        </p:spPr>
      </p:pic>
      <p:grpSp>
        <p:nvGrpSpPr>
          <p:cNvPr id="27" name="グループ化 26">
            <a:extLst>
              <a:ext uri="{FF2B5EF4-FFF2-40B4-BE49-F238E27FC236}">
                <a16:creationId xmlns:a16="http://schemas.microsoft.com/office/drawing/2014/main" id="{F7E7CC4A-902C-FF0F-3E0C-359A8BAA6596}"/>
              </a:ext>
            </a:extLst>
          </p:cNvPr>
          <p:cNvGrpSpPr/>
          <p:nvPr/>
        </p:nvGrpSpPr>
        <p:grpSpPr>
          <a:xfrm>
            <a:off x="1255262" y="895838"/>
            <a:ext cx="1295999" cy="811172"/>
            <a:chOff x="1569824" y="5028380"/>
            <a:chExt cx="1295999" cy="811172"/>
          </a:xfrm>
        </p:grpSpPr>
        <p:sp>
          <p:nvSpPr>
            <p:cNvPr id="28" name="フリーフォーム: 図形 27">
              <a:extLst>
                <a:ext uri="{FF2B5EF4-FFF2-40B4-BE49-F238E27FC236}">
                  <a16:creationId xmlns:a16="http://schemas.microsoft.com/office/drawing/2014/main" id="{5FADF614-94C5-4383-246E-6E43B783FC02}"/>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0" name="四角形: 角を丸くする 29">
              <a:extLst>
                <a:ext uri="{FF2B5EF4-FFF2-40B4-BE49-F238E27FC236}">
                  <a16:creationId xmlns:a16="http://schemas.microsoft.com/office/drawing/2014/main" id="{099AFD96-52E5-F288-EDCD-72D900CF5080}"/>
                </a:ext>
              </a:extLst>
            </p:cNvPr>
            <p:cNvSpPr/>
            <p:nvPr/>
          </p:nvSpPr>
          <p:spPr bwMode="auto">
            <a:xfrm>
              <a:off x="1569824" y="5028380"/>
              <a:ext cx="1295999"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2" name="グループ化 31">
            <a:extLst>
              <a:ext uri="{FF2B5EF4-FFF2-40B4-BE49-F238E27FC236}">
                <a16:creationId xmlns:a16="http://schemas.microsoft.com/office/drawing/2014/main" id="{83DC4B62-C551-9108-5275-ACCCA8632614}"/>
              </a:ext>
            </a:extLst>
          </p:cNvPr>
          <p:cNvGrpSpPr/>
          <p:nvPr/>
        </p:nvGrpSpPr>
        <p:grpSpPr>
          <a:xfrm>
            <a:off x="2704992" y="895838"/>
            <a:ext cx="1295999" cy="811172"/>
            <a:chOff x="1569824" y="5028380"/>
            <a:chExt cx="1295999" cy="811172"/>
          </a:xfrm>
        </p:grpSpPr>
        <p:sp>
          <p:nvSpPr>
            <p:cNvPr id="33" name="フリーフォーム: 図形 32">
              <a:extLst>
                <a:ext uri="{FF2B5EF4-FFF2-40B4-BE49-F238E27FC236}">
                  <a16:creationId xmlns:a16="http://schemas.microsoft.com/office/drawing/2014/main" id="{42C37309-1A62-FBFB-C9D2-1A8CCA6097CD}"/>
                </a:ext>
              </a:extLst>
            </p:cNvPr>
            <p:cNvSpPr/>
            <p:nvPr/>
          </p:nvSpPr>
          <p:spPr bwMode="auto">
            <a:xfrm>
              <a:off x="1839972"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4" name="四角形: 角を丸くする 33">
              <a:extLst>
                <a:ext uri="{FF2B5EF4-FFF2-40B4-BE49-F238E27FC236}">
                  <a16:creationId xmlns:a16="http://schemas.microsoft.com/office/drawing/2014/main" id="{A43DCECD-D788-1CF4-F320-E05B7CD1B8B2}"/>
                </a:ext>
              </a:extLst>
            </p:cNvPr>
            <p:cNvSpPr/>
            <p:nvPr/>
          </p:nvSpPr>
          <p:spPr bwMode="auto">
            <a:xfrm>
              <a:off x="1569824" y="5028380"/>
              <a:ext cx="1295999"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6" name="グループ化 35">
            <a:extLst>
              <a:ext uri="{FF2B5EF4-FFF2-40B4-BE49-F238E27FC236}">
                <a16:creationId xmlns:a16="http://schemas.microsoft.com/office/drawing/2014/main" id="{FCA60EE1-0602-2251-A673-A9E749BB76DA}"/>
              </a:ext>
            </a:extLst>
          </p:cNvPr>
          <p:cNvGrpSpPr/>
          <p:nvPr/>
        </p:nvGrpSpPr>
        <p:grpSpPr>
          <a:xfrm>
            <a:off x="4658996" y="2517969"/>
            <a:ext cx="875324" cy="811172"/>
            <a:chOff x="1776379" y="5028380"/>
            <a:chExt cx="875324" cy="811172"/>
          </a:xfrm>
        </p:grpSpPr>
        <p:sp>
          <p:nvSpPr>
            <p:cNvPr id="37" name="フリーフォーム: 図形 36">
              <a:extLst>
                <a:ext uri="{FF2B5EF4-FFF2-40B4-BE49-F238E27FC236}">
                  <a16:creationId xmlns:a16="http://schemas.microsoft.com/office/drawing/2014/main" id="{987342FB-57F8-93FB-8F32-9797BF391BFC}"/>
                </a:ext>
              </a:extLst>
            </p:cNvPr>
            <p:cNvSpPr/>
            <p:nvPr/>
          </p:nvSpPr>
          <p:spPr bwMode="auto">
            <a:xfrm>
              <a:off x="1839972"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8" name="四角形: 角を丸くする 37">
              <a:extLst>
                <a:ext uri="{FF2B5EF4-FFF2-40B4-BE49-F238E27FC236}">
                  <a16:creationId xmlns:a16="http://schemas.microsoft.com/office/drawing/2014/main" id="{B473609F-2C51-B998-947A-71C77F92FF36}"/>
                </a:ext>
              </a:extLst>
            </p:cNvPr>
            <p:cNvSpPr/>
            <p:nvPr/>
          </p:nvSpPr>
          <p:spPr bwMode="auto">
            <a:xfrm>
              <a:off x="1776379" y="5028380"/>
              <a:ext cx="875324"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9" name="グループ化 38">
            <a:extLst>
              <a:ext uri="{FF2B5EF4-FFF2-40B4-BE49-F238E27FC236}">
                <a16:creationId xmlns:a16="http://schemas.microsoft.com/office/drawing/2014/main" id="{8FE29FD7-CEE5-4E2C-8B21-6A225F551500}"/>
              </a:ext>
            </a:extLst>
          </p:cNvPr>
          <p:cNvGrpSpPr/>
          <p:nvPr/>
        </p:nvGrpSpPr>
        <p:grpSpPr>
          <a:xfrm>
            <a:off x="5695225" y="2517969"/>
            <a:ext cx="1296000" cy="811172"/>
            <a:chOff x="1577231" y="5028380"/>
            <a:chExt cx="1296000" cy="811172"/>
          </a:xfrm>
        </p:grpSpPr>
        <p:sp>
          <p:nvSpPr>
            <p:cNvPr id="40" name="フリーフォーム: 図形 39">
              <a:extLst>
                <a:ext uri="{FF2B5EF4-FFF2-40B4-BE49-F238E27FC236}">
                  <a16:creationId xmlns:a16="http://schemas.microsoft.com/office/drawing/2014/main" id="{5FF01D21-817B-D426-C42C-98661B8410E5}"/>
                </a:ext>
              </a:extLst>
            </p:cNvPr>
            <p:cNvSpPr/>
            <p:nvPr/>
          </p:nvSpPr>
          <p:spPr bwMode="auto">
            <a:xfrm>
              <a:off x="1839972"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2" name="四角形: 角を丸くする 41">
              <a:extLst>
                <a:ext uri="{FF2B5EF4-FFF2-40B4-BE49-F238E27FC236}">
                  <a16:creationId xmlns:a16="http://schemas.microsoft.com/office/drawing/2014/main" id="{7A879604-7205-3155-367B-DD23069EB62C}"/>
                </a:ext>
              </a:extLst>
            </p:cNvPr>
            <p:cNvSpPr/>
            <p:nvPr/>
          </p:nvSpPr>
          <p:spPr bwMode="auto">
            <a:xfrm>
              <a:off x="1577231" y="5028380"/>
              <a:ext cx="1296000"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43" name="グループ化 42">
            <a:extLst>
              <a:ext uri="{FF2B5EF4-FFF2-40B4-BE49-F238E27FC236}">
                <a16:creationId xmlns:a16="http://schemas.microsoft.com/office/drawing/2014/main" id="{19426667-3522-8DFA-EF98-64A9B077D411}"/>
              </a:ext>
            </a:extLst>
          </p:cNvPr>
          <p:cNvGrpSpPr/>
          <p:nvPr/>
        </p:nvGrpSpPr>
        <p:grpSpPr>
          <a:xfrm>
            <a:off x="7598635" y="895838"/>
            <a:ext cx="1295999" cy="811172"/>
            <a:chOff x="1569824" y="5028380"/>
            <a:chExt cx="1295999" cy="811172"/>
          </a:xfrm>
        </p:grpSpPr>
        <p:sp>
          <p:nvSpPr>
            <p:cNvPr id="44" name="フリーフォーム: 図形 43">
              <a:extLst>
                <a:ext uri="{FF2B5EF4-FFF2-40B4-BE49-F238E27FC236}">
                  <a16:creationId xmlns:a16="http://schemas.microsoft.com/office/drawing/2014/main" id="{60362945-C7CF-10CD-5274-CD5454AF6998}"/>
                </a:ext>
              </a:extLst>
            </p:cNvPr>
            <p:cNvSpPr/>
            <p:nvPr/>
          </p:nvSpPr>
          <p:spPr bwMode="auto">
            <a:xfrm>
              <a:off x="1839972"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5" name="四角形: 角を丸くする 44">
              <a:extLst>
                <a:ext uri="{FF2B5EF4-FFF2-40B4-BE49-F238E27FC236}">
                  <a16:creationId xmlns:a16="http://schemas.microsoft.com/office/drawing/2014/main" id="{DB24600C-B30F-6ED2-356B-EDA8569A445B}"/>
                </a:ext>
              </a:extLst>
            </p:cNvPr>
            <p:cNvSpPr/>
            <p:nvPr/>
          </p:nvSpPr>
          <p:spPr bwMode="auto">
            <a:xfrm>
              <a:off x="1569824" y="5028380"/>
              <a:ext cx="1295999"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Click="0" advTm="41600">
        <p:fade/>
      </p:transition>
    </mc:Choice>
    <mc:Fallback xmlns="">
      <p:transition spd="med" advClick="0" advTm="41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82" fill="hold"/>
                                        <p:tgtEl>
                                          <p:spTgt spid="24"/>
                                        </p:tgtEl>
                                      </p:cBhvr>
                                    </p:cmd>
                                  </p:childTnLst>
                                </p:cTn>
                              </p:par>
                              <p:par>
                                <p:cTn id="7" presetID="10" presetClass="entr" presetSubtype="0" fill="hold" nodeType="withEffect">
                                  <p:stCondLst>
                                    <p:cond delay="650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15" presetClass="emph" presetSubtype="0" nodeType="withEffect">
                                  <p:stCondLst>
                                    <p:cond delay="6500"/>
                                  </p:stCondLst>
                                  <p:childTnLst>
                                    <p:set>
                                      <p:cBhvr override="childStyle">
                                        <p:cTn id="11" dur="7000"/>
                                        <p:tgtEl>
                                          <p:spTgt spid="26">
                                            <p:txEl>
                                              <p:pRg st="0" end="0"/>
                                            </p:txEl>
                                          </p:spTgt>
                                        </p:tgtEl>
                                        <p:attrNameLst>
                                          <p:attrName>style.fontWeight</p:attrName>
                                        </p:attrNameLst>
                                      </p:cBhvr>
                                      <p:to>
                                        <p:strVal val="bold"/>
                                      </p:to>
                                    </p:set>
                                  </p:childTnLst>
                                </p:cTn>
                              </p:par>
                              <p:par>
                                <p:cTn id="12" presetID="15" presetClass="emph" presetSubtype="0" nodeType="withEffect">
                                  <p:stCondLst>
                                    <p:cond delay="6500"/>
                                  </p:stCondLst>
                                  <p:childTnLst>
                                    <p:set>
                                      <p:cBhvr override="childStyle">
                                        <p:cTn id="13" dur="7000"/>
                                        <p:tgtEl>
                                          <p:spTgt spid="6">
                                            <p:txEl>
                                              <p:pRg st="0" end="0"/>
                                            </p:txEl>
                                          </p:spTgt>
                                        </p:tgtEl>
                                        <p:attrNameLst>
                                          <p:attrName>style.fontWeight</p:attrName>
                                        </p:attrNameLst>
                                      </p:cBhvr>
                                      <p:to>
                                        <p:strVal val="bold"/>
                                      </p:to>
                                    </p:set>
                                  </p:childTnLst>
                                </p:cTn>
                              </p:par>
                              <p:par>
                                <p:cTn id="14" presetID="15" presetClass="emph" presetSubtype="0" nodeType="withEffect">
                                  <p:stCondLst>
                                    <p:cond delay="6500"/>
                                  </p:stCondLst>
                                  <p:childTnLst>
                                    <p:set>
                                      <p:cBhvr override="childStyle">
                                        <p:cTn id="15" dur="7000"/>
                                        <p:tgtEl>
                                          <p:spTgt spid="6">
                                            <p:txEl>
                                              <p:pRg st="1" end="1"/>
                                            </p:txEl>
                                          </p:spTgt>
                                        </p:tgtEl>
                                        <p:attrNameLst>
                                          <p:attrName>style.fontWeight</p:attrName>
                                        </p:attrNameLst>
                                      </p:cBhvr>
                                      <p:to>
                                        <p:strVal val="bold"/>
                                      </p:to>
                                    </p:set>
                                  </p:childTnLst>
                                </p:cTn>
                              </p:par>
                              <p:par>
                                <p:cTn id="16" presetID="3" presetClass="emph" presetSubtype="1" nodeType="withEffect">
                                  <p:stCondLst>
                                    <p:cond delay="6500"/>
                                  </p:stCondLst>
                                  <p:childTnLst>
                                    <p:set>
                                      <p:cBhvr override="childStyle">
                                        <p:cTn id="17" dur="7000"/>
                                        <p:tgtEl>
                                          <p:spTgt spid="6">
                                            <p:txEl>
                                              <p:pRg st="0" end="0"/>
                                            </p:txEl>
                                          </p:spTgt>
                                        </p:tgtEl>
                                        <p:attrNameLst>
                                          <p:attrName>style.color</p:attrName>
                                        </p:attrNameLst>
                                      </p:cBhvr>
                                      <p:to>
                                        <p:clrVal>
                                          <a:srgbClr val="EB5032"/>
                                        </p:clrVal>
                                      </p:to>
                                    </p:set>
                                  </p:childTnLst>
                                </p:cTn>
                              </p:par>
                              <p:par>
                                <p:cTn id="18" presetID="3" presetClass="emph" presetSubtype="1" nodeType="withEffect">
                                  <p:stCondLst>
                                    <p:cond delay="6500"/>
                                  </p:stCondLst>
                                  <p:childTnLst>
                                    <p:set>
                                      <p:cBhvr override="childStyle">
                                        <p:cTn id="19" dur="7000"/>
                                        <p:tgtEl>
                                          <p:spTgt spid="6">
                                            <p:txEl>
                                              <p:pRg st="1" end="1"/>
                                            </p:txEl>
                                          </p:spTgt>
                                        </p:tgtEl>
                                        <p:attrNameLst>
                                          <p:attrName>style.color</p:attrName>
                                        </p:attrNameLst>
                                      </p:cBhvr>
                                      <p:to>
                                        <p:clrVal>
                                          <a:srgbClr val="EB5032"/>
                                        </p:clrVal>
                                      </p:to>
                                    </p:set>
                                  </p:childTnLst>
                                </p:cTn>
                              </p:par>
                              <p:par>
                                <p:cTn id="20" presetID="3" presetClass="emph" presetSubtype="1" nodeType="withEffect">
                                  <p:stCondLst>
                                    <p:cond delay="6500"/>
                                  </p:stCondLst>
                                  <p:childTnLst>
                                    <p:set>
                                      <p:cBhvr override="childStyle">
                                        <p:cTn id="21" dur="7000"/>
                                        <p:tgtEl>
                                          <p:spTgt spid="26">
                                            <p:txEl>
                                              <p:pRg st="0" end="0"/>
                                            </p:txEl>
                                          </p:spTgt>
                                        </p:tgtEl>
                                        <p:attrNameLst>
                                          <p:attrName>style.color</p:attrName>
                                        </p:attrNameLst>
                                      </p:cBhvr>
                                      <p:to>
                                        <p:clrVal>
                                          <a:srgbClr val="EB5032"/>
                                        </p:clrVal>
                                      </p:to>
                                    </p:set>
                                  </p:childTnLst>
                                </p:cTn>
                              </p:par>
                              <p:par>
                                <p:cTn id="22" presetID="10" presetClass="exit" presetSubtype="0" fill="hold" nodeType="withEffect">
                                  <p:stCondLst>
                                    <p:cond delay="1350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10" presetClass="entr" presetSubtype="0" fill="hold" nodeType="withEffect">
                                  <p:stCondLst>
                                    <p:cond delay="140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5" presetClass="emph" presetSubtype="0" nodeType="withEffect">
                                  <p:stCondLst>
                                    <p:cond delay="14000"/>
                                  </p:stCondLst>
                                  <p:childTnLst>
                                    <p:set>
                                      <p:cBhvr override="childStyle">
                                        <p:cTn id="29" dur="6000"/>
                                        <p:tgtEl>
                                          <p:spTgt spid="26">
                                            <p:txEl>
                                              <p:pRg st="1" end="1"/>
                                            </p:txEl>
                                          </p:spTgt>
                                        </p:tgtEl>
                                        <p:attrNameLst>
                                          <p:attrName>style.fontWeight</p:attrName>
                                        </p:attrNameLst>
                                      </p:cBhvr>
                                      <p:to>
                                        <p:strVal val="bold"/>
                                      </p:to>
                                    </p:set>
                                  </p:childTnLst>
                                </p:cTn>
                              </p:par>
                              <p:par>
                                <p:cTn id="30" presetID="15" presetClass="emph" presetSubtype="0" nodeType="withEffect">
                                  <p:stCondLst>
                                    <p:cond delay="14000"/>
                                  </p:stCondLst>
                                  <p:childTnLst>
                                    <p:set>
                                      <p:cBhvr override="childStyle">
                                        <p:cTn id="31" dur="6000"/>
                                        <p:tgtEl>
                                          <p:spTgt spid="41">
                                            <p:txEl>
                                              <p:pRg st="0" end="0"/>
                                            </p:txEl>
                                          </p:spTgt>
                                        </p:tgtEl>
                                        <p:attrNameLst>
                                          <p:attrName>style.fontWeight</p:attrName>
                                        </p:attrNameLst>
                                      </p:cBhvr>
                                      <p:to>
                                        <p:strVal val="bold"/>
                                      </p:to>
                                    </p:set>
                                  </p:childTnLst>
                                </p:cTn>
                              </p:par>
                              <p:par>
                                <p:cTn id="32" presetID="15" presetClass="emph" presetSubtype="0" nodeType="withEffect">
                                  <p:stCondLst>
                                    <p:cond delay="14000"/>
                                  </p:stCondLst>
                                  <p:childTnLst>
                                    <p:set>
                                      <p:cBhvr override="childStyle">
                                        <p:cTn id="33" dur="6000"/>
                                        <p:tgtEl>
                                          <p:spTgt spid="41">
                                            <p:txEl>
                                              <p:pRg st="1" end="1"/>
                                            </p:txEl>
                                          </p:spTgt>
                                        </p:tgtEl>
                                        <p:attrNameLst>
                                          <p:attrName>style.fontWeight</p:attrName>
                                        </p:attrNameLst>
                                      </p:cBhvr>
                                      <p:to>
                                        <p:strVal val="bold"/>
                                      </p:to>
                                    </p:set>
                                  </p:childTnLst>
                                </p:cTn>
                              </p:par>
                              <p:par>
                                <p:cTn id="34" presetID="3" presetClass="emph" presetSubtype="1" nodeType="withEffect">
                                  <p:stCondLst>
                                    <p:cond delay="14000"/>
                                  </p:stCondLst>
                                  <p:childTnLst>
                                    <p:set>
                                      <p:cBhvr override="childStyle">
                                        <p:cTn id="35" dur="6000"/>
                                        <p:tgtEl>
                                          <p:spTgt spid="41">
                                            <p:txEl>
                                              <p:pRg st="0" end="0"/>
                                            </p:txEl>
                                          </p:spTgt>
                                        </p:tgtEl>
                                        <p:attrNameLst>
                                          <p:attrName>style.color</p:attrName>
                                        </p:attrNameLst>
                                      </p:cBhvr>
                                      <p:to>
                                        <p:clrVal>
                                          <a:srgbClr val="EB5032"/>
                                        </p:clrVal>
                                      </p:to>
                                    </p:set>
                                  </p:childTnLst>
                                </p:cTn>
                              </p:par>
                              <p:par>
                                <p:cTn id="36" presetID="3" presetClass="emph" presetSubtype="1" nodeType="withEffect">
                                  <p:stCondLst>
                                    <p:cond delay="14000"/>
                                  </p:stCondLst>
                                  <p:childTnLst>
                                    <p:set>
                                      <p:cBhvr override="childStyle">
                                        <p:cTn id="37" dur="6000"/>
                                        <p:tgtEl>
                                          <p:spTgt spid="41">
                                            <p:txEl>
                                              <p:pRg st="1" end="1"/>
                                            </p:txEl>
                                          </p:spTgt>
                                        </p:tgtEl>
                                        <p:attrNameLst>
                                          <p:attrName>style.color</p:attrName>
                                        </p:attrNameLst>
                                      </p:cBhvr>
                                      <p:to>
                                        <p:clrVal>
                                          <a:srgbClr val="EB5032"/>
                                        </p:clrVal>
                                      </p:to>
                                    </p:set>
                                  </p:childTnLst>
                                </p:cTn>
                              </p:par>
                              <p:par>
                                <p:cTn id="38" presetID="3" presetClass="emph" presetSubtype="1" nodeType="withEffect">
                                  <p:stCondLst>
                                    <p:cond delay="14000"/>
                                  </p:stCondLst>
                                  <p:childTnLst>
                                    <p:set>
                                      <p:cBhvr override="childStyle">
                                        <p:cTn id="39" dur="6000"/>
                                        <p:tgtEl>
                                          <p:spTgt spid="26">
                                            <p:txEl>
                                              <p:pRg st="1" end="1"/>
                                            </p:txEl>
                                          </p:spTgt>
                                        </p:tgtEl>
                                        <p:attrNameLst>
                                          <p:attrName>style.color</p:attrName>
                                        </p:attrNameLst>
                                      </p:cBhvr>
                                      <p:to>
                                        <p:clrVal>
                                          <a:srgbClr val="EB5032"/>
                                        </p:clrVal>
                                      </p:to>
                                    </p:set>
                                  </p:childTnLst>
                                </p:cTn>
                              </p:par>
                              <p:par>
                                <p:cTn id="40" presetID="10" presetClass="exit" presetSubtype="0" fill="hold" nodeType="withEffect">
                                  <p:stCondLst>
                                    <p:cond delay="20000"/>
                                  </p:stCondLst>
                                  <p:childTnLst>
                                    <p:animEffect transition="out" filter="fade">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par>
                                <p:cTn id="43" presetID="10" presetClass="entr" presetSubtype="0" fill="hold" nodeType="withEffect">
                                  <p:stCondLst>
                                    <p:cond delay="2050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5" presetClass="emph" presetSubtype="0" nodeType="withEffect">
                                  <p:stCondLst>
                                    <p:cond delay="20500"/>
                                  </p:stCondLst>
                                  <p:childTnLst>
                                    <p:set>
                                      <p:cBhvr override="childStyle">
                                        <p:cTn id="47" dur="3000"/>
                                        <p:tgtEl>
                                          <p:spTgt spid="13">
                                            <p:txEl>
                                              <p:pRg st="0" end="0"/>
                                            </p:txEl>
                                          </p:spTgt>
                                        </p:tgtEl>
                                        <p:attrNameLst>
                                          <p:attrName>style.fontWeight</p:attrName>
                                        </p:attrNameLst>
                                      </p:cBhvr>
                                      <p:to>
                                        <p:strVal val="bold"/>
                                      </p:to>
                                    </p:set>
                                  </p:childTnLst>
                                </p:cTn>
                              </p:par>
                              <p:par>
                                <p:cTn id="48" presetID="15" presetClass="emph" presetSubtype="0" nodeType="withEffect">
                                  <p:stCondLst>
                                    <p:cond delay="20500"/>
                                  </p:stCondLst>
                                  <p:childTnLst>
                                    <p:set>
                                      <p:cBhvr override="childStyle">
                                        <p:cTn id="49" dur="3000"/>
                                        <p:tgtEl>
                                          <p:spTgt spid="31">
                                            <p:txEl>
                                              <p:pRg st="0" end="0"/>
                                            </p:txEl>
                                          </p:spTgt>
                                        </p:tgtEl>
                                        <p:attrNameLst>
                                          <p:attrName>style.fontWeight</p:attrName>
                                        </p:attrNameLst>
                                      </p:cBhvr>
                                      <p:to>
                                        <p:strVal val="bold"/>
                                      </p:to>
                                    </p:set>
                                  </p:childTnLst>
                                </p:cTn>
                              </p:par>
                              <p:par>
                                <p:cTn id="50" presetID="15" presetClass="emph" presetSubtype="0" nodeType="withEffect">
                                  <p:stCondLst>
                                    <p:cond delay="20500"/>
                                  </p:stCondLst>
                                  <p:childTnLst>
                                    <p:set>
                                      <p:cBhvr override="childStyle">
                                        <p:cTn id="51" dur="3000"/>
                                        <p:tgtEl>
                                          <p:spTgt spid="31">
                                            <p:txEl>
                                              <p:pRg st="1" end="1"/>
                                            </p:txEl>
                                          </p:spTgt>
                                        </p:tgtEl>
                                        <p:attrNameLst>
                                          <p:attrName>style.fontWeight</p:attrName>
                                        </p:attrNameLst>
                                      </p:cBhvr>
                                      <p:to>
                                        <p:strVal val="bold"/>
                                      </p:to>
                                    </p:set>
                                  </p:childTnLst>
                                </p:cTn>
                              </p:par>
                              <p:par>
                                <p:cTn id="52" presetID="3" presetClass="emph" presetSubtype="1" nodeType="withEffect">
                                  <p:stCondLst>
                                    <p:cond delay="20500"/>
                                  </p:stCondLst>
                                  <p:childTnLst>
                                    <p:set>
                                      <p:cBhvr override="childStyle">
                                        <p:cTn id="53" dur="3000"/>
                                        <p:tgtEl>
                                          <p:spTgt spid="31">
                                            <p:txEl>
                                              <p:pRg st="0" end="0"/>
                                            </p:txEl>
                                          </p:spTgt>
                                        </p:tgtEl>
                                        <p:attrNameLst>
                                          <p:attrName>style.color</p:attrName>
                                        </p:attrNameLst>
                                      </p:cBhvr>
                                      <p:to>
                                        <p:clrVal>
                                          <a:srgbClr val="EB5032"/>
                                        </p:clrVal>
                                      </p:to>
                                    </p:set>
                                  </p:childTnLst>
                                </p:cTn>
                              </p:par>
                              <p:par>
                                <p:cTn id="54" presetID="3" presetClass="emph" presetSubtype="1" nodeType="withEffect">
                                  <p:stCondLst>
                                    <p:cond delay="20500"/>
                                  </p:stCondLst>
                                  <p:childTnLst>
                                    <p:set>
                                      <p:cBhvr override="childStyle">
                                        <p:cTn id="55" dur="3000"/>
                                        <p:tgtEl>
                                          <p:spTgt spid="31">
                                            <p:txEl>
                                              <p:pRg st="1" end="1"/>
                                            </p:txEl>
                                          </p:spTgt>
                                        </p:tgtEl>
                                        <p:attrNameLst>
                                          <p:attrName>style.color</p:attrName>
                                        </p:attrNameLst>
                                      </p:cBhvr>
                                      <p:to>
                                        <p:clrVal>
                                          <a:srgbClr val="EB5032"/>
                                        </p:clrVal>
                                      </p:to>
                                    </p:set>
                                  </p:childTnLst>
                                </p:cTn>
                              </p:par>
                              <p:par>
                                <p:cTn id="56" presetID="3" presetClass="emph" presetSubtype="1" nodeType="withEffect">
                                  <p:stCondLst>
                                    <p:cond delay="20500"/>
                                  </p:stCondLst>
                                  <p:childTnLst>
                                    <p:set>
                                      <p:cBhvr override="childStyle">
                                        <p:cTn id="57" dur="3000"/>
                                        <p:tgtEl>
                                          <p:spTgt spid="13">
                                            <p:txEl>
                                              <p:pRg st="0" end="0"/>
                                            </p:txEl>
                                          </p:spTgt>
                                        </p:tgtEl>
                                        <p:attrNameLst>
                                          <p:attrName>style.color</p:attrName>
                                        </p:attrNameLst>
                                      </p:cBhvr>
                                      <p:to>
                                        <p:clrVal>
                                          <a:srgbClr val="EB5032"/>
                                        </p:clrVal>
                                      </p:to>
                                    </p:set>
                                  </p:childTnLst>
                                </p:cTn>
                              </p:par>
                              <p:par>
                                <p:cTn id="58" presetID="10" presetClass="exit" presetSubtype="0" fill="hold" nodeType="withEffect">
                                  <p:stCondLst>
                                    <p:cond delay="23500"/>
                                  </p:stCondLst>
                                  <p:childTnLst>
                                    <p:animEffect transition="out" filter="fade">
                                      <p:cBhvr>
                                        <p:cTn id="59" dur="500"/>
                                        <p:tgtEl>
                                          <p:spTgt spid="36"/>
                                        </p:tgtEl>
                                      </p:cBhvr>
                                    </p:animEffect>
                                    <p:set>
                                      <p:cBhvr>
                                        <p:cTn id="60" dur="1" fill="hold">
                                          <p:stCondLst>
                                            <p:cond delay="499"/>
                                          </p:stCondLst>
                                        </p:cTn>
                                        <p:tgtEl>
                                          <p:spTgt spid="36"/>
                                        </p:tgtEl>
                                        <p:attrNameLst>
                                          <p:attrName>style.visibility</p:attrName>
                                        </p:attrNameLst>
                                      </p:cBhvr>
                                      <p:to>
                                        <p:strVal val="hidden"/>
                                      </p:to>
                                    </p:set>
                                  </p:childTnLst>
                                </p:cTn>
                              </p:par>
                              <p:par>
                                <p:cTn id="61" presetID="10" presetClass="entr" presetSubtype="0" fill="hold" nodeType="withEffect">
                                  <p:stCondLst>
                                    <p:cond delay="2400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5" presetClass="emph" presetSubtype="0" nodeType="withEffect">
                                  <p:stCondLst>
                                    <p:cond delay="24000"/>
                                  </p:stCondLst>
                                  <p:childTnLst>
                                    <p:set>
                                      <p:cBhvr override="childStyle">
                                        <p:cTn id="65" dur="3500"/>
                                        <p:tgtEl>
                                          <p:spTgt spid="13">
                                            <p:txEl>
                                              <p:pRg st="1" end="1"/>
                                            </p:txEl>
                                          </p:spTgt>
                                        </p:tgtEl>
                                        <p:attrNameLst>
                                          <p:attrName>style.fontWeight</p:attrName>
                                        </p:attrNameLst>
                                      </p:cBhvr>
                                      <p:to>
                                        <p:strVal val="bold"/>
                                      </p:to>
                                    </p:set>
                                  </p:childTnLst>
                                </p:cTn>
                              </p:par>
                              <p:par>
                                <p:cTn id="66" presetID="15" presetClass="emph" presetSubtype="0" nodeType="withEffect">
                                  <p:stCondLst>
                                    <p:cond delay="24000"/>
                                  </p:stCondLst>
                                  <p:childTnLst>
                                    <p:set>
                                      <p:cBhvr override="childStyle">
                                        <p:cTn id="67" dur="3500"/>
                                        <p:tgtEl>
                                          <p:spTgt spid="35">
                                            <p:txEl>
                                              <p:pRg st="0" end="0"/>
                                            </p:txEl>
                                          </p:spTgt>
                                        </p:tgtEl>
                                        <p:attrNameLst>
                                          <p:attrName>style.fontWeight</p:attrName>
                                        </p:attrNameLst>
                                      </p:cBhvr>
                                      <p:to>
                                        <p:strVal val="bold"/>
                                      </p:to>
                                    </p:set>
                                  </p:childTnLst>
                                </p:cTn>
                              </p:par>
                              <p:par>
                                <p:cTn id="68" presetID="3" presetClass="emph" presetSubtype="1" nodeType="withEffect">
                                  <p:stCondLst>
                                    <p:cond delay="24000"/>
                                  </p:stCondLst>
                                  <p:childTnLst>
                                    <p:set>
                                      <p:cBhvr override="childStyle">
                                        <p:cTn id="69" dur="3500"/>
                                        <p:tgtEl>
                                          <p:spTgt spid="35">
                                            <p:txEl>
                                              <p:pRg st="0" end="0"/>
                                            </p:txEl>
                                          </p:spTgt>
                                        </p:tgtEl>
                                        <p:attrNameLst>
                                          <p:attrName>style.color</p:attrName>
                                        </p:attrNameLst>
                                      </p:cBhvr>
                                      <p:to>
                                        <p:clrVal>
                                          <a:srgbClr val="EB5032"/>
                                        </p:clrVal>
                                      </p:to>
                                    </p:set>
                                  </p:childTnLst>
                                </p:cTn>
                              </p:par>
                              <p:par>
                                <p:cTn id="70" presetID="3" presetClass="emph" presetSubtype="1" nodeType="withEffect">
                                  <p:stCondLst>
                                    <p:cond delay="24000"/>
                                  </p:stCondLst>
                                  <p:childTnLst>
                                    <p:set>
                                      <p:cBhvr override="childStyle">
                                        <p:cTn id="71" dur="3500"/>
                                        <p:tgtEl>
                                          <p:spTgt spid="13">
                                            <p:txEl>
                                              <p:pRg st="1" end="1"/>
                                            </p:txEl>
                                          </p:spTgt>
                                        </p:tgtEl>
                                        <p:attrNameLst>
                                          <p:attrName>style.color</p:attrName>
                                        </p:attrNameLst>
                                      </p:cBhvr>
                                      <p:to>
                                        <p:clrVal>
                                          <a:srgbClr val="EB5032"/>
                                        </p:clrVal>
                                      </p:to>
                                    </p:set>
                                  </p:childTnLst>
                                </p:cTn>
                              </p:par>
                              <p:par>
                                <p:cTn id="72" presetID="10" presetClass="exit" presetSubtype="0" fill="hold" nodeType="withEffect">
                                  <p:stCondLst>
                                    <p:cond delay="27500"/>
                                  </p:stCondLst>
                                  <p:childTnLst>
                                    <p:animEffect transition="out" filter="fad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par>
                                <p:cTn id="75" presetID="10" presetClass="entr" presetSubtype="0" fill="hold" nodeType="withEffect">
                                  <p:stCondLst>
                                    <p:cond delay="2800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15" presetClass="emph" presetSubtype="0" nodeType="withEffect">
                                  <p:stCondLst>
                                    <p:cond delay="28000"/>
                                  </p:stCondLst>
                                  <p:childTnLst>
                                    <p:set>
                                      <p:cBhvr override="childStyle">
                                        <p:cTn id="79" dur="6500"/>
                                        <p:tgtEl>
                                          <p:spTgt spid="14">
                                            <p:txEl>
                                              <p:pRg st="0" end="0"/>
                                            </p:txEl>
                                          </p:spTgt>
                                        </p:tgtEl>
                                        <p:attrNameLst>
                                          <p:attrName>style.fontWeight</p:attrName>
                                        </p:attrNameLst>
                                      </p:cBhvr>
                                      <p:to>
                                        <p:strVal val="bold"/>
                                      </p:to>
                                    </p:set>
                                  </p:childTnLst>
                                </p:cTn>
                              </p:par>
                              <p:par>
                                <p:cTn id="80" presetID="15" presetClass="emph" presetSubtype="0" nodeType="withEffect">
                                  <p:stCondLst>
                                    <p:cond delay="28000"/>
                                  </p:stCondLst>
                                  <p:childTnLst>
                                    <p:set>
                                      <p:cBhvr override="childStyle">
                                        <p:cTn id="81" dur="6500"/>
                                        <p:tgtEl>
                                          <p:spTgt spid="46">
                                            <p:txEl>
                                              <p:pRg st="0" end="0"/>
                                            </p:txEl>
                                          </p:spTgt>
                                        </p:tgtEl>
                                        <p:attrNameLst>
                                          <p:attrName>style.fontWeight</p:attrName>
                                        </p:attrNameLst>
                                      </p:cBhvr>
                                      <p:to>
                                        <p:strVal val="bold"/>
                                      </p:to>
                                    </p:set>
                                  </p:childTnLst>
                                </p:cTn>
                              </p:par>
                              <p:par>
                                <p:cTn id="82" presetID="3" presetClass="emph" presetSubtype="1" nodeType="withEffect">
                                  <p:stCondLst>
                                    <p:cond delay="28000"/>
                                  </p:stCondLst>
                                  <p:childTnLst>
                                    <p:set>
                                      <p:cBhvr override="childStyle">
                                        <p:cTn id="83" dur="6500"/>
                                        <p:tgtEl>
                                          <p:spTgt spid="46">
                                            <p:txEl>
                                              <p:pRg st="0" end="0"/>
                                            </p:txEl>
                                          </p:spTgt>
                                        </p:tgtEl>
                                        <p:attrNameLst>
                                          <p:attrName>style.color</p:attrName>
                                        </p:attrNameLst>
                                      </p:cBhvr>
                                      <p:to>
                                        <p:clrVal>
                                          <a:srgbClr val="EB5032"/>
                                        </p:clrVal>
                                      </p:to>
                                    </p:set>
                                  </p:childTnLst>
                                </p:cTn>
                              </p:par>
                              <p:par>
                                <p:cTn id="84" presetID="3" presetClass="emph" presetSubtype="1" nodeType="withEffect">
                                  <p:stCondLst>
                                    <p:cond delay="28000"/>
                                  </p:stCondLst>
                                  <p:childTnLst>
                                    <p:set>
                                      <p:cBhvr override="childStyle">
                                        <p:cTn id="85" dur="6500"/>
                                        <p:tgtEl>
                                          <p:spTgt spid="14">
                                            <p:txEl>
                                              <p:pRg st="0" end="0"/>
                                            </p:txEl>
                                          </p:spTgt>
                                        </p:tgtEl>
                                        <p:attrNameLst>
                                          <p:attrName>style.color</p:attrName>
                                        </p:attrNameLst>
                                      </p:cBhvr>
                                      <p:to>
                                        <p:clrVal>
                                          <a:srgbClr val="EB5032"/>
                                        </p:clrVal>
                                      </p:to>
                                    </p:set>
                                  </p:childTnLst>
                                </p:cTn>
                              </p:par>
                              <p:par>
                                <p:cTn id="86" presetID="10" presetClass="exit" presetSubtype="0" fill="hold" nodeType="withEffect">
                                  <p:stCondLst>
                                    <p:cond delay="3450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プレースホルダー 21">
            <a:extLst>
              <a:ext uri="{FF2B5EF4-FFF2-40B4-BE49-F238E27FC236}">
                <a16:creationId xmlns:a16="http://schemas.microsoft.com/office/drawing/2014/main" id="{D03A554F-66A3-92D2-58C8-CF1E822E8FA3}"/>
              </a:ext>
            </a:extLst>
          </p:cNvPr>
          <p:cNvSpPr>
            <a:spLocks noGrp="1"/>
          </p:cNvSpPr>
          <p:nvPr>
            <p:ph type="body" sz="quarter" idx="14"/>
          </p:nvPr>
        </p:nvSpPr>
        <p:spPr/>
        <p:txBody>
          <a:bodyPr/>
          <a:lstStyle/>
          <a:p>
            <a:pPr>
              <a:lnSpc>
                <a:spcPct val="90000"/>
              </a:lnSpc>
              <a:spcBef>
                <a:spcPts val="0"/>
              </a:spcBef>
            </a:pPr>
            <a:r>
              <a:rPr lang="ja-JP" altLang="en-US" dirty="0"/>
              <a:t>難病</a:t>
            </a:r>
            <a:r>
              <a:rPr lang="en-US" altLang="ja-JP" dirty="0"/>
              <a:t>DB</a:t>
            </a:r>
            <a:r>
              <a:rPr lang="ja-JP" altLang="en-US" dirty="0"/>
              <a:t>で臨個票を更新する操作に使用する各画面について説明します。</a:t>
            </a:r>
            <a:endParaRPr lang="en-US" altLang="ja-JP" dirty="0"/>
          </a:p>
        </p:txBody>
      </p:sp>
      <p:sp>
        <p:nvSpPr>
          <p:cNvPr id="24" name="テキスト プレースホルダー 23">
            <a:extLst>
              <a:ext uri="{FF2B5EF4-FFF2-40B4-BE49-F238E27FC236}">
                <a16:creationId xmlns:a16="http://schemas.microsoft.com/office/drawing/2014/main" id="{BCAE00D8-AB8B-C220-E0B5-B1524018DEB8}"/>
              </a:ext>
            </a:extLst>
          </p:cNvPr>
          <p:cNvSpPr>
            <a:spLocks noGrp="1"/>
          </p:cNvSpPr>
          <p:nvPr>
            <p:ph type="body" sz="quarter" idx="16"/>
          </p:nvPr>
        </p:nvSpPr>
        <p:spPr/>
        <p:txBody>
          <a:bodyPr/>
          <a:lstStyle/>
          <a:p>
            <a:pPr marL="0" indent="0">
              <a:spcBef>
                <a:spcPts val="0"/>
              </a:spcBef>
              <a:buClr>
                <a:srgbClr val="001750"/>
              </a:buClr>
              <a:buNone/>
              <a:tabLst>
                <a:tab pos="432000" algn="l"/>
              </a:tabLst>
            </a:pPr>
            <a:r>
              <a:rPr lang="en-US" altLang="ja-JP" dirty="0">
                <a:solidFill>
                  <a:srgbClr val="001750"/>
                </a:solidFill>
              </a:rPr>
              <a:t>2.2	</a:t>
            </a:r>
            <a:r>
              <a:rPr lang="zh-TW" altLang="en-US" dirty="0"/>
              <a:t>臨床調査個人票作成画面</a:t>
            </a:r>
            <a:endParaRPr lang="ja-JP" altLang="en-US" dirty="0"/>
          </a:p>
        </p:txBody>
      </p:sp>
      <p:sp>
        <p:nvSpPr>
          <p:cNvPr id="25" name="テキスト プレースホルダー 24">
            <a:extLst>
              <a:ext uri="{FF2B5EF4-FFF2-40B4-BE49-F238E27FC236}">
                <a16:creationId xmlns:a16="http://schemas.microsoft.com/office/drawing/2014/main" id="{6BF398D7-2AD8-30B9-F88A-7C91A95812B5}"/>
              </a:ext>
            </a:extLst>
          </p:cNvPr>
          <p:cNvSpPr>
            <a:spLocks noGrp="1"/>
          </p:cNvSpPr>
          <p:nvPr>
            <p:ph type="body" sz="quarter" idx="17"/>
          </p:nvPr>
        </p:nvSpPr>
        <p:spPr/>
        <p:txBody>
          <a:bodyPr/>
          <a:lstStyle/>
          <a:p>
            <a:pPr marL="0" indent="0">
              <a:spcBef>
                <a:spcPts val="0"/>
              </a:spcBef>
              <a:buClr>
                <a:srgbClr val="001750"/>
              </a:buClr>
              <a:buNone/>
              <a:tabLst>
                <a:tab pos="432000" algn="l"/>
              </a:tabLst>
            </a:pPr>
            <a:r>
              <a:rPr lang="en-US" altLang="ja-JP" dirty="0">
                <a:solidFill>
                  <a:srgbClr val="001750"/>
                </a:solidFill>
              </a:rPr>
              <a:t>2.3	</a:t>
            </a:r>
            <a:r>
              <a:rPr lang="ja-JP" altLang="en-US" dirty="0"/>
              <a:t>ワークフロー画面</a:t>
            </a:r>
          </a:p>
        </p:txBody>
      </p:sp>
      <p:sp>
        <p:nvSpPr>
          <p:cNvPr id="23" name="テキスト プレースホルダー 22">
            <a:extLst>
              <a:ext uri="{FF2B5EF4-FFF2-40B4-BE49-F238E27FC236}">
                <a16:creationId xmlns:a16="http://schemas.microsoft.com/office/drawing/2014/main" id="{6869A5FB-BCD1-C5D5-88EE-86D6F5EEB15C}"/>
              </a:ext>
            </a:extLst>
          </p:cNvPr>
          <p:cNvSpPr>
            <a:spLocks noGrp="1"/>
          </p:cNvSpPr>
          <p:nvPr>
            <p:ph type="body" sz="quarter" idx="15"/>
          </p:nvPr>
        </p:nvSpPr>
        <p:spPr/>
        <p:txBody>
          <a:bodyPr/>
          <a:lstStyle/>
          <a:p>
            <a:r>
              <a:rPr lang="en-US" altLang="ja-JP" dirty="0"/>
              <a:t>2. </a:t>
            </a:r>
            <a:r>
              <a:rPr lang="ja-JP" altLang="en-US" dirty="0"/>
              <a:t>各画面の操作</a:t>
            </a:r>
          </a:p>
        </p:txBody>
      </p:sp>
      <p:sp>
        <p:nvSpPr>
          <p:cNvPr id="26" name="テキスト プレースホルダー 25">
            <a:extLst>
              <a:ext uri="{FF2B5EF4-FFF2-40B4-BE49-F238E27FC236}">
                <a16:creationId xmlns:a16="http://schemas.microsoft.com/office/drawing/2014/main" id="{AE36044E-DD80-A63F-C388-0DEE8014B255}"/>
              </a:ext>
            </a:extLst>
          </p:cNvPr>
          <p:cNvSpPr>
            <a:spLocks noGrp="1"/>
          </p:cNvSpPr>
          <p:nvPr>
            <p:ph type="body" sz="quarter" idx="18"/>
          </p:nvPr>
        </p:nvSpPr>
        <p:spPr/>
        <p:txBody>
          <a:bodyPr/>
          <a:lstStyle/>
          <a:p>
            <a:pPr marL="0" indent="0">
              <a:spcBef>
                <a:spcPts val="0"/>
              </a:spcBef>
              <a:buClr>
                <a:srgbClr val="001750"/>
              </a:buClr>
              <a:buNone/>
              <a:tabLst>
                <a:tab pos="432000" algn="l"/>
              </a:tabLst>
            </a:pPr>
            <a:r>
              <a:rPr lang="en-US" altLang="ja-JP" dirty="0">
                <a:solidFill>
                  <a:srgbClr val="001750"/>
                </a:solidFill>
              </a:rPr>
              <a:t>2.1	</a:t>
            </a:r>
            <a:r>
              <a:rPr lang="zh-TW" altLang="en-US" dirty="0"/>
              <a:t>臨床調査個人票検索画面</a:t>
            </a:r>
            <a:endParaRPr lang="ja-JP" altLang="en-US" dirty="0"/>
          </a:p>
        </p:txBody>
      </p:sp>
      <p:sp>
        <p:nvSpPr>
          <p:cNvPr id="27" name="テキスト プレースホルダー 26">
            <a:extLst>
              <a:ext uri="{FF2B5EF4-FFF2-40B4-BE49-F238E27FC236}">
                <a16:creationId xmlns:a16="http://schemas.microsoft.com/office/drawing/2014/main" id="{7D989105-7E39-D7E6-70D6-816B6471536B}"/>
              </a:ext>
            </a:extLst>
          </p:cNvPr>
          <p:cNvSpPr>
            <a:spLocks noGrp="1"/>
          </p:cNvSpPr>
          <p:nvPr>
            <p:ph type="body" sz="quarter" idx="19"/>
          </p:nvPr>
        </p:nvSpPr>
        <p:spPr/>
        <p:txBody>
          <a:bodyPr/>
          <a:lstStyle/>
          <a:p>
            <a:pPr marL="0" indent="0">
              <a:spcBef>
                <a:spcPts val="0"/>
              </a:spcBef>
              <a:buClr>
                <a:srgbClr val="001750"/>
              </a:buClr>
              <a:buNone/>
              <a:tabLst>
                <a:tab pos="432000" algn="l"/>
              </a:tabLst>
            </a:pPr>
            <a:r>
              <a:rPr lang="en-US" altLang="ja-JP" dirty="0">
                <a:solidFill>
                  <a:srgbClr val="001750"/>
                </a:solidFill>
              </a:rPr>
              <a:t>2.4	</a:t>
            </a:r>
            <a:r>
              <a:rPr lang="zh-TW" altLang="en-US" dirty="0"/>
              <a:t>臨床調査個人票出力画面</a:t>
            </a:r>
            <a:endParaRPr lang="ja-JP" altLang="en-US" dirty="0"/>
          </a:p>
        </p:txBody>
      </p:sp>
      <p:sp>
        <p:nvSpPr>
          <p:cNvPr id="3" name="スライド番号プレースホルダ 12">
            <a:extLst>
              <a:ext uri="{FF2B5EF4-FFF2-40B4-BE49-F238E27FC236}">
                <a16:creationId xmlns:a16="http://schemas.microsoft.com/office/drawing/2014/main" id="{4C4EF451-DA4B-3D9E-948A-3933334073E3}"/>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4</a:t>
            </a:fld>
            <a:endParaRPr lang="en-US" altLang="ja-JP" sz="1100" dirty="0">
              <a:solidFill>
                <a:schemeClr val="tx1"/>
              </a:solidFill>
              <a:latin typeface="+mj-lt"/>
              <a:ea typeface="+mn-ea"/>
              <a:cs typeface="Arial" pitchFamily="34" charset="0"/>
            </a:endParaRPr>
          </a:p>
        </p:txBody>
      </p:sp>
      <p:pic>
        <p:nvPicPr>
          <p:cNvPr id="2" name="04-1-②">
            <a:hlinkClick r:id="" action="ppaction://media"/>
            <a:extLst>
              <a:ext uri="{FF2B5EF4-FFF2-40B4-BE49-F238E27FC236}">
                <a16:creationId xmlns:a16="http://schemas.microsoft.com/office/drawing/2014/main" id="{6A56F349-CE87-8489-29D2-F6E69E3CA2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18239"/>
            <a:ext cx="609600" cy="609600"/>
          </a:xfrm>
          <a:prstGeom prst="rect">
            <a:avLst/>
          </a:prstGeom>
        </p:spPr>
      </p:pic>
    </p:spTree>
    <p:extLst>
      <p:ext uri="{BB962C8B-B14F-4D97-AF65-F5344CB8AC3E}">
        <p14:creationId xmlns:p14="http://schemas.microsoft.com/office/powerpoint/2010/main" val="26861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910">
        <p15:prstTrans prst="peelOff"/>
      </p:transition>
    </mc:Choice>
    <mc:Fallback xmlns="">
      <p:transition spd="slow" advClick="0" advTm="5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88BC7DD6-8D25-A072-F64B-39E9A2F712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656" y="752603"/>
            <a:ext cx="2991145" cy="3715869"/>
          </a:xfrm>
          <a:prstGeom prst="rect">
            <a:avLst/>
          </a:prstGeom>
          <a:ln>
            <a:solidFill>
              <a:schemeClr val="tx1"/>
            </a:solidFill>
          </a:ln>
        </p:spPr>
      </p:pic>
      <p:sp>
        <p:nvSpPr>
          <p:cNvPr id="26" name="テキスト プレースホルダー 25">
            <a:extLst>
              <a:ext uri="{FF2B5EF4-FFF2-40B4-BE49-F238E27FC236}">
                <a16:creationId xmlns:a16="http://schemas.microsoft.com/office/drawing/2014/main" id="{03CCEED9-94B8-C86A-F355-43FC95F5E06A}"/>
              </a:ext>
            </a:extLst>
          </p:cNvPr>
          <p:cNvSpPr>
            <a:spLocks noGrp="1"/>
          </p:cNvSpPr>
          <p:nvPr>
            <p:ph type="body" sz="quarter" idx="14"/>
          </p:nvPr>
        </p:nvSpPr>
        <p:spPr/>
        <p:txBody>
          <a:bodyPr/>
          <a:lstStyle/>
          <a:p>
            <a:pPr>
              <a:lnSpc>
                <a:spcPct val="90000"/>
              </a:lnSpc>
              <a:spcBef>
                <a:spcPts val="0"/>
              </a:spcBef>
            </a:pPr>
            <a:r>
              <a:rPr lang="ja-JP" altLang="en-US" dirty="0"/>
              <a:t>臨床調査個人票検索画面は、閲覧や更新をする臨個票を検索する画面です。</a:t>
            </a:r>
          </a:p>
          <a:p>
            <a:pPr>
              <a:lnSpc>
                <a:spcPct val="90000"/>
              </a:lnSpc>
              <a:spcBef>
                <a:spcPts val="0"/>
              </a:spcBef>
            </a:pPr>
            <a:r>
              <a:rPr lang="ja-JP" altLang="en-US" dirty="0"/>
              <a:t>検索結果は一覧で表示され、検索結果の右の</a:t>
            </a:r>
            <a:r>
              <a:rPr lang="en-US" altLang="ja-JP" dirty="0"/>
              <a:t>[</a:t>
            </a:r>
            <a:r>
              <a:rPr lang="ja-JP" altLang="en-US" dirty="0"/>
              <a:t>操作</a:t>
            </a:r>
            <a:r>
              <a:rPr lang="en-US" altLang="ja-JP" dirty="0"/>
              <a:t>]</a:t>
            </a:r>
            <a:r>
              <a:rPr lang="ja-JP" altLang="en-US" dirty="0"/>
              <a:t>欄に、</a:t>
            </a:r>
            <a:r>
              <a:rPr lang="en-US" altLang="ja-JP" dirty="0"/>
              <a:t>[</a:t>
            </a:r>
            <a:r>
              <a:rPr lang="ja-JP" altLang="en-US" dirty="0"/>
              <a:t>閲覧</a:t>
            </a:r>
            <a:r>
              <a:rPr lang="en-US" altLang="ja-JP" dirty="0"/>
              <a:t>]</a:t>
            </a:r>
            <a:r>
              <a:rPr lang="ja-JP" altLang="en-US" dirty="0"/>
              <a:t>、</a:t>
            </a:r>
            <a:r>
              <a:rPr lang="en-US" altLang="ja-JP" dirty="0"/>
              <a:t>[</a:t>
            </a:r>
            <a:r>
              <a:rPr lang="ja-JP" altLang="en-US" dirty="0"/>
              <a:t>更新登録</a:t>
            </a:r>
            <a:r>
              <a:rPr lang="en-US" altLang="ja-JP" dirty="0"/>
              <a:t>]</a:t>
            </a:r>
            <a:r>
              <a:rPr lang="ja-JP" altLang="en-US" dirty="0"/>
              <a:t>などのボタンが表示されます。これらのボタンをクリックすることで、次の画面を表示し、臨個票の閲覧や更新をします。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zh-TW" altLang="en-US" dirty="0"/>
              <a:t>臨床調査個人票検索画面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4598" y="752603"/>
            <a:ext cx="4677788" cy="124244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保険者番号、医療機関、氏名などでの臨個票の検索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検索結果から、臨個票の閲覧・更新・削除</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34598" y="2202944"/>
            <a:ext cx="4677788" cy="1685427"/>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検索結果の臨個票について、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その後表示される画面で、臨個票の閲覧や更新を行う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3" name="05-1-②">
            <a:hlinkClick r:id="" action="ppaction://media"/>
            <a:extLst>
              <a:ext uri="{FF2B5EF4-FFF2-40B4-BE49-F238E27FC236}">
                <a16:creationId xmlns:a16="http://schemas.microsoft.com/office/drawing/2014/main" id="{15D125E9-6319-BC6F-B718-6011983477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48824"/>
            <a:ext cx="609600" cy="609600"/>
          </a:xfrm>
          <a:prstGeom prst="rect">
            <a:avLst/>
          </a:prstGeom>
        </p:spPr>
      </p:pic>
      <p:sp>
        <p:nvSpPr>
          <p:cNvPr id="4" name="正方形/長方形 3">
            <a:extLst>
              <a:ext uri="{FF2B5EF4-FFF2-40B4-BE49-F238E27FC236}">
                <a16:creationId xmlns:a16="http://schemas.microsoft.com/office/drawing/2014/main" id="{5010BFF8-9D5D-64BA-66E1-D0645E0F7B1D}"/>
              </a:ext>
            </a:extLst>
          </p:cNvPr>
          <p:cNvSpPr/>
          <p:nvPr/>
        </p:nvSpPr>
        <p:spPr>
          <a:xfrm>
            <a:off x="2664619" y="3250406"/>
            <a:ext cx="556319" cy="78499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図 10">
            <a:extLst>
              <a:ext uri="{FF2B5EF4-FFF2-40B4-BE49-F238E27FC236}">
                <a16:creationId xmlns:a16="http://schemas.microsoft.com/office/drawing/2014/main" id="{18408DCE-8B67-BBC9-F08C-D3D3DA27D457}"/>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1962207" y="3952091"/>
            <a:ext cx="166631" cy="76053"/>
          </a:xfrm>
          <a:prstGeom prst="rect">
            <a:avLst/>
          </a:prstGeom>
        </p:spPr>
      </p:pic>
      <p:sp>
        <p:nvSpPr>
          <p:cNvPr id="13" name="正方形/長方形 12">
            <a:extLst>
              <a:ext uri="{FF2B5EF4-FFF2-40B4-BE49-F238E27FC236}">
                <a16:creationId xmlns:a16="http://schemas.microsoft.com/office/drawing/2014/main" id="{4A8BEB40-80B3-2DFC-E478-D4AAE0971445}"/>
              </a:ext>
            </a:extLst>
          </p:cNvPr>
          <p:cNvSpPr/>
          <p:nvPr/>
        </p:nvSpPr>
        <p:spPr>
          <a:xfrm>
            <a:off x="234656" y="1187230"/>
            <a:ext cx="2972888" cy="173582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5" name="正方形/長方形 4">
            <a:extLst>
              <a:ext uri="{FF2B5EF4-FFF2-40B4-BE49-F238E27FC236}">
                <a16:creationId xmlns:a16="http://schemas.microsoft.com/office/drawing/2014/main" id="{F88DCA02-4C33-4F55-4099-CDD50A4620A3}"/>
              </a:ext>
            </a:extLst>
          </p:cNvPr>
          <p:cNvSpPr/>
          <p:nvPr/>
        </p:nvSpPr>
        <p:spPr>
          <a:xfrm>
            <a:off x="234656" y="3096539"/>
            <a:ext cx="2972888" cy="93885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527489D3-25C3-8D83-B225-14A0371186A4}"/>
              </a:ext>
            </a:extLst>
          </p:cNvPr>
          <p:cNvSpPr/>
          <p:nvPr/>
        </p:nvSpPr>
        <p:spPr>
          <a:xfrm>
            <a:off x="1444592" y="2925438"/>
            <a:ext cx="291339" cy="16304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2" name="図 11">
            <a:extLst>
              <a:ext uri="{FF2B5EF4-FFF2-40B4-BE49-F238E27FC236}">
                <a16:creationId xmlns:a16="http://schemas.microsoft.com/office/drawing/2014/main" id="{74446BAB-FFCD-7161-FED6-349F514562AE}"/>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Blur/>
                    </a14:imgEffect>
                  </a14:imgLayer>
                </a14:imgProps>
              </a:ext>
            </a:extLst>
          </a:blip>
          <a:srcRect l="54612" t="68957" r="40520" b="26075"/>
          <a:stretch/>
        </p:blipFill>
        <p:spPr>
          <a:xfrm>
            <a:off x="1978820" y="3583782"/>
            <a:ext cx="152399" cy="125730"/>
          </a:xfrm>
          <a:prstGeom prst="rect">
            <a:avLst/>
          </a:prstGeom>
          <a:ln>
            <a:noFill/>
          </a:ln>
        </p:spPr>
      </p:pic>
    </p:spTree>
    <p:extLst>
      <p:ext uri="{BB962C8B-B14F-4D97-AF65-F5344CB8AC3E}">
        <p14:creationId xmlns:p14="http://schemas.microsoft.com/office/powerpoint/2010/main" val="585644407"/>
      </p:ext>
    </p:extLst>
  </p:cSld>
  <p:clrMapOvr>
    <a:masterClrMapping/>
  </p:clrMapOvr>
  <mc:AlternateContent xmlns:mc="http://schemas.openxmlformats.org/markup-compatibility/2006" xmlns:p14="http://schemas.microsoft.com/office/powerpoint/2010/main">
    <mc:Choice Requires="p14">
      <p:transition spd="med" p14:dur="700" advClick="0" advTm="24450">
        <p:fade/>
      </p:transition>
    </mc:Choice>
    <mc:Fallback xmlns="">
      <p:transition spd="med" advClick="0" advTm="24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49" fill="hold"/>
                                        <p:tgtEl>
                                          <p:spTgt spid="3"/>
                                        </p:tgtEl>
                                      </p:cBhvr>
                                    </p:cmd>
                                  </p:childTnLst>
                                </p:cTn>
                              </p:par>
                              <p:par>
                                <p:cTn id="7" presetID="10" presetClass="entr" presetSubtype="0" fill="hold" grpId="0" nodeType="withEffect">
                                  <p:stCondLst>
                                    <p:cond delay="275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grpId="0" nodeType="withEffect">
                                  <p:stCondLst>
                                    <p:cond delay="275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650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65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grpId="0" nodeType="withEffect">
                                  <p:stCondLst>
                                    <p:cond delay="7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xit" presetSubtype="0" fill="hold" grpId="1" nodeType="withEffect">
                                  <p:stCondLst>
                                    <p:cond delay="950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10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4" grpId="0" animBg="1"/>
      <p:bldP spid="13" grpId="0" animBg="1"/>
      <p:bldP spid="13" grpId="1" animBg="1"/>
      <p:bldP spid="5" grpId="0" animBg="1"/>
      <p:bldP spid="5" grpId="1" animBg="1"/>
      <p:bldP spid="14" grpId="0" animBg="1"/>
      <p:bldP spid="14" grpId="1" animBg="1"/>
    </p:bld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E577ECEE-2F30-A553-AE11-58E411AE150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656" y="752603"/>
            <a:ext cx="2991145" cy="3715869"/>
          </a:xfrm>
          <a:prstGeom prst="rect">
            <a:avLst/>
          </a:prstGeom>
          <a:ln>
            <a:solidFill>
              <a:schemeClr val="tx1"/>
            </a:solidFill>
          </a:ln>
        </p:spPr>
      </p:pic>
      <p:pic>
        <p:nvPicPr>
          <p:cNvPr id="16" name="図 15">
            <a:extLst>
              <a:ext uri="{FF2B5EF4-FFF2-40B4-BE49-F238E27FC236}">
                <a16:creationId xmlns:a16="http://schemas.microsoft.com/office/drawing/2014/main" id="{ED3C5151-9994-F6BA-5536-13FB639555D3}"/>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1962207" y="3952091"/>
            <a:ext cx="166631" cy="76053"/>
          </a:xfrm>
          <a:prstGeom prst="rect">
            <a:avLst/>
          </a:prstGeom>
        </p:spPr>
      </p:pic>
      <p:sp>
        <p:nvSpPr>
          <p:cNvPr id="9" name="テキスト プレースホルダー 8">
            <a:extLst>
              <a:ext uri="{FF2B5EF4-FFF2-40B4-BE49-F238E27FC236}">
                <a16:creationId xmlns:a16="http://schemas.microsoft.com/office/drawing/2014/main" id="{EA6FB0E5-A172-D9CC-B8C5-712D7B2B1189}"/>
              </a:ext>
            </a:extLst>
          </p:cNvPr>
          <p:cNvSpPr>
            <a:spLocks noGrp="1"/>
          </p:cNvSpPr>
          <p:nvPr>
            <p:ph type="body" sz="quarter" idx="14"/>
          </p:nvPr>
        </p:nvSpPr>
        <p:spPr/>
        <p:txBody>
          <a:bodyPr/>
          <a:lstStyle/>
          <a:p>
            <a:pPr>
              <a:lnSpc>
                <a:spcPct val="90000"/>
              </a:lnSpc>
              <a:spcBef>
                <a:spcPts val="0"/>
              </a:spcBef>
            </a:pPr>
            <a:r>
              <a:rPr lang="ja-JP" altLang="en-US" dirty="0"/>
              <a:t>臨床調査個人票検索画面には、</a:t>
            </a:r>
            <a:r>
              <a:rPr lang="en-US" altLang="ja-JP" dirty="0"/>
              <a:t>[</a:t>
            </a:r>
            <a:r>
              <a:rPr lang="ja-JP" altLang="en-US" dirty="0"/>
              <a:t>検索</a:t>
            </a:r>
            <a:r>
              <a:rPr lang="en-US" altLang="ja-JP" dirty="0"/>
              <a:t>]</a:t>
            </a:r>
            <a:r>
              <a:rPr lang="ja-JP" altLang="en-US" dirty="0"/>
              <a:t>タブ以外に</a:t>
            </a:r>
            <a:r>
              <a:rPr lang="en-US" altLang="ja-JP" dirty="0"/>
              <a:t>[</a:t>
            </a:r>
            <a:r>
              <a:rPr lang="ja-JP" altLang="en-US" dirty="0"/>
              <a:t>臨床調査個人票連携</a:t>
            </a:r>
            <a:r>
              <a:rPr lang="en-US" altLang="ja-JP" dirty="0"/>
              <a:t>]</a:t>
            </a:r>
            <a:r>
              <a:rPr lang="ja-JP" altLang="en-US" dirty="0"/>
              <a:t>タブと</a:t>
            </a:r>
            <a:r>
              <a:rPr lang="en-US" altLang="ja-JP" dirty="0"/>
              <a:t>[</a:t>
            </a:r>
            <a:r>
              <a:rPr lang="ja-JP" altLang="en-US" dirty="0"/>
              <a:t>一括承認</a:t>
            </a:r>
            <a:r>
              <a:rPr lang="en-US" altLang="ja-JP" dirty="0"/>
              <a:t>]</a:t>
            </a:r>
            <a:r>
              <a:rPr lang="ja-JP" altLang="en-US" dirty="0"/>
              <a:t>タブがあります。</a:t>
            </a:r>
          </a:p>
          <a:p>
            <a:pPr>
              <a:lnSpc>
                <a:spcPct val="90000"/>
              </a:lnSpc>
              <a:spcBef>
                <a:spcPts val="0"/>
              </a:spcBef>
            </a:pPr>
            <a:r>
              <a:rPr lang="en-US" altLang="ja-JP" dirty="0"/>
              <a:t>[</a:t>
            </a:r>
            <a:r>
              <a:rPr lang="ja-JP" altLang="en-US" dirty="0"/>
              <a:t>臨床調査個人票連携</a:t>
            </a:r>
            <a:r>
              <a:rPr lang="en-US" altLang="ja-JP" dirty="0"/>
              <a:t>]</a:t>
            </a:r>
            <a:r>
              <a:rPr lang="ja-JP" altLang="en-US" dirty="0"/>
              <a:t>タブは、転院時など、他院で作成した臨個票を連携する場合に使用します。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zh-TW" altLang="en-US" dirty="0"/>
              <a:t>臨床調査個人票検索画面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19671"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a:lnSpc>
                <a:spcPct val="120000"/>
              </a:lnSpc>
            </a:pPr>
            <a:r>
              <a:rPr lang="ja-JP" altLang="en-US" sz="1400" dirty="0">
                <a:solidFill>
                  <a:schemeClr val="tx1"/>
                </a:solidFill>
                <a:latin typeface="+mn-ea"/>
                <a:ea typeface="+mn-ea"/>
              </a:rPr>
              <a:t>転院時など、患者からアクセスキーを受領した場合は、</a:t>
            </a:r>
            <a:r>
              <a:rPr lang="en-US" altLang="ja-JP" sz="1400" dirty="0">
                <a:solidFill>
                  <a:schemeClr val="tx1"/>
                </a:solidFill>
                <a:latin typeface="+mn-ea"/>
                <a:ea typeface="+mn-ea"/>
              </a:rPr>
              <a:t>[</a:t>
            </a:r>
            <a:r>
              <a:rPr lang="ja-JP" altLang="en-US" sz="1400" dirty="0">
                <a:solidFill>
                  <a:schemeClr val="tx1"/>
                </a:solidFill>
                <a:latin typeface="+mn-ea"/>
                <a:ea typeface="+mn-ea"/>
              </a:rPr>
              <a:t>臨床調査個人票連携</a:t>
            </a:r>
            <a:r>
              <a:rPr lang="en-US" altLang="ja-JP" sz="1400" dirty="0">
                <a:solidFill>
                  <a:schemeClr val="tx1"/>
                </a:solidFill>
                <a:latin typeface="+mn-ea"/>
                <a:ea typeface="+mn-ea"/>
              </a:rPr>
              <a:t>]</a:t>
            </a:r>
            <a:r>
              <a:rPr lang="ja-JP" altLang="en-US" sz="1400" dirty="0">
                <a:solidFill>
                  <a:schemeClr val="tx1"/>
                </a:solidFill>
                <a:latin typeface="+mn-ea"/>
                <a:ea typeface="+mn-ea"/>
              </a:rPr>
              <a:t>タブから連携する。</a:t>
            </a:r>
            <a:endParaRPr lang="en-US" altLang="ja-JP" sz="1400" dirty="0">
              <a:solidFill>
                <a:schemeClr val="tx1"/>
              </a:solidFill>
              <a:latin typeface="+mn-ea"/>
              <a:ea typeface="+mn-ea"/>
            </a:endParaRPr>
          </a:p>
        </p:txBody>
      </p:sp>
      <p:pic>
        <p:nvPicPr>
          <p:cNvPr id="5" name="06-1-②">
            <a:hlinkClick r:id="" action="ppaction://media"/>
            <a:extLst>
              <a:ext uri="{FF2B5EF4-FFF2-40B4-BE49-F238E27FC236}">
                <a16:creationId xmlns:a16="http://schemas.microsoft.com/office/drawing/2014/main" id="{02B62B19-FB96-FC04-0631-80134A51D9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900" y="-671944"/>
            <a:ext cx="609600" cy="609600"/>
          </a:xfrm>
          <a:prstGeom prst="rect">
            <a:avLst/>
          </a:prstGeom>
        </p:spPr>
      </p:pic>
      <p:sp>
        <p:nvSpPr>
          <p:cNvPr id="4" name="正方形/長方形 3">
            <a:extLst>
              <a:ext uri="{FF2B5EF4-FFF2-40B4-BE49-F238E27FC236}">
                <a16:creationId xmlns:a16="http://schemas.microsoft.com/office/drawing/2014/main" id="{27CB4045-D086-663B-4B45-BEA96F04C9C0}"/>
              </a:ext>
            </a:extLst>
          </p:cNvPr>
          <p:cNvSpPr/>
          <p:nvPr/>
        </p:nvSpPr>
        <p:spPr>
          <a:xfrm>
            <a:off x="428844" y="947081"/>
            <a:ext cx="464125" cy="1368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55D1B371-B4B6-57AA-4129-4EDEA7088469}"/>
              </a:ext>
            </a:extLst>
          </p:cNvPr>
          <p:cNvSpPr/>
          <p:nvPr/>
        </p:nvSpPr>
        <p:spPr>
          <a:xfrm>
            <a:off x="877672" y="947081"/>
            <a:ext cx="256009" cy="1368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3" name="図 2">
            <a:extLst>
              <a:ext uri="{FF2B5EF4-FFF2-40B4-BE49-F238E27FC236}">
                <a16:creationId xmlns:a16="http://schemas.microsoft.com/office/drawing/2014/main" id="{57728B45-CE2D-AB5A-9D40-EE74A1FCA3E7}"/>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Blur/>
                    </a14:imgEffect>
                  </a14:imgLayer>
                </a14:imgProps>
              </a:ext>
            </a:extLst>
          </a:blip>
          <a:srcRect l="54612" t="68957" r="40520" b="26075"/>
          <a:stretch/>
        </p:blipFill>
        <p:spPr>
          <a:xfrm>
            <a:off x="1985964" y="3583782"/>
            <a:ext cx="150018" cy="123766"/>
          </a:xfrm>
          <a:prstGeom prst="rect">
            <a:avLst/>
          </a:prstGeom>
          <a:ln>
            <a:noFill/>
          </a:ln>
        </p:spPr>
      </p:pic>
    </p:spTree>
    <p:extLst>
      <p:ext uri="{BB962C8B-B14F-4D97-AF65-F5344CB8AC3E}">
        <p14:creationId xmlns:p14="http://schemas.microsoft.com/office/powerpoint/2010/main" val="972321674"/>
      </p:ext>
    </p:extLst>
  </p:cSld>
  <p:clrMapOvr>
    <a:masterClrMapping/>
  </p:clrMapOvr>
  <mc:AlternateContent xmlns:mc="http://schemas.openxmlformats.org/markup-compatibility/2006" xmlns:p14="http://schemas.microsoft.com/office/powerpoint/2010/main">
    <mc:Choice Requires="p14">
      <p:transition spd="med" p14:dur="700" advClick="0" advTm="18370">
        <p:fade/>
      </p:transition>
    </mc:Choice>
    <mc:Fallback xmlns="">
      <p:transition spd="med" advClick="0" advTm="18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9" fill="hold"/>
                                        <p:tgtEl>
                                          <p:spTgt spid="5"/>
                                        </p:tgtEl>
                                      </p:cBhvr>
                                    </p:cmd>
                                  </p:childTnLst>
                                </p:cTn>
                              </p:par>
                              <p:par>
                                <p:cTn id="7" presetID="10" presetClass="entr" presetSubtype="0" fill="hold" grpId="0" nodeType="withEffect">
                                  <p:stCondLst>
                                    <p:cond delay="4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xit" presetSubtype="0" fill="hold" grpId="1" nodeType="withEffect">
                                  <p:stCondLst>
                                    <p:cond delay="650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7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90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2" nodeType="withEffect">
                                  <p:stCondLst>
                                    <p:cond delay="10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4" grpId="2" animBg="1"/>
      <p:bldP spid="6" grpId="0" animBg="1"/>
      <p:bldP spid="6" grpId="1" animBg="1"/>
    </p:bld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ADC2165A-2AD3-96AD-EBEC-14F66D1CF4D9}"/>
              </a:ext>
            </a:extLst>
          </p:cNvPr>
          <p:cNvPicPr>
            <a:picLocks noChangeAspect="1"/>
          </p:cNvPicPr>
          <p:nvPr/>
        </p:nvPicPr>
        <p:blipFill rotWithShape="1">
          <a:blip r:embed="rId6"/>
          <a:srcRect b="21013"/>
          <a:stretch/>
        </p:blipFill>
        <p:spPr>
          <a:xfrm>
            <a:off x="234652" y="752602"/>
            <a:ext cx="3913971" cy="4095623"/>
          </a:xfrm>
          <a:prstGeom prst="rect">
            <a:avLst/>
          </a:prstGeom>
          <a:ln>
            <a:solidFill>
              <a:schemeClr val="tx1"/>
            </a:solidFill>
          </a:ln>
        </p:spPr>
      </p:pic>
      <p:pic>
        <p:nvPicPr>
          <p:cNvPr id="31" name="図 30">
            <a:extLst>
              <a:ext uri="{FF2B5EF4-FFF2-40B4-BE49-F238E27FC236}">
                <a16:creationId xmlns:a16="http://schemas.microsoft.com/office/drawing/2014/main" id="{BF17DB13-DFF5-14F1-844D-87CCAB630376}"/>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44756" y="1352339"/>
            <a:ext cx="425463" cy="98418"/>
          </a:xfrm>
          <a:prstGeom prst="rect">
            <a:avLst/>
          </a:prstGeom>
        </p:spPr>
      </p:pic>
      <p:pic>
        <p:nvPicPr>
          <p:cNvPr id="32" name="図 31">
            <a:extLst>
              <a:ext uri="{FF2B5EF4-FFF2-40B4-BE49-F238E27FC236}">
                <a16:creationId xmlns:a16="http://schemas.microsoft.com/office/drawing/2014/main" id="{05DF1AB8-888D-1BB8-E78C-CE4A8CDF87A6}"/>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21094" y="2158762"/>
            <a:ext cx="425463" cy="98418"/>
          </a:xfrm>
          <a:prstGeom prst="rect">
            <a:avLst/>
          </a:prstGeom>
        </p:spPr>
      </p:pic>
      <p:pic>
        <p:nvPicPr>
          <p:cNvPr id="33" name="図 32">
            <a:extLst>
              <a:ext uri="{FF2B5EF4-FFF2-40B4-BE49-F238E27FC236}">
                <a16:creationId xmlns:a16="http://schemas.microsoft.com/office/drawing/2014/main" id="{D9D90E46-C5F4-2402-DDF7-FC9F9FE7E52C}"/>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77868" y="1359835"/>
            <a:ext cx="425463" cy="98418"/>
          </a:xfrm>
          <a:prstGeom prst="rect">
            <a:avLst/>
          </a:prstGeom>
        </p:spPr>
      </p:pic>
      <p:pic>
        <p:nvPicPr>
          <p:cNvPr id="34" name="図 33">
            <a:extLst>
              <a:ext uri="{FF2B5EF4-FFF2-40B4-BE49-F238E27FC236}">
                <a16:creationId xmlns:a16="http://schemas.microsoft.com/office/drawing/2014/main" id="{6E9AF1B4-775D-3393-4EAB-B01399302D6D}"/>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3816" y="2161093"/>
            <a:ext cx="425463" cy="98418"/>
          </a:xfrm>
          <a:prstGeom prst="rect">
            <a:avLst/>
          </a:prstGeom>
        </p:spPr>
      </p:pic>
      <p:sp>
        <p:nvSpPr>
          <p:cNvPr id="3" name="テキスト プレースホルダー 2">
            <a:extLst>
              <a:ext uri="{FF2B5EF4-FFF2-40B4-BE49-F238E27FC236}">
                <a16:creationId xmlns:a16="http://schemas.microsoft.com/office/drawing/2014/main" id="{89294CEB-6E8F-54E7-7234-F21141A1031E}"/>
              </a:ext>
            </a:extLst>
          </p:cNvPr>
          <p:cNvSpPr>
            <a:spLocks noGrp="1"/>
          </p:cNvSpPr>
          <p:nvPr>
            <p:ph type="body" sz="quarter" idx="14"/>
          </p:nvPr>
        </p:nvSpPr>
        <p:spPr/>
        <p:txBody>
          <a:bodyPr/>
          <a:lstStyle/>
          <a:p>
            <a:pPr>
              <a:lnSpc>
                <a:spcPct val="90000"/>
              </a:lnSpc>
              <a:spcBef>
                <a:spcPts val="0"/>
              </a:spcBef>
            </a:pPr>
            <a:r>
              <a:rPr lang="ja-JP" altLang="en-US" dirty="0"/>
              <a:t>臨床調査個人票作成画面は、臨個票の内容を入力する画面です。疾病により表示されるタブが異なります。</a:t>
            </a:r>
          </a:p>
          <a:p>
            <a:pPr>
              <a:lnSpc>
                <a:spcPct val="90000"/>
              </a:lnSpc>
              <a:spcBef>
                <a:spcPts val="0"/>
              </a:spcBef>
            </a:pPr>
            <a:r>
              <a:rPr lang="ja-JP" altLang="en-US" dirty="0"/>
              <a:t>入力内容のチェックを行うと、ワークフロー依頼先を選択して登録できるようになります。</a:t>
            </a:r>
          </a:p>
          <a:p>
            <a:pPr>
              <a:lnSpc>
                <a:spcPct val="90000"/>
              </a:lnSpc>
              <a:spcBef>
                <a:spcPts val="0"/>
              </a:spcBef>
            </a:pPr>
            <a:r>
              <a:rPr lang="ja-JP" altLang="en-US" dirty="0"/>
              <a:t>難病指定医または協力難病指定医は、登録された臨個票を承認または差戻します。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zh-TW" altLang="en-US" dirty="0"/>
              <a:t>臨床調査個人票</a:t>
            </a:r>
            <a:r>
              <a:rPr lang="ja-JP" altLang="en-US" dirty="0"/>
              <a:t>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19671" y="752603"/>
            <a:ext cx="4677788" cy="1550644"/>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臨個票の入力、入力内容のチェック、登録</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一次判定結果の確認</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入力済み臨個票の承認・差戻し</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ワークフロー依頼先の選択</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19671" y="2400470"/>
            <a:ext cx="4677788" cy="153770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申請種別</a:t>
            </a:r>
            <a:r>
              <a:rPr lang="en-US" altLang="ja-JP" sz="1400" dirty="0">
                <a:solidFill>
                  <a:schemeClr val="tx1"/>
                </a:solidFill>
                <a:latin typeface="+mn-ea"/>
                <a:ea typeface="+mn-ea"/>
              </a:rPr>
              <a:t>]</a:t>
            </a:r>
            <a:r>
              <a:rPr lang="ja-JP" altLang="en-US" sz="1400" dirty="0">
                <a:solidFill>
                  <a:schemeClr val="tx1"/>
                </a:solidFill>
                <a:latin typeface="+mn-ea"/>
                <a:ea typeface="+mn-ea"/>
              </a:rPr>
              <a:t>と</a:t>
            </a:r>
            <a:r>
              <a:rPr lang="en-US" altLang="ja-JP" sz="1400" dirty="0">
                <a:solidFill>
                  <a:schemeClr val="tx1"/>
                </a:solidFill>
                <a:latin typeface="+mn-ea"/>
                <a:ea typeface="+mn-ea"/>
              </a:rPr>
              <a:t>[</a:t>
            </a:r>
            <a:r>
              <a:rPr lang="ja-JP" altLang="en-US" sz="1400" dirty="0">
                <a:solidFill>
                  <a:schemeClr val="tx1"/>
                </a:solidFill>
                <a:latin typeface="+mn-ea"/>
                <a:ea typeface="+mn-ea"/>
              </a:rPr>
              <a:t>添付資料</a:t>
            </a:r>
            <a:r>
              <a:rPr lang="en-US" altLang="ja-JP" sz="1400" dirty="0">
                <a:solidFill>
                  <a:schemeClr val="tx1"/>
                </a:solidFill>
                <a:latin typeface="+mn-ea"/>
                <a:ea typeface="+mn-ea"/>
              </a:rPr>
              <a:t>]</a:t>
            </a:r>
            <a:r>
              <a:rPr lang="ja-JP" altLang="en-US" sz="1400" dirty="0">
                <a:solidFill>
                  <a:schemeClr val="tx1"/>
                </a:solidFill>
                <a:latin typeface="+mn-ea"/>
                <a:ea typeface="+mn-ea"/>
              </a:rPr>
              <a:t>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表示されたタブに入力し、入力内容をチェック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必要に応じて、表示されたメッセージに従い入力内容を修正</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ワークフロー依頼先を選択して登録</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6" name="07-1-②">
            <a:hlinkClick r:id="" action="ppaction://media"/>
            <a:extLst>
              <a:ext uri="{FF2B5EF4-FFF2-40B4-BE49-F238E27FC236}">
                <a16:creationId xmlns:a16="http://schemas.microsoft.com/office/drawing/2014/main" id="{07EC5B34-39EE-D774-C484-CCAA209E92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740127"/>
            <a:ext cx="609600" cy="609600"/>
          </a:xfrm>
          <a:prstGeom prst="rect">
            <a:avLst/>
          </a:prstGeom>
        </p:spPr>
      </p:pic>
      <p:sp>
        <p:nvSpPr>
          <p:cNvPr id="11" name="正方形/長方形 10">
            <a:extLst>
              <a:ext uri="{FF2B5EF4-FFF2-40B4-BE49-F238E27FC236}">
                <a16:creationId xmlns:a16="http://schemas.microsoft.com/office/drawing/2014/main" id="{83F4D36E-3D3D-53C9-82C7-3C3738F87A43}"/>
              </a:ext>
            </a:extLst>
          </p:cNvPr>
          <p:cNvSpPr/>
          <p:nvPr/>
        </p:nvSpPr>
        <p:spPr>
          <a:xfrm>
            <a:off x="659605" y="967598"/>
            <a:ext cx="445295"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C6FD9B56-D3FE-495A-E5F4-B947AEBD220F}"/>
              </a:ext>
            </a:extLst>
          </p:cNvPr>
          <p:cNvSpPr/>
          <p:nvPr/>
        </p:nvSpPr>
        <p:spPr>
          <a:xfrm>
            <a:off x="333375" y="1212055"/>
            <a:ext cx="3682365" cy="60483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3DE7356C-5DBC-DD95-2E1F-CE6E39B3A2DC}"/>
              </a:ext>
            </a:extLst>
          </p:cNvPr>
          <p:cNvSpPr/>
          <p:nvPr/>
        </p:nvSpPr>
        <p:spPr>
          <a:xfrm>
            <a:off x="2412204" y="967598"/>
            <a:ext cx="3240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CE89C27E-F6CE-058F-2E28-8E0FA2C66C81}"/>
              </a:ext>
            </a:extLst>
          </p:cNvPr>
          <p:cNvSpPr/>
          <p:nvPr/>
        </p:nvSpPr>
        <p:spPr>
          <a:xfrm>
            <a:off x="3796176" y="968722"/>
            <a:ext cx="324000" cy="16284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6" name="正方形/長方形 15">
            <a:extLst>
              <a:ext uri="{FF2B5EF4-FFF2-40B4-BE49-F238E27FC236}">
                <a16:creationId xmlns:a16="http://schemas.microsoft.com/office/drawing/2014/main" id="{608C8CA7-2D52-3948-4AE3-D767BAF1D64A}"/>
              </a:ext>
            </a:extLst>
          </p:cNvPr>
          <p:cNvSpPr/>
          <p:nvPr/>
        </p:nvSpPr>
        <p:spPr>
          <a:xfrm>
            <a:off x="2108206" y="967598"/>
            <a:ext cx="3240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F0629FE5-0D4D-CFB4-CCB5-2546DBDD9771}"/>
              </a:ext>
            </a:extLst>
          </p:cNvPr>
          <p:cNvSpPr/>
          <p:nvPr/>
        </p:nvSpPr>
        <p:spPr>
          <a:xfrm>
            <a:off x="352424" y="2882951"/>
            <a:ext cx="2303145" cy="20154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478110173"/>
      </p:ext>
    </p:extLst>
  </p:cSld>
  <p:clrMapOvr>
    <a:masterClrMapping/>
  </p:clrMapOvr>
  <mc:AlternateContent xmlns:mc="http://schemas.openxmlformats.org/markup-compatibility/2006" xmlns:p14="http://schemas.microsoft.com/office/powerpoint/2010/main">
    <mc:Choice Requires="p14">
      <p:transition spd="med" p14:dur="700" advClick="0" advTm="25610">
        <p:fade/>
      </p:transition>
    </mc:Choice>
    <mc:Fallback xmlns="">
      <p:transition spd="med" advClick="0" advTm="25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9" fill="hold"/>
                                        <p:tgtEl>
                                          <p:spTgt spid="6"/>
                                        </p:tgtEl>
                                      </p:cBhvr>
                                    </p:cmd>
                                  </p:childTnLst>
                                </p:cTn>
                              </p:par>
                              <p:par>
                                <p:cTn id="7" presetID="10" presetClass="entr" presetSubtype="0" fill="hold" grpId="0" nodeType="withEffect">
                                  <p:stCondLst>
                                    <p:cond delay="65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xit" presetSubtype="0" fill="hold" grpId="1" nodeType="withEffect">
                                  <p:stCondLst>
                                    <p:cond delay="950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10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xit" presetSubtype="0" fill="hold" grpId="1" nodeType="withEffect">
                                  <p:stCondLst>
                                    <p:cond delay="1250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grpId="0" nodeType="withEffect">
                                  <p:stCondLst>
                                    <p:cond delay="12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125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xit" presetSubtype="0" fill="hold" grpId="1" nodeType="withEffect">
                                  <p:stCondLst>
                                    <p:cond delay="1775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grpId="1" nodeType="withEffect">
                                  <p:stCondLst>
                                    <p:cond delay="1775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ntr" presetSubtype="0" fill="hold" grpId="0" nodeType="withEffect">
                                  <p:stCondLst>
                                    <p:cond delay="200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200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bldLst>
      <p:bldP spid="11" grpId="0" animBg="1"/>
      <p:bldP spid="11" grpId="1" animBg="1"/>
      <p:bldP spid="13" grpId="0" animBg="1"/>
      <p:bldP spid="13" grpId="1" animBg="1"/>
      <p:bldP spid="14" grpId="0" animBg="1"/>
      <p:bldP spid="15" grpId="0" animBg="1"/>
      <p:bldP spid="16" grpId="0" animBg="1"/>
      <p:bldP spid="16" grpId="1" animBg="1"/>
      <p:bldP spid="10" grpId="0" animBg="1"/>
      <p:bldP spid="10" grpId="1" animBg="1"/>
    </p:bld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86688A4-08DD-2A88-2151-A0E4F75550A9}"/>
              </a:ext>
            </a:extLst>
          </p:cNvPr>
          <p:cNvPicPr>
            <a:picLocks noChangeAspect="1"/>
          </p:cNvPicPr>
          <p:nvPr/>
        </p:nvPicPr>
        <p:blipFill rotWithShape="1">
          <a:blip r:embed="rId6"/>
          <a:srcRect b="21013"/>
          <a:stretch/>
        </p:blipFill>
        <p:spPr>
          <a:xfrm>
            <a:off x="234652" y="752602"/>
            <a:ext cx="3913971" cy="4095623"/>
          </a:xfrm>
          <a:prstGeom prst="rect">
            <a:avLst/>
          </a:prstGeom>
          <a:ln>
            <a:solidFill>
              <a:schemeClr val="tx1"/>
            </a:solidFill>
          </a:ln>
        </p:spPr>
      </p:pic>
      <p:pic>
        <p:nvPicPr>
          <p:cNvPr id="15" name="図 14">
            <a:extLst>
              <a:ext uri="{FF2B5EF4-FFF2-40B4-BE49-F238E27FC236}">
                <a16:creationId xmlns:a16="http://schemas.microsoft.com/office/drawing/2014/main" id="{11766667-59B4-7DB0-4269-0A31E9A614A8}"/>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44756" y="1352339"/>
            <a:ext cx="425463" cy="98418"/>
          </a:xfrm>
          <a:prstGeom prst="rect">
            <a:avLst/>
          </a:prstGeom>
        </p:spPr>
      </p:pic>
      <p:pic>
        <p:nvPicPr>
          <p:cNvPr id="16" name="図 15">
            <a:extLst>
              <a:ext uri="{FF2B5EF4-FFF2-40B4-BE49-F238E27FC236}">
                <a16:creationId xmlns:a16="http://schemas.microsoft.com/office/drawing/2014/main" id="{762F93DF-E51F-42D3-B086-E0EDCA4D1D0D}"/>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21094" y="2158762"/>
            <a:ext cx="425463" cy="98418"/>
          </a:xfrm>
          <a:prstGeom prst="rect">
            <a:avLst/>
          </a:prstGeom>
        </p:spPr>
      </p:pic>
      <p:pic>
        <p:nvPicPr>
          <p:cNvPr id="17" name="図 16">
            <a:extLst>
              <a:ext uri="{FF2B5EF4-FFF2-40B4-BE49-F238E27FC236}">
                <a16:creationId xmlns:a16="http://schemas.microsoft.com/office/drawing/2014/main" id="{73521FD7-B48A-8519-C8A2-E44DC8D67D32}"/>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77868" y="1359835"/>
            <a:ext cx="425463" cy="98418"/>
          </a:xfrm>
          <a:prstGeom prst="rect">
            <a:avLst/>
          </a:prstGeom>
        </p:spPr>
      </p:pic>
      <p:pic>
        <p:nvPicPr>
          <p:cNvPr id="18" name="図 17">
            <a:extLst>
              <a:ext uri="{FF2B5EF4-FFF2-40B4-BE49-F238E27FC236}">
                <a16:creationId xmlns:a16="http://schemas.microsoft.com/office/drawing/2014/main" id="{7B1D35F0-FACB-0191-1581-B9F80DC0F53D}"/>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3816" y="2161093"/>
            <a:ext cx="425463" cy="98418"/>
          </a:xfrm>
          <a:prstGeom prst="rect">
            <a:avLst/>
          </a:prstGeom>
        </p:spPr>
      </p:pic>
      <p:sp>
        <p:nvSpPr>
          <p:cNvPr id="3" name="テキスト プレースホルダー 2">
            <a:extLst>
              <a:ext uri="{FF2B5EF4-FFF2-40B4-BE49-F238E27FC236}">
                <a16:creationId xmlns:a16="http://schemas.microsoft.com/office/drawing/2014/main" id="{B7198A28-F7CC-619F-5DDB-CFB7905A33D3}"/>
              </a:ext>
            </a:extLst>
          </p:cNvPr>
          <p:cNvSpPr>
            <a:spLocks noGrp="1"/>
          </p:cNvSpPr>
          <p:nvPr>
            <p:ph type="body" sz="quarter" idx="14"/>
          </p:nvPr>
        </p:nvSpPr>
        <p:spPr/>
        <p:txBody>
          <a:bodyPr/>
          <a:lstStyle/>
          <a:p>
            <a:pPr>
              <a:lnSpc>
                <a:spcPct val="90000"/>
              </a:lnSpc>
              <a:spcBef>
                <a:spcPts val="0"/>
              </a:spcBef>
            </a:pPr>
            <a:r>
              <a:rPr lang="ja-JP" altLang="en-US" dirty="0"/>
              <a:t>臨床調査個人票検索画面から臨床調査個人票作成画面を表示した場合は、一部の項目について選択した臨個票の値を踏襲して表示されるため、入力の手間が省けます。表示された値も変更できます。また、ワークフローの担当者以外に、必要に応じて回覧者も設定できます。</a:t>
            </a:r>
          </a:p>
          <a:p>
            <a:pPr>
              <a:lnSpc>
                <a:spcPct val="90000"/>
              </a:lnSpc>
              <a:spcBef>
                <a:spcPts val="0"/>
              </a:spcBef>
            </a:pPr>
            <a:r>
              <a:rPr lang="ja-JP" altLang="en-US" dirty="0"/>
              <a:t>難病指定医は、すべての臨個票の承認または差戻しができますが、協力難病指定医は</a:t>
            </a:r>
            <a:r>
              <a:rPr lang="en-US" altLang="ja-JP" dirty="0"/>
              <a:t>[</a:t>
            </a:r>
            <a:r>
              <a:rPr lang="ja-JP" altLang="en-US" dirty="0"/>
              <a:t>申請種別</a:t>
            </a:r>
            <a:r>
              <a:rPr lang="en-US" altLang="ja-JP" dirty="0"/>
              <a:t>]</a:t>
            </a:r>
            <a:r>
              <a:rPr lang="ja-JP" altLang="en-US" dirty="0"/>
              <a:t>が</a:t>
            </a:r>
            <a:r>
              <a:rPr lang="en-US" altLang="ja-JP" dirty="0"/>
              <a:t>[</a:t>
            </a:r>
            <a:r>
              <a:rPr lang="ja-JP" altLang="en-US" dirty="0"/>
              <a:t>更新</a:t>
            </a:r>
            <a:r>
              <a:rPr lang="en-US" altLang="ja-JP" dirty="0"/>
              <a:t>]</a:t>
            </a:r>
            <a:r>
              <a:rPr lang="ja-JP" altLang="en-US" dirty="0"/>
              <a:t>のものに限られます。</a:t>
            </a:r>
          </a:p>
          <a:p>
            <a:pPr>
              <a:lnSpc>
                <a:spcPct val="90000"/>
              </a:lnSpc>
              <a:spcBef>
                <a:spcPts val="0"/>
              </a:spcBef>
            </a:pPr>
            <a:endParaRPr lang="ja-JP" altLang="en-US" dirty="0"/>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zh-TW" altLang="en-US" dirty="0"/>
              <a:t>臨床調査個人票</a:t>
            </a:r>
            <a:r>
              <a:rPr lang="ja-JP" altLang="en-US" dirty="0"/>
              <a:t>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507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臨床調査個人票検索画面から臨床調査個人票作成画面を表示した場合は、前回値を踏襲して表示される。踏襲した値も変更できる。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ワークフローの担当者以外に、必要に応じて回覧者も設定できる。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協力難病指定医は、</a:t>
            </a:r>
            <a:r>
              <a:rPr lang="en-US" altLang="ja-JP" sz="1400" dirty="0">
                <a:solidFill>
                  <a:schemeClr val="tx1"/>
                </a:solidFill>
                <a:latin typeface="+mn-ea"/>
                <a:ea typeface="+mn-ea"/>
              </a:rPr>
              <a:t>[</a:t>
            </a:r>
            <a:r>
              <a:rPr lang="ja-JP" altLang="en-US" sz="1400" dirty="0">
                <a:solidFill>
                  <a:schemeClr val="tx1"/>
                </a:solidFill>
                <a:latin typeface="+mn-ea"/>
                <a:ea typeface="+mn-ea"/>
              </a:rPr>
              <a:t>申請種別</a:t>
            </a:r>
            <a:r>
              <a:rPr lang="en-US" altLang="ja-JP" sz="1400" dirty="0">
                <a:solidFill>
                  <a:schemeClr val="tx1"/>
                </a:solidFill>
                <a:latin typeface="+mn-ea"/>
                <a:ea typeface="+mn-ea"/>
              </a:rPr>
              <a:t>]</a:t>
            </a:r>
            <a:r>
              <a:rPr lang="ja-JP" altLang="en-US" sz="1400" dirty="0">
                <a:solidFill>
                  <a:schemeClr val="tx1"/>
                </a:solidFill>
                <a:latin typeface="+mn-ea"/>
                <a:ea typeface="+mn-ea"/>
              </a:rPr>
              <a:t>が</a:t>
            </a:r>
            <a:r>
              <a:rPr lang="en-US" altLang="ja-JP" sz="1400" dirty="0">
                <a:solidFill>
                  <a:schemeClr val="tx1"/>
                </a:solidFill>
                <a:latin typeface="+mn-ea"/>
                <a:ea typeface="+mn-ea"/>
              </a:rPr>
              <a:t>[</a:t>
            </a:r>
            <a:r>
              <a:rPr lang="ja-JP" altLang="en-US" sz="1400" dirty="0">
                <a:solidFill>
                  <a:schemeClr val="tx1"/>
                </a:solidFill>
                <a:latin typeface="+mn-ea"/>
                <a:ea typeface="+mn-ea"/>
              </a:rPr>
              <a:t>更新</a:t>
            </a:r>
            <a:r>
              <a:rPr lang="en-US" altLang="ja-JP" sz="1400" dirty="0">
                <a:solidFill>
                  <a:schemeClr val="tx1"/>
                </a:solidFill>
                <a:latin typeface="+mn-ea"/>
                <a:ea typeface="+mn-ea"/>
              </a:rPr>
              <a:t>]</a:t>
            </a:r>
            <a:r>
              <a:rPr lang="ja-JP" altLang="en-US" sz="1400" dirty="0">
                <a:solidFill>
                  <a:schemeClr val="tx1"/>
                </a:solidFill>
                <a:latin typeface="+mn-ea"/>
                <a:ea typeface="+mn-ea"/>
              </a:rPr>
              <a:t>の臨個票のみ承認または差戻しできる。</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6" name="08-1-②">
            <a:hlinkClick r:id="" action="ppaction://media"/>
            <a:extLst>
              <a:ext uri="{FF2B5EF4-FFF2-40B4-BE49-F238E27FC236}">
                <a16:creationId xmlns:a16="http://schemas.microsoft.com/office/drawing/2014/main" id="{DB68C9EB-DB9C-0082-F659-BC3EF7D5C2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147" y="-657958"/>
            <a:ext cx="609600" cy="609600"/>
          </a:xfrm>
          <a:prstGeom prst="rect">
            <a:avLst/>
          </a:prstGeom>
        </p:spPr>
      </p:pic>
      <p:sp>
        <p:nvSpPr>
          <p:cNvPr id="9" name="正方形/長方形 8">
            <a:extLst>
              <a:ext uri="{FF2B5EF4-FFF2-40B4-BE49-F238E27FC236}">
                <a16:creationId xmlns:a16="http://schemas.microsoft.com/office/drawing/2014/main" id="{8DA2A246-4D14-94E6-FC4B-CB3CA722D0E8}"/>
              </a:ext>
            </a:extLst>
          </p:cNvPr>
          <p:cNvSpPr/>
          <p:nvPr/>
        </p:nvSpPr>
        <p:spPr>
          <a:xfrm>
            <a:off x="378618" y="1790700"/>
            <a:ext cx="3621882" cy="78105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4A0912DC-E1E5-F263-7497-86D2FEDCDA6E}"/>
              </a:ext>
            </a:extLst>
          </p:cNvPr>
          <p:cNvSpPr/>
          <p:nvPr/>
        </p:nvSpPr>
        <p:spPr>
          <a:xfrm>
            <a:off x="378618" y="2586036"/>
            <a:ext cx="1274921" cy="15239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1309177421"/>
      </p:ext>
    </p:extLst>
  </p:cSld>
  <p:clrMapOvr>
    <a:masterClrMapping/>
  </p:clrMapOvr>
  <mc:AlternateContent xmlns:mc="http://schemas.openxmlformats.org/markup-compatibility/2006" xmlns:p14="http://schemas.microsoft.com/office/powerpoint/2010/main">
    <mc:Choice Requires="p14">
      <p:transition spd="med" p14:dur="700" advClick="0" advTm="35990">
        <p:fade/>
      </p:transition>
    </mc:Choice>
    <mc:Fallback xmlns="">
      <p:transition spd="med" advClick="0" advTm="35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93" fill="hold"/>
                                        <p:tgtEl>
                                          <p:spTgt spid="6"/>
                                        </p:tgtEl>
                                      </p:cBhvr>
                                    </p:cmd>
                                  </p:childTnLst>
                                </p:cTn>
                              </p:par>
                              <p:par>
                                <p:cTn id="7" presetID="10" presetClass="entr" presetSubtype="0" fill="hold" grpId="0" nodeType="withEffect">
                                  <p:stCondLst>
                                    <p:cond delay="185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xit" presetSubtype="0" fill="hold" grpId="1" nodeType="withEffect">
                                  <p:stCondLst>
                                    <p:cond delay="2530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308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9" grpId="0" animBg="1"/>
      <p:bldP spid="9" grpId="1" animBg="1"/>
      <p:bldP spid="11" grpId="0" animBg="1"/>
    </p:bld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0D6402-1F4B-4D28-9548-BC849BB04977}">
  <ds:schemaRefs>
    <ds:schemaRef ds:uri="69b4350b-1eef-4a6f-a049-314d91b0d56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0cb02d9-cc33-4f7a-b2c7-ae5fd86fdfb3"/>
    <ds:schemaRef ds:uri="http://www.w3.org/XML/1998/namespace"/>
    <ds:schemaRef ds:uri="http://purl.org/dc/dcmitype/"/>
  </ds:schemaRefs>
</ds:datastoreItem>
</file>

<file path=customXml/itemProps2.xml><?xml version="1.0" encoding="utf-8"?>
<ds:datastoreItem xmlns:ds="http://schemas.openxmlformats.org/officeDocument/2006/customXml" ds:itemID="{369B2D4C-7A0F-43E9-AD2C-BD57194AFF99}"/>
</file>

<file path=customXml/itemProps3.xml><?xml version="1.0" encoding="utf-8"?>
<ds:datastoreItem xmlns:ds="http://schemas.openxmlformats.org/officeDocument/2006/customXml" ds:itemID="{78AD1398-06EF-4138-95FE-23BBA476AF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1738</Words>
  <Application>Microsoft Office PowerPoint</Application>
  <PresentationFormat>画面に合わせる (16:9)</PresentationFormat>
  <Paragraphs>147</Paragraphs>
  <Slides>14</Slides>
  <Notes>12</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Meiryo UI</vt:lpstr>
      <vt:lpstr>HGPｺﾞｼｯｸE</vt:lpstr>
      <vt:lpstr>Yu Gothic UI</vt:lpstr>
      <vt:lpstr>Times New Roman</vt:lpstr>
      <vt:lpstr>Arial</vt:lpstr>
      <vt:lpstr>Wingdings</vt:lpstr>
      <vt:lpstr>標準デザイン</vt:lpstr>
      <vt:lpstr>難病・小慢DBシステム説明動画</vt:lpstr>
      <vt:lpstr>PowerPoint プレゼンテーション</vt:lpstr>
      <vt:lpstr>１. 難病DBで臨個票を更新する操作の流れ</vt:lpstr>
      <vt:lpstr>１. 難病DBで臨個票を更新する操作の流れ</vt:lpstr>
      <vt:lpstr>PowerPoint プレゼンテーション</vt:lpstr>
      <vt:lpstr>2.1 臨床調査個人票検索画面</vt:lpstr>
      <vt:lpstr>2.1 臨床調査個人票検索画面</vt:lpstr>
      <vt:lpstr>2.2 臨床調査個人票作成画面</vt:lpstr>
      <vt:lpstr>2.2 臨床調査個人票作成画面</vt:lpstr>
      <vt:lpstr>2.3 ワークフロー画面</vt:lpstr>
      <vt:lpstr>2.3 ワークフロー画面</vt:lpstr>
      <vt:lpstr>2.4 臨床調査個人票出力画面</vt:lpstr>
      <vt:lpstr>2.4 臨床調査個人票出力画面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2023-06-14T00:34:50Z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0x01010084944E33E8263143B85370123BA61DFE</vt:lpwstr>
  </property>
  <property fmtid="{D5CDD505-2E9C-101B-9397-08002B2CF9AE}" pid="3" name="MediaServiceImageTags">
    <vt:lpwstr/>
  </property>
</Properties>
</file>