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2B1_CF4FBFDD.xml" ContentType="application/vnd.ms-powerpoint.comments+xml"/>
  <Override PartName="/ppt/notesSlides/notesSlide8.xml" ContentType="application/vnd.openxmlformats-officedocument.presentationml.notesSlide+xml"/>
  <Override PartName="/ppt/comments/modernComment_2B4_4E08764D.xml" ContentType="application/vnd.ms-powerpoint.comments+xml"/>
  <Override PartName="/ppt/notesSlides/notesSlide9.xml" ContentType="application/vnd.openxmlformats-officedocument.presentationml.notesSlide+xml"/>
  <Override PartName="/ppt/comments/modernComment_2B5_30BE61AE.xml" ContentType="application/vnd.ms-powerpoint.comments+xml"/>
  <Override PartName="/ppt/notesSlides/notesSlide10.xml" ContentType="application/vnd.openxmlformats-officedocument.presentationml.notesSlide+xml"/>
  <Override PartName="/ppt/comments/modernComment_2B6_204D552F.xml" ContentType="application/vnd.ms-powerpoint.comments+xml"/>
  <Override PartName="/ppt/notesSlides/notesSlide11.xml" ContentType="application/vnd.openxmlformats-officedocument.presentationml.notesSlide+xml"/>
  <Override PartName="/ppt/comments/modernComment_2B7_5818895A.xml" ContentType="application/vnd.ms-powerpoint.comments+xml"/>
  <Override PartName="/ppt/notesSlides/notesSlide12.xml" ContentType="application/vnd.openxmlformats-officedocument.presentationml.notesSlide+xml"/>
  <Override PartName="/ppt/comments/modernComment_2B8_60F7535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autoCompressPictures="0">
  <p:sldMasterIdLst>
    <p:sldMasterId id="2147483648" r:id="rId4"/>
  </p:sldMasterIdLst>
  <p:notesMasterIdLst>
    <p:notesMasterId r:id="rId19"/>
  </p:notesMasterIdLst>
  <p:handoutMasterIdLst>
    <p:handoutMasterId r:id="rId20"/>
  </p:handoutMasterIdLst>
  <p:sldIdLst>
    <p:sldId id="660" r:id="rId5"/>
    <p:sldId id="258" r:id="rId6"/>
    <p:sldId id="702" r:id="rId7"/>
    <p:sldId id="687" r:id="rId8"/>
    <p:sldId id="690" r:id="rId9"/>
    <p:sldId id="663" r:id="rId10"/>
    <p:sldId id="688" r:id="rId11"/>
    <p:sldId id="689" r:id="rId12"/>
    <p:sldId id="692" r:id="rId13"/>
    <p:sldId id="693" r:id="rId14"/>
    <p:sldId id="694" r:id="rId15"/>
    <p:sldId id="695" r:id="rId16"/>
    <p:sldId id="696" r:id="rId17"/>
    <p:sldId id="703" r:id="rId18"/>
  </p:sldIdLst>
  <p:sldSz cx="9144000" cy="5143500" type="screen16x9"/>
  <p:notesSz cx="6735763" cy="9866313"/>
  <p:embeddedFontLst>
    <p:embeddedFont>
      <p:font typeface="HGPｺﾞｼｯｸE" panose="020B0900000000000000" pitchFamily="50" charset="-128"/>
      <p:regular r:id="rId21"/>
    </p:embeddedFont>
    <p:embeddedFont>
      <p:font typeface="Meiryo UI" panose="020B0604030504040204" pitchFamily="50" charset="-128"/>
      <p:regular r:id="rId22"/>
      <p:bold r:id="rId23"/>
      <p:italic r:id="rId24"/>
      <p:boldItalic r:id="rId25"/>
    </p:embeddedFont>
    <p:embeddedFont>
      <p:font typeface="Yu Gothic UI" panose="020B0500000000000000" pitchFamily="50" charset="-128"/>
      <p:regular r:id="rId26"/>
      <p:bold r:id="rId27"/>
    </p:embeddedFont>
  </p:embeddedFontLst>
  <p:defaultTex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15:guide id="1" orient="horz" pos="463" userDrawn="1">
          <p15:clr>
            <a:srgbClr val="A4A3A4"/>
          </p15:clr>
        </p15:guide>
        <p15:guide id="2" pos="2721" userDrawn="1">
          <p15:clr>
            <a:srgbClr val="A4A3A4"/>
          </p15:clr>
        </p15:guide>
        <p15:guide id="3" pos="136" userDrawn="1">
          <p15:clr>
            <a:srgbClr val="A4A3A4"/>
          </p15:clr>
        </p15:guide>
        <p15:guide id="4" pos="5670"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032"/>
    <a:srgbClr val="F5D4B9"/>
    <a:srgbClr val="404040"/>
    <a:srgbClr val="001750"/>
    <a:srgbClr val="DBDBDB"/>
    <a:srgbClr val="E27B26"/>
    <a:srgbClr val="757575"/>
    <a:srgbClr val="4BACC6"/>
    <a:srgbClr val="BFBFBF"/>
    <a:srgbClr val="F9CC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A37C6-9048-4BC0-B521-AD8FA72A1D4E}" v="4" dt="2023-06-14T00:04:57.61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2" autoAdjust="0"/>
    <p:restoredTop sz="95294" autoAdjust="0"/>
  </p:normalViewPr>
  <p:slideViewPr>
    <p:cSldViewPr snapToGrid="0">
      <p:cViewPr varScale="1">
        <p:scale>
          <a:sx n="122" d="100"/>
          <a:sy n="122" d="100"/>
        </p:scale>
        <p:origin x="288" y="108"/>
      </p:cViewPr>
      <p:guideLst>
        <p:guide orient="horz" pos="463"/>
        <p:guide pos="2721"/>
        <p:guide pos="136"/>
        <p:guide pos="5670"/>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74" d="100"/>
          <a:sy n="74" d="100"/>
        </p:scale>
        <p:origin x="-2274" y="-96"/>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comments/modernComment_2B1_CF4FBFDD.xml><?xml version="1.0" encoding="utf-8"?>
<p188:cmLst xmlns:a="http://schemas.openxmlformats.org/drawingml/2006/main" xmlns:r="http://schemas.openxmlformats.org/officeDocument/2006/relationships" xmlns:p188="http://schemas.microsoft.com/office/powerpoint/2018/8/main">
  <p188:cm id="{CD427C3D-797F-43DA-9B6F-3CAEDB9D8DE7}" authorId="{00000000-0000-0000-0000-000000000000}" created="2023-04-25T04:42:32.924">
    <pc:sldMkLst xmlns:pc="http://schemas.microsoft.com/office/powerpoint/2013/main/command">
      <pc:docMk/>
      <pc:sldMk cId="3478110173" sldId="689"/>
    </pc:sldMkLst>
    <p188:txBody>
      <a:bodyPr/>
      <a:lstStyle/>
      <a:p>
        <a:r>
          <a:rPr lang="ja-JP" altLang="en-US"/>
          <a:t>画面差し替え</a:t>
        </a:r>
      </a:p>
    </p188:txBody>
  </p188:cm>
</p188:cmLst>
</file>

<file path=ppt/comments/modernComment_2B4_4E08764D.xml><?xml version="1.0" encoding="utf-8"?>
<p188:cmLst xmlns:a="http://schemas.openxmlformats.org/drawingml/2006/main" xmlns:r="http://schemas.openxmlformats.org/officeDocument/2006/relationships" xmlns:p188="http://schemas.microsoft.com/office/powerpoint/2018/8/main">
  <p188:cm id="{F66EF536-104A-4620-A41F-10AC3CB5AD4C}" authorId="{00000000-0000-0000-0000-000000000000}" created="2023-04-25T04:42:50.463">
    <pc:sldMkLst xmlns:pc="http://schemas.microsoft.com/office/powerpoint/2013/main/command">
      <pc:docMk/>
      <pc:sldMk cId="1309177421" sldId="692"/>
    </pc:sldMkLst>
    <p188:txBody>
      <a:bodyPr/>
      <a:lstStyle/>
      <a:p>
        <a:r>
          <a:rPr lang="ja-JP" altLang="en-US"/>
          <a:t>画面差し替え</a:t>
        </a:r>
      </a:p>
    </p188:txBody>
  </p188:cm>
</p188:cmLst>
</file>

<file path=ppt/comments/modernComment_2B5_30BE61AE.xml><?xml version="1.0" encoding="utf-8"?>
<p188:cmLst xmlns:a="http://schemas.openxmlformats.org/drawingml/2006/main" xmlns:r="http://schemas.openxmlformats.org/officeDocument/2006/relationships" xmlns:p188="http://schemas.microsoft.com/office/powerpoint/2018/8/main">
  <p188:cm id="{E6801F4E-02BF-47B2-8B84-EBDCB477EE5F}" authorId="{00000000-0000-0000-0000-000000000000}" created="2023-04-25T04:43:12.343">
    <pc:sldMkLst xmlns:pc="http://schemas.microsoft.com/office/powerpoint/2013/main/command">
      <pc:docMk/>
      <pc:sldMk cId="817783214" sldId="693"/>
    </pc:sldMkLst>
    <p188:txBody>
      <a:bodyPr/>
      <a:lstStyle/>
      <a:p>
        <a:r>
          <a:rPr lang="ja-JP" altLang="en-US"/>
          <a:t>画面差し替え</a:t>
        </a:r>
      </a:p>
    </p188:txBody>
  </p188:cm>
</p188:cmLst>
</file>

<file path=ppt/comments/modernComment_2B6_204D552F.xml><?xml version="1.0" encoding="utf-8"?>
<p188:cmLst xmlns:a="http://schemas.openxmlformats.org/drawingml/2006/main" xmlns:r="http://schemas.openxmlformats.org/officeDocument/2006/relationships" xmlns:p188="http://schemas.microsoft.com/office/powerpoint/2018/8/main">
  <p188:cm id="{DAC58E04-60B6-4D52-B730-FAFBC78D3E92}" authorId="{00000000-0000-0000-0000-000000000000}" created="2023-04-25T04:43:23.422">
    <pc:sldMkLst xmlns:pc="http://schemas.microsoft.com/office/powerpoint/2013/main/command">
      <pc:docMk/>
      <pc:sldMk cId="541938991" sldId="694"/>
    </pc:sldMkLst>
    <p188:txBody>
      <a:bodyPr/>
      <a:lstStyle/>
      <a:p>
        <a:r>
          <a:rPr lang="ja-JP" altLang="en-US"/>
          <a:t>画面差し替え</a:t>
        </a:r>
      </a:p>
    </p188:txBody>
  </p188:cm>
</p188:cmLst>
</file>

<file path=ppt/comments/modernComment_2B7_5818895A.xml><?xml version="1.0" encoding="utf-8"?>
<p188:cmLst xmlns:a="http://schemas.openxmlformats.org/drawingml/2006/main" xmlns:r="http://schemas.openxmlformats.org/officeDocument/2006/relationships" xmlns:p188="http://schemas.microsoft.com/office/powerpoint/2018/8/main">
  <p188:cm id="{26511BF9-3F59-4EBE-B8D1-B4461796226D}" authorId="{00000000-0000-0000-0000-000000000000}" created="2023-04-25T04:43:45.538">
    <pc:sldMkLst xmlns:pc="http://schemas.microsoft.com/office/powerpoint/2013/main/command">
      <pc:docMk/>
      <pc:sldMk cId="1478003034" sldId="695"/>
    </pc:sldMkLst>
    <p188:txBody>
      <a:bodyPr/>
      <a:lstStyle/>
      <a:p>
        <a:r>
          <a:rPr lang="ja-JP" altLang="en-US"/>
          <a:t>画面差し替え</a:t>
        </a:r>
      </a:p>
    </p188:txBody>
  </p188:cm>
</p188:cmLst>
</file>

<file path=ppt/comments/modernComment_2B8_60F75356.xml><?xml version="1.0" encoding="utf-8"?>
<p188:cmLst xmlns:a="http://schemas.openxmlformats.org/drawingml/2006/main" xmlns:r="http://schemas.openxmlformats.org/officeDocument/2006/relationships" xmlns:p188="http://schemas.microsoft.com/office/powerpoint/2018/8/main">
  <p188:cm id="{8E415ACC-F816-4015-9CEC-3CA25DBA58F0}" authorId="{00000000-0000-0000-0000-000000000000}" created="2023-04-25T04:43:57.391">
    <pc:sldMkLst xmlns:pc="http://schemas.microsoft.com/office/powerpoint/2013/main/command">
      <pc:docMk/>
      <pc:sldMk cId="1626821462" sldId="696"/>
    </pc:sldMkLst>
    <p188:txBody>
      <a:bodyPr/>
      <a:lstStyle/>
      <a:p>
        <a:r>
          <a:rPr lang="ja-JP" altLang="en-US"/>
          <a:t>画面差し替え</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5" name="Rectangle 1027"/>
          <p:cNvSpPr>
            <a:spLocks noGrp="1" noChangeArrowheads="1"/>
          </p:cNvSpPr>
          <p:nvPr>
            <p:ph type="dt" sz="quarter"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33796" name="Rectangle 1028"/>
          <p:cNvSpPr>
            <a:spLocks noGrp="1" noChangeArrowheads="1"/>
          </p:cNvSpPr>
          <p:nvPr>
            <p:ph type="ftr" sz="quarter" idx="2"/>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7" name="Rectangle 1029"/>
          <p:cNvSpPr>
            <a:spLocks noGrp="1" noChangeArrowheads="1"/>
          </p:cNvSpPr>
          <p:nvPr>
            <p:ph type="sldNum" sz="quarter" idx="3"/>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97EB0BD7-0D1B-461F-96D2-458D4659D7B9}" type="slidenum">
              <a:rPr lang="en-US" altLang="ja-JP"/>
              <a:pPr/>
              <a:t>‹#›</a:t>
            </a:fld>
            <a:endParaRPr lang="en-US" altLang="ja-JP"/>
          </a:p>
        </p:txBody>
      </p:sp>
    </p:spTree>
    <p:extLst>
      <p:ext uri="{BB962C8B-B14F-4D97-AF65-F5344CB8AC3E}">
        <p14:creationId xmlns:p14="http://schemas.microsoft.com/office/powerpoint/2010/main" val="386721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3" name="Rectangle 1027"/>
          <p:cNvSpPr>
            <a:spLocks noGrp="1" noChangeArrowheads="1"/>
          </p:cNvSpPr>
          <p:nvPr>
            <p:ph type="dt"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25604" name="Rectangle 1028"/>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p:spPr>
      </p:sp>
      <p:sp>
        <p:nvSpPr>
          <p:cNvPr id="25605" name="Rectangle 1029"/>
          <p:cNvSpPr>
            <a:spLocks noGrp="1" noChangeArrowheads="1"/>
          </p:cNvSpPr>
          <p:nvPr>
            <p:ph type="body" sz="quarter" idx="3"/>
          </p:nvPr>
        </p:nvSpPr>
        <p:spPr bwMode="auto">
          <a:xfrm>
            <a:off x="897785" y="4687122"/>
            <a:ext cx="4940198" cy="4439530"/>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06" name="Rectangle 1030"/>
          <p:cNvSpPr>
            <a:spLocks noGrp="1" noChangeArrowheads="1"/>
          </p:cNvSpPr>
          <p:nvPr>
            <p:ph type="ftr" sz="quarter" idx="4"/>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7" name="Rectangle 1031"/>
          <p:cNvSpPr>
            <a:spLocks noGrp="1" noChangeArrowheads="1"/>
          </p:cNvSpPr>
          <p:nvPr>
            <p:ph type="sldNum" sz="quarter" idx="5"/>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8AF01994-2739-4319-8C13-74EB71056E38}" type="slidenum">
              <a:rPr lang="en-US" altLang="ja-JP"/>
              <a:pPr/>
              <a:t>‹#›</a:t>
            </a:fld>
            <a:endParaRPr lang="en-US" altLang="ja-JP"/>
          </a:p>
        </p:txBody>
      </p:sp>
    </p:spTree>
    <p:extLst>
      <p:ext uri="{BB962C8B-B14F-4D97-AF65-F5344CB8AC3E}">
        <p14:creationId xmlns:p14="http://schemas.microsoft.com/office/powerpoint/2010/main" val="2477550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10</a:t>
            </a:fld>
            <a:endParaRPr lang="en-US" altLang="ja-JP"/>
          </a:p>
        </p:txBody>
      </p:sp>
    </p:spTree>
    <p:extLst>
      <p:ext uri="{BB962C8B-B14F-4D97-AF65-F5344CB8AC3E}">
        <p14:creationId xmlns:p14="http://schemas.microsoft.com/office/powerpoint/2010/main" val="33664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11</a:t>
            </a:fld>
            <a:endParaRPr lang="en-US" altLang="ja-JP"/>
          </a:p>
        </p:txBody>
      </p:sp>
    </p:spTree>
    <p:extLst>
      <p:ext uri="{BB962C8B-B14F-4D97-AF65-F5344CB8AC3E}">
        <p14:creationId xmlns:p14="http://schemas.microsoft.com/office/powerpoint/2010/main" val="350324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12</a:t>
            </a:fld>
            <a:endParaRPr lang="en-US" altLang="ja-JP"/>
          </a:p>
        </p:txBody>
      </p:sp>
    </p:spTree>
    <p:extLst>
      <p:ext uri="{BB962C8B-B14F-4D97-AF65-F5344CB8AC3E}">
        <p14:creationId xmlns:p14="http://schemas.microsoft.com/office/powerpoint/2010/main" val="3183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2</a:t>
            </a:fld>
            <a:endParaRPr lang="en-US" altLang="ja-JP"/>
          </a:p>
        </p:txBody>
      </p:sp>
    </p:spTree>
    <p:extLst>
      <p:ext uri="{BB962C8B-B14F-4D97-AF65-F5344CB8AC3E}">
        <p14:creationId xmlns:p14="http://schemas.microsoft.com/office/powerpoint/2010/main" val="382992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3</a:t>
            </a:fld>
            <a:endParaRPr lang="en-US" altLang="ja-JP"/>
          </a:p>
        </p:txBody>
      </p:sp>
    </p:spTree>
    <p:extLst>
      <p:ext uri="{BB962C8B-B14F-4D97-AF65-F5344CB8AC3E}">
        <p14:creationId xmlns:p14="http://schemas.microsoft.com/office/powerpoint/2010/main" val="125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4</a:t>
            </a:fld>
            <a:endParaRPr lang="en-US" altLang="ja-JP"/>
          </a:p>
        </p:txBody>
      </p:sp>
    </p:spTree>
    <p:extLst>
      <p:ext uri="{BB962C8B-B14F-4D97-AF65-F5344CB8AC3E}">
        <p14:creationId xmlns:p14="http://schemas.microsoft.com/office/powerpoint/2010/main" val="211534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5</a:t>
            </a:fld>
            <a:endParaRPr lang="en-US" altLang="ja-JP"/>
          </a:p>
        </p:txBody>
      </p:sp>
    </p:spTree>
    <p:extLst>
      <p:ext uri="{BB962C8B-B14F-4D97-AF65-F5344CB8AC3E}">
        <p14:creationId xmlns:p14="http://schemas.microsoft.com/office/powerpoint/2010/main" val="42536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6</a:t>
            </a:fld>
            <a:endParaRPr lang="en-US" altLang="ja-JP"/>
          </a:p>
        </p:txBody>
      </p:sp>
    </p:spTree>
    <p:extLst>
      <p:ext uri="{BB962C8B-B14F-4D97-AF65-F5344CB8AC3E}">
        <p14:creationId xmlns:p14="http://schemas.microsoft.com/office/powerpoint/2010/main" val="143437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7</a:t>
            </a:fld>
            <a:endParaRPr lang="en-US" altLang="ja-JP"/>
          </a:p>
        </p:txBody>
      </p:sp>
    </p:spTree>
    <p:extLst>
      <p:ext uri="{BB962C8B-B14F-4D97-AF65-F5344CB8AC3E}">
        <p14:creationId xmlns:p14="http://schemas.microsoft.com/office/powerpoint/2010/main" val="41846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8</a:t>
            </a:fld>
            <a:endParaRPr lang="en-US" altLang="ja-JP"/>
          </a:p>
        </p:txBody>
      </p:sp>
    </p:spTree>
    <p:extLst>
      <p:ext uri="{BB962C8B-B14F-4D97-AF65-F5344CB8AC3E}">
        <p14:creationId xmlns:p14="http://schemas.microsoft.com/office/powerpoint/2010/main" val="292027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9</a:t>
            </a:fld>
            <a:endParaRPr lang="en-US" altLang="ja-JP"/>
          </a:p>
        </p:txBody>
      </p:sp>
    </p:spTree>
    <p:extLst>
      <p:ext uri="{BB962C8B-B14F-4D97-AF65-F5344CB8AC3E}">
        <p14:creationId xmlns:p14="http://schemas.microsoft.com/office/powerpoint/2010/main" val="2075293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タイトルのみ">
    <p:spTree>
      <p:nvGrpSpPr>
        <p:cNvPr id="1" name=""/>
        <p:cNvGrpSpPr/>
        <p:nvPr/>
      </p:nvGrpSpPr>
      <p:grpSpPr>
        <a:xfrm>
          <a:off x="0" y="0"/>
          <a:ext cx="0" cy="0"/>
          <a:chOff x="0" y="0"/>
          <a:chExt cx="0" cy="0"/>
        </a:xfrm>
      </p:grpSpPr>
      <p:grpSp>
        <p:nvGrpSpPr>
          <p:cNvPr id="35" name="グループ化 34"/>
          <p:cNvGrpSpPr/>
          <p:nvPr userDrawn="1"/>
        </p:nvGrpSpPr>
        <p:grpSpPr bwMode="gray">
          <a:xfrm>
            <a:off x="324487" y="2057426"/>
            <a:ext cx="8495663" cy="97488"/>
            <a:chOff x="324487" y="2057426"/>
            <a:chExt cx="8495663" cy="97488"/>
          </a:xfrm>
        </p:grpSpPr>
        <p:sp>
          <p:nvSpPr>
            <p:cNvPr id="36"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1" lang="ja-JP" altLang="en-US" sz="2600" b="0" i="0" u="none" strike="noStrike" kern="1200" cap="none" spc="0" normalizeH="0" baseline="0" noProof="0">
                <a:ln>
                  <a:noFill/>
                </a:ln>
                <a:solidFill>
                  <a:prstClr val="white"/>
                </a:solidFill>
                <a:effectLst/>
                <a:uLnTx/>
                <a:uFillTx/>
                <a:latin typeface="Arial"/>
                <a:ea typeface="HGPｺﾞｼｯｸE"/>
                <a:cs typeface="+mn-cs"/>
              </a:endParaRPr>
            </a:p>
          </p:txBody>
        </p:sp>
        <p:grpSp>
          <p:nvGrpSpPr>
            <p:cNvPr id="37" name="グループ化 16"/>
            <p:cNvGrpSpPr/>
            <p:nvPr/>
          </p:nvGrpSpPr>
          <p:grpSpPr bwMode="gray">
            <a:xfrm>
              <a:off x="324487" y="2057426"/>
              <a:ext cx="1938812" cy="97488"/>
              <a:chOff x="312738" y="2747963"/>
              <a:chExt cx="1970087" cy="109537"/>
            </a:xfrm>
          </p:grpSpPr>
          <p:sp>
            <p:nvSpPr>
              <p:cNvPr id="38" name="正方形/長方形 37"/>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Text" lastClr="000000"/>
                  </a:solidFill>
                  <a:effectLst/>
                  <a:uLnTx/>
                  <a:uFillTx/>
                  <a:latin typeface="HGPｺﾞｼｯｸE" pitchFamily="50" charset="-128"/>
                  <a:ea typeface="HGPｺﾞｼｯｸE" pitchFamily="50" charset="-128"/>
                  <a:cs typeface="+mn-cs"/>
                </a:endParaRPr>
              </a:p>
            </p:txBody>
          </p:sp>
          <p:sp>
            <p:nvSpPr>
              <p:cNvPr id="39" name="正方形/長方形 38"/>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Text" lastClr="000000"/>
                  </a:solidFill>
                  <a:effectLst/>
                  <a:uLnTx/>
                  <a:uFillTx/>
                  <a:latin typeface="HGPｺﾞｼｯｸE" pitchFamily="50" charset="-128"/>
                  <a:ea typeface="HGPｺﾞｼｯｸE" pitchFamily="50" charset="-128"/>
                  <a:cs typeface="+mn-cs"/>
                </a:endParaRPr>
              </a:p>
            </p:txBody>
          </p:sp>
        </p:grpSp>
      </p:grpSp>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prstClr val="black"/>
                </a:solidFill>
                <a:effectLst/>
                <a:uLnTx/>
                <a:uFillTx/>
                <a:latin typeface="Arial"/>
                <a:ea typeface="HGPｺﾞｼｯｸE"/>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a:ln>
                <a:noFill/>
              </a:ln>
              <a:solidFill>
                <a:prstClr val="black"/>
              </a:solidFill>
              <a:effectLst/>
              <a:uLnTx/>
              <a:uFillTx/>
              <a:latin typeface="Arial"/>
              <a:ea typeface="HGPｺﾞｼｯｸE"/>
              <a:cs typeface="Arial" pitchFamily="34" charset="0"/>
            </a:endParaRPr>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marL="0" marR="0" lvl="0" indent="0" algn="r" defTabSz="914400" rtl="0" eaLnBrk="1" fontAlgn="base" latinLnBrk="0" hangingPunct="1">
              <a:lnSpc>
                <a:spcPct val="90000"/>
              </a:lnSpc>
              <a:spcBef>
                <a:spcPct val="50000"/>
              </a:spcBef>
              <a:spcAft>
                <a:spcPct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Hitachi, Ltd. 2022. All rights reserved.</a:t>
            </a:r>
          </a:p>
        </p:txBody>
      </p:sp>
      <p:pic>
        <p:nvPicPr>
          <p:cNvPr id="41" name="図 40"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370693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扉">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p:nvPr>
        </p:nvSpPr>
        <p:spPr>
          <a:xfrm>
            <a:off x="903373" y="2158148"/>
            <a:ext cx="5065627" cy="369332"/>
          </a:xfrm>
          <a:prstGeom prst="rect">
            <a:avLst/>
          </a:prstGeom>
        </p:spPr>
        <p:txBody>
          <a:bodyPr/>
          <a:lstStyle>
            <a:lvl1pPr marL="0" indent="0">
              <a:spcBef>
                <a:spcPts val="0"/>
              </a:spcBef>
              <a:buClr>
                <a:srgbClr val="001750"/>
              </a:buClr>
              <a:buFont typeface="Arial" panose="020B0604020202020204" pitchFamily="34" charset="0"/>
              <a:buNone/>
              <a:tabLst>
                <a:tab pos="432000" algn="l"/>
              </a:tabLst>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p:nvPr>
        </p:nvSpPr>
        <p:spPr>
          <a:xfrm>
            <a:off x="903373" y="2602370"/>
            <a:ext cx="5065627" cy="369332"/>
          </a:xfrm>
          <a:prstGeom prst="rect">
            <a:avLst/>
          </a:prstGeom>
        </p:spPr>
        <p:txBody>
          <a:bodyPr/>
          <a:lstStyle>
            <a:lvl1pPr marL="0" indent="0">
              <a:spcBef>
                <a:spcPts val="0"/>
              </a:spcBef>
              <a:buClr>
                <a:srgbClr val="001750"/>
              </a:buClr>
              <a:buFont typeface="Arial" panose="020B0604020202020204" pitchFamily="34" charset="0"/>
              <a:buNone/>
              <a:tabLst>
                <a:tab pos="432000" algn="l"/>
              </a:tabLst>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p:nvPr>
        </p:nvSpPr>
        <p:spPr>
          <a:xfrm>
            <a:off x="625839" y="804428"/>
            <a:ext cx="5343162" cy="590400"/>
          </a:xfrm>
          <a:prstGeom prst="rect">
            <a:avLst/>
          </a:prstGeom>
        </p:spPr>
        <p:txBody>
          <a:bodyPr/>
          <a:lstStyle>
            <a:lvl1pPr marL="0" indent="0">
              <a:buFont typeface="+mj-lt"/>
              <a:buNone/>
              <a:defRPr kumimoji="1" lang="ja-JP" altLang="en-US" sz="3600" b="1" kern="1200" dirty="0">
                <a:solidFill>
                  <a:srgbClr val="001750"/>
                </a:solidFill>
                <a:latin typeface="Yu Gothic UI" panose="020B0500000000000000" pitchFamily="50" charset="-128"/>
                <a:ea typeface="Yu Gothic UI" panose="020B0500000000000000" pitchFamily="50" charset="-128"/>
                <a:cs typeface="Arial" pitchFamily="34" charset="0"/>
              </a:defRPr>
            </a:lvl1pPr>
          </a:lstStyle>
          <a:p>
            <a:pPr lvl="0"/>
            <a:r>
              <a:rPr kumimoji="1" lang="ja-JP" altLang="en-US" dirty="0"/>
              <a:t>マスター テキストの書式設定</a:t>
            </a:r>
          </a:p>
        </p:txBody>
      </p:sp>
      <p:sp>
        <p:nvSpPr>
          <p:cNvPr id="2" name="テキスト プレースホルダー 29">
            <a:extLst>
              <a:ext uri="{FF2B5EF4-FFF2-40B4-BE49-F238E27FC236}">
                <a16:creationId xmlns:a16="http://schemas.microsoft.com/office/drawing/2014/main" id="{C6588BC8-FC61-47EC-B5FB-DE4EAEAAC99E}"/>
              </a:ext>
            </a:extLst>
          </p:cNvPr>
          <p:cNvSpPr>
            <a:spLocks noGrp="1"/>
          </p:cNvSpPr>
          <p:nvPr>
            <p:ph type="body" sz="quarter" idx="18"/>
          </p:nvPr>
        </p:nvSpPr>
        <p:spPr>
          <a:xfrm>
            <a:off x="903373" y="1713926"/>
            <a:ext cx="5065627" cy="369332"/>
          </a:xfrm>
          <a:prstGeom prst="rect">
            <a:avLst/>
          </a:prstGeom>
        </p:spPr>
        <p:txBody>
          <a:bodyPr/>
          <a:lstStyle>
            <a:lvl1pPr marL="0" indent="0">
              <a:spcBef>
                <a:spcPts val="0"/>
              </a:spcBef>
              <a:buClr>
                <a:srgbClr val="001750"/>
              </a:buClr>
              <a:buFont typeface="Arial" panose="020B0604020202020204" pitchFamily="34" charset="0"/>
              <a:buNone/>
              <a:tabLst>
                <a:tab pos="432000" algn="l"/>
              </a:tabLst>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kumimoji="1" lang="ja-JP" altLang="en-US" dirty="0"/>
              <a:t>マスター テキストの書式設定</a:t>
            </a:r>
          </a:p>
        </p:txBody>
      </p:sp>
      <p:sp>
        <p:nvSpPr>
          <p:cNvPr id="44" name="テキスト プレースホルダー 29">
            <a:extLst>
              <a:ext uri="{FF2B5EF4-FFF2-40B4-BE49-F238E27FC236}">
                <a16:creationId xmlns:a16="http://schemas.microsoft.com/office/drawing/2014/main" id="{33BFFB1B-F7E0-B7C7-1C91-43974EAEAFD6}"/>
              </a:ext>
            </a:extLst>
          </p:cNvPr>
          <p:cNvSpPr>
            <a:spLocks noGrp="1"/>
          </p:cNvSpPr>
          <p:nvPr>
            <p:ph type="body" sz="quarter" idx="19"/>
          </p:nvPr>
        </p:nvSpPr>
        <p:spPr>
          <a:xfrm>
            <a:off x="903373" y="3046591"/>
            <a:ext cx="5065627" cy="369332"/>
          </a:xfrm>
          <a:prstGeom prst="rect">
            <a:avLst/>
          </a:prstGeom>
        </p:spPr>
        <p:txBody>
          <a:bodyPr/>
          <a:lstStyle>
            <a:lvl1pPr marL="0" indent="0">
              <a:spcBef>
                <a:spcPts val="0"/>
              </a:spcBef>
              <a:buClr>
                <a:srgbClr val="001750"/>
              </a:buClr>
              <a:buFont typeface="Arial" panose="020B0604020202020204" pitchFamily="34" charset="0"/>
              <a:buNone/>
              <a:tabLst>
                <a:tab pos="432000" algn="l"/>
              </a:tabLst>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705496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56D435-8A41-E849-8586-C18206275BFB}"/>
              </a:ext>
            </a:extLst>
          </p:cNvPr>
          <p:cNvSpPr/>
          <p:nvPr userDrawn="1"/>
        </p:nvSpPr>
        <p:spPr bwMode="gray">
          <a:xfrm>
            <a:off x="0" y="2512"/>
            <a:ext cx="9144000" cy="612000"/>
          </a:xfrm>
          <a:prstGeom prst="rect">
            <a:avLst/>
          </a:prstGeom>
          <a:gradFill flip="none" rotWithShape="1">
            <a:gsLst>
              <a:gs pos="0">
                <a:schemeClr val="accent1">
                  <a:lumMod val="5000"/>
                  <a:lumOff val="95000"/>
                </a:schemeClr>
              </a:gs>
              <a:gs pos="76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4" name="円弧 3">
            <a:extLst>
              <a:ext uri="{FF2B5EF4-FFF2-40B4-BE49-F238E27FC236}">
                <a16:creationId xmlns:a16="http://schemas.microsoft.com/office/drawing/2014/main" id="{D7DEA71F-CA32-411E-3F7B-3CD26BA296CB}"/>
              </a:ext>
            </a:extLst>
          </p:cNvPr>
          <p:cNvSpPr/>
          <p:nvPr userDrawn="1"/>
        </p:nvSpPr>
        <p:spPr bwMode="gray">
          <a:xfrm>
            <a:off x="-1" y="-2171"/>
            <a:ext cx="9144001" cy="4552673"/>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5" name="正方形/長方形 8">
            <a:extLst>
              <a:ext uri="{FF2B5EF4-FFF2-40B4-BE49-F238E27FC236}">
                <a16:creationId xmlns:a16="http://schemas.microsoft.com/office/drawing/2014/main" id="{69CCCB5E-71A2-F56C-4DB9-A1C98699B06C}"/>
              </a:ext>
            </a:extLst>
          </p:cNvPr>
          <p:cNvSpPr/>
          <p:nvPr userDrawn="1"/>
        </p:nvSpPr>
        <p:spPr bwMode="gray">
          <a:xfrm flipV="1">
            <a:off x="-10278" y="-1"/>
            <a:ext cx="9154278" cy="592019"/>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8459" h="1743792">
                <a:moveTo>
                  <a:pt x="0" y="742950"/>
                </a:moveTo>
                <a:cubicBezTo>
                  <a:pt x="889000" y="450850"/>
                  <a:pt x="791264" y="33417"/>
                  <a:pt x="1976104" y="457171"/>
                </a:cubicBezTo>
                <a:cubicBezTo>
                  <a:pt x="2968287" y="1037429"/>
                  <a:pt x="4220789" y="1545341"/>
                  <a:pt x="5401889" y="1411991"/>
                </a:cubicBezTo>
                <a:cubicBezTo>
                  <a:pt x="6694859" y="1234191"/>
                  <a:pt x="7011889" y="1009650"/>
                  <a:pt x="7898459" y="0"/>
                </a:cubicBezTo>
                <a:lnTo>
                  <a:pt x="7898459" y="1743792"/>
                </a:lnTo>
                <a:lnTo>
                  <a:pt x="5731" y="1743792"/>
                </a:lnTo>
                <a:cubicBezTo>
                  <a:pt x="3821" y="1410178"/>
                  <a:pt x="1910" y="1076564"/>
                  <a:pt x="0" y="742950"/>
                </a:cubicBez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6A482A8E-D8B3-DD23-597A-5243DCD9394D}"/>
              </a:ext>
            </a:extLst>
          </p:cNvPr>
          <p:cNvSpPr/>
          <p:nvPr userDrawn="1"/>
        </p:nvSpPr>
        <p:spPr bwMode="gray">
          <a:xfrm rot="5141612">
            <a:off x="2194050" y="-4179321"/>
            <a:ext cx="1926927" cy="9969797"/>
          </a:xfrm>
          <a:prstGeom prst="moon">
            <a:avLst>
              <a:gd name="adj" fmla="val 18876"/>
            </a:avLst>
          </a:prstGeom>
          <a:gradFill flip="none" rotWithShape="1">
            <a:gsLst>
              <a:gs pos="0">
                <a:srgbClr val="2D69FF">
                  <a:alpha val="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9176AE80-77B6-8C56-E220-C33A1DE205B9}"/>
              </a:ext>
            </a:extLst>
          </p:cNvPr>
          <p:cNvSpPr/>
          <p:nvPr userDrawn="1"/>
        </p:nvSpPr>
        <p:spPr bwMode="gray">
          <a:xfrm>
            <a:off x="1704533" y="-78103"/>
            <a:ext cx="7344777" cy="4628606"/>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E176E8-B7D6-41BD-AE1A-5AFAEBF007AB}"/>
              </a:ext>
            </a:extLst>
          </p:cNvPr>
          <p:cNvSpPr/>
          <p:nvPr userDrawn="1"/>
        </p:nvSpPr>
        <p:spPr bwMode="gray">
          <a:xfrm>
            <a:off x="-166149" y="-952512"/>
            <a:ext cx="9497749" cy="952512"/>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0" name="正方形/長方形 9">
            <a:extLst>
              <a:ext uri="{FF2B5EF4-FFF2-40B4-BE49-F238E27FC236}">
                <a16:creationId xmlns:a16="http://schemas.microsoft.com/office/drawing/2014/main" id="{E1C4987A-8FA4-FB2E-6850-3CDA82391487}"/>
              </a:ext>
            </a:extLst>
          </p:cNvPr>
          <p:cNvSpPr/>
          <p:nvPr userDrawn="1"/>
        </p:nvSpPr>
        <p:spPr bwMode="gray">
          <a:xfrm>
            <a:off x="-10278" y="614512"/>
            <a:ext cx="9154278" cy="952511"/>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正方形/長方形 10">
            <a:extLst>
              <a:ext uri="{FF2B5EF4-FFF2-40B4-BE49-F238E27FC236}">
                <a16:creationId xmlns:a16="http://schemas.microsoft.com/office/drawing/2014/main" id="{B457CD50-58F0-6F59-0F34-135803AFDC15}"/>
              </a:ext>
            </a:extLst>
          </p:cNvPr>
          <p:cNvSpPr/>
          <p:nvPr userDrawn="1"/>
        </p:nvSpPr>
        <p:spPr bwMode="gray">
          <a:xfrm>
            <a:off x="-2183902" y="-112452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四角形: 角を丸くする 12">
            <a:extLst>
              <a:ext uri="{FF2B5EF4-FFF2-40B4-BE49-F238E27FC236}">
                <a16:creationId xmlns:a16="http://schemas.microsoft.com/office/drawing/2014/main" id="{BEE56000-3E27-CA40-9A65-002302B33847}"/>
              </a:ext>
            </a:extLst>
          </p:cNvPr>
          <p:cNvSpPr/>
          <p:nvPr userDrawn="1"/>
        </p:nvSpPr>
        <p:spPr bwMode="gray">
          <a:xfrm>
            <a:off x="7196790" y="90842"/>
            <a:ext cx="2241705" cy="413790"/>
          </a:xfrm>
          <a:prstGeom prst="roundRect">
            <a:avLst/>
          </a:prstGeom>
          <a:solidFill>
            <a:schemeClr val="bg1">
              <a:alpha val="80000"/>
            </a:schemeClr>
          </a:solidFill>
          <a:ln w="9525">
            <a:noFill/>
            <a:miter lim="800000"/>
            <a:headEnd/>
            <a:tailEnd/>
          </a:ln>
          <a:effectLst/>
        </p:spPr>
        <p:txBody>
          <a:bodyPr wrap="none" rtlCol="0" anchor="ctr" anchorCtr="0">
            <a:noAutofit/>
          </a:bodyPr>
          <a:lstStyle/>
          <a:p>
            <a:pPr algn="r"/>
            <a:endParaRPr kumimoji="1" lang="ja-JP" altLang="en-US" sz="1800" dirty="0">
              <a:solidFill>
                <a:schemeClr val="tx1"/>
              </a:solidFill>
            </a:endParaRPr>
          </a:p>
        </p:txBody>
      </p:sp>
      <p:sp>
        <p:nvSpPr>
          <p:cNvPr id="14" name="タイトル 1">
            <a:extLst>
              <a:ext uri="{FF2B5EF4-FFF2-40B4-BE49-F238E27FC236}">
                <a16:creationId xmlns:a16="http://schemas.microsoft.com/office/drawing/2014/main" id="{0A67D01F-DBF4-2118-89F1-BBCD45D1683C}"/>
              </a:ext>
            </a:extLst>
          </p:cNvPr>
          <p:cNvSpPr txBox="1">
            <a:spLocks/>
          </p:cNvSpPr>
          <p:nvPr userDrawn="1"/>
        </p:nvSpPr>
        <p:spPr bwMode="gray">
          <a:xfrm>
            <a:off x="7029450" y="90842"/>
            <a:ext cx="2115111" cy="413790"/>
          </a:xfrm>
          <a:prstGeom prst="rect">
            <a:avLst/>
          </a:prstGeom>
        </p:spPr>
        <p:txBody>
          <a:bodyPr anchor="ctr" anchorCtr="0"/>
          <a:lst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r">
              <a:lnSpc>
                <a:spcPct val="100000"/>
              </a:lnSpc>
            </a:pPr>
            <a:r>
              <a:rPr kumimoji="1" lang="ja-JP" altLang="en-US" sz="1100" b="1" dirty="0">
                <a:solidFill>
                  <a:srgbClr val="404040"/>
                </a:solidFill>
                <a:latin typeface="Yu Gothic UI" panose="020B0500000000000000" pitchFamily="50" charset="-128"/>
                <a:ea typeface="Yu Gothic UI" panose="020B0500000000000000" pitchFamily="50" charset="-128"/>
              </a:rPr>
              <a:t>難病・小慢</a:t>
            </a:r>
            <a:r>
              <a:rPr kumimoji="1" lang="en-US" altLang="ja-JP" sz="1100" b="1" dirty="0">
                <a:solidFill>
                  <a:srgbClr val="404040"/>
                </a:solidFill>
                <a:latin typeface="Yu Gothic UI" panose="020B0500000000000000" pitchFamily="50" charset="-128"/>
                <a:ea typeface="Yu Gothic UI" panose="020B0500000000000000" pitchFamily="50" charset="-128"/>
              </a:rPr>
              <a:t>DB</a:t>
            </a:r>
            <a:r>
              <a:rPr kumimoji="1" lang="ja-JP" altLang="en-US" sz="1100" b="1" dirty="0">
                <a:solidFill>
                  <a:srgbClr val="404040"/>
                </a:solidFill>
                <a:latin typeface="Yu Gothic UI" panose="020B0500000000000000" pitchFamily="50" charset="-128"/>
                <a:ea typeface="Yu Gothic UI" panose="020B0500000000000000" pitchFamily="50" charset="-128"/>
              </a:rPr>
              <a:t>システム説明動画　</a:t>
            </a:r>
            <a:endParaRPr kumimoji="1" lang="en-US" altLang="ja-JP" sz="1100" b="1" dirty="0">
              <a:solidFill>
                <a:srgbClr val="404040"/>
              </a:solidFill>
              <a:latin typeface="Yu Gothic UI" panose="020B0500000000000000" pitchFamily="50" charset="-128"/>
              <a:ea typeface="Yu Gothic UI" panose="020B0500000000000000" pitchFamily="50" charset="-128"/>
            </a:endParaRPr>
          </a:p>
          <a:p>
            <a:pPr algn="r">
              <a:lnSpc>
                <a:spcPct val="100000"/>
              </a:lnSpc>
            </a:pPr>
            <a:r>
              <a:rPr lang="zh-TW" altLang="en-US" sz="1100" b="1" kern="0" dirty="0">
                <a:solidFill>
                  <a:srgbClr val="404040"/>
                </a:solidFill>
                <a:latin typeface="Yu Gothic UI" panose="020B0500000000000000" pitchFamily="50" charset="-128"/>
                <a:ea typeface="Yu Gothic UI" panose="020B0500000000000000" pitchFamily="50" charset="-128"/>
              </a:rPr>
              <a:t>（難病編）医療機関用</a:t>
            </a:r>
          </a:p>
        </p:txBody>
      </p:sp>
      <p:sp>
        <p:nvSpPr>
          <p:cNvPr id="15" name="正方形/長方形 14">
            <a:extLst>
              <a:ext uri="{FF2B5EF4-FFF2-40B4-BE49-F238E27FC236}">
                <a16:creationId xmlns:a16="http://schemas.microsoft.com/office/drawing/2014/main" id="{4468A422-4285-EBCD-4844-AA7B2B15BC97}"/>
              </a:ext>
            </a:extLst>
          </p:cNvPr>
          <p:cNvSpPr/>
          <p:nvPr userDrawn="1"/>
        </p:nvSpPr>
        <p:spPr bwMode="gray">
          <a:xfrm>
            <a:off x="9142892" y="-281764"/>
            <a:ext cx="1150134" cy="95251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スライド番号プレースホルダ 2">
            <a:extLst>
              <a:ext uri="{FF2B5EF4-FFF2-40B4-BE49-F238E27FC236}">
                <a16:creationId xmlns:a16="http://schemas.microsoft.com/office/drawing/2014/main" id="{A2556193-37EF-6C8D-A160-DAFE433E2145}"/>
              </a:ext>
            </a:extLst>
          </p:cNvPr>
          <p:cNvSpPr txBox="1">
            <a:spLocks/>
          </p:cNvSpPr>
          <p:nvPr userDrawn="1"/>
        </p:nvSpPr>
        <p:spPr bwMode="gray">
          <a:xfrm>
            <a:off x="8560360" y="4916262"/>
            <a:ext cx="488950" cy="228600"/>
          </a:xfrm>
          <a:prstGeom prst="rect">
            <a:avLst/>
          </a:prstGeom>
        </p:spPr>
        <p:txBody>
          <a:bodyPr/>
          <a:lstStyle>
            <a:defPPr>
              <a:defRPr lang="ja-JP"/>
            </a:defPPr>
            <a:lvl1pPr algn="r" rtl="0" fontAlgn="base">
              <a:lnSpc>
                <a:spcPct val="90000"/>
              </a:lnSpc>
              <a:spcBef>
                <a:spcPct val="0"/>
              </a:spcBef>
              <a:spcAft>
                <a:spcPct val="0"/>
              </a:spcAft>
              <a:defRPr kumimoji="1" sz="1100" kern="1200" smtClean="0">
                <a:solidFill>
                  <a:schemeClr val="tx1"/>
                </a:solidFill>
                <a:latin typeface="+mj-lt"/>
                <a:ea typeface="+mn-ea"/>
                <a:cs typeface="Arial" pitchFamily="34" charset="0"/>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a:defRPr/>
            </a:pPr>
            <a:fld id="{790173A9-6621-4FFE-BC07-AC198BDD4C9A}" type="slidenum">
              <a:rPr lang="en-US" altLang="ja-JP" smtClean="0"/>
              <a:pPr>
                <a:defRPr/>
              </a:pPr>
              <a:t>‹#›</a:t>
            </a:fld>
            <a:endParaRPr lang="en-US" altLang="ja-JP" dirty="0"/>
          </a:p>
        </p:txBody>
      </p:sp>
      <p:sp>
        <p:nvSpPr>
          <p:cNvPr id="32" name="Text Box 13">
            <a:extLst>
              <a:ext uri="{FF2B5EF4-FFF2-40B4-BE49-F238E27FC236}">
                <a16:creationId xmlns:a16="http://schemas.microsoft.com/office/drawing/2014/main" id="{15BBE389-8DF8-C4CD-FA70-45F5D85218CE}"/>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1" name="テキスト プレースホルダー 57">
            <a:extLst>
              <a:ext uri="{FF2B5EF4-FFF2-40B4-BE49-F238E27FC236}">
                <a16:creationId xmlns:a16="http://schemas.microsoft.com/office/drawing/2014/main" id="{4D0DC151-D796-38E2-486C-184B106F3E7C}"/>
              </a:ext>
            </a:extLst>
          </p:cNvPr>
          <p:cNvSpPr>
            <a:spLocks noGrp="1"/>
          </p:cNvSpPr>
          <p:nvPr>
            <p:ph type="body" sz="quarter" idx="14"/>
          </p:nvPr>
        </p:nvSpPr>
        <p:spPr>
          <a:xfrm>
            <a:off x="0" y="4035396"/>
            <a:ext cx="9144000" cy="914400"/>
          </a:xfrm>
          <a:prstGeom prst="rect">
            <a:avLst/>
          </a:prstGeom>
          <a:solidFill>
            <a:srgbClr val="223666">
              <a:alpha val="95000"/>
            </a:srgbClr>
          </a:solidFill>
          <a:ln w="9525">
            <a:noFill/>
            <a:miter lim="800000"/>
            <a:headEnd/>
            <a:tailEnd/>
          </a:ln>
          <a:effectLst/>
        </p:spPr>
        <p:txBody>
          <a:bodyPr wrap="square" lIns="180000" tIns="108000" rIns="18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44" name="タイトル 43">
            <a:extLst>
              <a:ext uri="{FF2B5EF4-FFF2-40B4-BE49-F238E27FC236}">
                <a16:creationId xmlns:a16="http://schemas.microsoft.com/office/drawing/2014/main" id="{4331FE4A-2AD5-C312-138C-356175F322A3}"/>
              </a:ext>
            </a:extLst>
          </p:cNvPr>
          <p:cNvSpPr>
            <a:spLocks noGrp="1"/>
          </p:cNvSpPr>
          <p:nvPr>
            <p:ph type="title"/>
          </p:nvPr>
        </p:nvSpPr>
        <p:spPr>
          <a:xfrm>
            <a:off x="107166" y="142872"/>
            <a:ext cx="7332301" cy="512508"/>
          </a:xfrm>
          <a:prstGeom prst="rect">
            <a:avLst/>
          </a:prstGeom>
        </p:spPr>
        <p:txBody>
          <a:bodyPr/>
          <a:lstStyle>
            <a:lvl1pPr>
              <a:defRPr kumimoji="1" lang="ja-JP" altLang="en-US" sz="24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1880219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終わりのページ">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6B4F374-0E2E-A518-F0AE-7D788FBE0C70}"/>
              </a:ext>
            </a:extLst>
          </p:cNvPr>
          <p:cNvGrpSpPr/>
          <p:nvPr userDrawn="1"/>
        </p:nvGrpSpPr>
        <p:grpSpPr bwMode="gray">
          <a:xfrm>
            <a:off x="-2170980" y="-2431523"/>
            <a:ext cx="12351073" cy="12318352"/>
            <a:chOff x="-2671077" y="8869932"/>
            <a:chExt cx="12351073" cy="12318352"/>
          </a:xfrm>
        </p:grpSpPr>
        <p:sp>
          <p:nvSpPr>
            <p:cNvPr id="22" name="正方形/長方形 21">
              <a:extLst>
                <a:ext uri="{FF2B5EF4-FFF2-40B4-BE49-F238E27FC236}">
                  <a16:creationId xmlns:a16="http://schemas.microsoft.com/office/drawing/2014/main" id="{0B5D002F-C2AB-A7DE-CF59-9157123A6C09}"/>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3" name="正方形/長方形 8">
              <a:extLst>
                <a:ext uri="{FF2B5EF4-FFF2-40B4-BE49-F238E27FC236}">
                  <a16:creationId xmlns:a16="http://schemas.microsoft.com/office/drawing/2014/main" id="{A5745686-B30B-0A48-BB2C-875A9E72BA2F}"/>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4" name="月 23">
              <a:extLst>
                <a:ext uri="{FF2B5EF4-FFF2-40B4-BE49-F238E27FC236}">
                  <a16:creationId xmlns:a16="http://schemas.microsoft.com/office/drawing/2014/main" id="{9AC94537-5960-B835-9C09-48F59A1FCA1B}"/>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5" name="円弧 24">
              <a:extLst>
                <a:ext uri="{FF2B5EF4-FFF2-40B4-BE49-F238E27FC236}">
                  <a16:creationId xmlns:a16="http://schemas.microsoft.com/office/drawing/2014/main" id="{7D2CB514-899F-A8BB-4B82-7DA90BCE797B}"/>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26" name="正方形/長方形 8">
              <a:extLst>
                <a:ext uri="{FF2B5EF4-FFF2-40B4-BE49-F238E27FC236}">
                  <a16:creationId xmlns:a16="http://schemas.microsoft.com/office/drawing/2014/main" id="{1B603053-FFD4-D10E-60B6-0048F072986F}"/>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7" name="フリーフォーム: 図形 26">
              <a:extLst>
                <a:ext uri="{FF2B5EF4-FFF2-40B4-BE49-F238E27FC236}">
                  <a16:creationId xmlns:a16="http://schemas.microsoft.com/office/drawing/2014/main" id="{73D307E0-DDAF-B6C3-AB2F-792EDA402881}"/>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28" name="月 27">
              <a:extLst>
                <a:ext uri="{FF2B5EF4-FFF2-40B4-BE49-F238E27FC236}">
                  <a16:creationId xmlns:a16="http://schemas.microsoft.com/office/drawing/2014/main" id="{7DF750BC-910D-0093-FFF0-BBDBD6C79FF3}"/>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9" name="月 28">
              <a:extLst>
                <a:ext uri="{FF2B5EF4-FFF2-40B4-BE49-F238E27FC236}">
                  <a16:creationId xmlns:a16="http://schemas.microsoft.com/office/drawing/2014/main" id="{63B6EFDC-745B-865B-DC11-3A029EDBBC7B}"/>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0" name="月 29">
              <a:extLst>
                <a:ext uri="{FF2B5EF4-FFF2-40B4-BE49-F238E27FC236}">
                  <a16:creationId xmlns:a16="http://schemas.microsoft.com/office/drawing/2014/main" id="{4BC7DB88-FCD9-BE2D-4FD4-5A53649F6682}"/>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正方形/長方形 30">
              <a:extLst>
                <a:ext uri="{FF2B5EF4-FFF2-40B4-BE49-F238E27FC236}">
                  <a16:creationId xmlns:a16="http://schemas.microsoft.com/office/drawing/2014/main" id="{CD0C1B1A-7E98-20AC-A15C-8F078ADF71CF}"/>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2" name="正方形/長方形 31">
              <a:extLst>
                <a:ext uri="{FF2B5EF4-FFF2-40B4-BE49-F238E27FC236}">
                  <a16:creationId xmlns:a16="http://schemas.microsoft.com/office/drawing/2014/main" id="{9ED4B0FD-02EE-8CF7-2F22-1432E8FBFE91}"/>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3" name="円弧 32">
              <a:extLst>
                <a:ext uri="{FF2B5EF4-FFF2-40B4-BE49-F238E27FC236}">
                  <a16:creationId xmlns:a16="http://schemas.microsoft.com/office/drawing/2014/main" id="{461B0378-0726-238A-0E02-A5485AC3E11D}"/>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EFFD362-DC28-5495-9246-B91B875B65D8}"/>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5" name="正方形/長方形 34">
              <a:extLst>
                <a:ext uri="{FF2B5EF4-FFF2-40B4-BE49-F238E27FC236}">
                  <a16:creationId xmlns:a16="http://schemas.microsoft.com/office/drawing/2014/main" id="{8151D0AA-DD54-192A-22EB-BF1E1FCD878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36" name="正方形/長方形 35">
            <a:extLst>
              <a:ext uri="{FF2B5EF4-FFF2-40B4-BE49-F238E27FC236}">
                <a16:creationId xmlns:a16="http://schemas.microsoft.com/office/drawing/2014/main" id="{AF9F8482-1C18-A6E6-6401-D83B602D202F}"/>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2" name="正方形/長方形 41">
            <a:extLst>
              <a:ext uri="{FF2B5EF4-FFF2-40B4-BE49-F238E27FC236}">
                <a16:creationId xmlns:a16="http://schemas.microsoft.com/office/drawing/2014/main" id="{F21C431F-2335-B988-FC78-48072D8DA64A}"/>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3" name="スライド番号プレースホルダ 2">
            <a:extLst>
              <a:ext uri="{FF2B5EF4-FFF2-40B4-BE49-F238E27FC236}">
                <a16:creationId xmlns:a16="http://schemas.microsoft.com/office/drawing/2014/main" id="{C16494ED-08CF-6351-2FE8-2907B9995EA5}"/>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44" name="Text Box 13">
            <a:extLst>
              <a:ext uri="{FF2B5EF4-FFF2-40B4-BE49-F238E27FC236}">
                <a16:creationId xmlns:a16="http://schemas.microsoft.com/office/drawing/2014/main" id="{72C7C0DA-F427-6DB0-5F5F-AC0040CCE4FB}"/>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5" name="Text Box 32">
            <a:extLst>
              <a:ext uri="{FF2B5EF4-FFF2-40B4-BE49-F238E27FC236}">
                <a16:creationId xmlns:a16="http://schemas.microsoft.com/office/drawing/2014/main" id="{03C961C4-9C49-D044-3516-87411A11C513}"/>
              </a:ext>
            </a:extLst>
          </p:cNvPr>
          <p:cNvSpPr txBox="1">
            <a:spLocks noChangeArrowheads="1"/>
          </p:cNvSpPr>
          <p:nvPr userDrawn="1"/>
        </p:nvSpPr>
        <p:spPr bwMode="gray">
          <a:xfrm>
            <a:off x="479321" y="385134"/>
            <a:ext cx="5497836" cy="3647152"/>
          </a:xfrm>
          <a:prstGeom prst="rect">
            <a:avLst/>
          </a:prstGeom>
          <a:noFill/>
          <a:ln w="9525">
            <a:noFill/>
            <a:miter lim="800000"/>
            <a:headEnd/>
            <a:tailEnd/>
          </a:ln>
          <a:effectLst/>
        </p:spPr>
        <p:txBody>
          <a:bodyPr wrap="square">
            <a:spAutoFit/>
          </a:bodyPr>
          <a:lstStyle/>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難病・小慢データベース利用者</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お問い合わせ窓口</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endParaRPr lang="en-US" altLang="ja-JP" sz="20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1400" b="1" dirty="0">
                <a:solidFill>
                  <a:srgbClr val="404040"/>
                </a:solidFill>
                <a:latin typeface="Yu Gothic UI" panose="020B0500000000000000" pitchFamily="50" charset="-128"/>
                <a:ea typeface="Yu Gothic UI" panose="020B0500000000000000" pitchFamily="50" charset="-128"/>
              </a:rPr>
              <a:t>電話：</a:t>
            </a:r>
            <a:r>
              <a:rPr lang="en-US" altLang="ja-JP" sz="1400" b="1" dirty="0">
                <a:solidFill>
                  <a:srgbClr val="404040"/>
                </a:solidFill>
                <a:latin typeface="Yu Gothic UI" panose="020B0500000000000000" pitchFamily="50" charset="-128"/>
                <a:ea typeface="Yu Gothic UI" panose="020B0500000000000000" pitchFamily="50" charset="-128"/>
              </a:rPr>
              <a:t>0120-764-450</a:t>
            </a:r>
          </a:p>
          <a:p>
            <a:pPr>
              <a:lnSpc>
                <a:spcPct val="100000"/>
              </a:lnSpc>
            </a:pPr>
            <a:r>
              <a:rPr lang="ja-JP" altLang="en-US" sz="1400" b="0" dirty="0">
                <a:solidFill>
                  <a:srgbClr val="404040"/>
                </a:solidFill>
                <a:latin typeface="Yu Gothic UI" panose="020B0500000000000000" pitchFamily="50" charset="-128"/>
                <a:ea typeface="Yu Gothic UI" panose="020B0500000000000000" pitchFamily="50" charset="-128"/>
              </a:rPr>
              <a:t>（受付時間は、厚生労働省開庁日の午前９時から、午後５時まで）</a:t>
            </a:r>
          </a:p>
          <a:p>
            <a:pPr>
              <a:lnSpc>
                <a:spcPct val="100000"/>
              </a:lnSpc>
            </a:pPr>
            <a:endParaRPr lang="en-US" altLang="ja-JP" sz="1400" b="0" dirty="0">
              <a:solidFill>
                <a:srgbClr val="404040"/>
              </a:solidFill>
              <a:latin typeface="Yu Gothic UI" panose="020B0500000000000000" pitchFamily="50" charset="-128"/>
              <a:ea typeface="Yu Gothic UI" panose="020B0500000000000000" pitchFamily="50" charset="-128"/>
            </a:endParaRPr>
          </a:p>
          <a:p>
            <a:pPr>
              <a:lnSpc>
                <a:spcPct val="100000"/>
              </a:lnSpc>
              <a:spcAft>
                <a:spcPts val="600"/>
              </a:spcAft>
            </a:pPr>
            <a:r>
              <a:rPr lang="ja-JP" altLang="en-US" sz="1400" b="1" dirty="0">
                <a:solidFill>
                  <a:srgbClr val="404040"/>
                </a:solidFill>
                <a:latin typeface="Yu Gothic UI" panose="020B0500000000000000" pitchFamily="50" charset="-128"/>
                <a:ea typeface="Yu Gothic UI" panose="020B0500000000000000" pitchFamily="50" charset="-128"/>
              </a:rPr>
              <a:t>メール：</a:t>
            </a:r>
            <a:r>
              <a:rPr lang="en-US" altLang="ja-JP" sz="1400" b="1" dirty="0">
                <a:solidFill>
                  <a:srgbClr val="404040"/>
                </a:solidFill>
                <a:latin typeface="Yu Gothic UI" panose="020B0500000000000000" pitchFamily="50" charset="-128"/>
                <a:ea typeface="Yu Gothic UI" panose="020B0500000000000000" pitchFamily="50" charset="-128"/>
              </a:rPr>
              <a:t>nanbyousyouman.db.ec@hitachi-systems.com</a:t>
            </a:r>
          </a:p>
          <a:p>
            <a:pPr>
              <a:lnSpc>
                <a:spcPct val="100000"/>
              </a:lnSpc>
            </a:pPr>
            <a:r>
              <a:rPr lang="en-US" altLang="ja-JP" sz="1400" b="0" dirty="0">
                <a:solidFill>
                  <a:srgbClr val="404040"/>
                </a:solidFill>
                <a:latin typeface="Yu Gothic UI" panose="020B0500000000000000" pitchFamily="50" charset="-128"/>
                <a:ea typeface="Yu Gothic UI" panose="020B0500000000000000" pitchFamily="50" charset="-128"/>
              </a:rPr>
              <a:t>【</a:t>
            </a: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メールでのお問い合わせ時のお願い事項</a:t>
            </a:r>
            <a:r>
              <a:rPr lang="en-US" altLang="ja-JP" sz="1400" b="0" dirty="0">
                <a:solidFill>
                  <a:srgbClr val="404040"/>
                </a:solidFill>
                <a:latin typeface="Yu Gothic UI" panose="020B0500000000000000" pitchFamily="50" charset="-128"/>
                <a:ea typeface="Yu Gothic UI" panose="020B0500000000000000" pitchFamily="50" charset="-128"/>
              </a:rPr>
              <a:t>】</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メールでのお問い合わせ時は下記の情報をお問い合わせ内容と併せてご提供をお願いいたします。（お問い合わせ者の所属する公共団体名、公共団体コード、医療機関名、医療機関コード）</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メールでのお問い合わせ時は、セキュリティの観点から、メールにファイルを添付しないでください。</a:t>
            </a:r>
          </a:p>
          <a:p>
            <a:pPr>
              <a:lnSpc>
                <a:spcPct val="100000"/>
              </a:lnSpc>
            </a:pPr>
            <a:endParaRPr lang="en-US" altLang="ja-JP" sz="1800" b="1" dirty="0">
              <a:solidFill>
                <a:srgbClr val="001750"/>
              </a:solidFill>
              <a:latin typeface="Yu Gothic UI" panose="020B0500000000000000" pitchFamily="50" charset="-128"/>
              <a:ea typeface="Yu Gothic UI" panose="020B0500000000000000" pitchFamily="50" charset="-128"/>
            </a:endParaRPr>
          </a:p>
        </p:txBody>
      </p:sp>
      <p:sp>
        <p:nvSpPr>
          <p:cNvPr id="49" name="テキスト プレースホルダー 57">
            <a:extLst>
              <a:ext uri="{FF2B5EF4-FFF2-40B4-BE49-F238E27FC236}">
                <a16:creationId xmlns:a16="http://schemas.microsoft.com/office/drawing/2014/main" id="{3F68870D-ADF7-D2E0-5B21-DD2C010E1673}"/>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402089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13" name="図 12" descr="ea60_010_032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165152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54" name="スライド番号プレースホルダ 2"/>
          <p:cNvSpPr>
            <a:spLocks noGrp="1"/>
          </p:cNvSpPr>
          <p:nvPr>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3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39" name="グループ化 38"/>
          <p:cNvGrpSpPr/>
          <p:nvPr userDrawn="1"/>
        </p:nvGrpSpPr>
        <p:grpSpPr bwMode="gray">
          <a:xfrm>
            <a:off x="324487" y="2057426"/>
            <a:ext cx="8495663" cy="97488"/>
            <a:chOff x="324487" y="2057426"/>
            <a:chExt cx="8495663" cy="97488"/>
          </a:xfrm>
        </p:grpSpPr>
        <p:sp>
          <p:nvSpPr>
            <p:cNvPr id="40"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1" name="グループ化 16"/>
            <p:cNvGrpSpPr/>
            <p:nvPr/>
          </p:nvGrpSpPr>
          <p:grpSpPr bwMode="gray">
            <a:xfrm>
              <a:off x="324487" y="2057426"/>
              <a:ext cx="1938812" cy="97488"/>
              <a:chOff x="312738" y="2747963"/>
              <a:chExt cx="1970087" cy="109537"/>
            </a:xfrm>
          </p:grpSpPr>
          <p:sp>
            <p:nvSpPr>
              <p:cNvPr id="42" name="正方形/長方形 41"/>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3" name="正方形/長方形 42"/>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4" name="図 43"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bwMode="gray">
          <a:xfrm>
            <a:off x="566739" y="2365096"/>
            <a:ext cx="3267241" cy="397032"/>
          </a:xfrm>
          <a:prstGeom prst="rect">
            <a:avLst/>
          </a:prstGeom>
        </p:spPr>
        <p:txBody>
          <a:bodyPr wrap="none">
            <a:spAutoFit/>
          </a:bodyPr>
          <a:lstStyle>
            <a:lvl1pPr>
              <a:defRPr sz="2200">
                <a:solidFill>
                  <a:schemeClr val="tx1"/>
                </a:solidFill>
                <a:latin typeface="+mj-ea"/>
                <a:ea typeface="+mj-ea"/>
              </a:defRPr>
            </a:lvl1pPr>
          </a:lstStyle>
          <a:p>
            <a:r>
              <a:rPr lang="ja-JP" altLang="en-US" dirty="0"/>
              <a:t>マスタ タイトルの書式設定</a:t>
            </a:r>
          </a:p>
        </p:txBody>
      </p:sp>
      <p:sp>
        <p:nvSpPr>
          <p:cNvPr id="54"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39"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40" name="グループ化 39"/>
          <p:cNvGrpSpPr/>
          <p:nvPr userDrawn="1"/>
        </p:nvGrpSpPr>
        <p:grpSpPr bwMode="gray">
          <a:xfrm>
            <a:off x="324487" y="2057426"/>
            <a:ext cx="8495663" cy="97488"/>
            <a:chOff x="324487" y="2057426"/>
            <a:chExt cx="8495663" cy="97488"/>
          </a:xfrm>
        </p:grpSpPr>
        <p:sp>
          <p:nvSpPr>
            <p:cNvPr id="41"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2" name="グループ化 16"/>
            <p:cNvGrpSpPr/>
            <p:nvPr/>
          </p:nvGrpSpPr>
          <p:grpSpPr bwMode="gray">
            <a:xfrm>
              <a:off x="324487" y="2057426"/>
              <a:ext cx="1938812" cy="97488"/>
              <a:chOff x="312738" y="2747963"/>
              <a:chExt cx="1970087" cy="109537"/>
            </a:xfrm>
          </p:grpSpPr>
          <p:sp>
            <p:nvSpPr>
              <p:cNvPr id="43" name="正方形/長方形 42"/>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4" name="正方形/長方形 43"/>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5" name="図 44"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2" y="134612"/>
            <a:ext cx="7486488" cy="369332"/>
          </a:xfrm>
          <a:prstGeom prst="rect">
            <a:avLst/>
          </a:prstGeom>
        </p:spPr>
        <p:txBody>
          <a:bodyPr wrap="square">
            <a:spAutoFit/>
          </a:bodyPr>
          <a:lstStyle>
            <a:lvl1pPr>
              <a:defRPr sz="2000">
                <a:solidFill>
                  <a:schemeClr val="tx1"/>
                </a:solidFill>
                <a:latin typeface="+mj-ea"/>
                <a:ea typeface="+mj-ea"/>
              </a:defRPr>
            </a:lvl1pPr>
          </a:lstStyle>
          <a:p>
            <a:r>
              <a:rPr lang="ja-JP" altLang="en-US" dirty="0"/>
              <a:t>マスタ タイトルの書式設定</a:t>
            </a:r>
          </a:p>
        </p:txBody>
      </p:sp>
      <p:sp>
        <p:nvSpPr>
          <p:cNvPr id="36"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73" name="正方形/長方形 11"/>
          <p:cNvSpPr>
            <a:spLocks noChangeArrowheads="1"/>
          </p:cNvSpPr>
          <p:nvPr userDrawn="1"/>
        </p:nvSpPr>
        <p:spPr bwMode="gray">
          <a:xfrm>
            <a:off x="0" y="595775"/>
            <a:ext cx="9144000" cy="66292"/>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74" name="グループ化 62"/>
          <p:cNvGrpSpPr/>
          <p:nvPr userDrawn="1"/>
        </p:nvGrpSpPr>
        <p:grpSpPr bwMode="gray">
          <a:xfrm>
            <a:off x="-3" y="595775"/>
            <a:ext cx="1318393" cy="66292"/>
            <a:chOff x="312738" y="2747963"/>
            <a:chExt cx="1970087" cy="109537"/>
          </a:xfrm>
        </p:grpSpPr>
        <p:sp>
          <p:nvSpPr>
            <p:cNvPr id="75" name="正方形/長方形 74"/>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6" name="正方形/長方形 75"/>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
        <p:nvSpPr>
          <p:cNvPr id="4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9" name="図 48"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4175" y="138115"/>
            <a:ext cx="1195200" cy="34285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pic>
        <p:nvPicPr>
          <p:cNvPr id="3" name="図 2" descr="海の向こうに見える虹&#10;&#10;低い精度で自動的に生成された説明">
            <a:extLst>
              <a:ext uri="{FF2B5EF4-FFF2-40B4-BE49-F238E27FC236}">
                <a16:creationId xmlns:a16="http://schemas.microsoft.com/office/drawing/2014/main" id="{A33B4DBA-7F3A-4A0C-B0F3-A7BCD435B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428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3D8859-58C1-4FFE-9619-27660A1D6C4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7116" y="1373598"/>
            <a:ext cx="6489414" cy="2432069"/>
          </a:xfrm>
          <a:prstGeom prst="rect">
            <a:avLst/>
          </a:prstGeom>
        </p:spPr>
      </p:pic>
    </p:spTree>
    <p:extLst>
      <p:ext uri="{BB962C8B-B14F-4D97-AF65-F5344CB8AC3E}">
        <p14:creationId xmlns:p14="http://schemas.microsoft.com/office/powerpoint/2010/main" val="154114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A0549ABA-23ED-CBE6-536E-8F6DE6DBAB43}"/>
              </a:ext>
            </a:extLst>
          </p:cNvPr>
          <p:cNvSpPr/>
          <p:nvPr userDrawn="1"/>
        </p:nvSpPr>
        <p:spPr bwMode="gray">
          <a:xfrm>
            <a:off x="0" y="0"/>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2" name="正方形/長方形 8">
            <a:extLst>
              <a:ext uri="{FF2B5EF4-FFF2-40B4-BE49-F238E27FC236}">
                <a16:creationId xmlns:a16="http://schemas.microsoft.com/office/drawing/2014/main" id="{73D21592-839F-926E-01B6-392E5D9ED49B}"/>
              </a:ext>
            </a:extLst>
          </p:cNvPr>
          <p:cNvSpPr/>
          <p:nvPr userDrawn="1"/>
        </p:nvSpPr>
        <p:spPr bwMode="gray">
          <a:xfrm rot="10800000">
            <a:off x="-46069" y="-484106"/>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4" name="月 63">
            <a:extLst>
              <a:ext uri="{FF2B5EF4-FFF2-40B4-BE49-F238E27FC236}">
                <a16:creationId xmlns:a16="http://schemas.microsoft.com/office/drawing/2014/main" id="{FCB7B17D-E7B6-847B-083C-FB27A7356AA1}"/>
              </a:ext>
            </a:extLst>
          </p:cNvPr>
          <p:cNvSpPr/>
          <p:nvPr userDrawn="1"/>
        </p:nvSpPr>
        <p:spPr bwMode="gray">
          <a:xfrm rot="9082689">
            <a:off x="6654226" y="-932081"/>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66" name="円弧 65">
            <a:extLst>
              <a:ext uri="{FF2B5EF4-FFF2-40B4-BE49-F238E27FC236}">
                <a16:creationId xmlns:a16="http://schemas.microsoft.com/office/drawing/2014/main" id="{5A6A6C0D-9BCF-9195-FACF-31DE64BC20C6}"/>
              </a:ext>
            </a:extLst>
          </p:cNvPr>
          <p:cNvSpPr/>
          <p:nvPr userDrawn="1"/>
        </p:nvSpPr>
        <p:spPr bwMode="gray">
          <a:xfrm>
            <a:off x="-1003429" y="-468589"/>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68" name="正方形/長方形 8">
            <a:extLst>
              <a:ext uri="{FF2B5EF4-FFF2-40B4-BE49-F238E27FC236}">
                <a16:creationId xmlns:a16="http://schemas.microsoft.com/office/drawing/2014/main" id="{6C78541C-3195-9BC7-4950-4E27143CAFE5}"/>
              </a:ext>
            </a:extLst>
          </p:cNvPr>
          <p:cNvSpPr/>
          <p:nvPr userDrawn="1"/>
        </p:nvSpPr>
        <p:spPr bwMode="gray">
          <a:xfrm>
            <a:off x="-139194" y="3004324"/>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70" name="フリーフォーム: 図形 69">
            <a:extLst>
              <a:ext uri="{FF2B5EF4-FFF2-40B4-BE49-F238E27FC236}">
                <a16:creationId xmlns:a16="http://schemas.microsoft.com/office/drawing/2014/main" id="{E88C6B1B-0E36-F23D-D27C-3D3DA9CAC7AD}"/>
              </a:ext>
            </a:extLst>
          </p:cNvPr>
          <p:cNvSpPr/>
          <p:nvPr userDrawn="1"/>
        </p:nvSpPr>
        <p:spPr bwMode="gray">
          <a:xfrm>
            <a:off x="2116723" y="3039356"/>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72" name="月 71">
            <a:extLst>
              <a:ext uri="{FF2B5EF4-FFF2-40B4-BE49-F238E27FC236}">
                <a16:creationId xmlns:a16="http://schemas.microsoft.com/office/drawing/2014/main" id="{EBD022A6-A195-144A-9DD3-AC34C991BAB5}"/>
              </a:ext>
            </a:extLst>
          </p:cNvPr>
          <p:cNvSpPr/>
          <p:nvPr userDrawn="1"/>
        </p:nvSpPr>
        <p:spPr bwMode="gray">
          <a:xfrm rot="4515890">
            <a:off x="2471113" y="-424149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4" name="月 73">
            <a:extLst>
              <a:ext uri="{FF2B5EF4-FFF2-40B4-BE49-F238E27FC236}">
                <a16:creationId xmlns:a16="http://schemas.microsoft.com/office/drawing/2014/main" id="{BBF16EF4-3192-DC9D-39E0-678370BE1769}"/>
              </a:ext>
            </a:extLst>
          </p:cNvPr>
          <p:cNvSpPr/>
          <p:nvPr userDrawn="1"/>
        </p:nvSpPr>
        <p:spPr bwMode="gray">
          <a:xfrm rot="4515890">
            <a:off x="2460768" y="-4386658"/>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6" name="月 75">
            <a:extLst>
              <a:ext uri="{FF2B5EF4-FFF2-40B4-BE49-F238E27FC236}">
                <a16:creationId xmlns:a16="http://schemas.microsoft.com/office/drawing/2014/main" id="{0D9C76EC-E9B7-D176-DE89-3D0F4F4CA57A}"/>
              </a:ext>
            </a:extLst>
          </p:cNvPr>
          <p:cNvSpPr/>
          <p:nvPr userDrawn="1"/>
        </p:nvSpPr>
        <p:spPr bwMode="gray">
          <a:xfrm rot="4515890">
            <a:off x="2461456" y="-4385546"/>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8" name="正方形/長方形 77">
            <a:extLst>
              <a:ext uri="{FF2B5EF4-FFF2-40B4-BE49-F238E27FC236}">
                <a16:creationId xmlns:a16="http://schemas.microsoft.com/office/drawing/2014/main" id="{B1BB4A08-E5CA-4414-E00C-D40EB3188D2F}"/>
              </a:ext>
            </a:extLst>
          </p:cNvPr>
          <p:cNvSpPr/>
          <p:nvPr userDrawn="1"/>
        </p:nvSpPr>
        <p:spPr bwMode="gray">
          <a:xfrm>
            <a:off x="-139194" y="5158314"/>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0" name="正方形/長方形 79">
            <a:extLst>
              <a:ext uri="{FF2B5EF4-FFF2-40B4-BE49-F238E27FC236}">
                <a16:creationId xmlns:a16="http://schemas.microsoft.com/office/drawing/2014/main" id="{B3E15358-DF8F-F786-CD67-E60791177E71}"/>
              </a:ext>
            </a:extLst>
          </p:cNvPr>
          <p:cNvSpPr/>
          <p:nvPr userDrawn="1"/>
        </p:nvSpPr>
        <p:spPr bwMode="gray">
          <a:xfrm>
            <a:off x="-2193679" y="-204063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2" name="円弧 81">
            <a:extLst>
              <a:ext uri="{FF2B5EF4-FFF2-40B4-BE49-F238E27FC236}">
                <a16:creationId xmlns:a16="http://schemas.microsoft.com/office/drawing/2014/main" id="{CC8C59C5-772A-1AB6-9366-A2CE87D1E928}"/>
              </a:ext>
            </a:extLst>
          </p:cNvPr>
          <p:cNvSpPr/>
          <p:nvPr userDrawn="1"/>
        </p:nvSpPr>
        <p:spPr bwMode="gray">
          <a:xfrm>
            <a:off x="720067" y="-228740"/>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E6A30C2D-177A-E30A-BF81-B09067CFA726}"/>
              </a:ext>
            </a:extLst>
          </p:cNvPr>
          <p:cNvSpPr/>
          <p:nvPr userDrawn="1"/>
        </p:nvSpPr>
        <p:spPr bwMode="gray">
          <a:xfrm>
            <a:off x="-166149" y="-243152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6" name="正方形/長方形 85">
            <a:extLst>
              <a:ext uri="{FF2B5EF4-FFF2-40B4-BE49-F238E27FC236}">
                <a16:creationId xmlns:a16="http://schemas.microsoft.com/office/drawing/2014/main" id="{2D217B72-5D69-FC78-8A90-EAAE04FB4C33}"/>
              </a:ext>
            </a:extLst>
          </p:cNvPr>
          <p:cNvSpPr/>
          <p:nvPr userDrawn="1"/>
        </p:nvSpPr>
        <p:spPr bwMode="gray">
          <a:xfrm>
            <a:off x="9152367" y="-151345"/>
            <a:ext cx="847877"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8" name="Text Box 13">
            <a:extLst>
              <a:ext uri="{FF2B5EF4-FFF2-40B4-BE49-F238E27FC236}">
                <a16:creationId xmlns:a16="http://schemas.microsoft.com/office/drawing/2014/main" id="{008B140B-70CC-F3BB-D5FD-8828C0AE5793}"/>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8" name="テキスト プレースホルダ 48">
            <a:extLst>
              <a:ext uri="{FF2B5EF4-FFF2-40B4-BE49-F238E27FC236}">
                <a16:creationId xmlns:a16="http://schemas.microsoft.com/office/drawing/2014/main" id="{99FD8D38-653C-1027-90B0-CE7D217F9940}"/>
              </a:ext>
            </a:extLst>
          </p:cNvPr>
          <p:cNvSpPr>
            <a:spLocks noGrp="1"/>
          </p:cNvSpPr>
          <p:nvPr>
            <p:ph type="body" sz="quarter" idx="12"/>
          </p:nvPr>
        </p:nvSpPr>
        <p:spPr bwMode="gray">
          <a:xfrm>
            <a:off x="892494" y="2303430"/>
            <a:ext cx="2598788" cy="341632"/>
          </a:xfrm>
          <a:prstGeom prst="rect">
            <a:avLst/>
          </a:prstGeom>
        </p:spPr>
        <p:txBody>
          <a:bodyPr wrap="none">
            <a:spAutoFit/>
          </a:bodyPr>
          <a:lstStyle>
            <a:lvl1pPr>
              <a:buNone/>
              <a:defRPr kumimoji="1" lang="ja-JP" altLang="en-US" sz="18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dirty="0"/>
              <a:t>マスタ テキストの書式設定</a:t>
            </a:r>
          </a:p>
        </p:txBody>
      </p:sp>
      <p:sp>
        <p:nvSpPr>
          <p:cNvPr id="49" name="テキスト プレースホルダ 48">
            <a:extLst>
              <a:ext uri="{FF2B5EF4-FFF2-40B4-BE49-F238E27FC236}">
                <a16:creationId xmlns:a16="http://schemas.microsoft.com/office/drawing/2014/main" id="{9E80B357-D00D-6289-0A04-0068A2BA9CDA}"/>
              </a:ext>
            </a:extLst>
          </p:cNvPr>
          <p:cNvSpPr>
            <a:spLocks noGrp="1"/>
          </p:cNvSpPr>
          <p:nvPr>
            <p:ph type="body" sz="quarter" idx="13" hasCustomPrompt="1"/>
          </p:nvPr>
        </p:nvSpPr>
        <p:spPr bwMode="gray">
          <a:xfrm>
            <a:off x="1047861" y="2952661"/>
            <a:ext cx="6514989" cy="646331"/>
          </a:xfrm>
          <a:prstGeom prst="rect">
            <a:avLst/>
          </a:prstGeom>
        </p:spPr>
        <p:txBody>
          <a:bodyPr wrap="square">
            <a:spAutoFit/>
          </a:bodyPr>
          <a:lstStyle>
            <a:lvl1pPr>
              <a:buNone/>
              <a:defRPr kumimoji="1" lang="ja-JP" altLang="en-US" sz="20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dirty="0"/>
              <a:t>1.</a:t>
            </a:r>
            <a:r>
              <a:rPr kumimoji="1" lang="ja-JP" altLang="en-US" dirty="0"/>
              <a:t> 臨個票の作成</a:t>
            </a:r>
            <a:endParaRPr kumimoji="1" lang="en-US" altLang="ja-JP" dirty="0"/>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en-US" altLang="ja-JP"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16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②臨個票を更新するケース（院内システムを利用しない場合）</a:t>
            </a:r>
            <a:endParaRPr kumimoji="1" lang="ja-JP" altLang="en-US" dirty="0"/>
          </a:p>
        </p:txBody>
      </p:sp>
      <p:sp>
        <p:nvSpPr>
          <p:cNvPr id="55" name="タイトル 54">
            <a:extLst>
              <a:ext uri="{FF2B5EF4-FFF2-40B4-BE49-F238E27FC236}">
                <a16:creationId xmlns:a16="http://schemas.microsoft.com/office/drawing/2014/main" id="{32EECAFB-73DF-88C2-FD3E-25425DDD1DE0}"/>
              </a:ext>
            </a:extLst>
          </p:cNvPr>
          <p:cNvSpPr>
            <a:spLocks noGrp="1"/>
          </p:cNvSpPr>
          <p:nvPr>
            <p:ph type="title"/>
          </p:nvPr>
        </p:nvSpPr>
        <p:spPr>
          <a:xfrm>
            <a:off x="1015717" y="1701142"/>
            <a:ext cx="7886700" cy="648139"/>
          </a:xfrm>
          <a:prstGeom prst="rect">
            <a:avLst/>
          </a:prstGeom>
        </p:spPr>
        <p:txBody>
          <a:bodyPr/>
          <a:lstStyle>
            <a:lvl1pPr>
              <a:defRPr kumimoji="1" lang="ja-JP" altLang="en-US" sz="38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58" name="テキスト プレースホルダー 57">
            <a:extLst>
              <a:ext uri="{FF2B5EF4-FFF2-40B4-BE49-F238E27FC236}">
                <a16:creationId xmlns:a16="http://schemas.microsoft.com/office/drawing/2014/main" id="{46A49CB6-0B8E-1B3F-FFEF-E8C01F0DE645}"/>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1678640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2" name="Text Box 29">
            <a:extLst>
              <a:ext uri="{FF2B5EF4-FFF2-40B4-BE49-F238E27FC236}">
                <a16:creationId xmlns:a16="http://schemas.microsoft.com/office/drawing/2014/main" id="{44DB8FDD-5A2D-E9B9-B2CA-4E03FBCE7057}"/>
              </a:ext>
            </a:extLst>
          </p:cNvPr>
          <p:cNvSpPr txBox="1">
            <a:spLocks noChangeArrowheads="1"/>
          </p:cNvSpPr>
          <p:nvPr userDrawn="1"/>
        </p:nvSpPr>
        <p:spPr bwMode="gray">
          <a:xfrm>
            <a:off x="625839" y="803897"/>
            <a:ext cx="2063385" cy="590931"/>
          </a:xfrm>
          <a:prstGeom prst="rect">
            <a:avLst/>
          </a:prstGeom>
          <a:noFill/>
          <a:ln w="9525">
            <a:noFill/>
            <a:miter lim="800000"/>
            <a:headEnd/>
            <a:tailEnd/>
          </a:ln>
        </p:spPr>
        <p:txBody>
          <a:bodyPr wrap="none">
            <a:spAutoFit/>
          </a:bodyPr>
          <a:lstStyle/>
          <a:p>
            <a:pPr algn="l"/>
            <a:r>
              <a:rPr lang="en-US" altLang="ja-JP" sz="3600" b="1" dirty="0">
                <a:solidFill>
                  <a:srgbClr val="001750"/>
                </a:solidFill>
                <a:latin typeface="Yu Gothic UI" panose="020B0500000000000000" pitchFamily="50" charset="-128"/>
                <a:ea typeface="Yu Gothic UI" panose="020B0500000000000000" pitchFamily="50" charset="-128"/>
                <a:cs typeface="Arial" pitchFamily="34" charset="0"/>
              </a:rPr>
              <a:t>Contents</a:t>
            </a:r>
            <a:endParaRPr lang="en-US" altLang="ja-JP" sz="3600" b="1" dirty="0">
              <a:solidFill>
                <a:srgbClr val="001750"/>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hasCustomPrompt="1"/>
          </p:nvPr>
        </p:nvSpPr>
        <p:spPr>
          <a:xfrm>
            <a:off x="625839" y="1713926"/>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１</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hasCustomPrompt="1"/>
          </p:nvPr>
        </p:nvSpPr>
        <p:spPr>
          <a:xfrm>
            <a:off x="625839" y="2279655"/>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２</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hasCustomPrompt="1"/>
          </p:nvPr>
        </p:nvSpPr>
        <p:spPr>
          <a:xfrm>
            <a:off x="625839" y="2845383"/>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３</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Tree>
    <p:extLst>
      <p:ext uri="{BB962C8B-B14F-4D97-AF65-F5344CB8AC3E}">
        <p14:creationId xmlns:p14="http://schemas.microsoft.com/office/powerpoint/2010/main" val="418255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4" r:id="rId2"/>
    <p:sldLayoutId id="2147483683" r:id="rId3"/>
    <p:sldLayoutId id="2147483679" r:id="rId4"/>
    <p:sldLayoutId id="2147483656" r:id="rId5"/>
    <p:sldLayoutId id="2147483685" r:id="rId6"/>
    <p:sldLayoutId id="2147483686" r:id="rId7"/>
    <p:sldLayoutId id="2147483688" r:id="rId8"/>
    <p:sldLayoutId id="2147483689" r:id="rId9"/>
    <p:sldLayoutId id="2147483692" r:id="rId10"/>
    <p:sldLayoutId id="2147483690" r:id="rId11"/>
    <p:sldLayoutId id="2147483691" r:id="rId12"/>
  </p:sldLayoutIdLst>
  <p:hf hdr="0" ftr="0" dt="0"/>
  <p:txStyles>
    <p:title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1.png"/><Relationship Id="rId5" Type="http://schemas.microsoft.com/office/2018/10/relationships/comments" Target="../comments/modernComment_2B5_30BE61AE.xml"/><Relationship Id="rId4" Type="http://schemas.openxmlformats.org/officeDocument/2006/relationships/notesSlide" Target="../notesSlides/notesSlide9.xm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1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3.png"/><Relationship Id="rId5" Type="http://schemas.microsoft.com/office/2018/10/relationships/comments" Target="../comments/modernComment_2B6_204D552F.xml"/><Relationship Id="rId10" Type="http://schemas.microsoft.com/office/2007/relationships/hdphoto" Target="../media/hdphoto2.wdp"/><Relationship Id="rId4" Type="http://schemas.openxmlformats.org/officeDocument/2006/relationships/notesSlide" Target="../notesSlides/notesSlide10.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5.png"/><Relationship Id="rId5" Type="http://schemas.microsoft.com/office/2018/10/relationships/comments" Target="../comments/modernComment_2B7_5818895A.xml"/><Relationship Id="rId4" Type="http://schemas.openxmlformats.org/officeDocument/2006/relationships/notesSlide" Target="../notesSlides/notesSlide11.xml"/><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5.png"/><Relationship Id="rId5" Type="http://schemas.microsoft.com/office/2018/10/relationships/comments" Target="../comments/modernComment_2B8_60F75356.xml"/><Relationship Id="rId4" Type="http://schemas.openxmlformats.org/officeDocument/2006/relationships/notesSlide" Target="../notesSlides/notesSlide12.xml"/><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9.png"/><Relationship Id="rId5" Type="http://schemas.microsoft.com/office/2018/10/relationships/comments" Target="../comments/modernComment_2B1_CF4FBFDD.xm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9.png"/><Relationship Id="rId5" Type="http://schemas.microsoft.com/office/2018/10/relationships/comments" Target="../comments/modernComment_2B4_4E08764D.xml"/><Relationship Id="rId4" Type="http://schemas.openxmlformats.org/officeDocument/2006/relationships/notesSlide" Target="../notesSlides/notesSlide8.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84B085-9479-C630-774A-338EEF86A0C7}"/>
              </a:ext>
            </a:extLst>
          </p:cNvPr>
          <p:cNvSpPr>
            <a:spLocks noGrp="1"/>
          </p:cNvSpPr>
          <p:nvPr>
            <p:ph type="body" sz="quarter" idx="12"/>
          </p:nvPr>
        </p:nvSpPr>
        <p:spPr/>
        <p:txBody>
          <a:bodyPr/>
          <a:lstStyle/>
          <a:p>
            <a:r>
              <a:rPr kumimoji="1" lang="zh-TW" altLang="en-US" dirty="0"/>
              <a:t>（難病編）医療機関用</a:t>
            </a:r>
          </a:p>
        </p:txBody>
      </p:sp>
      <p:sp>
        <p:nvSpPr>
          <p:cNvPr id="10" name="テキスト プレースホルダー 9">
            <a:extLst>
              <a:ext uri="{FF2B5EF4-FFF2-40B4-BE49-F238E27FC236}">
                <a16:creationId xmlns:a16="http://schemas.microsoft.com/office/drawing/2014/main" id="{0842F82F-0D18-ED00-B87A-1FCCED04BD24}"/>
              </a:ext>
            </a:extLst>
          </p:cNvPr>
          <p:cNvSpPr>
            <a:spLocks noGrp="1"/>
          </p:cNvSpPr>
          <p:nvPr>
            <p:ph type="body" sz="quarter" idx="13"/>
          </p:nvPr>
        </p:nvSpPr>
        <p:spPr/>
        <p:txBody>
          <a:bodyPr/>
          <a:lstStyle/>
          <a:p>
            <a:pPr>
              <a:lnSpc>
                <a:spcPct val="90000"/>
              </a:lnSpc>
              <a:spcBef>
                <a:spcPts val="0"/>
              </a:spcBef>
            </a:pPr>
            <a:r>
              <a:rPr lang="en-US" altLang="ja-JP" dirty="0"/>
              <a:t>1.</a:t>
            </a:r>
            <a:r>
              <a:rPr lang="ja-JP" altLang="en-US" dirty="0"/>
              <a:t> 臨個票の作成</a:t>
            </a:r>
            <a:endParaRPr lang="en-US" altLang="ja-JP" dirty="0"/>
          </a:p>
          <a:p>
            <a:pPr>
              <a:lnSpc>
                <a:spcPct val="90000"/>
              </a:lnSpc>
              <a:spcBef>
                <a:spcPts val="0"/>
              </a:spcBef>
            </a:pPr>
            <a:r>
              <a:rPr lang="ja-JP" altLang="en-US" b="0" dirty="0"/>
              <a:t>　</a:t>
            </a:r>
            <a:r>
              <a:rPr lang="ja-JP" altLang="en-US" sz="1600" b="0" dirty="0"/>
              <a:t>①臨個票を新規作成するケース（院内システムを利用しない場合）</a:t>
            </a:r>
            <a:endParaRPr lang="ja-JP" altLang="en-US" b="0" dirty="0"/>
          </a:p>
        </p:txBody>
      </p:sp>
      <p:sp>
        <p:nvSpPr>
          <p:cNvPr id="11" name="タイトル 10">
            <a:extLst>
              <a:ext uri="{FF2B5EF4-FFF2-40B4-BE49-F238E27FC236}">
                <a16:creationId xmlns:a16="http://schemas.microsoft.com/office/drawing/2014/main" id="{162295FC-DA14-A2B8-4260-9B29A47817C4}"/>
              </a:ext>
            </a:extLst>
          </p:cNvPr>
          <p:cNvSpPr>
            <a:spLocks noGrp="1"/>
          </p:cNvSpPr>
          <p:nvPr>
            <p:ph type="title"/>
          </p:nvPr>
        </p:nvSpPr>
        <p:spPr/>
        <p:txBody>
          <a:bodyPr/>
          <a:lstStyle/>
          <a:p>
            <a:r>
              <a:rPr lang="ja-JP" altLang="en-US" sz="3800" b="1" kern="0" dirty="0">
                <a:solidFill>
                  <a:srgbClr val="404040"/>
                </a:solidFill>
                <a:latin typeface="Yu Gothic UI" panose="020B0500000000000000" pitchFamily="50" charset="-128"/>
                <a:ea typeface="Yu Gothic UI" panose="020B0500000000000000" pitchFamily="50" charset="-128"/>
              </a:rPr>
              <a:t>難病・小慢</a:t>
            </a:r>
            <a:r>
              <a:rPr lang="en-US" altLang="ja-JP" sz="3800" b="1" kern="0" dirty="0">
                <a:solidFill>
                  <a:srgbClr val="404040"/>
                </a:solidFill>
                <a:latin typeface="Yu Gothic UI" panose="020B0500000000000000" pitchFamily="50" charset="-128"/>
                <a:ea typeface="Yu Gothic UI" panose="020B0500000000000000" pitchFamily="50" charset="-128"/>
              </a:rPr>
              <a:t>DB</a:t>
            </a:r>
            <a:r>
              <a:rPr lang="ja-JP" altLang="en-US" sz="3800" b="1" kern="0" dirty="0">
                <a:solidFill>
                  <a:srgbClr val="404040"/>
                </a:solidFill>
                <a:latin typeface="Yu Gothic UI" panose="020B0500000000000000" pitchFamily="50" charset="-128"/>
                <a:ea typeface="Yu Gothic UI" panose="020B0500000000000000" pitchFamily="50" charset="-128"/>
              </a:rPr>
              <a:t>システム説明動画</a:t>
            </a:r>
            <a:endParaRPr lang="ja-JP" altLang="en-US" dirty="0"/>
          </a:p>
        </p:txBody>
      </p:sp>
      <p:sp>
        <p:nvSpPr>
          <p:cNvPr id="13" name="テキスト プレースホルダー 12">
            <a:extLst>
              <a:ext uri="{FF2B5EF4-FFF2-40B4-BE49-F238E27FC236}">
                <a16:creationId xmlns:a16="http://schemas.microsoft.com/office/drawing/2014/main" id="{CE0EAE3E-2717-C915-E63E-91722F5BC37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この動画では、医療機関の方を対象として、院内システムを利用しないケースを例に、難病</a:t>
            </a:r>
            <a:r>
              <a:rPr lang="en-US" altLang="ja-JP" sz="1400" dirty="0">
                <a:solidFill>
                  <a:schemeClr val="bg1"/>
                </a:solidFill>
              </a:rPr>
              <a:t>DB</a:t>
            </a:r>
            <a:r>
              <a:rPr lang="ja-JP" altLang="en-US" sz="1400" dirty="0">
                <a:solidFill>
                  <a:schemeClr val="bg1"/>
                </a:solidFill>
              </a:rPr>
              <a:t>を使用して臨個票を新規作成する操作の流れ、画面、操作のポイントなどについて説明します。</a:t>
            </a:r>
          </a:p>
        </p:txBody>
      </p:sp>
      <p:pic>
        <p:nvPicPr>
          <p:cNvPr id="4" name="00-1-①">
            <a:hlinkClick r:id="" action="ppaction://media"/>
            <a:extLst>
              <a:ext uri="{FF2B5EF4-FFF2-40B4-BE49-F238E27FC236}">
                <a16:creationId xmlns:a16="http://schemas.microsoft.com/office/drawing/2014/main" id="{4F04308D-DF47-D6F7-BE1E-7C261D747E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723900"/>
            <a:ext cx="609600" cy="609600"/>
          </a:xfrm>
          <a:prstGeom prst="rect">
            <a:avLst/>
          </a:prstGeom>
        </p:spPr>
      </p:pic>
    </p:spTree>
    <p:extLst>
      <p:ext uri="{BB962C8B-B14F-4D97-AF65-F5344CB8AC3E}">
        <p14:creationId xmlns:p14="http://schemas.microsoft.com/office/powerpoint/2010/main" val="777107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540">
        <p15:prstTrans prst="peelOff"/>
      </p:transition>
    </mc:Choice>
    <mc:Fallback xmlns="">
      <p:transition spd="slow" advClick="0" advTm="155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057C0177-CA94-092B-2BEE-3F28444B5166}"/>
              </a:ext>
            </a:extLst>
          </p:cNvPr>
          <p:cNvPicPr>
            <a:picLocks noChangeAspect="1"/>
          </p:cNvPicPr>
          <p:nvPr/>
        </p:nvPicPr>
        <p:blipFill>
          <a:blip r:embed="rId6"/>
          <a:stretch>
            <a:fillRect/>
          </a:stretch>
        </p:blipFill>
        <p:spPr>
          <a:xfrm>
            <a:off x="234654" y="752603"/>
            <a:ext cx="3913970" cy="3358060"/>
          </a:xfrm>
          <a:prstGeom prst="rect">
            <a:avLst/>
          </a:prstGeom>
          <a:ln>
            <a:solidFill>
              <a:schemeClr val="tx1"/>
            </a:solidFill>
          </a:ln>
        </p:spPr>
      </p:pic>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06023" y="752603"/>
            <a:ext cx="4677788" cy="1028571"/>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臨個票の作成年月、担当者氏名などでのワークフローの検索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臨個票の閲覧・編集、ワークフローの引き戻し</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06023" y="1918019"/>
            <a:ext cx="4677788" cy="1866581"/>
          </a:xfrm>
          <a:prstGeom prst="rect">
            <a:avLst/>
          </a:prstGeom>
          <a:solidFill>
            <a:schemeClr val="bg1">
              <a:lumMod val="95000"/>
            </a:schemeClr>
          </a:solidFill>
          <a:ln w="9525">
            <a:noFill/>
            <a:miter lim="800000"/>
            <a:headEnd/>
            <a:tailEnd/>
          </a:ln>
          <a:effectLst/>
        </p:spPr>
        <p:txBody>
          <a:bodyPr wrap="square" rIns="72000"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検索結果のワークフロー一覧について、</a:t>
            </a:r>
            <a:r>
              <a:rPr lang="en-US" altLang="ja-JP" sz="1400" dirty="0">
                <a:solidFill>
                  <a:schemeClr val="tx1"/>
                </a:solidFill>
                <a:latin typeface="+mn-ea"/>
                <a:ea typeface="+mn-ea"/>
              </a:rPr>
              <a:t>[</a:t>
            </a:r>
            <a:r>
              <a:rPr lang="ja-JP" altLang="en-US" sz="1400" dirty="0">
                <a:solidFill>
                  <a:schemeClr val="tx1"/>
                </a:solidFill>
                <a:latin typeface="+mn-ea"/>
                <a:ea typeface="+mn-ea"/>
              </a:rPr>
              <a:t>履歴</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ワークフロー履歴の、</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その後表示される画面で、臨個票の閲覧や承認を行う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sp>
        <p:nvSpPr>
          <p:cNvPr id="3" name="テキスト プレースホルダー 2">
            <a:extLst>
              <a:ext uri="{FF2B5EF4-FFF2-40B4-BE49-F238E27FC236}">
                <a16:creationId xmlns:a16="http://schemas.microsoft.com/office/drawing/2014/main" id="{E80B51A8-41A3-FC78-38EF-62B9AEDD3B0A}"/>
              </a:ext>
            </a:extLst>
          </p:cNvPr>
          <p:cNvSpPr>
            <a:spLocks noGrp="1"/>
          </p:cNvSpPr>
          <p:nvPr>
            <p:ph type="body" sz="quarter" idx="14"/>
          </p:nvPr>
        </p:nvSpPr>
        <p:spPr/>
        <p:txBody>
          <a:bodyPr/>
          <a:lstStyle/>
          <a:p>
            <a:pPr>
              <a:lnSpc>
                <a:spcPct val="90000"/>
              </a:lnSpc>
              <a:spcBef>
                <a:spcPts val="0"/>
              </a:spcBef>
            </a:pPr>
            <a:r>
              <a:rPr lang="ja-JP" altLang="en-US" dirty="0"/>
              <a:t>ワークフロー画面は、臨個票の作成年月や担当者からワークフローを検索する画面です。</a:t>
            </a:r>
          </a:p>
          <a:p>
            <a:pPr>
              <a:lnSpc>
                <a:spcPct val="90000"/>
              </a:lnSpc>
              <a:spcBef>
                <a:spcPts val="0"/>
              </a:spcBef>
            </a:pPr>
            <a:r>
              <a:rPr lang="ja-JP" altLang="en-US" dirty="0"/>
              <a:t>検索結果はワークフロー単位で表示され、</a:t>
            </a:r>
            <a:r>
              <a:rPr lang="en-US" altLang="ja-JP" dirty="0"/>
              <a:t>[</a:t>
            </a:r>
            <a:r>
              <a:rPr lang="ja-JP" altLang="en-US" dirty="0"/>
              <a:t>履歴</a:t>
            </a:r>
            <a:r>
              <a:rPr lang="en-US" altLang="ja-JP" dirty="0"/>
              <a:t>]</a:t>
            </a:r>
            <a:r>
              <a:rPr lang="ja-JP" altLang="en-US" dirty="0"/>
              <a:t>ボタンをクリックするとワークフローの履歴が表示されます。ワークフロー履歴の右の</a:t>
            </a:r>
            <a:r>
              <a:rPr lang="en-US" altLang="ja-JP" dirty="0"/>
              <a:t>[</a:t>
            </a:r>
            <a:r>
              <a:rPr lang="ja-JP" altLang="en-US" dirty="0"/>
              <a:t>操作</a:t>
            </a:r>
            <a:r>
              <a:rPr lang="en-US" altLang="ja-JP" dirty="0"/>
              <a:t>]</a:t>
            </a:r>
            <a:r>
              <a:rPr lang="ja-JP" altLang="en-US" dirty="0"/>
              <a:t>欄に、</a:t>
            </a:r>
            <a:r>
              <a:rPr lang="en-US" altLang="ja-JP" dirty="0"/>
              <a:t>[</a:t>
            </a:r>
            <a:r>
              <a:rPr lang="ja-JP" altLang="en-US" dirty="0"/>
              <a:t>閲覧</a:t>
            </a:r>
            <a:r>
              <a:rPr lang="en-US" altLang="ja-JP" dirty="0"/>
              <a:t>]</a:t>
            </a:r>
            <a:r>
              <a:rPr lang="ja-JP" altLang="en-US" dirty="0"/>
              <a:t>、</a:t>
            </a:r>
            <a:r>
              <a:rPr lang="en-US" altLang="ja-JP" dirty="0"/>
              <a:t>[</a:t>
            </a:r>
            <a:r>
              <a:rPr lang="ja-JP" altLang="en-US" dirty="0"/>
              <a:t>編集</a:t>
            </a:r>
            <a:r>
              <a:rPr lang="en-US" altLang="ja-JP" dirty="0"/>
              <a:t>]</a:t>
            </a:r>
            <a:r>
              <a:rPr lang="ja-JP" altLang="en-US" dirty="0"/>
              <a:t>などのボタンが表示されます。これらのボタンをクリックすることで、次の画面を表示し、臨個票の閲覧や承認をします。</a:t>
            </a:r>
          </a:p>
        </p:txBody>
      </p:sp>
      <p:sp>
        <p:nvSpPr>
          <p:cNvPr id="7" name="正方形/長方形 6">
            <a:extLst>
              <a:ext uri="{FF2B5EF4-FFF2-40B4-BE49-F238E27FC236}">
                <a16:creationId xmlns:a16="http://schemas.microsoft.com/office/drawing/2014/main" id="{CD25603D-B2CE-96E4-8D8E-7F7A93A5D381}"/>
              </a:ext>
            </a:extLst>
          </p:cNvPr>
          <p:cNvSpPr/>
          <p:nvPr/>
        </p:nvSpPr>
        <p:spPr>
          <a:xfrm>
            <a:off x="411126" y="2351540"/>
            <a:ext cx="3544186" cy="89730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B674CA47-6EE2-0348-01CA-6E9A10E560FD}"/>
              </a:ext>
            </a:extLst>
          </p:cNvPr>
          <p:cNvSpPr/>
          <p:nvPr/>
        </p:nvSpPr>
        <p:spPr>
          <a:xfrm>
            <a:off x="411126" y="3248845"/>
            <a:ext cx="3544186" cy="78975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3" name="09-1-①">
            <a:hlinkClick r:id="" action="ppaction://media"/>
            <a:extLst>
              <a:ext uri="{FF2B5EF4-FFF2-40B4-BE49-F238E27FC236}">
                <a16:creationId xmlns:a16="http://schemas.microsoft.com/office/drawing/2014/main" id="{DD0CEBC4-A35C-865E-1BF6-4A5A50120E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50" y="-740772"/>
            <a:ext cx="609600" cy="609600"/>
          </a:xfrm>
          <a:prstGeom prst="rect">
            <a:avLst/>
          </a:prstGeom>
        </p:spPr>
      </p:pic>
      <p:sp>
        <p:nvSpPr>
          <p:cNvPr id="6" name="正方形/長方形 5">
            <a:extLst>
              <a:ext uri="{FF2B5EF4-FFF2-40B4-BE49-F238E27FC236}">
                <a16:creationId xmlns:a16="http://schemas.microsoft.com/office/drawing/2014/main" id="{4AB9BF98-9A3F-340D-25CF-B1B1C664278F}"/>
              </a:ext>
            </a:extLst>
          </p:cNvPr>
          <p:cNvSpPr/>
          <p:nvPr/>
        </p:nvSpPr>
        <p:spPr>
          <a:xfrm>
            <a:off x="2826047" y="2842260"/>
            <a:ext cx="363722" cy="20556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992A1683-C1B2-EE1F-015B-AD1086B37333}"/>
              </a:ext>
            </a:extLst>
          </p:cNvPr>
          <p:cNvSpPr/>
          <p:nvPr/>
        </p:nvSpPr>
        <p:spPr>
          <a:xfrm>
            <a:off x="3311831" y="3441636"/>
            <a:ext cx="643481" cy="59375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3753CC78-4690-5A95-B6A1-745834FAF350}"/>
              </a:ext>
            </a:extLst>
          </p:cNvPr>
          <p:cNvSpPr/>
          <p:nvPr/>
        </p:nvSpPr>
        <p:spPr>
          <a:xfrm>
            <a:off x="411126" y="1205818"/>
            <a:ext cx="3544186" cy="95293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5" name="正方形/長方形 14">
            <a:extLst>
              <a:ext uri="{FF2B5EF4-FFF2-40B4-BE49-F238E27FC236}">
                <a16:creationId xmlns:a16="http://schemas.microsoft.com/office/drawing/2014/main" id="{2D320D36-9173-BF89-14C5-234F6DE9852C}"/>
              </a:ext>
            </a:extLst>
          </p:cNvPr>
          <p:cNvSpPr/>
          <p:nvPr/>
        </p:nvSpPr>
        <p:spPr>
          <a:xfrm>
            <a:off x="1820606" y="2161952"/>
            <a:ext cx="379669" cy="18958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5" name="図 4">
            <a:extLst>
              <a:ext uri="{FF2B5EF4-FFF2-40B4-BE49-F238E27FC236}">
                <a16:creationId xmlns:a16="http://schemas.microsoft.com/office/drawing/2014/main" id="{553246C6-A7D6-022A-33B7-15539006A98B}"/>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85850" y="3695700"/>
            <a:ext cx="266700" cy="76200"/>
          </a:xfrm>
          <a:prstGeom prst="rect">
            <a:avLst/>
          </a:prstGeom>
          <a:ln>
            <a:noFill/>
          </a:ln>
        </p:spPr>
      </p:pic>
      <p:pic>
        <p:nvPicPr>
          <p:cNvPr id="10" name="図 9">
            <a:extLst>
              <a:ext uri="{FF2B5EF4-FFF2-40B4-BE49-F238E27FC236}">
                <a16:creationId xmlns:a16="http://schemas.microsoft.com/office/drawing/2014/main" id="{3B443F26-C907-B55D-EDA0-EC936C776495}"/>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85850" y="3619500"/>
            <a:ext cx="266700" cy="76200"/>
          </a:xfrm>
          <a:prstGeom prst="rect">
            <a:avLst/>
          </a:prstGeom>
          <a:ln>
            <a:noFill/>
          </a:ln>
        </p:spPr>
      </p:pic>
    </p:spTree>
    <p:extLst>
      <p:ext uri="{BB962C8B-B14F-4D97-AF65-F5344CB8AC3E}">
        <p14:creationId xmlns:p14="http://schemas.microsoft.com/office/powerpoint/2010/main" val="817783214"/>
      </p:ext>
    </p:extLst>
  </p:cSld>
  <p:clrMapOvr>
    <a:masterClrMapping/>
  </p:clrMapOvr>
  <mc:AlternateContent xmlns:mc="http://schemas.openxmlformats.org/markup-compatibility/2006" xmlns:p14="http://schemas.microsoft.com/office/powerpoint/2010/main">
    <mc:Choice Requires="p14">
      <p:transition spd="med" p14:dur="700" advClick="0" advTm="30640">
        <p:fade/>
      </p:transition>
    </mc:Choice>
    <mc:Fallback xmlns="">
      <p:transition spd="med" advClick="0" advTm="30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38" fill="hold"/>
                                        <p:tgtEl>
                                          <p:spTgt spid="13"/>
                                        </p:tgtEl>
                                      </p:cBhvr>
                                    </p:cmd>
                                  </p:childTnLst>
                                </p:cTn>
                              </p:par>
                              <p:par>
                                <p:cTn id="7" presetID="10" presetClass="entr" presetSubtype="0" fill="hold" grpId="0" nodeType="withEffect">
                                  <p:stCondLst>
                                    <p:cond delay="2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xit" presetSubtype="0" fill="hold" grpId="1" nodeType="withEffect">
                                  <p:stCondLst>
                                    <p:cond delay="700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700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10" presetClass="entr" presetSubtype="0" fill="hold" grpId="0" nodeType="withEffect">
                                  <p:stCondLst>
                                    <p:cond delay="8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xit" presetSubtype="0" fill="hold" grpId="1" nodeType="withEffect">
                                  <p:stCondLst>
                                    <p:cond delay="1025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10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xit" presetSubtype="0" fill="hold" grpId="1" nodeType="withEffect">
                                  <p:stCondLst>
                                    <p:cond delay="1250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ntr" presetSubtype="0" fill="hold" grpId="0" nodeType="withEffect">
                                  <p:stCondLst>
                                    <p:cond delay="130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xit" presetSubtype="0" fill="hold" grpId="1" nodeType="withEffect">
                                  <p:stCondLst>
                                    <p:cond delay="1550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grpId="0" nodeType="withEffect">
                                  <p:stCondLst>
                                    <p:cond delay="160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3"/>
                </p:tgtEl>
              </p:cMediaNode>
            </p:audio>
          </p:childTnLst>
        </p:cTn>
      </p:par>
    </p:tnLst>
    <p:bldLst>
      <p:bldP spid="7" grpId="0" animBg="1"/>
      <p:bldP spid="7" grpId="1" animBg="1"/>
      <p:bldP spid="11" grpId="0" animBg="1"/>
      <p:bldP spid="11" grpId="1" animBg="1"/>
      <p:bldP spid="6" grpId="0" animBg="1"/>
      <p:bldP spid="6" grpId="1" animBg="1"/>
      <p:bldP spid="12" grpId="0" animBg="1"/>
      <p:bldP spid="14" grpId="0" animBg="1"/>
      <p:bldP spid="14" grpId="1" animBg="1"/>
      <p:bldP spid="15" grpId="0" animBg="1"/>
      <p:bldP spid="15" grpId="1" animBg="1"/>
    </p:bld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AE1E3C27-B38E-D8A3-02DB-CDB645036183}"/>
              </a:ext>
            </a:extLst>
          </p:cNvPr>
          <p:cNvPicPr>
            <a:picLocks noChangeAspect="1"/>
          </p:cNvPicPr>
          <p:nvPr/>
        </p:nvPicPr>
        <p:blipFill>
          <a:blip r:embed="rId6"/>
          <a:stretch>
            <a:fillRect/>
          </a:stretch>
        </p:blipFill>
        <p:spPr>
          <a:xfrm>
            <a:off x="234654" y="3307693"/>
            <a:ext cx="3488400" cy="651244"/>
          </a:xfrm>
          <a:prstGeom prst="rect">
            <a:avLst/>
          </a:prstGeom>
          <a:ln>
            <a:solidFill>
              <a:schemeClr val="tx1"/>
            </a:solidFill>
          </a:ln>
        </p:spPr>
      </p:pic>
      <p:pic>
        <p:nvPicPr>
          <p:cNvPr id="9" name="図 8">
            <a:extLst>
              <a:ext uri="{FF2B5EF4-FFF2-40B4-BE49-F238E27FC236}">
                <a16:creationId xmlns:a16="http://schemas.microsoft.com/office/drawing/2014/main" id="{9819AF68-FE36-D11C-7B84-96E72AFC0F34}"/>
              </a:ext>
            </a:extLst>
          </p:cNvPr>
          <p:cNvPicPr>
            <a:picLocks noChangeAspect="1"/>
          </p:cNvPicPr>
          <p:nvPr/>
        </p:nvPicPr>
        <p:blipFill rotWithShape="1">
          <a:blip r:embed="rId7"/>
          <a:srcRect t="41987"/>
          <a:stretch/>
        </p:blipFill>
        <p:spPr>
          <a:xfrm>
            <a:off x="234653" y="885912"/>
            <a:ext cx="3488400" cy="20494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FF78C210-927D-EE66-DCF6-F37721DEA31E}"/>
              </a:ext>
            </a:extLst>
          </p:cNvPr>
          <p:cNvSpPr>
            <a:spLocks noGrp="1"/>
          </p:cNvSpPr>
          <p:nvPr>
            <p:ph type="body" sz="quarter" idx="14"/>
          </p:nvPr>
        </p:nvSpPr>
        <p:spPr/>
        <p:txBody>
          <a:bodyPr/>
          <a:lstStyle/>
          <a:p>
            <a:pPr>
              <a:lnSpc>
                <a:spcPct val="90000"/>
              </a:lnSpc>
              <a:spcBef>
                <a:spcPts val="0"/>
              </a:spcBef>
            </a:pPr>
            <a:r>
              <a:rPr lang="ja-JP" altLang="en-US" dirty="0"/>
              <a:t>ワークフロー画面はログインユーザにより表示される内容が異なります。</a:t>
            </a:r>
          </a:p>
          <a:p>
            <a:pPr>
              <a:lnSpc>
                <a:spcPct val="90000"/>
              </a:lnSpc>
              <a:spcBef>
                <a:spcPts val="0"/>
              </a:spcBef>
            </a:pPr>
            <a:r>
              <a:rPr lang="ja-JP" altLang="en-US" dirty="0"/>
              <a:t>ログインユーザがワークフローの作成元の場合、</a:t>
            </a:r>
            <a:r>
              <a:rPr lang="en-US" altLang="ja-JP" dirty="0"/>
              <a:t>[</a:t>
            </a:r>
            <a:r>
              <a:rPr lang="ja-JP" altLang="en-US" dirty="0"/>
              <a:t>引戻</a:t>
            </a:r>
            <a:r>
              <a:rPr lang="en-US" altLang="ja-JP" dirty="0"/>
              <a:t>]</a:t>
            </a:r>
            <a:r>
              <a:rPr lang="ja-JP" altLang="en-US" dirty="0"/>
              <a:t>ボタンが表示され、ワークフローの引き戻しができます。</a:t>
            </a:r>
          </a:p>
          <a:p>
            <a:pPr>
              <a:lnSpc>
                <a:spcPct val="90000"/>
              </a:lnSpc>
              <a:spcBef>
                <a:spcPts val="0"/>
              </a:spcBef>
            </a:pPr>
            <a:r>
              <a:rPr lang="ja-JP" altLang="en-US" dirty="0"/>
              <a:t>ログインユーザが回覧者の場合は、ワークフロー履歴は表示されず、回覧履歴だけ表示されます。回覧者は、回覧履歴の</a:t>
            </a:r>
            <a:r>
              <a:rPr lang="en-US" altLang="ja-JP" dirty="0"/>
              <a:t>[</a:t>
            </a:r>
            <a:r>
              <a:rPr lang="ja-JP" altLang="en-US" dirty="0"/>
              <a:t>閲覧</a:t>
            </a:r>
            <a:r>
              <a:rPr lang="en-US" altLang="ja-JP" dirty="0"/>
              <a:t>]</a:t>
            </a:r>
            <a:r>
              <a:rPr lang="ja-JP" altLang="en-US" dirty="0"/>
              <a:t>ボタンから臨個票を閲覧します。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12373" y="735710"/>
            <a:ext cx="4676400"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ログインユーザがワークフローの作成元の場合、</a:t>
            </a:r>
            <a:r>
              <a:rPr lang="en-US" altLang="ja-JP" sz="1400" dirty="0">
                <a:solidFill>
                  <a:schemeClr val="tx1"/>
                </a:solidFill>
                <a:latin typeface="+mn-ea"/>
                <a:ea typeface="+mn-ea"/>
              </a:rPr>
              <a:t>[</a:t>
            </a:r>
            <a:r>
              <a:rPr lang="ja-JP" altLang="en-US" sz="1400" dirty="0">
                <a:solidFill>
                  <a:schemeClr val="tx1"/>
                </a:solidFill>
                <a:latin typeface="+mn-ea"/>
                <a:ea typeface="+mn-ea"/>
              </a:rPr>
              <a:t>引戻</a:t>
            </a:r>
            <a:r>
              <a:rPr lang="en-US" altLang="ja-JP" sz="1400" dirty="0">
                <a:solidFill>
                  <a:schemeClr val="tx1"/>
                </a:solidFill>
                <a:latin typeface="+mn-ea"/>
                <a:ea typeface="+mn-ea"/>
              </a:rPr>
              <a:t>]</a:t>
            </a:r>
            <a:r>
              <a:rPr lang="ja-JP" altLang="en-US" sz="1400" dirty="0">
                <a:solidFill>
                  <a:schemeClr val="tx1"/>
                </a:solidFill>
                <a:latin typeface="+mn-ea"/>
                <a:ea typeface="+mn-ea"/>
              </a:rPr>
              <a:t>ボタンが表示される。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ログインユーザが回覧者の場合、ワークフロー履歴は表示されず回覧履歴だけ表示される。回覧者は回覧履歴から臨個票を閲覧する。</a:t>
            </a:r>
            <a:endParaRPr lang="en-US" altLang="ja-JP" sz="1400" dirty="0">
              <a:solidFill>
                <a:schemeClr val="tx1"/>
              </a:solidFill>
              <a:latin typeface="+mn-ea"/>
              <a:ea typeface="+mn-ea"/>
            </a:endParaRPr>
          </a:p>
        </p:txBody>
      </p:sp>
      <p:sp>
        <p:nvSpPr>
          <p:cNvPr id="12" name="正方形/長方形 11">
            <a:extLst>
              <a:ext uri="{FF2B5EF4-FFF2-40B4-BE49-F238E27FC236}">
                <a16:creationId xmlns:a16="http://schemas.microsoft.com/office/drawing/2014/main" id="{E9C84775-B9AA-4A94-AF54-8416A950EF69}"/>
              </a:ext>
            </a:extLst>
          </p:cNvPr>
          <p:cNvSpPr/>
          <p:nvPr/>
        </p:nvSpPr>
        <p:spPr bwMode="auto">
          <a:xfrm>
            <a:off x="113192" y="624231"/>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ログインユーザがワークフローの作成元の場合</a:t>
            </a:r>
            <a:endParaRPr lang="en-US" altLang="ja-JP" sz="1200" dirty="0">
              <a:solidFill>
                <a:schemeClr val="tx1"/>
              </a:solidFill>
              <a:latin typeface="+mn-ea"/>
              <a:ea typeface="+mn-ea"/>
            </a:endParaRPr>
          </a:p>
        </p:txBody>
      </p:sp>
      <p:sp>
        <p:nvSpPr>
          <p:cNvPr id="13" name="正方形/長方形 12">
            <a:extLst>
              <a:ext uri="{FF2B5EF4-FFF2-40B4-BE49-F238E27FC236}">
                <a16:creationId xmlns:a16="http://schemas.microsoft.com/office/drawing/2014/main" id="{61097A96-9184-D88A-67B6-C8A239E5D53C}"/>
              </a:ext>
            </a:extLst>
          </p:cNvPr>
          <p:cNvSpPr/>
          <p:nvPr/>
        </p:nvSpPr>
        <p:spPr bwMode="auto">
          <a:xfrm>
            <a:off x="113192" y="3041910"/>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ログインユーザが回覧者の場合</a:t>
            </a:r>
            <a:endParaRPr lang="en-US" altLang="ja-JP" sz="1200" dirty="0">
              <a:solidFill>
                <a:schemeClr val="tx1"/>
              </a:solidFill>
              <a:latin typeface="+mn-ea"/>
              <a:ea typeface="+mn-ea"/>
            </a:endParaRPr>
          </a:p>
        </p:txBody>
      </p:sp>
      <p:sp>
        <p:nvSpPr>
          <p:cNvPr id="6" name="正方形/長方形 5">
            <a:extLst>
              <a:ext uri="{FF2B5EF4-FFF2-40B4-BE49-F238E27FC236}">
                <a16:creationId xmlns:a16="http://schemas.microsoft.com/office/drawing/2014/main" id="{B258D93F-04F2-536C-0C6E-94FD576AF40A}"/>
              </a:ext>
            </a:extLst>
          </p:cNvPr>
          <p:cNvSpPr/>
          <p:nvPr/>
        </p:nvSpPr>
        <p:spPr>
          <a:xfrm>
            <a:off x="2981548" y="2053247"/>
            <a:ext cx="324000" cy="180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05DAB4E2-FBF4-FDC8-648D-08C56B308EA2}"/>
              </a:ext>
            </a:extLst>
          </p:cNvPr>
          <p:cNvSpPr/>
          <p:nvPr/>
        </p:nvSpPr>
        <p:spPr>
          <a:xfrm>
            <a:off x="2615020" y="3616119"/>
            <a:ext cx="324000" cy="180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5" name="10-1-①">
            <a:hlinkClick r:id="" action="ppaction://media"/>
            <a:extLst>
              <a:ext uri="{FF2B5EF4-FFF2-40B4-BE49-F238E27FC236}">
                <a16:creationId xmlns:a16="http://schemas.microsoft.com/office/drawing/2014/main" id="{8918E383-8ACE-9E0A-C302-46127FFE09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738505"/>
            <a:ext cx="609600" cy="609600"/>
          </a:xfrm>
          <a:prstGeom prst="rect">
            <a:avLst/>
          </a:prstGeom>
        </p:spPr>
      </p:pic>
      <p:pic>
        <p:nvPicPr>
          <p:cNvPr id="10" name="図 9">
            <a:extLst>
              <a:ext uri="{FF2B5EF4-FFF2-40B4-BE49-F238E27FC236}">
                <a16:creationId xmlns:a16="http://schemas.microsoft.com/office/drawing/2014/main" id="{A168992C-1F16-7F50-3C12-981440D5C14A}"/>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1000902" y="1962895"/>
            <a:ext cx="223447" cy="63842"/>
          </a:xfrm>
          <a:prstGeom prst="rect">
            <a:avLst/>
          </a:prstGeom>
          <a:ln>
            <a:noFill/>
          </a:ln>
        </p:spPr>
      </p:pic>
      <p:pic>
        <p:nvPicPr>
          <p:cNvPr id="11" name="図 10">
            <a:extLst>
              <a:ext uri="{FF2B5EF4-FFF2-40B4-BE49-F238E27FC236}">
                <a16:creationId xmlns:a16="http://schemas.microsoft.com/office/drawing/2014/main" id="{1ADC2D3C-1F7F-0290-5E73-17BF69C2160D}"/>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1000902" y="2034404"/>
            <a:ext cx="223447" cy="63842"/>
          </a:xfrm>
          <a:prstGeom prst="rect">
            <a:avLst/>
          </a:prstGeom>
          <a:ln>
            <a:noFill/>
          </a:ln>
        </p:spPr>
      </p:pic>
      <p:pic>
        <p:nvPicPr>
          <p:cNvPr id="14" name="図 13">
            <a:extLst>
              <a:ext uri="{FF2B5EF4-FFF2-40B4-BE49-F238E27FC236}">
                <a16:creationId xmlns:a16="http://schemas.microsoft.com/office/drawing/2014/main" id="{AE7CCC98-D1D6-8579-A8E6-344707F6C4C4}"/>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910414" y="2785350"/>
            <a:ext cx="271052" cy="63842"/>
          </a:xfrm>
          <a:prstGeom prst="rect">
            <a:avLst/>
          </a:prstGeom>
          <a:ln>
            <a:noFill/>
          </a:ln>
        </p:spPr>
      </p:pic>
      <p:pic>
        <p:nvPicPr>
          <p:cNvPr id="18" name="図 17">
            <a:extLst>
              <a:ext uri="{FF2B5EF4-FFF2-40B4-BE49-F238E27FC236}">
                <a16:creationId xmlns:a16="http://schemas.microsoft.com/office/drawing/2014/main" id="{60B2A3E9-8CC7-DF01-5434-B38D2B97BBB3}"/>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915176" y="3654066"/>
            <a:ext cx="271052" cy="63842"/>
          </a:xfrm>
          <a:prstGeom prst="rect">
            <a:avLst/>
          </a:prstGeom>
          <a:ln>
            <a:noFill/>
          </a:ln>
        </p:spPr>
      </p:pic>
    </p:spTree>
    <p:extLst>
      <p:ext uri="{BB962C8B-B14F-4D97-AF65-F5344CB8AC3E}">
        <p14:creationId xmlns:p14="http://schemas.microsoft.com/office/powerpoint/2010/main" val="541938991"/>
      </p:ext>
    </p:extLst>
  </p:cSld>
  <p:clrMapOvr>
    <a:masterClrMapping/>
  </p:clrMapOvr>
  <mc:AlternateContent xmlns:mc="http://schemas.openxmlformats.org/markup-compatibility/2006" xmlns:p14="http://schemas.microsoft.com/office/powerpoint/2010/main">
    <mc:Choice Requires="p14">
      <p:transition spd="med" p14:dur="700" advClick="0" advTm="27360">
        <p:fade/>
      </p:transition>
    </mc:Choice>
    <mc:Fallback xmlns="">
      <p:transition spd="med" advClick="0" advTm="27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8" fill="hold"/>
                                        <p:tgtEl>
                                          <p:spTgt spid="5"/>
                                        </p:tgtEl>
                                      </p:cBhvr>
                                    </p:cmd>
                                  </p:childTnLst>
                                </p:cTn>
                              </p:par>
                              <p:par>
                                <p:cTn id="7" presetID="10" presetClass="entr" presetSubtype="0" fill="hold" grpId="0" nodeType="withEffect">
                                  <p:stCondLst>
                                    <p:cond delay="8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3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2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D57807D-4613-D344-3CB7-87009D4D11DE}"/>
              </a:ext>
            </a:extLst>
          </p:cNvPr>
          <p:cNvPicPr>
            <a:picLocks noChangeAspect="1"/>
          </p:cNvPicPr>
          <p:nvPr/>
        </p:nvPicPr>
        <p:blipFill>
          <a:blip r:embed="rId6"/>
          <a:stretch>
            <a:fillRect/>
          </a:stretch>
        </p:blipFill>
        <p:spPr>
          <a:xfrm>
            <a:off x="234653" y="752604"/>
            <a:ext cx="3913200" cy="3163001"/>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A6105AE3-51D4-5F1F-7EB0-BAB5228CF68F}"/>
              </a:ext>
            </a:extLst>
          </p:cNvPr>
          <p:cNvSpPr>
            <a:spLocks noGrp="1"/>
          </p:cNvSpPr>
          <p:nvPr>
            <p:ph type="body" sz="quarter" idx="14"/>
          </p:nvPr>
        </p:nvSpPr>
        <p:spPr/>
        <p:txBody>
          <a:bodyPr/>
          <a:lstStyle/>
          <a:p>
            <a:pPr>
              <a:lnSpc>
                <a:spcPct val="90000"/>
              </a:lnSpc>
              <a:spcBef>
                <a:spcPts val="0"/>
              </a:spcBef>
            </a:pPr>
            <a:r>
              <a:rPr lang="ja-JP" altLang="en-US" dirty="0"/>
              <a:t>臨床調査個人票出力画面は、臨個票のステータスや保険者番号、氏名などから臨個票を検索する画面です。</a:t>
            </a:r>
          </a:p>
          <a:p>
            <a:pPr>
              <a:lnSpc>
                <a:spcPct val="90000"/>
              </a:lnSpc>
              <a:spcBef>
                <a:spcPts val="0"/>
              </a:spcBef>
            </a:pPr>
            <a:r>
              <a:rPr lang="ja-JP" altLang="en-US" dirty="0"/>
              <a:t>検索結果は臨個票単位で表示され、</a:t>
            </a:r>
            <a:r>
              <a:rPr lang="en-US" altLang="ja-JP" dirty="0"/>
              <a:t>[</a:t>
            </a:r>
            <a:r>
              <a:rPr lang="ja-JP" altLang="en-US" dirty="0"/>
              <a:t>帳票出力</a:t>
            </a:r>
            <a:r>
              <a:rPr lang="en-US" altLang="ja-JP" dirty="0"/>
              <a:t>]</a:t>
            </a:r>
            <a:r>
              <a:rPr lang="ja-JP" altLang="en-US" dirty="0"/>
              <a:t>ボタンをクリックするとアクセスキー付きの臨個票の印刷プレビュー画面が表示されます。</a:t>
            </a:r>
          </a:p>
          <a:p>
            <a:pPr>
              <a:lnSpc>
                <a:spcPct val="90000"/>
              </a:lnSpc>
              <a:spcBef>
                <a:spcPts val="0"/>
              </a:spcBef>
            </a:pPr>
            <a:endParaRPr lang="ja-JP" altLang="en-US" dirty="0"/>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臨床調査個人票出力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06023" y="752603"/>
            <a:ext cx="4677788" cy="10969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ステータス、保険者番号、氏名などでの臨個票の検索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検索結果から、臨個票の閲覧・無効化・出力など</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06023" y="1988650"/>
            <a:ext cx="4677788" cy="1873755"/>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a:solidFill>
                  <a:schemeClr val="tx1"/>
                </a:solidFill>
                <a:latin typeface="+mn-ea"/>
                <a:ea typeface="+mn-ea"/>
              </a:rPr>
              <a:t>画面上部で検索</a:t>
            </a:r>
            <a:r>
              <a:rPr lang="ja-JP" altLang="en-US" sz="1400" dirty="0">
                <a:solidFill>
                  <a:schemeClr val="tx1"/>
                </a:solidFill>
                <a:latin typeface="+mn-ea"/>
                <a:ea typeface="+mn-ea"/>
              </a:rPr>
              <a:t>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検索結果の臨個票について、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その後表示される画面で、臨個票の印刷などを行う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sp>
        <p:nvSpPr>
          <p:cNvPr id="10" name="正方形/長方形 9">
            <a:extLst>
              <a:ext uri="{FF2B5EF4-FFF2-40B4-BE49-F238E27FC236}">
                <a16:creationId xmlns:a16="http://schemas.microsoft.com/office/drawing/2014/main" id="{4CFAA453-F5D2-A9BA-1E35-230AD5BBBB16}"/>
              </a:ext>
            </a:extLst>
          </p:cNvPr>
          <p:cNvSpPr/>
          <p:nvPr/>
        </p:nvSpPr>
        <p:spPr>
          <a:xfrm>
            <a:off x="3267074" y="3333750"/>
            <a:ext cx="466725" cy="15834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6" name="11-1-①">
            <a:hlinkClick r:id="" action="ppaction://media"/>
            <a:extLst>
              <a:ext uri="{FF2B5EF4-FFF2-40B4-BE49-F238E27FC236}">
                <a16:creationId xmlns:a16="http://schemas.microsoft.com/office/drawing/2014/main" id="{7C9D28C1-7B8F-28D0-D5F0-3FE936E072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54667"/>
            <a:ext cx="609600" cy="609600"/>
          </a:xfrm>
          <a:prstGeom prst="rect">
            <a:avLst/>
          </a:prstGeom>
        </p:spPr>
      </p:pic>
      <p:sp>
        <p:nvSpPr>
          <p:cNvPr id="12" name="正方形/長方形 11">
            <a:extLst>
              <a:ext uri="{FF2B5EF4-FFF2-40B4-BE49-F238E27FC236}">
                <a16:creationId xmlns:a16="http://schemas.microsoft.com/office/drawing/2014/main" id="{7A6C4379-5062-D61F-B6A5-E14265AF71F6}"/>
              </a:ext>
            </a:extLst>
          </p:cNvPr>
          <p:cNvSpPr/>
          <p:nvPr/>
        </p:nvSpPr>
        <p:spPr>
          <a:xfrm>
            <a:off x="402096" y="1163673"/>
            <a:ext cx="3560304" cy="95352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C4A115EF-BC2D-7544-FDE2-59978342B17A}"/>
              </a:ext>
            </a:extLst>
          </p:cNvPr>
          <p:cNvSpPr/>
          <p:nvPr/>
        </p:nvSpPr>
        <p:spPr>
          <a:xfrm>
            <a:off x="1855787" y="2117200"/>
            <a:ext cx="309563" cy="18709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C42B58EB-1B79-3EA0-DF60-9DF79D6D73C7}"/>
              </a:ext>
            </a:extLst>
          </p:cNvPr>
          <p:cNvSpPr/>
          <p:nvPr/>
        </p:nvSpPr>
        <p:spPr>
          <a:xfrm>
            <a:off x="402096" y="2304291"/>
            <a:ext cx="3586163" cy="161131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4" name="図 13">
            <a:extLst>
              <a:ext uri="{FF2B5EF4-FFF2-40B4-BE49-F238E27FC236}">
                <a16:creationId xmlns:a16="http://schemas.microsoft.com/office/drawing/2014/main" id="{C81E4D9E-B07D-1A8D-7EB2-BB088FD24D52}"/>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734" t="69258" r="40520" b="26526"/>
          <a:stretch/>
        </p:blipFill>
        <p:spPr>
          <a:xfrm>
            <a:off x="2376488" y="2945606"/>
            <a:ext cx="185738" cy="133350"/>
          </a:xfrm>
          <a:prstGeom prst="rect">
            <a:avLst/>
          </a:prstGeom>
          <a:ln>
            <a:noFill/>
          </a:ln>
        </p:spPr>
      </p:pic>
    </p:spTree>
    <p:extLst>
      <p:ext uri="{BB962C8B-B14F-4D97-AF65-F5344CB8AC3E}">
        <p14:creationId xmlns:p14="http://schemas.microsoft.com/office/powerpoint/2010/main" val="1478003034"/>
      </p:ext>
    </p:extLst>
  </p:cSld>
  <p:clrMapOvr>
    <a:masterClrMapping/>
  </p:clrMapOvr>
  <mc:AlternateContent xmlns:mc="http://schemas.openxmlformats.org/markup-compatibility/2006" xmlns:p14="http://schemas.microsoft.com/office/powerpoint/2010/main">
    <mc:Choice Requires="p14">
      <p:transition spd="med" p14:dur="700" advClick="0" advTm="19870">
        <p:fade/>
      </p:transition>
    </mc:Choice>
    <mc:Fallback xmlns="">
      <p:transition spd="med" advClick="0" advTm="198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73" fill="hold"/>
                                        <p:tgtEl>
                                          <p:spTgt spid="6"/>
                                        </p:tgtEl>
                                      </p:cBhvr>
                                    </p:cmd>
                                  </p:childTnLst>
                                </p:cTn>
                              </p:par>
                              <p:par>
                                <p:cTn id="7" presetID="10" presetClass="entr" presetSubtype="0" fill="hold" grpId="0" nodeType="withEffect">
                                  <p:stCondLst>
                                    <p:cond delay="35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grpId="0" nodeType="withEffect">
                                  <p:stCondLst>
                                    <p:cond delay="3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920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grpId="1" nodeType="withEffect">
                                  <p:stCondLst>
                                    <p:cond delay="92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grpId="0" nodeType="withEffect">
                                  <p:stCondLst>
                                    <p:cond delay="97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xit" presetSubtype="0" fill="hold" grpId="1" nodeType="withEffect">
                                  <p:stCondLst>
                                    <p:cond delay="1250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13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10" grpId="0" animBg="1"/>
      <p:bldP spid="12" grpId="0" animBg="1"/>
      <p:bldP spid="12" grpId="1" animBg="1"/>
      <p:bldP spid="13" grpId="0" animBg="1"/>
      <p:bldP spid="13" grpId="1" animBg="1"/>
      <p:bldP spid="7" grpId="0" animBg="1"/>
      <p:bldP spid="7" grpId="1" animBg="1"/>
    </p:bldLst>
  </p:timing>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B849EB2-6CB5-6195-9F0C-1F0F20AFF34E}"/>
              </a:ext>
            </a:extLst>
          </p:cNvPr>
          <p:cNvPicPr>
            <a:picLocks noChangeAspect="1"/>
          </p:cNvPicPr>
          <p:nvPr/>
        </p:nvPicPr>
        <p:blipFill>
          <a:blip r:embed="rId6"/>
          <a:stretch>
            <a:fillRect/>
          </a:stretch>
        </p:blipFill>
        <p:spPr>
          <a:xfrm>
            <a:off x="234653" y="752604"/>
            <a:ext cx="3913200" cy="3163001"/>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D55F3BB8-3508-4E8A-CD20-85D596B3E0A4}"/>
              </a:ext>
            </a:extLst>
          </p:cNvPr>
          <p:cNvSpPr>
            <a:spLocks noGrp="1"/>
          </p:cNvSpPr>
          <p:nvPr>
            <p:ph type="body" sz="quarter" idx="14"/>
          </p:nvPr>
        </p:nvSpPr>
        <p:spPr/>
        <p:txBody>
          <a:bodyPr/>
          <a:lstStyle/>
          <a:p>
            <a:pPr>
              <a:lnSpc>
                <a:spcPct val="90000"/>
              </a:lnSpc>
              <a:spcBef>
                <a:spcPts val="0"/>
              </a:spcBef>
            </a:pPr>
            <a:r>
              <a:rPr lang="en-US" altLang="ja-JP" dirty="0"/>
              <a:t>[</a:t>
            </a:r>
            <a:r>
              <a:rPr lang="ja-JP" altLang="en-US" dirty="0"/>
              <a:t>帳票出力</a:t>
            </a:r>
            <a:r>
              <a:rPr lang="en-US" altLang="ja-JP" dirty="0"/>
              <a:t>]</a:t>
            </a:r>
            <a:r>
              <a:rPr lang="ja-JP" altLang="en-US" dirty="0"/>
              <a:t>ボタンをクリックするとアクセスキー付きの臨個票を紙出力する画面が表示されますが、ネットワークプリンタからは印刷できません。</a:t>
            </a:r>
            <a:r>
              <a:rPr lang="en-US" altLang="ja-JP" dirty="0"/>
              <a:t>USB</a:t>
            </a:r>
            <a:r>
              <a:rPr lang="ja-JP" altLang="en-US" dirty="0"/>
              <a:t>などのローカルプリンタや</a:t>
            </a:r>
            <a:r>
              <a:rPr lang="en-US" altLang="ja-JP" dirty="0"/>
              <a:t>PDF</a:t>
            </a:r>
            <a:r>
              <a:rPr lang="ja-JP" altLang="en-US" dirty="0"/>
              <a:t>プリンタなど、ネットワークを介さないプリンタを使用してください。</a:t>
            </a:r>
          </a:p>
          <a:p>
            <a:pPr>
              <a:lnSpc>
                <a:spcPct val="90000"/>
              </a:lnSpc>
              <a:spcBef>
                <a:spcPts val="0"/>
              </a:spcBef>
            </a:pPr>
            <a:r>
              <a:rPr lang="ja-JP" altLang="en-US" dirty="0"/>
              <a:t>また、</a:t>
            </a:r>
            <a:r>
              <a:rPr lang="en-US" altLang="ja-JP" dirty="0"/>
              <a:t>[</a:t>
            </a:r>
            <a:r>
              <a:rPr lang="ja-JP" altLang="en-US" dirty="0"/>
              <a:t>データ出力</a:t>
            </a:r>
            <a:r>
              <a:rPr lang="en-US" altLang="ja-JP" dirty="0"/>
              <a:t>]</a:t>
            </a:r>
            <a:r>
              <a:rPr lang="ja-JP" altLang="en-US" dirty="0"/>
              <a:t>ボタンをクリックすると</a:t>
            </a:r>
            <a:r>
              <a:rPr lang="en-US" altLang="ja-JP" dirty="0"/>
              <a:t>XML</a:t>
            </a:r>
            <a:r>
              <a:rPr lang="ja-JP" altLang="en-US" dirty="0"/>
              <a:t>形式の臨個票データが出力されます。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ja-JP" dirty="0"/>
              <a:t>臨床調査個人票出力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060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臨個票は、ネットワークプリンタからは印刷できない。</a:t>
            </a:r>
            <a:br>
              <a:rPr lang="en-US" altLang="ja-JP" sz="1400" dirty="0">
                <a:solidFill>
                  <a:schemeClr val="tx1"/>
                </a:solidFill>
                <a:latin typeface="+mn-ea"/>
                <a:ea typeface="+mn-ea"/>
              </a:rPr>
            </a:br>
            <a:r>
              <a:rPr lang="ja-JP" altLang="en-US" sz="1400" dirty="0">
                <a:solidFill>
                  <a:schemeClr val="tx1"/>
                </a:solidFill>
                <a:latin typeface="+mn-ea"/>
                <a:ea typeface="+mn-ea"/>
              </a:rPr>
              <a:t>臨個票の印刷時は、</a:t>
            </a:r>
            <a:r>
              <a:rPr lang="en-US" altLang="ja-JP" sz="1400" dirty="0">
                <a:solidFill>
                  <a:schemeClr val="tx1"/>
                </a:solidFill>
                <a:latin typeface="+mn-ea"/>
                <a:ea typeface="+mn-ea"/>
              </a:rPr>
              <a:t>USB</a:t>
            </a:r>
            <a:r>
              <a:rPr lang="ja-JP" altLang="en-US" sz="1400" dirty="0">
                <a:solidFill>
                  <a:schemeClr val="tx1"/>
                </a:solidFill>
                <a:latin typeface="+mn-ea"/>
                <a:ea typeface="+mn-ea"/>
              </a:rPr>
              <a:t>などのローカルプリンタや</a:t>
            </a:r>
            <a:r>
              <a:rPr lang="en-US" altLang="ja-JP" sz="1400" dirty="0">
                <a:solidFill>
                  <a:schemeClr val="tx1"/>
                </a:solidFill>
                <a:latin typeface="+mn-ea"/>
                <a:ea typeface="+mn-ea"/>
              </a:rPr>
              <a:t>PDF</a:t>
            </a:r>
            <a:r>
              <a:rPr lang="ja-JP" altLang="en-US" sz="1400" dirty="0">
                <a:solidFill>
                  <a:schemeClr val="tx1"/>
                </a:solidFill>
                <a:latin typeface="+mn-ea"/>
                <a:ea typeface="+mn-ea"/>
              </a:rPr>
              <a:t>プリンタなど、ネットワークを介さないプリンタを使用すること。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データ出力</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XML</a:t>
            </a:r>
            <a:r>
              <a:rPr lang="ja-JP" altLang="en-US" sz="1400" dirty="0">
                <a:solidFill>
                  <a:schemeClr val="tx1"/>
                </a:solidFill>
                <a:latin typeface="+mn-ea"/>
                <a:ea typeface="+mn-ea"/>
              </a:rPr>
              <a:t>形式の臨個票データが出力される。</a:t>
            </a:r>
            <a:endParaRPr lang="en-US" altLang="ja-JP" sz="1400" dirty="0">
              <a:solidFill>
                <a:schemeClr val="tx1"/>
              </a:solidFill>
              <a:latin typeface="+mn-ea"/>
              <a:ea typeface="+mn-ea"/>
            </a:endParaRPr>
          </a:p>
        </p:txBody>
      </p:sp>
      <p:sp>
        <p:nvSpPr>
          <p:cNvPr id="12" name="正方形/長方形 11">
            <a:extLst>
              <a:ext uri="{FF2B5EF4-FFF2-40B4-BE49-F238E27FC236}">
                <a16:creationId xmlns:a16="http://schemas.microsoft.com/office/drawing/2014/main" id="{E7F99028-8C00-A0F2-7C60-516E1C94D417}"/>
              </a:ext>
            </a:extLst>
          </p:cNvPr>
          <p:cNvSpPr/>
          <p:nvPr/>
        </p:nvSpPr>
        <p:spPr>
          <a:xfrm>
            <a:off x="3273424" y="3346450"/>
            <a:ext cx="466725" cy="15834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7D698EBF-99EB-98C9-3BF4-BA3DA36DA93A}"/>
              </a:ext>
            </a:extLst>
          </p:cNvPr>
          <p:cNvSpPr/>
          <p:nvPr/>
        </p:nvSpPr>
        <p:spPr>
          <a:xfrm>
            <a:off x="3273423" y="3191283"/>
            <a:ext cx="504000" cy="15834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1" name="12-1-①">
            <a:hlinkClick r:id="" action="ppaction://media"/>
            <a:extLst>
              <a:ext uri="{FF2B5EF4-FFF2-40B4-BE49-F238E27FC236}">
                <a16:creationId xmlns:a16="http://schemas.microsoft.com/office/drawing/2014/main" id="{EDBF87FB-B8FB-4A03-0BC4-0E8FECCB3F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09600"/>
            <a:ext cx="609600" cy="609600"/>
          </a:xfrm>
          <a:prstGeom prst="rect">
            <a:avLst/>
          </a:prstGeom>
        </p:spPr>
      </p:pic>
      <p:pic>
        <p:nvPicPr>
          <p:cNvPr id="7" name="図 6">
            <a:extLst>
              <a:ext uri="{FF2B5EF4-FFF2-40B4-BE49-F238E27FC236}">
                <a16:creationId xmlns:a16="http://schemas.microsoft.com/office/drawing/2014/main" id="{8CBBF805-ADE4-8F67-A2E3-DE501FF7F4B4}"/>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734" t="69258" r="40520" b="26526"/>
          <a:stretch/>
        </p:blipFill>
        <p:spPr>
          <a:xfrm>
            <a:off x="2374107" y="2945606"/>
            <a:ext cx="185738" cy="133350"/>
          </a:xfrm>
          <a:prstGeom prst="rect">
            <a:avLst/>
          </a:prstGeom>
          <a:ln>
            <a:noFill/>
          </a:ln>
        </p:spPr>
      </p:pic>
    </p:spTree>
    <p:extLst>
      <p:ext uri="{BB962C8B-B14F-4D97-AF65-F5344CB8AC3E}">
        <p14:creationId xmlns:p14="http://schemas.microsoft.com/office/powerpoint/2010/main" val="1626821462"/>
      </p:ext>
    </p:extLst>
  </p:cSld>
  <p:clrMapOvr>
    <a:masterClrMapping/>
  </p:clrMapOvr>
  <mc:AlternateContent xmlns:mc="http://schemas.openxmlformats.org/markup-compatibility/2006" xmlns:p14="http://schemas.microsoft.com/office/powerpoint/2010/main">
    <mc:Choice Requires="p14">
      <p:transition spd="med" p14:dur="700" advClick="0" advTm="25520">
        <p:fade/>
      </p:transition>
    </mc:Choice>
    <mc:Fallback xmlns="">
      <p:transition spd="med" advClick="0" advTm="25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24" fill="hold"/>
                                        <p:tgtEl>
                                          <p:spTgt spid="11"/>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xit" presetSubtype="0" fill="hold" grpId="1" nodeType="withEffect">
                                  <p:stCondLst>
                                    <p:cond delay="1750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18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1"/>
                </p:tgtEl>
              </p:cMediaNode>
            </p:audio>
          </p:childTnLst>
        </p:cTn>
      </p:par>
    </p:tnLst>
    <p:bldLst>
      <p:bldP spid="12" grpId="0" animBg="1"/>
      <p:bldP spid="12" grpId="1" animBg="1"/>
      <p:bldP spid="13" grpId="0" animBg="1"/>
    </p:bld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619E53D-828A-832E-C30F-95A18FD134E3}"/>
              </a:ext>
            </a:extLst>
          </p:cNvPr>
          <p:cNvSpPr>
            <a:spLocks noGrp="1"/>
          </p:cNvSpPr>
          <p:nvPr>
            <p:ph type="body" sz="quarter" idx="14"/>
          </p:nvPr>
        </p:nvSpPr>
        <p:spPr/>
        <p:txBody>
          <a:bodyPr/>
          <a:lstStyle/>
          <a:p>
            <a:pPr>
              <a:lnSpc>
                <a:spcPct val="90000"/>
              </a:lnSpc>
              <a:spcBef>
                <a:spcPts val="0"/>
              </a:spcBef>
            </a:pPr>
            <a:r>
              <a:rPr lang="ja-JP" altLang="en-US" dirty="0"/>
              <a:t>以上で、</a:t>
            </a:r>
            <a:r>
              <a:rPr lang="ja-JP" altLang="en-US" sz="1400" dirty="0">
                <a:solidFill>
                  <a:schemeClr val="bg1"/>
                </a:solidFill>
              </a:rPr>
              <a:t>院内システムを利用しないケースを例にした、難病</a:t>
            </a:r>
            <a:r>
              <a:rPr lang="en-US" altLang="ja-JP" sz="1400" dirty="0">
                <a:solidFill>
                  <a:schemeClr val="bg1"/>
                </a:solidFill>
              </a:rPr>
              <a:t>DB</a:t>
            </a:r>
            <a:r>
              <a:rPr lang="ja-JP" altLang="en-US" sz="1400" dirty="0">
                <a:solidFill>
                  <a:schemeClr val="bg1"/>
                </a:solidFill>
              </a:rPr>
              <a:t>を使用して臨個票を新規作成する操作の流れ、画面、操作のポイントの説明は終了です。</a:t>
            </a:r>
            <a:endParaRPr lang="en-US" altLang="ja-JP" sz="1400" dirty="0">
              <a:solidFill>
                <a:schemeClr val="bg1"/>
              </a:solidFill>
            </a:endParaRPr>
          </a:p>
          <a:p>
            <a:pPr>
              <a:lnSpc>
                <a:spcPct val="90000"/>
              </a:lnSpc>
              <a:spcBef>
                <a:spcPts val="0"/>
              </a:spcBef>
            </a:pPr>
            <a:r>
              <a:rPr lang="ja-JP" altLang="en-US" sz="1400" dirty="0">
                <a:solidFill>
                  <a:schemeClr val="bg1"/>
                </a:solidFill>
              </a:rPr>
              <a:t>難病</a:t>
            </a:r>
            <a:r>
              <a:rPr lang="en-US" altLang="ja-JP" sz="1400" dirty="0">
                <a:solidFill>
                  <a:schemeClr val="bg1"/>
                </a:solidFill>
              </a:rPr>
              <a:t>DB</a:t>
            </a:r>
            <a:r>
              <a:rPr lang="ja-JP" altLang="en-US" sz="1400" dirty="0">
                <a:solidFill>
                  <a:schemeClr val="bg1"/>
                </a:solidFill>
              </a:rPr>
              <a:t>に</a:t>
            </a:r>
            <a:r>
              <a:rPr lang="ja-JP" altLang="en-US" sz="1400">
                <a:solidFill>
                  <a:schemeClr val="bg1"/>
                </a:solidFill>
              </a:rPr>
              <a:t>関するお問い合わせは</a:t>
            </a:r>
            <a:r>
              <a:rPr lang="ja-JP" altLang="en-US" sz="1400" dirty="0">
                <a:solidFill>
                  <a:schemeClr val="bg1"/>
                </a:solidFill>
              </a:rPr>
              <a:t>、上記の難病・小慢データベース</a:t>
            </a:r>
            <a:r>
              <a:rPr lang="ja-JP" altLang="en-US" sz="1400">
                <a:solidFill>
                  <a:schemeClr val="bg1"/>
                </a:solidFill>
              </a:rPr>
              <a:t>利用者お問い合わせ</a:t>
            </a:r>
            <a:r>
              <a:rPr lang="ja-JP" altLang="en-US" sz="1400" dirty="0">
                <a:solidFill>
                  <a:schemeClr val="bg1"/>
                </a:solidFill>
              </a:rPr>
              <a:t>窓口までお願いいたします。</a:t>
            </a:r>
            <a:endParaRPr kumimoji="1" lang="ja-JP" altLang="en-US" dirty="0"/>
          </a:p>
        </p:txBody>
      </p:sp>
      <p:pic>
        <p:nvPicPr>
          <p:cNvPr id="2" name="13-1-①">
            <a:hlinkClick r:id="" action="ppaction://media"/>
            <a:extLst>
              <a:ext uri="{FF2B5EF4-FFF2-40B4-BE49-F238E27FC236}">
                <a16:creationId xmlns:a16="http://schemas.microsoft.com/office/drawing/2014/main" id="{8D85FDD5-A806-6EA1-E44C-EB80EDD785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76275"/>
            <a:ext cx="609600" cy="609600"/>
          </a:xfrm>
          <a:prstGeom prst="rect">
            <a:avLst/>
          </a:prstGeom>
        </p:spPr>
      </p:pic>
    </p:spTree>
    <p:extLst>
      <p:ext uri="{BB962C8B-B14F-4D97-AF65-F5344CB8AC3E}">
        <p14:creationId xmlns:p14="http://schemas.microsoft.com/office/powerpoint/2010/main" val="1520132923"/>
      </p:ext>
    </p:extLst>
  </p:cSld>
  <p:clrMapOvr>
    <a:masterClrMapping/>
  </p:clrMapOvr>
  <mc:AlternateContent xmlns:mc="http://schemas.openxmlformats.org/markup-compatibility/2006" xmlns:p14="http://schemas.microsoft.com/office/powerpoint/2010/main">
    <mc:Choice Requires="p14">
      <p:transition spd="med" p14:dur="700" advClick="0" advTm="22700">
        <p:fade/>
      </p:transition>
    </mc:Choice>
    <mc:Fallback xmlns="">
      <p:transition spd="med" advClick="0" advTm="22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12"/>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a:t>
            </a:fld>
            <a:endParaRPr lang="en-US" altLang="ja-JP" sz="1100" dirty="0">
              <a:solidFill>
                <a:schemeClr val="tx1"/>
              </a:solidFill>
              <a:latin typeface="+mj-lt"/>
              <a:ea typeface="+mn-ea"/>
              <a:cs typeface="Arial" pitchFamily="34" charset="0"/>
            </a:endParaRPr>
          </a:p>
        </p:txBody>
      </p:sp>
      <p:sp>
        <p:nvSpPr>
          <p:cNvPr id="14" name="テキスト プレースホルダー 13">
            <a:extLst>
              <a:ext uri="{FF2B5EF4-FFF2-40B4-BE49-F238E27FC236}">
                <a16:creationId xmlns:a16="http://schemas.microsoft.com/office/drawing/2014/main" id="{8C16788C-DAB6-630B-467B-E8B35D3C55A7}"/>
              </a:ext>
            </a:extLst>
          </p:cNvPr>
          <p:cNvSpPr>
            <a:spLocks noGrp="1"/>
          </p:cNvSpPr>
          <p:nvPr>
            <p:ph type="body" sz="quarter" idx="14"/>
          </p:nvPr>
        </p:nvSpPr>
        <p:spPr/>
        <p:txBody>
          <a:bodyPr/>
          <a:lstStyle/>
          <a:p>
            <a:pPr>
              <a:lnSpc>
                <a:spcPct val="90000"/>
              </a:lnSpc>
              <a:spcBef>
                <a:spcPts val="0"/>
              </a:spcBef>
            </a:pPr>
            <a:r>
              <a:rPr lang="ja-JP" altLang="en-US" dirty="0"/>
              <a:t>次の目次にそって説明します。</a:t>
            </a:r>
          </a:p>
          <a:p>
            <a:pPr>
              <a:lnSpc>
                <a:spcPct val="90000"/>
              </a:lnSpc>
              <a:spcBef>
                <a:spcPts val="0"/>
              </a:spcBef>
            </a:pPr>
            <a:r>
              <a:rPr lang="ja-JP" altLang="en-US" dirty="0"/>
              <a:t>１</a:t>
            </a:r>
            <a:r>
              <a:rPr lang="en-US" altLang="ja-JP" dirty="0"/>
              <a:t>. </a:t>
            </a:r>
            <a:r>
              <a:rPr lang="ja-JP" altLang="en-US" dirty="0"/>
              <a:t>難病</a:t>
            </a:r>
            <a:r>
              <a:rPr lang="en-US" altLang="ja-JP" dirty="0"/>
              <a:t>DB</a:t>
            </a:r>
            <a:r>
              <a:rPr lang="ja-JP" altLang="en-US" dirty="0"/>
              <a:t>で臨個票を新規作成する操作の流れ</a:t>
            </a:r>
          </a:p>
          <a:p>
            <a:pPr>
              <a:lnSpc>
                <a:spcPct val="90000"/>
              </a:lnSpc>
              <a:spcBef>
                <a:spcPts val="0"/>
              </a:spcBef>
            </a:pPr>
            <a:r>
              <a:rPr lang="ja-JP" altLang="en-US" dirty="0"/>
              <a:t>２</a:t>
            </a:r>
            <a:r>
              <a:rPr lang="en-US" altLang="ja-JP" dirty="0"/>
              <a:t>. </a:t>
            </a:r>
            <a:r>
              <a:rPr lang="ja-JP" altLang="en-US" dirty="0"/>
              <a:t>各画面の操作について</a:t>
            </a:r>
          </a:p>
        </p:txBody>
      </p:sp>
      <p:sp>
        <p:nvSpPr>
          <p:cNvPr id="15" name="テキスト プレースホルダー 14">
            <a:extLst>
              <a:ext uri="{FF2B5EF4-FFF2-40B4-BE49-F238E27FC236}">
                <a16:creationId xmlns:a16="http://schemas.microsoft.com/office/drawing/2014/main" id="{585CDEA4-8004-B97D-554F-A1FF18AAA1F9}"/>
              </a:ext>
            </a:extLst>
          </p:cNvPr>
          <p:cNvSpPr>
            <a:spLocks noGrp="1"/>
          </p:cNvSpPr>
          <p:nvPr>
            <p:ph type="body" sz="quarter" idx="15"/>
          </p:nvPr>
        </p:nvSpPr>
        <p:spPr/>
        <p:txBody>
          <a:bodyPr/>
          <a:lstStyle/>
          <a:p>
            <a:r>
              <a:rPr lang="ja-JP" altLang="en-US" dirty="0">
                <a:solidFill>
                  <a:srgbClr val="001750"/>
                </a:solidFill>
              </a:rPr>
              <a:t>１</a:t>
            </a:r>
            <a:r>
              <a:rPr lang="en-US" altLang="ja-JP" dirty="0">
                <a:solidFill>
                  <a:srgbClr val="001750"/>
                </a:solidFill>
              </a:rPr>
              <a:t>. </a:t>
            </a:r>
            <a:r>
              <a:rPr lang="ja-JP" altLang="en-US" dirty="0"/>
              <a:t>難病</a:t>
            </a:r>
            <a:r>
              <a:rPr lang="en-US" altLang="ja-JP" dirty="0"/>
              <a:t>DB</a:t>
            </a:r>
            <a:r>
              <a:rPr lang="ja-JP" altLang="en-US" dirty="0"/>
              <a:t>で臨個票を新規作成する操作の流れ</a:t>
            </a:r>
          </a:p>
        </p:txBody>
      </p:sp>
      <p:sp>
        <p:nvSpPr>
          <p:cNvPr id="16" name="テキスト プレースホルダー 15">
            <a:extLst>
              <a:ext uri="{FF2B5EF4-FFF2-40B4-BE49-F238E27FC236}">
                <a16:creationId xmlns:a16="http://schemas.microsoft.com/office/drawing/2014/main" id="{F5067D4D-7A94-D199-288E-ED7592784552}"/>
              </a:ext>
            </a:extLst>
          </p:cNvPr>
          <p:cNvSpPr>
            <a:spLocks noGrp="1"/>
          </p:cNvSpPr>
          <p:nvPr>
            <p:ph type="body" sz="quarter" idx="16"/>
          </p:nvPr>
        </p:nvSpPr>
        <p:spPr/>
        <p:txBody>
          <a:bodyPr/>
          <a:lstStyle/>
          <a:p>
            <a:r>
              <a:rPr lang="ja-JP" altLang="en-US" dirty="0">
                <a:solidFill>
                  <a:srgbClr val="001750"/>
                </a:solidFill>
              </a:rPr>
              <a:t>２</a:t>
            </a:r>
            <a:r>
              <a:rPr lang="en-US" altLang="ja-JP" dirty="0">
                <a:solidFill>
                  <a:srgbClr val="001750"/>
                </a:solidFill>
              </a:rPr>
              <a:t>. </a:t>
            </a:r>
            <a:r>
              <a:rPr lang="ja-JP" altLang="en-US" dirty="0"/>
              <a:t>各画面の操作について</a:t>
            </a:r>
          </a:p>
        </p:txBody>
      </p:sp>
      <p:pic>
        <p:nvPicPr>
          <p:cNvPr id="2" name="01-1-①">
            <a:hlinkClick r:id="" action="ppaction://media"/>
            <a:extLst>
              <a:ext uri="{FF2B5EF4-FFF2-40B4-BE49-F238E27FC236}">
                <a16:creationId xmlns:a16="http://schemas.microsoft.com/office/drawing/2014/main" id="{050A302A-D965-CBD0-1587-7E8EC0BF32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2390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550">
        <p15:prstTrans prst="peelOff"/>
      </p:transition>
    </mc:Choice>
    <mc:Fallback xmlns="">
      <p:transition spd="slow" advClick="0" advTm="11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81F659A6-41DE-4CC7-D630-712BB853E47D}"/>
              </a:ext>
            </a:extLst>
          </p:cNvPr>
          <p:cNvSpPr>
            <a:spLocks noGrp="1"/>
          </p:cNvSpPr>
          <p:nvPr>
            <p:ph type="body" sz="quarter" idx="14"/>
          </p:nvPr>
        </p:nvSpPr>
        <p:spPr/>
        <p:txBody>
          <a:bodyPr/>
          <a:lstStyle/>
          <a:p>
            <a:r>
              <a:rPr lang="ja-JP" altLang="en-US" dirty="0"/>
              <a:t>院内システムを利用せずに、臨個票を新規作成する作業全体の流れについて説明します。</a:t>
            </a:r>
          </a:p>
          <a:p>
            <a:pPr>
              <a:lnSpc>
                <a:spcPct val="90000"/>
              </a:lnSpc>
              <a:spcBef>
                <a:spcPts val="0"/>
              </a:spcBef>
            </a:pPr>
            <a:r>
              <a:rPr lang="ja-JP" altLang="en-US" dirty="0"/>
              <a:t>患者から受付に臨個票の作成依頼を受領したら、医療クラーク等が難病</a:t>
            </a:r>
            <a:r>
              <a:rPr lang="en-US" altLang="ja-JP" dirty="0"/>
              <a:t>DB</a:t>
            </a:r>
            <a:r>
              <a:rPr lang="ja-JP" altLang="en-US" dirty="0"/>
              <a:t>で臨個票の基本情報などを入力します。その後、指定医が難病</a:t>
            </a:r>
            <a:r>
              <a:rPr lang="en-US" altLang="ja-JP" dirty="0"/>
              <a:t>DB</a:t>
            </a:r>
            <a:r>
              <a:rPr lang="ja-JP" altLang="en-US" dirty="0"/>
              <a:t>で臨個票を承認します。難病</a:t>
            </a:r>
            <a:r>
              <a:rPr lang="en-US" altLang="ja-JP" dirty="0"/>
              <a:t>DB</a:t>
            </a:r>
            <a:r>
              <a:rPr lang="ja-JP" altLang="en-US" dirty="0"/>
              <a:t>からアクセスキー付きの臨個票を出力し、受付から患者に交付します。</a:t>
            </a:r>
          </a:p>
        </p:txBody>
      </p:sp>
      <p:sp>
        <p:nvSpPr>
          <p:cNvPr id="57" name="タイトル 56">
            <a:extLst>
              <a:ext uri="{FF2B5EF4-FFF2-40B4-BE49-F238E27FC236}">
                <a16:creationId xmlns:a16="http://schemas.microsoft.com/office/drawing/2014/main" id="{EEC19C9B-69A3-BE03-6601-FB640724E324}"/>
              </a:ext>
            </a:extLst>
          </p:cNvPr>
          <p:cNvSpPr>
            <a:spLocks noGrp="1"/>
          </p:cNvSpPr>
          <p:nvPr>
            <p:ph type="title"/>
          </p:nvPr>
        </p:nvSpPr>
        <p:spPr/>
        <p:txBody>
          <a:bodyPr/>
          <a:lstStyle/>
          <a:p>
            <a:r>
              <a:rPr lang="ja-JP" altLang="en-US" dirty="0"/>
              <a:t>１</a:t>
            </a:r>
            <a:r>
              <a:rPr lang="en-US" altLang="ja-JP" dirty="0"/>
              <a:t>. </a:t>
            </a:r>
            <a:r>
              <a:rPr lang="ja-JP" altLang="en-US" dirty="0"/>
              <a:t>難病</a:t>
            </a:r>
            <a:r>
              <a:rPr lang="en-US" altLang="ja-JP" dirty="0"/>
              <a:t>DB</a:t>
            </a:r>
            <a:r>
              <a:rPr lang="ja-JP" altLang="en-US" dirty="0"/>
              <a:t>で臨個票を新規作成する操作の流れ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2824307265"/>
              </p:ext>
            </p:extLst>
          </p:nvPr>
        </p:nvGraphicFramePr>
        <p:xfrm>
          <a:off x="144000" y="723793"/>
          <a:ext cx="8856000" cy="3160800"/>
        </p:xfrm>
        <a:graphic>
          <a:graphicData uri="http://schemas.openxmlformats.org/drawingml/2006/table">
            <a:tbl>
              <a:tblPr firstRow="1" bandRow="1">
                <a:tableStyleId>{5C22544A-7EE6-4342-B048-85BDC9FD1C3A}</a:tableStyleId>
              </a:tblPr>
              <a:tblGrid>
                <a:gridCol w="1062000">
                  <a:extLst>
                    <a:ext uri="{9D8B030D-6E8A-4147-A177-3AD203B41FA5}">
                      <a16:colId xmlns:a16="http://schemas.microsoft.com/office/drawing/2014/main" val="3563921127"/>
                    </a:ext>
                  </a:extLst>
                </a:gridCol>
                <a:gridCol w="7794000">
                  <a:extLst>
                    <a:ext uri="{9D8B030D-6E8A-4147-A177-3AD203B41FA5}">
                      <a16:colId xmlns:a16="http://schemas.microsoft.com/office/drawing/2014/main" val="2332610360"/>
                    </a:ext>
                  </a:extLst>
                </a:gridCol>
              </a:tblGrid>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患者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受付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2233715"/>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a:t>
                      </a:r>
                      <a:br>
                        <a:rPr kumimoji="1" lang="en-US" altLang="ja-JP" sz="1200" b="1" kern="1200" dirty="0">
                          <a:solidFill>
                            <a:schemeClr val="bg1"/>
                          </a:solidFill>
                          <a:latin typeface="Yu Gothic UI" panose="020B0500000000000000" pitchFamily="50" charset="-128"/>
                          <a:ea typeface="Yu Gothic UI" panose="020B0500000000000000" pitchFamily="50" charset="-128"/>
                          <a:cs typeface="+mn-cs"/>
                        </a:rPr>
                      </a:b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または協力</a:t>
                      </a:r>
                      <a:br>
                        <a:rPr kumimoji="1" lang="en-US" altLang="ja-JP" sz="1200" b="1" kern="1200" dirty="0">
                          <a:solidFill>
                            <a:schemeClr val="bg1"/>
                          </a:solidFill>
                          <a:latin typeface="Yu Gothic UI" panose="020B0500000000000000" pitchFamily="50" charset="-128"/>
                          <a:ea typeface="Yu Gothic UI" panose="020B0500000000000000" pitchFamily="50" charset="-128"/>
                          <a:cs typeface="+mn-cs"/>
                        </a:rPr>
                      </a:b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6931677"/>
                  </a:ext>
                </a:extLst>
              </a:tr>
            </a:tbl>
          </a:graphicData>
        </a:graphic>
      </p:graphicFrame>
      <p:sp>
        <p:nvSpPr>
          <p:cNvPr id="35" name="正方形/長方形 34">
            <a:extLst>
              <a:ext uri="{FF2B5EF4-FFF2-40B4-BE49-F238E27FC236}">
                <a16:creationId xmlns:a16="http://schemas.microsoft.com/office/drawing/2014/main" id="{96FF0CF7-8F47-D205-C5D5-6EC11ECF5CFE}"/>
              </a:ext>
            </a:extLst>
          </p:cNvPr>
          <p:cNvSpPr/>
          <p:nvPr/>
        </p:nvSpPr>
        <p:spPr bwMode="auto">
          <a:xfrm>
            <a:off x="4640240" y="3188878"/>
            <a:ext cx="824982" cy="609366"/>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臨個票の</a:t>
            </a:r>
            <a:br>
              <a:rPr lang="en-US" altLang="ja-JP" sz="1100" b="1" dirty="0">
                <a:solidFill>
                  <a:srgbClr val="404040"/>
                </a:solidFill>
                <a:latin typeface="Yu Gothic UI" panose="020B0500000000000000" pitchFamily="50" charset="-128"/>
                <a:ea typeface="Yu Gothic UI" panose="020B0500000000000000" pitchFamily="50" charset="-128"/>
              </a:rPr>
            </a:br>
            <a:r>
              <a:rPr lang="ja-JP" altLang="en-US" sz="1100" b="1" dirty="0">
                <a:solidFill>
                  <a:srgbClr val="404040"/>
                </a:solidFill>
                <a:latin typeface="Yu Gothic UI" panose="020B0500000000000000" pitchFamily="50" charset="-128"/>
                <a:ea typeface="Yu Gothic UI" panose="020B0500000000000000" pitchFamily="50" charset="-128"/>
              </a:rPr>
              <a:t>入力、承認</a:t>
            </a:r>
          </a:p>
        </p:txBody>
      </p:sp>
      <p:sp>
        <p:nvSpPr>
          <p:cNvPr id="41" name="正方形/長方形 40">
            <a:extLst>
              <a:ext uri="{FF2B5EF4-FFF2-40B4-BE49-F238E27FC236}">
                <a16:creationId xmlns:a16="http://schemas.microsoft.com/office/drawing/2014/main" id="{167C4088-8900-E4CB-F7D1-B61F60E22755}"/>
              </a:ext>
            </a:extLst>
          </p:cNvPr>
          <p:cNvSpPr/>
          <p:nvPr/>
        </p:nvSpPr>
        <p:spPr bwMode="auto">
          <a:xfrm>
            <a:off x="3506786" y="2402785"/>
            <a:ext cx="824982" cy="609366"/>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臨個票の基本情報などの入力</a:t>
            </a:r>
          </a:p>
        </p:txBody>
      </p:sp>
      <p:sp>
        <p:nvSpPr>
          <p:cNvPr id="46" name="正方形/長方形 45">
            <a:extLst>
              <a:ext uri="{FF2B5EF4-FFF2-40B4-BE49-F238E27FC236}">
                <a16:creationId xmlns:a16="http://schemas.microsoft.com/office/drawing/2014/main" id="{C5B5068D-35C1-A4B7-B169-9F49C5A1AA19}"/>
              </a:ext>
            </a:extLst>
          </p:cNvPr>
          <p:cNvSpPr/>
          <p:nvPr/>
        </p:nvSpPr>
        <p:spPr bwMode="auto">
          <a:xfrm>
            <a:off x="5773694" y="2402785"/>
            <a:ext cx="824982" cy="609366"/>
          </a:xfrm>
          <a:prstGeom prst="rect">
            <a:avLst/>
          </a:prstGeom>
          <a:solidFill>
            <a:schemeClr val="bg1"/>
          </a:solidFill>
          <a:ln w="25400">
            <a:solidFill>
              <a:srgbClr val="E27B26"/>
            </a:solidFill>
            <a:miter lim="800000"/>
            <a:headEnd/>
            <a:tailEnd/>
          </a:ln>
          <a:effectLst/>
        </p:spPr>
        <p:txBody>
          <a:bodyPr wrap="square" lIns="0" rIns="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臨個票（アクセスキー付き）の紙出力</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4331768" y="2707468"/>
            <a:ext cx="308472" cy="786093"/>
          </a:xfrm>
          <a:prstGeom prst="bentConnector3">
            <a:avLst>
              <a:gd name="adj1" fmla="val 50000"/>
            </a:avLst>
          </a:prstGeom>
          <a:solidFill>
            <a:schemeClr val="bg1"/>
          </a:solidFill>
          <a:ln w="25400">
            <a:solidFill>
              <a:srgbClr val="E27B26"/>
            </a:solidFill>
            <a:miter lim="800000"/>
            <a:headEnd/>
            <a:tailEnd type="arrow"/>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a:stCxn id="35" idx="3"/>
            <a:endCxn id="46" idx="1"/>
          </p:cNvCxnSpPr>
          <p:nvPr/>
        </p:nvCxnSpPr>
        <p:spPr bwMode="auto">
          <a:xfrm flipV="1">
            <a:off x="5465222" y="2707468"/>
            <a:ext cx="308472" cy="786093"/>
          </a:xfrm>
          <a:prstGeom prst="bentConnector3">
            <a:avLst>
              <a:gd name="adj1" fmla="val 50000"/>
            </a:avLst>
          </a:prstGeom>
          <a:solidFill>
            <a:schemeClr val="bg1"/>
          </a:solidFill>
          <a:ln w="25400">
            <a:solidFill>
              <a:srgbClr val="E27B26"/>
            </a:solidFill>
            <a:miter lim="800000"/>
            <a:headEnd/>
            <a:tailEnd type="arrow"/>
          </a:ln>
          <a:effectLst/>
        </p:spPr>
      </p:cxnSp>
      <p:sp>
        <p:nvSpPr>
          <p:cNvPr id="32" name="正方形/長方形 31">
            <a:extLst>
              <a:ext uri="{FF2B5EF4-FFF2-40B4-BE49-F238E27FC236}">
                <a16:creationId xmlns:a16="http://schemas.microsoft.com/office/drawing/2014/main" id="{C4A56ECF-1FE8-C9E9-E68D-552743354DF7}"/>
              </a:ext>
            </a:extLst>
          </p:cNvPr>
          <p:cNvSpPr/>
          <p:nvPr/>
        </p:nvSpPr>
        <p:spPr bwMode="auto">
          <a:xfrm>
            <a:off x="1239877" y="830597"/>
            <a:ext cx="824983"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臨個票の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作成依頼</a:t>
            </a:r>
          </a:p>
        </p:txBody>
      </p:sp>
      <p:sp>
        <p:nvSpPr>
          <p:cNvPr id="36" name="正方形/長方形 35">
            <a:extLst>
              <a:ext uri="{FF2B5EF4-FFF2-40B4-BE49-F238E27FC236}">
                <a16:creationId xmlns:a16="http://schemas.microsoft.com/office/drawing/2014/main" id="{E9E6DC88-06FB-F3CA-8604-165685275408}"/>
              </a:ext>
            </a:extLst>
          </p:cNvPr>
          <p:cNvSpPr/>
          <p:nvPr/>
        </p:nvSpPr>
        <p:spPr bwMode="auto">
          <a:xfrm>
            <a:off x="2373332" y="1616691"/>
            <a:ext cx="824982"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臨個票の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作成依頼</a:t>
            </a:r>
          </a:p>
        </p:txBody>
      </p:sp>
      <p:sp>
        <p:nvSpPr>
          <p:cNvPr id="37" name="正方形/長方形 36">
            <a:extLst>
              <a:ext uri="{FF2B5EF4-FFF2-40B4-BE49-F238E27FC236}">
                <a16:creationId xmlns:a16="http://schemas.microsoft.com/office/drawing/2014/main" id="{E9A69E66-1D34-0690-ABBE-C7A5518DF22D}"/>
              </a:ext>
            </a:extLst>
          </p:cNvPr>
          <p:cNvSpPr/>
          <p:nvPr/>
        </p:nvSpPr>
        <p:spPr bwMode="auto">
          <a:xfrm>
            <a:off x="6907148" y="1616691"/>
            <a:ext cx="824982"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臨個票の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交付</a:t>
            </a:r>
          </a:p>
        </p:txBody>
      </p:sp>
      <p:sp>
        <p:nvSpPr>
          <p:cNvPr id="38" name="正方形/長方形 37">
            <a:extLst>
              <a:ext uri="{FF2B5EF4-FFF2-40B4-BE49-F238E27FC236}">
                <a16:creationId xmlns:a16="http://schemas.microsoft.com/office/drawing/2014/main" id="{35123439-8BFE-3D7A-1D21-ECE8FDEE6B2F}"/>
              </a:ext>
            </a:extLst>
          </p:cNvPr>
          <p:cNvSpPr/>
          <p:nvPr/>
        </p:nvSpPr>
        <p:spPr bwMode="auto">
          <a:xfrm>
            <a:off x="8040602" y="830597"/>
            <a:ext cx="899999"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臨個票（アクセスキー付き）の写しの受領</a:t>
            </a:r>
          </a:p>
        </p:txBody>
      </p:sp>
      <p:cxnSp>
        <p:nvCxnSpPr>
          <p:cNvPr id="42" name="コネクタ: カギ線 41">
            <a:extLst>
              <a:ext uri="{FF2B5EF4-FFF2-40B4-BE49-F238E27FC236}">
                <a16:creationId xmlns:a16="http://schemas.microsoft.com/office/drawing/2014/main" id="{B366E8B5-A31C-635D-00E9-C88A8A22020B}"/>
              </a:ext>
            </a:extLst>
          </p:cNvPr>
          <p:cNvCxnSpPr>
            <a:cxnSpLocks/>
            <a:stCxn id="32" idx="3"/>
            <a:endCxn id="36" idx="1"/>
          </p:cNvCxnSpPr>
          <p:nvPr/>
        </p:nvCxnSpPr>
        <p:spPr bwMode="auto">
          <a:xfrm>
            <a:off x="2064860" y="1135280"/>
            <a:ext cx="308472" cy="786094"/>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49" name="コネクタ: カギ線 48">
            <a:extLst>
              <a:ext uri="{FF2B5EF4-FFF2-40B4-BE49-F238E27FC236}">
                <a16:creationId xmlns:a16="http://schemas.microsoft.com/office/drawing/2014/main" id="{69B7F7DB-1695-5ACF-3CD8-E061ACB62542}"/>
              </a:ext>
            </a:extLst>
          </p:cNvPr>
          <p:cNvCxnSpPr>
            <a:cxnSpLocks/>
            <a:stCxn id="36" idx="3"/>
            <a:endCxn id="41" idx="1"/>
          </p:cNvCxnSpPr>
          <p:nvPr/>
        </p:nvCxnSpPr>
        <p:spPr bwMode="auto">
          <a:xfrm>
            <a:off x="3198314" y="1921374"/>
            <a:ext cx="308472" cy="786094"/>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52" name="コネクタ: カギ線 51">
            <a:extLst>
              <a:ext uri="{FF2B5EF4-FFF2-40B4-BE49-F238E27FC236}">
                <a16:creationId xmlns:a16="http://schemas.microsoft.com/office/drawing/2014/main" id="{FA9AAAE0-44C8-84EA-154B-83C9718BF6A9}"/>
              </a:ext>
            </a:extLst>
          </p:cNvPr>
          <p:cNvCxnSpPr>
            <a:cxnSpLocks/>
            <a:stCxn id="46" idx="3"/>
            <a:endCxn id="37" idx="1"/>
          </p:cNvCxnSpPr>
          <p:nvPr/>
        </p:nvCxnSpPr>
        <p:spPr bwMode="auto">
          <a:xfrm flipV="1">
            <a:off x="6598676" y="1921374"/>
            <a:ext cx="308472" cy="786094"/>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53" name="コネクタ: カギ線 52">
            <a:extLst>
              <a:ext uri="{FF2B5EF4-FFF2-40B4-BE49-F238E27FC236}">
                <a16:creationId xmlns:a16="http://schemas.microsoft.com/office/drawing/2014/main" id="{BDD6D27E-0BDF-6C2A-30F6-07DA311B9EE7}"/>
              </a:ext>
            </a:extLst>
          </p:cNvPr>
          <p:cNvCxnSpPr>
            <a:cxnSpLocks/>
            <a:stCxn id="37" idx="3"/>
            <a:endCxn id="38" idx="1"/>
          </p:cNvCxnSpPr>
          <p:nvPr/>
        </p:nvCxnSpPr>
        <p:spPr bwMode="auto">
          <a:xfrm flipV="1">
            <a:off x="7732130" y="1135280"/>
            <a:ext cx="308472" cy="786094"/>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grpSp>
        <p:nvGrpSpPr>
          <p:cNvPr id="17" name="グループ化 16">
            <a:extLst>
              <a:ext uri="{FF2B5EF4-FFF2-40B4-BE49-F238E27FC236}">
                <a16:creationId xmlns:a16="http://schemas.microsoft.com/office/drawing/2014/main" id="{F5FAE745-1153-5E5B-026A-2D1B97B284C3}"/>
              </a:ext>
            </a:extLst>
          </p:cNvPr>
          <p:cNvGrpSpPr/>
          <p:nvPr/>
        </p:nvGrpSpPr>
        <p:grpSpPr>
          <a:xfrm>
            <a:off x="5675979" y="2641412"/>
            <a:ext cx="3356898" cy="1259639"/>
            <a:chOff x="5597577" y="2983380"/>
            <a:chExt cx="3356898" cy="1259639"/>
          </a:xfrm>
        </p:grpSpPr>
        <p:sp>
          <p:nvSpPr>
            <p:cNvPr id="18" name="四角形: 角を丸くする 17">
              <a:extLst>
                <a:ext uri="{FF2B5EF4-FFF2-40B4-BE49-F238E27FC236}">
                  <a16:creationId xmlns:a16="http://schemas.microsoft.com/office/drawing/2014/main" id="{45E47563-B445-1383-BF49-6C9ED9072FEA}"/>
                </a:ext>
              </a:extLst>
            </p:cNvPr>
            <p:cNvSpPr/>
            <p:nvPr/>
          </p:nvSpPr>
          <p:spPr bwMode="auto">
            <a:xfrm>
              <a:off x="6751983" y="2983380"/>
              <a:ext cx="2046916" cy="962958"/>
            </a:xfrm>
            <a:prstGeom prst="roundRect">
              <a:avLst>
                <a:gd name="adj" fmla="val 11314"/>
              </a:avLst>
            </a:prstGeom>
            <a:solidFill>
              <a:schemeClr val="bg1"/>
            </a:solidFill>
            <a:ln w="9525">
              <a:noFill/>
              <a:miter lim="800000"/>
              <a:headEnd/>
              <a:tailEnd/>
            </a:ln>
            <a:effectLst/>
          </p:spPr>
          <p:txBody>
            <a:bodyPr wrap="none" rtlCol="0" anchor="t" anchorCtr="0">
              <a:noAutofit/>
            </a:bodyPr>
            <a:lstStyle/>
            <a:p>
              <a:r>
                <a:rPr lang="ja-JP" altLang="en-US" sz="1200" b="1" dirty="0">
                  <a:solidFill>
                    <a:schemeClr val="tx1"/>
                  </a:solidFill>
                  <a:latin typeface="Yu Gothic UI" panose="020B0500000000000000" pitchFamily="50" charset="-128"/>
                  <a:ea typeface="Yu Gothic UI" panose="020B0500000000000000" pitchFamily="50" charset="-128"/>
                </a:rPr>
                <a:t>凡例</a:t>
              </a:r>
            </a:p>
          </p:txBody>
        </p:sp>
        <p:grpSp>
          <p:nvGrpSpPr>
            <p:cNvPr id="20" name="グループ化 19">
              <a:extLst>
                <a:ext uri="{FF2B5EF4-FFF2-40B4-BE49-F238E27FC236}">
                  <a16:creationId xmlns:a16="http://schemas.microsoft.com/office/drawing/2014/main" id="{4EAA792B-E0C2-36B5-3B41-AE3448133B6C}"/>
                </a:ext>
              </a:extLst>
            </p:cNvPr>
            <p:cNvGrpSpPr/>
            <p:nvPr/>
          </p:nvGrpSpPr>
          <p:grpSpPr>
            <a:xfrm>
              <a:off x="6959062" y="3276326"/>
              <a:ext cx="1645223" cy="258532"/>
              <a:chOff x="6911437" y="2849500"/>
              <a:chExt cx="1645223" cy="258532"/>
            </a:xfrm>
          </p:grpSpPr>
          <p:sp>
            <p:nvSpPr>
              <p:cNvPr id="25" name="正方形/長方形 24">
                <a:extLst>
                  <a:ext uri="{FF2B5EF4-FFF2-40B4-BE49-F238E27FC236}">
                    <a16:creationId xmlns:a16="http://schemas.microsoft.com/office/drawing/2014/main" id="{5F81C103-046B-8E72-663F-A5FB2D423716}"/>
                  </a:ext>
                </a:extLst>
              </p:cNvPr>
              <p:cNvSpPr/>
              <p:nvPr/>
            </p:nvSpPr>
            <p:spPr bwMode="auto">
              <a:xfrm>
                <a:off x="6911437" y="2878576"/>
                <a:ext cx="306328" cy="207653"/>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　　　</a:t>
                </a:r>
              </a:p>
            </p:txBody>
          </p:sp>
          <p:sp>
            <p:nvSpPr>
              <p:cNvPr id="26" name="テキスト ボックス 25">
                <a:extLst>
                  <a:ext uri="{FF2B5EF4-FFF2-40B4-BE49-F238E27FC236}">
                    <a16:creationId xmlns:a16="http://schemas.microsoft.com/office/drawing/2014/main" id="{3A5B6401-DB1E-8B07-1889-C5C9BE68CF87}"/>
                  </a:ext>
                </a:extLst>
              </p:cNvPr>
              <p:cNvSpPr txBox="1"/>
              <p:nvPr/>
            </p:nvSpPr>
            <p:spPr>
              <a:xfrm>
                <a:off x="7143837" y="2849500"/>
                <a:ext cx="141282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：難病</a:t>
                </a:r>
                <a:r>
                  <a:rPr lang="en-US" altLang="ja-JP" sz="1200">
                    <a:solidFill>
                      <a:schemeClr val="tx1"/>
                    </a:solidFill>
                    <a:latin typeface="Yu Gothic UI" panose="020B0500000000000000" pitchFamily="50" charset="-128"/>
                    <a:ea typeface="Yu Gothic UI" panose="020B0500000000000000" pitchFamily="50" charset="-128"/>
                  </a:rPr>
                  <a:t>DB</a:t>
                </a:r>
                <a:r>
                  <a:rPr lang="ja-JP" altLang="en-US" sz="1200">
                    <a:solidFill>
                      <a:schemeClr val="tx1"/>
                    </a:solidFill>
                    <a:latin typeface="Yu Gothic UI" panose="020B0500000000000000" pitchFamily="50" charset="-128"/>
                    <a:ea typeface="Yu Gothic UI" panose="020B0500000000000000" pitchFamily="50" charset="-128"/>
                  </a:rPr>
                  <a:t>での</a:t>
                </a:r>
                <a:r>
                  <a:rPr lang="ja-JP" altLang="en-US" sz="1200" dirty="0">
                    <a:solidFill>
                      <a:schemeClr val="tx1"/>
                    </a:solidFill>
                    <a:latin typeface="Yu Gothic UI" panose="020B0500000000000000" pitchFamily="50" charset="-128"/>
                    <a:ea typeface="Yu Gothic UI" panose="020B0500000000000000" pitchFamily="50" charset="-128"/>
                  </a:rPr>
                  <a:t>作業</a:t>
                </a:r>
              </a:p>
            </p:txBody>
          </p:sp>
        </p:grpSp>
        <p:grpSp>
          <p:nvGrpSpPr>
            <p:cNvPr id="21" name="グループ化 20">
              <a:extLst>
                <a:ext uri="{FF2B5EF4-FFF2-40B4-BE49-F238E27FC236}">
                  <a16:creationId xmlns:a16="http://schemas.microsoft.com/office/drawing/2014/main" id="{E402D7A5-DABC-AA28-549A-8C4D29BEB973}"/>
                </a:ext>
              </a:extLst>
            </p:cNvPr>
            <p:cNvGrpSpPr/>
            <p:nvPr/>
          </p:nvGrpSpPr>
          <p:grpSpPr>
            <a:xfrm>
              <a:off x="6959062" y="3585840"/>
              <a:ext cx="1965863" cy="258532"/>
              <a:chOff x="6911437" y="2812025"/>
              <a:chExt cx="1965863" cy="258532"/>
            </a:xfrm>
          </p:grpSpPr>
          <p:sp>
            <p:nvSpPr>
              <p:cNvPr id="23" name="正方形/長方形 22">
                <a:extLst>
                  <a:ext uri="{FF2B5EF4-FFF2-40B4-BE49-F238E27FC236}">
                    <a16:creationId xmlns:a16="http://schemas.microsoft.com/office/drawing/2014/main" id="{4B9FEA48-7361-D6A3-C483-9A7E21C9FC42}"/>
                  </a:ext>
                </a:extLst>
              </p:cNvPr>
              <p:cNvSpPr/>
              <p:nvPr/>
            </p:nvSpPr>
            <p:spPr bwMode="auto">
              <a:xfrm>
                <a:off x="6911437" y="2841101"/>
                <a:ext cx="306328" cy="207653"/>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　　　</a:t>
                </a:r>
              </a:p>
            </p:txBody>
          </p:sp>
          <p:sp>
            <p:nvSpPr>
              <p:cNvPr id="24" name="テキスト ボックス 23">
                <a:extLst>
                  <a:ext uri="{FF2B5EF4-FFF2-40B4-BE49-F238E27FC236}">
                    <a16:creationId xmlns:a16="http://schemas.microsoft.com/office/drawing/2014/main" id="{3C1F54A0-A189-3B46-12D7-F1688923679B}"/>
                  </a:ext>
                </a:extLst>
              </p:cNvPr>
              <p:cNvSpPr txBox="1"/>
              <p:nvPr/>
            </p:nvSpPr>
            <p:spPr>
              <a:xfrm>
                <a:off x="7143837" y="2812025"/>
                <a:ext cx="173346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：難病</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以外の作業</a:t>
                </a:r>
              </a:p>
            </p:txBody>
          </p:sp>
        </p:grpSp>
        <p:sp>
          <p:nvSpPr>
            <p:cNvPr id="22" name="テキスト ボックス 21">
              <a:extLst>
                <a:ext uri="{FF2B5EF4-FFF2-40B4-BE49-F238E27FC236}">
                  <a16:creationId xmlns:a16="http://schemas.microsoft.com/office/drawing/2014/main" id="{7A23E89E-E7E4-162E-41A6-747F9F11D184}"/>
                </a:ext>
              </a:extLst>
            </p:cNvPr>
            <p:cNvSpPr txBox="1"/>
            <p:nvPr/>
          </p:nvSpPr>
          <p:spPr>
            <a:xfrm>
              <a:off x="5597577" y="3984487"/>
              <a:ext cx="3356898" cy="258532"/>
            </a:xfrm>
            <a:prstGeom prst="rect">
              <a:avLst/>
            </a:prstGeom>
            <a:noFill/>
            <a:ln w="6350">
              <a:noFill/>
              <a:miter lim="800000"/>
              <a:headEnd/>
              <a:tailEnd/>
            </a:ln>
            <a:effectLst/>
          </p:spPr>
          <p:txBody>
            <a:bodyPr wrap="square" lIns="36000" rIns="36000" rtlCol="0" anchor="ctr" anchorCtr="0">
              <a:noAutofit/>
            </a:bodyPr>
            <a:lstStyle>
              <a:defPPr>
                <a:defRPr lang="ja-JP"/>
              </a:defPPr>
              <a:lvl1pPr algn="ctr">
                <a:defRPr sz="1200">
                  <a:solidFill>
                    <a:schemeClr val="tx1"/>
                  </a:solidFill>
                  <a:latin typeface="Meiryo UI" panose="020B0604030504040204" pitchFamily="50" charset="-128"/>
                  <a:ea typeface="Meiryo UI" panose="020B0604030504040204" pitchFamily="50" charset="-128"/>
                </a:defRPr>
              </a:lvl1pPr>
            </a:lstStyle>
            <a:p>
              <a:pPr algn="r"/>
              <a:r>
                <a:rPr lang="ja-JP" altLang="en-US" b="1" dirty="0">
                  <a:latin typeface="Yu Gothic UI" panose="020B0500000000000000" pitchFamily="50" charset="-128"/>
                  <a:ea typeface="Yu Gothic UI" panose="020B0500000000000000" pitchFamily="50" charset="-128"/>
                </a:rPr>
                <a:t>注</a:t>
              </a:r>
              <a:r>
                <a:rPr lang="ja-JP" altLang="en-US" dirty="0">
                  <a:latin typeface="Yu Gothic UI" panose="020B0500000000000000" pitchFamily="50" charset="-128"/>
                  <a:ea typeface="Yu Gothic UI" panose="020B0500000000000000" pitchFamily="50" charset="-128"/>
                </a:rPr>
                <a:t> 医療機関によりフローが異なる場合があります。 </a:t>
              </a:r>
            </a:p>
          </p:txBody>
        </p:sp>
      </p:grpSp>
      <p:sp>
        <p:nvSpPr>
          <p:cNvPr id="34" name="正方形/長方形 33">
            <a:extLst>
              <a:ext uri="{FF2B5EF4-FFF2-40B4-BE49-F238E27FC236}">
                <a16:creationId xmlns:a16="http://schemas.microsoft.com/office/drawing/2014/main" id="{4CF3A6A3-F44A-191B-AE86-58C849F4F470}"/>
              </a:ext>
            </a:extLst>
          </p:cNvPr>
          <p:cNvSpPr/>
          <p:nvPr/>
        </p:nvSpPr>
        <p:spPr>
          <a:xfrm>
            <a:off x="1239876" y="825232"/>
            <a:ext cx="824983"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39" name="正方形/長方形 38">
            <a:extLst>
              <a:ext uri="{FF2B5EF4-FFF2-40B4-BE49-F238E27FC236}">
                <a16:creationId xmlns:a16="http://schemas.microsoft.com/office/drawing/2014/main" id="{5C2CBF4A-0F28-BBED-179A-B847D2F96E3F}"/>
              </a:ext>
            </a:extLst>
          </p:cNvPr>
          <p:cNvSpPr/>
          <p:nvPr/>
        </p:nvSpPr>
        <p:spPr>
          <a:xfrm>
            <a:off x="2382020" y="1612431"/>
            <a:ext cx="824983"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0" name="正方形/長方形 39">
            <a:extLst>
              <a:ext uri="{FF2B5EF4-FFF2-40B4-BE49-F238E27FC236}">
                <a16:creationId xmlns:a16="http://schemas.microsoft.com/office/drawing/2014/main" id="{A038EE5F-0EB8-7C88-0516-B763F9BA349D}"/>
              </a:ext>
            </a:extLst>
          </p:cNvPr>
          <p:cNvSpPr/>
          <p:nvPr/>
        </p:nvSpPr>
        <p:spPr>
          <a:xfrm>
            <a:off x="3506785" y="2402785"/>
            <a:ext cx="824983"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3" name="正方形/長方形 42">
            <a:extLst>
              <a:ext uri="{FF2B5EF4-FFF2-40B4-BE49-F238E27FC236}">
                <a16:creationId xmlns:a16="http://schemas.microsoft.com/office/drawing/2014/main" id="{089C3547-160F-4F90-EC69-F84188F932BF}"/>
              </a:ext>
            </a:extLst>
          </p:cNvPr>
          <p:cNvSpPr/>
          <p:nvPr/>
        </p:nvSpPr>
        <p:spPr>
          <a:xfrm>
            <a:off x="4635921" y="3191609"/>
            <a:ext cx="824983"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4" name="正方形/長方形 43">
            <a:extLst>
              <a:ext uri="{FF2B5EF4-FFF2-40B4-BE49-F238E27FC236}">
                <a16:creationId xmlns:a16="http://schemas.microsoft.com/office/drawing/2014/main" id="{E402748F-746C-8319-F504-01D5FF5777A9}"/>
              </a:ext>
            </a:extLst>
          </p:cNvPr>
          <p:cNvSpPr/>
          <p:nvPr/>
        </p:nvSpPr>
        <p:spPr>
          <a:xfrm>
            <a:off x="5764641" y="2394076"/>
            <a:ext cx="831521"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58" name="正方形/長方形 57">
            <a:extLst>
              <a:ext uri="{FF2B5EF4-FFF2-40B4-BE49-F238E27FC236}">
                <a16:creationId xmlns:a16="http://schemas.microsoft.com/office/drawing/2014/main" id="{7BA98E94-52A3-033B-4B79-1EE3C6E292ED}"/>
              </a:ext>
            </a:extLst>
          </p:cNvPr>
          <p:cNvSpPr/>
          <p:nvPr/>
        </p:nvSpPr>
        <p:spPr>
          <a:xfrm>
            <a:off x="6903820" y="1623066"/>
            <a:ext cx="824983"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2" name="正方形/長方形 61">
            <a:extLst>
              <a:ext uri="{FF2B5EF4-FFF2-40B4-BE49-F238E27FC236}">
                <a16:creationId xmlns:a16="http://schemas.microsoft.com/office/drawing/2014/main" id="{83DEC402-515C-2159-A07D-9A9889F90C2C}"/>
              </a:ext>
            </a:extLst>
          </p:cNvPr>
          <p:cNvSpPr/>
          <p:nvPr/>
        </p:nvSpPr>
        <p:spPr>
          <a:xfrm>
            <a:off x="8043929" y="840230"/>
            <a:ext cx="896672"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2" name="02-1-①">
            <a:hlinkClick r:id="" action="ppaction://media"/>
            <a:extLst>
              <a:ext uri="{FF2B5EF4-FFF2-40B4-BE49-F238E27FC236}">
                <a16:creationId xmlns:a16="http://schemas.microsoft.com/office/drawing/2014/main" id="{0A25783E-A62A-1B1C-4658-2811559B9B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575" y="-633594"/>
            <a:ext cx="609600" cy="609600"/>
          </a:xfrm>
          <a:prstGeom prst="rect">
            <a:avLst/>
          </a:prstGeom>
        </p:spPr>
      </p:pic>
    </p:spTree>
    <p:extLst>
      <p:ext uri="{BB962C8B-B14F-4D97-AF65-F5344CB8AC3E}">
        <p14:creationId xmlns:p14="http://schemas.microsoft.com/office/powerpoint/2010/main" val="3744523946"/>
      </p:ext>
    </p:extLst>
  </p:cSld>
  <p:clrMapOvr>
    <a:masterClrMapping/>
  </p:clrMapOvr>
  <mc:AlternateContent xmlns:mc="http://schemas.openxmlformats.org/markup-compatibility/2006" xmlns:p14="http://schemas.microsoft.com/office/powerpoint/2010/main">
    <mc:Choice Requires="p14">
      <p:transition spd="med" p14:dur="700" advClick="0" advTm="29940">
        <p:fade/>
      </p:transition>
    </mc:Choice>
    <mc:Fallback xmlns="">
      <p:transition spd="med" advClick="0" advTm="29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18" fill="hold"/>
                                        <p:tgtEl>
                                          <p:spTgt spid="2"/>
                                        </p:tgtEl>
                                      </p:cBhvr>
                                    </p:cmd>
                                  </p:childTnLst>
                                </p:cTn>
                              </p:par>
                              <p:par>
                                <p:cTn id="7" presetID="10" presetClass="entr" presetSubtype="0" fill="hold" grpId="0" nodeType="withEffect">
                                  <p:stCondLst>
                                    <p:cond delay="7500"/>
                                  </p:stCondLst>
                                  <p:childTnLst>
                                    <p:set>
                                      <p:cBhvr>
                                        <p:cTn id="8" dur="1" fill="hold">
                                          <p:stCondLst>
                                            <p:cond delay="0"/>
                                          </p:stCondLst>
                                        </p:cTn>
                                        <p:tgtEl>
                                          <p:spTgt spid="34"/>
                                        </p:tgtEl>
                                        <p:attrNameLst>
                                          <p:attrName>style.visibility</p:attrName>
                                        </p:attrNameLst>
                                      </p:cBhvr>
                                      <p:to>
                                        <p:strVal val="visible"/>
                                      </p:to>
                                    </p:set>
                                    <p:animEffect transition="in" filter="fade">
                                      <p:cBhvr>
                                        <p:cTn id="9" dur="500"/>
                                        <p:tgtEl>
                                          <p:spTgt spid="34"/>
                                        </p:tgtEl>
                                      </p:cBhvr>
                                    </p:animEffect>
                                  </p:childTnLst>
                                </p:cTn>
                              </p:par>
                              <p:par>
                                <p:cTn id="10" presetID="15" presetClass="emph" presetSubtype="0" nodeType="withEffect">
                                  <p:stCondLst>
                                    <p:cond delay="7500"/>
                                  </p:stCondLst>
                                  <p:childTnLst>
                                    <p:set>
                                      <p:cBhvr override="childStyle">
                                        <p:cTn id="11" dur="2500"/>
                                        <p:tgtEl>
                                          <p:spTgt spid="32">
                                            <p:txEl>
                                              <p:pRg st="0" end="0"/>
                                            </p:txEl>
                                          </p:spTgt>
                                        </p:tgtEl>
                                        <p:attrNameLst>
                                          <p:attrName>style.fontWeight</p:attrName>
                                        </p:attrNameLst>
                                      </p:cBhvr>
                                      <p:to>
                                        <p:strVal val="bold"/>
                                      </p:to>
                                    </p:set>
                                  </p:childTnLst>
                                </p:cTn>
                              </p:par>
                              <p:par>
                                <p:cTn id="12" presetID="3" presetClass="emph" presetSubtype="1" nodeType="withEffect">
                                  <p:stCondLst>
                                    <p:cond delay="7500"/>
                                  </p:stCondLst>
                                  <p:childTnLst>
                                    <p:set>
                                      <p:cBhvr override="childStyle">
                                        <p:cTn id="13" dur="2500"/>
                                        <p:tgtEl>
                                          <p:spTgt spid="32">
                                            <p:txEl>
                                              <p:pRg st="0" end="0"/>
                                            </p:txEl>
                                          </p:spTgt>
                                        </p:tgtEl>
                                        <p:attrNameLst>
                                          <p:attrName>style.color</p:attrName>
                                        </p:attrNameLst>
                                      </p:cBhvr>
                                      <p:to>
                                        <p:clrVal>
                                          <a:srgbClr val="EB5032"/>
                                        </p:clrVal>
                                      </p:to>
                                    </p:set>
                                  </p:childTnLst>
                                </p:cTn>
                              </p:par>
                              <p:par>
                                <p:cTn id="14" presetID="10" presetClass="exit" presetSubtype="0" fill="hold" grpId="1" nodeType="withEffect">
                                  <p:stCondLst>
                                    <p:cond delay="10000"/>
                                  </p:stCondLst>
                                  <p:childTnLst>
                                    <p:animEffect transition="out" filter="fade">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par>
                                <p:cTn id="17" presetID="10" presetClass="entr" presetSubtype="0" fill="hold" grpId="0" nodeType="withEffect">
                                  <p:stCondLst>
                                    <p:cond delay="85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5" presetClass="emph" presetSubtype="0" nodeType="withEffect">
                                  <p:stCondLst>
                                    <p:cond delay="8500"/>
                                  </p:stCondLst>
                                  <p:childTnLst>
                                    <p:set>
                                      <p:cBhvr override="childStyle">
                                        <p:cTn id="21" dur="2500"/>
                                        <p:tgtEl>
                                          <p:spTgt spid="36">
                                            <p:txEl>
                                              <p:pRg st="0" end="0"/>
                                            </p:txEl>
                                          </p:spTgt>
                                        </p:tgtEl>
                                        <p:attrNameLst>
                                          <p:attrName>style.fontWeight</p:attrName>
                                        </p:attrNameLst>
                                      </p:cBhvr>
                                      <p:to>
                                        <p:strVal val="bold"/>
                                      </p:to>
                                    </p:set>
                                  </p:childTnLst>
                                </p:cTn>
                              </p:par>
                              <p:par>
                                <p:cTn id="22" presetID="3" presetClass="emph" presetSubtype="1" nodeType="withEffect">
                                  <p:stCondLst>
                                    <p:cond delay="8500"/>
                                  </p:stCondLst>
                                  <p:childTnLst>
                                    <p:set>
                                      <p:cBhvr override="childStyle">
                                        <p:cTn id="23" dur="2500"/>
                                        <p:tgtEl>
                                          <p:spTgt spid="36">
                                            <p:txEl>
                                              <p:pRg st="0" end="0"/>
                                            </p:txEl>
                                          </p:spTgt>
                                        </p:tgtEl>
                                        <p:attrNameLst>
                                          <p:attrName>style.color</p:attrName>
                                        </p:attrNameLst>
                                      </p:cBhvr>
                                      <p:to>
                                        <p:clrVal>
                                          <a:srgbClr val="EB5032"/>
                                        </p:clrVal>
                                      </p:to>
                                    </p:set>
                                  </p:childTnLst>
                                </p:cTn>
                              </p:par>
                              <p:par>
                                <p:cTn id="24" presetID="10" presetClass="exit" presetSubtype="0" fill="hold" grpId="1" nodeType="withEffect">
                                  <p:stCondLst>
                                    <p:cond delay="11000"/>
                                  </p:stCondLst>
                                  <p:childTnLst>
                                    <p:animEffect transition="out" filter="fade">
                                      <p:cBhvr>
                                        <p:cTn id="25" dur="500"/>
                                        <p:tgtEl>
                                          <p:spTgt spid="39"/>
                                        </p:tgtEl>
                                      </p:cBhvr>
                                    </p:animEffect>
                                    <p:set>
                                      <p:cBhvr>
                                        <p:cTn id="26" dur="1" fill="hold">
                                          <p:stCondLst>
                                            <p:cond delay="499"/>
                                          </p:stCondLst>
                                        </p:cTn>
                                        <p:tgtEl>
                                          <p:spTgt spid="39"/>
                                        </p:tgtEl>
                                        <p:attrNameLst>
                                          <p:attrName>style.visibility</p:attrName>
                                        </p:attrNameLst>
                                      </p:cBhvr>
                                      <p:to>
                                        <p:strVal val="hidden"/>
                                      </p:to>
                                    </p:set>
                                  </p:childTnLst>
                                </p:cTn>
                              </p:par>
                              <p:par>
                                <p:cTn id="27" presetID="10" presetClass="entr" presetSubtype="0" fill="hold" grpId="0" nodeType="withEffect">
                                  <p:stCondLst>
                                    <p:cond delay="1100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3" presetClass="emph" presetSubtype="1" nodeType="withEffect">
                                  <p:stCondLst>
                                    <p:cond delay="11000"/>
                                  </p:stCondLst>
                                  <p:childTnLst>
                                    <p:set>
                                      <p:cBhvr override="childStyle">
                                        <p:cTn id="31" dur="6000"/>
                                        <p:tgtEl>
                                          <p:spTgt spid="41">
                                            <p:txEl>
                                              <p:pRg st="0" end="0"/>
                                            </p:txEl>
                                          </p:spTgt>
                                        </p:tgtEl>
                                        <p:attrNameLst>
                                          <p:attrName>style.color</p:attrName>
                                        </p:attrNameLst>
                                      </p:cBhvr>
                                      <p:to>
                                        <p:clrVal>
                                          <a:srgbClr val="EB5032"/>
                                        </p:clrVal>
                                      </p:to>
                                    </p:set>
                                  </p:childTnLst>
                                </p:cTn>
                              </p:par>
                              <p:par>
                                <p:cTn id="32" presetID="10" presetClass="exit" presetSubtype="0" fill="hold" grpId="1" nodeType="withEffect">
                                  <p:stCondLst>
                                    <p:cond delay="1700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par>
                                <p:cTn id="35" presetID="10" presetClass="entr" presetSubtype="0" fill="hold" grpId="0" nodeType="withEffect">
                                  <p:stCondLst>
                                    <p:cond delay="1700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3" presetClass="emph" presetSubtype="1" nodeType="withEffect">
                                  <p:stCondLst>
                                    <p:cond delay="17000"/>
                                  </p:stCondLst>
                                  <p:childTnLst>
                                    <p:set>
                                      <p:cBhvr override="childStyle">
                                        <p:cTn id="39" dur="5500"/>
                                        <p:tgtEl>
                                          <p:spTgt spid="35">
                                            <p:txEl>
                                              <p:pRg st="0" end="0"/>
                                            </p:txEl>
                                          </p:spTgt>
                                        </p:tgtEl>
                                        <p:attrNameLst>
                                          <p:attrName>style.color</p:attrName>
                                        </p:attrNameLst>
                                      </p:cBhvr>
                                      <p:to>
                                        <p:clrVal>
                                          <a:srgbClr val="EB5032"/>
                                        </p:clrVal>
                                      </p:to>
                                    </p:set>
                                  </p:childTnLst>
                                </p:cTn>
                              </p:par>
                              <p:par>
                                <p:cTn id="40" presetID="10" presetClass="exit" presetSubtype="0" fill="hold" grpId="1" nodeType="withEffect">
                                  <p:stCondLst>
                                    <p:cond delay="2250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10" presetClass="entr" presetSubtype="0" fill="hold" grpId="0" nodeType="withEffect">
                                  <p:stCondLst>
                                    <p:cond delay="2250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par>
                                <p:cTn id="46" presetID="3" presetClass="emph" presetSubtype="1" nodeType="withEffect">
                                  <p:stCondLst>
                                    <p:cond delay="22500"/>
                                  </p:stCondLst>
                                  <p:childTnLst>
                                    <p:set>
                                      <p:cBhvr override="childStyle">
                                        <p:cTn id="47" dur="4500"/>
                                        <p:tgtEl>
                                          <p:spTgt spid="46">
                                            <p:txEl>
                                              <p:pRg st="0" end="0"/>
                                            </p:txEl>
                                          </p:spTgt>
                                        </p:tgtEl>
                                        <p:attrNameLst>
                                          <p:attrName>style.color</p:attrName>
                                        </p:attrNameLst>
                                      </p:cBhvr>
                                      <p:to>
                                        <p:clrVal>
                                          <a:srgbClr val="EB5032"/>
                                        </p:clrVal>
                                      </p:to>
                                    </p:set>
                                  </p:childTnLst>
                                </p:cTn>
                              </p:par>
                              <p:par>
                                <p:cTn id="48" presetID="10" presetClass="exit" presetSubtype="0" fill="hold" grpId="1" nodeType="withEffect">
                                  <p:stCondLst>
                                    <p:cond delay="27000"/>
                                  </p:stCondLst>
                                  <p:childTnLst>
                                    <p:animEffect transition="out" filter="fade">
                                      <p:cBhvr>
                                        <p:cTn id="49" dur="500"/>
                                        <p:tgtEl>
                                          <p:spTgt spid="44"/>
                                        </p:tgtEl>
                                      </p:cBhvr>
                                    </p:animEffect>
                                    <p:set>
                                      <p:cBhvr>
                                        <p:cTn id="50" dur="1" fill="hold">
                                          <p:stCondLst>
                                            <p:cond delay="499"/>
                                          </p:stCondLst>
                                        </p:cTn>
                                        <p:tgtEl>
                                          <p:spTgt spid="44"/>
                                        </p:tgtEl>
                                        <p:attrNameLst>
                                          <p:attrName>style.visibility</p:attrName>
                                        </p:attrNameLst>
                                      </p:cBhvr>
                                      <p:to>
                                        <p:strVal val="hidden"/>
                                      </p:to>
                                    </p:set>
                                  </p:childTnLst>
                                </p:cTn>
                              </p:par>
                              <p:par>
                                <p:cTn id="51" presetID="10" presetClass="entr" presetSubtype="0" fill="hold" grpId="0" nodeType="withEffect">
                                  <p:stCondLst>
                                    <p:cond delay="2700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5" presetClass="emph" presetSubtype="0" nodeType="withEffect">
                                  <p:stCondLst>
                                    <p:cond delay="27000"/>
                                  </p:stCondLst>
                                  <p:childTnLst>
                                    <p:set>
                                      <p:cBhvr override="childStyle">
                                        <p:cTn id="55" dur="2000"/>
                                        <p:tgtEl>
                                          <p:spTgt spid="37">
                                            <p:txEl>
                                              <p:pRg st="0" end="0"/>
                                            </p:txEl>
                                          </p:spTgt>
                                        </p:tgtEl>
                                        <p:attrNameLst>
                                          <p:attrName>style.fontWeight</p:attrName>
                                        </p:attrNameLst>
                                      </p:cBhvr>
                                      <p:to>
                                        <p:strVal val="bold"/>
                                      </p:to>
                                    </p:set>
                                  </p:childTnLst>
                                </p:cTn>
                              </p:par>
                              <p:par>
                                <p:cTn id="56" presetID="3" presetClass="emph" presetSubtype="1" nodeType="withEffect">
                                  <p:stCondLst>
                                    <p:cond delay="27000"/>
                                  </p:stCondLst>
                                  <p:childTnLst>
                                    <p:set>
                                      <p:cBhvr override="childStyle">
                                        <p:cTn id="57" dur="2000"/>
                                        <p:tgtEl>
                                          <p:spTgt spid="37">
                                            <p:txEl>
                                              <p:pRg st="0" end="0"/>
                                            </p:txEl>
                                          </p:spTgt>
                                        </p:tgtEl>
                                        <p:attrNameLst>
                                          <p:attrName>style.color</p:attrName>
                                        </p:attrNameLst>
                                      </p:cBhvr>
                                      <p:to>
                                        <p:clrVal>
                                          <a:srgbClr val="EB5032"/>
                                        </p:clrVal>
                                      </p:to>
                                    </p:set>
                                  </p:childTnLst>
                                </p:cTn>
                              </p:par>
                              <p:par>
                                <p:cTn id="58" presetID="10" presetClass="exit" presetSubtype="0" fill="hold" grpId="1" nodeType="withEffect">
                                  <p:stCondLst>
                                    <p:cond delay="29000"/>
                                  </p:stCondLst>
                                  <p:childTnLst>
                                    <p:animEffect transition="out" filter="fad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10" presetClass="entr" presetSubtype="0" fill="hold" grpId="0" nodeType="withEffect">
                                  <p:stCondLst>
                                    <p:cond delay="2800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3" presetClass="emph" presetSubtype="1" nodeType="withEffect">
                                  <p:stCondLst>
                                    <p:cond delay="28000"/>
                                  </p:stCondLst>
                                  <p:childTnLst>
                                    <p:set>
                                      <p:cBhvr override="childStyle">
                                        <p:cTn id="65" dur="indefinite"/>
                                        <p:tgtEl>
                                          <p:spTgt spid="38">
                                            <p:txEl>
                                              <p:pRg st="0" end="0"/>
                                            </p:txEl>
                                          </p:spTgt>
                                        </p:tgtEl>
                                        <p:attrNameLst>
                                          <p:attrName>style.color</p:attrName>
                                        </p:attrNameLst>
                                      </p:cBhvr>
                                      <p:to>
                                        <p:clrVal>
                                          <a:srgbClr val="EB5032"/>
                                        </p:clrVal>
                                      </p:to>
                                    </p:set>
                                  </p:childTnLst>
                                </p:cTn>
                              </p:par>
                              <p:par>
                                <p:cTn id="66" presetID="15" presetClass="emph" presetSubtype="0" nodeType="withEffect">
                                  <p:stCondLst>
                                    <p:cond delay="28000"/>
                                  </p:stCondLst>
                                  <p:childTnLst>
                                    <p:set>
                                      <p:cBhvr override="childStyle">
                                        <p:cTn id="67" dur="indefinite"/>
                                        <p:tgtEl>
                                          <p:spTgt spid="38">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2"/>
                </p:tgtEl>
              </p:cMediaNode>
            </p:audio>
          </p:childTnLst>
        </p:cTn>
      </p:par>
    </p:tnLst>
    <p:bldLst>
      <p:bldP spid="34" grpId="0" animBg="1"/>
      <p:bldP spid="34" grpId="1" animBg="1"/>
      <p:bldP spid="39" grpId="0" animBg="1"/>
      <p:bldP spid="39" grpId="1" animBg="1"/>
      <p:bldP spid="40" grpId="0" animBg="1"/>
      <p:bldP spid="40" grpId="1" animBg="1"/>
      <p:bldP spid="43" grpId="0" animBg="1"/>
      <p:bldP spid="43" grpId="1" animBg="1"/>
      <p:bldP spid="44" grpId="0" animBg="1"/>
      <p:bldP spid="44" grpId="1" animBg="1"/>
      <p:bldP spid="58" grpId="0" animBg="1"/>
      <p:bldP spid="58" grpId="1" animBg="1"/>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プレースホルダー 28">
            <a:extLst>
              <a:ext uri="{FF2B5EF4-FFF2-40B4-BE49-F238E27FC236}">
                <a16:creationId xmlns:a16="http://schemas.microsoft.com/office/drawing/2014/main" id="{1D0F52E6-587F-5E7E-0383-74DA59581F28}"/>
              </a:ext>
            </a:extLst>
          </p:cNvPr>
          <p:cNvSpPr>
            <a:spLocks noGrp="1"/>
          </p:cNvSpPr>
          <p:nvPr>
            <p:ph type="body" sz="quarter" idx="14"/>
          </p:nvPr>
        </p:nvSpPr>
        <p:spPr>
          <a:xfrm>
            <a:off x="0" y="3870392"/>
            <a:ext cx="9144000" cy="1079404"/>
          </a:xfrm>
        </p:spPr>
        <p:txBody>
          <a:bodyPr/>
          <a:lstStyle/>
          <a:p>
            <a:pPr>
              <a:lnSpc>
                <a:spcPct val="90000"/>
              </a:lnSpc>
              <a:spcBef>
                <a:spcPts val="0"/>
              </a:spcBef>
            </a:pPr>
            <a:r>
              <a:rPr lang="ja-JP" altLang="en-US" dirty="0"/>
              <a:t>次に、難病</a:t>
            </a:r>
            <a:r>
              <a:rPr lang="en-US" altLang="ja-JP" dirty="0"/>
              <a:t>DB</a:t>
            </a:r>
            <a:r>
              <a:rPr lang="ja-JP" altLang="en-US" dirty="0"/>
              <a:t>を使用する操作について、画面操作の流れを説明します。</a:t>
            </a:r>
            <a:endParaRPr lang="en-US" altLang="ja-JP" dirty="0"/>
          </a:p>
          <a:p>
            <a:pPr>
              <a:lnSpc>
                <a:spcPct val="90000"/>
              </a:lnSpc>
              <a:spcBef>
                <a:spcPts val="0"/>
              </a:spcBef>
            </a:pPr>
            <a:r>
              <a:rPr lang="ja-JP" altLang="en-US" dirty="0"/>
              <a:t>医療クラーク等が告示番号や病名から疾病を検索・指定し、基本情報などを入力した後、ワークフロー機能を使用して、指定医に承認を依頼します。指定医は、ワークフローから操作する臨個票を選択し、臨個票を入力、承認します。臨個票を承認すると、出力画面からアクセスキー付きの臨個票が出力できるようになります。なお、医療クラーク等がいない場合は、医療クラーク等の作業を指定医が行います。</a:t>
            </a:r>
          </a:p>
        </p:txBody>
      </p:sp>
      <p:sp>
        <p:nvSpPr>
          <p:cNvPr id="37" name="タイトル 36">
            <a:extLst>
              <a:ext uri="{FF2B5EF4-FFF2-40B4-BE49-F238E27FC236}">
                <a16:creationId xmlns:a16="http://schemas.microsoft.com/office/drawing/2014/main" id="{83068642-FABD-DF00-09D1-C1B93E71F02E}"/>
              </a:ext>
            </a:extLst>
          </p:cNvPr>
          <p:cNvSpPr>
            <a:spLocks noGrp="1"/>
          </p:cNvSpPr>
          <p:nvPr>
            <p:ph type="title"/>
          </p:nvPr>
        </p:nvSpPr>
        <p:spPr/>
        <p:txBody>
          <a:bodyPr/>
          <a:lstStyle/>
          <a:p>
            <a:r>
              <a:rPr lang="ja-JP" altLang="en-US" dirty="0"/>
              <a:t>１</a:t>
            </a:r>
            <a:r>
              <a:rPr lang="en-US" altLang="ja-JP" dirty="0"/>
              <a:t>. </a:t>
            </a:r>
            <a:r>
              <a:rPr lang="ja-JP" altLang="en-US" dirty="0"/>
              <a:t>難病</a:t>
            </a:r>
            <a:r>
              <a:rPr lang="en-US" altLang="ja-JP" dirty="0"/>
              <a:t>DB</a:t>
            </a:r>
            <a:r>
              <a:rPr lang="ja-JP" altLang="en-US" dirty="0"/>
              <a:t>で臨個票を新規作成する操作の流れ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3388872150"/>
              </p:ext>
            </p:extLst>
          </p:nvPr>
        </p:nvGraphicFramePr>
        <p:xfrm>
          <a:off x="144000" y="723793"/>
          <a:ext cx="8856000" cy="3078186"/>
        </p:xfrm>
        <a:graphic>
          <a:graphicData uri="http://schemas.openxmlformats.org/drawingml/2006/table">
            <a:tbl>
              <a:tblPr firstRow="1" bandRow="1">
                <a:tableStyleId>{5C22544A-7EE6-4342-B048-85BDC9FD1C3A}</a:tableStyleId>
              </a:tblPr>
              <a:tblGrid>
                <a:gridCol w="1062000">
                  <a:extLst>
                    <a:ext uri="{9D8B030D-6E8A-4147-A177-3AD203B41FA5}">
                      <a16:colId xmlns:a16="http://schemas.microsoft.com/office/drawing/2014/main" val="3563921127"/>
                    </a:ext>
                  </a:extLst>
                </a:gridCol>
                <a:gridCol w="7794000">
                  <a:extLst>
                    <a:ext uri="{9D8B030D-6E8A-4147-A177-3AD203B41FA5}">
                      <a16:colId xmlns:a16="http://schemas.microsoft.com/office/drawing/2014/main" val="2332610360"/>
                    </a:ext>
                  </a:extLst>
                </a:gridCol>
              </a:tblGrid>
              <a:tr h="155702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1521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または協力</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bl>
          </a:graphicData>
        </a:graphic>
      </p:graphicFrame>
      <p:sp>
        <p:nvSpPr>
          <p:cNvPr id="53" name="正方形/長方形 52">
            <a:extLst>
              <a:ext uri="{FF2B5EF4-FFF2-40B4-BE49-F238E27FC236}">
                <a16:creationId xmlns:a16="http://schemas.microsoft.com/office/drawing/2014/main" id="{E707E899-9C5E-35D6-D5E5-A9E27F3948E1}"/>
              </a:ext>
            </a:extLst>
          </p:cNvPr>
          <p:cNvSpPr/>
          <p:nvPr/>
        </p:nvSpPr>
        <p:spPr bwMode="auto">
          <a:xfrm>
            <a:off x="4538550" y="3267874"/>
            <a:ext cx="3054986"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ワークフローから操作する臨個票を選択</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臨個票の入力、承認</a:t>
            </a:r>
          </a:p>
        </p:txBody>
      </p:sp>
      <p:sp>
        <p:nvSpPr>
          <p:cNvPr id="54" name="正方形/長方形 53">
            <a:extLst>
              <a:ext uri="{FF2B5EF4-FFF2-40B4-BE49-F238E27FC236}">
                <a16:creationId xmlns:a16="http://schemas.microsoft.com/office/drawing/2014/main" id="{212DB734-BB52-582A-1A76-E0487DF2CB2E}"/>
              </a:ext>
            </a:extLst>
          </p:cNvPr>
          <p:cNvSpPr/>
          <p:nvPr/>
        </p:nvSpPr>
        <p:spPr bwMode="auto">
          <a:xfrm>
            <a:off x="7652582" y="1725459"/>
            <a:ext cx="1352101" cy="293350"/>
          </a:xfrm>
          <a:prstGeom prst="rect">
            <a:avLst/>
          </a:prstGeom>
          <a:noFill/>
          <a:ln w="28575">
            <a:noFill/>
            <a:miter lim="800000"/>
            <a:headEnd/>
            <a:tailEnd/>
          </a:ln>
          <a:effectLst/>
        </p:spPr>
        <p:txBody>
          <a:bodyPr wrap="square" rtlCol="0" anchor="t" anchorCtr="0">
            <a:spAutoFit/>
          </a:bodyPr>
          <a:lstStyle/>
          <a:p>
            <a:pPr>
              <a:lnSpc>
                <a:spcPct val="120000"/>
              </a:lnSpc>
              <a:buClr>
                <a:schemeClr val="tx2"/>
              </a:buClr>
            </a:pPr>
            <a:r>
              <a:rPr lang="ja-JP" altLang="en-US" sz="1200" dirty="0">
                <a:solidFill>
                  <a:schemeClr val="tx1"/>
                </a:solidFill>
                <a:latin typeface="Yu Gothic UI" panose="020B0500000000000000" pitchFamily="50" charset="-128"/>
                <a:ea typeface="Yu Gothic UI" panose="020B0500000000000000" pitchFamily="50" charset="-128"/>
              </a:rPr>
              <a:t>臨個票を出力</a:t>
            </a:r>
          </a:p>
        </p:txBody>
      </p:sp>
      <p:sp>
        <p:nvSpPr>
          <p:cNvPr id="55" name="正方形/長方形 54">
            <a:extLst>
              <a:ext uri="{FF2B5EF4-FFF2-40B4-BE49-F238E27FC236}">
                <a16:creationId xmlns:a16="http://schemas.microsoft.com/office/drawing/2014/main" id="{23438716-A2F6-9973-F423-BD4D3A436678}"/>
              </a:ext>
            </a:extLst>
          </p:cNvPr>
          <p:cNvSpPr/>
          <p:nvPr/>
        </p:nvSpPr>
        <p:spPr bwMode="auto">
          <a:xfrm>
            <a:off x="1319212" y="1725459"/>
            <a:ext cx="2840775" cy="449397"/>
          </a:xfrm>
          <a:prstGeom prst="rect">
            <a:avLst/>
          </a:prstGeom>
          <a:noFill/>
          <a:ln w="28575">
            <a:noFill/>
            <a:miter lim="800000"/>
            <a:headEnd/>
            <a:tailEnd/>
          </a:ln>
          <a:effectLst/>
        </p:spPr>
        <p:txBody>
          <a:bodyPr wrap="square" rtlCol="0" anchor="t" anchorCtr="0">
            <a:noAutofit/>
          </a:bodyPr>
          <a:lstStyle/>
          <a:p>
            <a:pPr indent="-104775">
              <a:lnSpc>
                <a:spcPct val="120000"/>
              </a:lnSpc>
              <a:buClr>
                <a:schemeClr val="tx2"/>
              </a:buClr>
              <a:buFont typeface="Arial" panose="020B0604020202020204" pitchFamily="34" charset="0"/>
              <a:buChar char="•"/>
            </a:pPr>
            <a:r>
              <a:rPr kumimoji="1" lang="ja-JP" altLang="en-US" sz="1200" dirty="0">
                <a:solidFill>
                  <a:schemeClr val="tx1"/>
                </a:solidFill>
                <a:latin typeface="Yu Gothic UI" panose="020B0500000000000000" pitchFamily="50" charset="-128"/>
                <a:ea typeface="Yu Gothic UI" panose="020B0500000000000000" pitchFamily="50" charset="-128"/>
              </a:rPr>
              <a:t>病名など</a:t>
            </a:r>
            <a:r>
              <a:rPr lang="ja-JP" altLang="en-US" sz="1200" dirty="0">
                <a:solidFill>
                  <a:schemeClr val="tx1"/>
                </a:solidFill>
                <a:latin typeface="Yu Gothic UI" panose="020B0500000000000000" pitchFamily="50" charset="-128"/>
                <a:ea typeface="Yu Gothic UI" panose="020B0500000000000000" pitchFamily="50" charset="-128"/>
              </a:rPr>
              <a:t>により疾病を検索</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基本情報などを入力</a:t>
            </a:r>
            <a:endParaRPr kumimoji="1" lang="ja-JP" altLang="en-US" sz="1200" dirty="0">
              <a:solidFill>
                <a:schemeClr val="tx1"/>
              </a:solidFill>
              <a:latin typeface="Yu Gothic UI" panose="020B0500000000000000" pitchFamily="50" charset="-128"/>
              <a:ea typeface="Yu Gothic UI" panose="020B0500000000000000" pitchFamily="50" charset="-128"/>
            </a:endParaRPr>
          </a:p>
        </p:txBody>
      </p:sp>
      <p:cxnSp>
        <p:nvCxnSpPr>
          <p:cNvPr id="60" name="コネクタ: カギ線 59">
            <a:extLst>
              <a:ext uri="{FF2B5EF4-FFF2-40B4-BE49-F238E27FC236}">
                <a16:creationId xmlns:a16="http://schemas.microsoft.com/office/drawing/2014/main" id="{70686390-D8E6-60F5-9BB0-4026B9BA21DE}"/>
              </a:ext>
            </a:extLst>
          </p:cNvPr>
          <p:cNvCxnSpPr>
            <a:cxnSpLocks/>
            <a:stCxn id="58" idx="3"/>
            <a:endCxn id="56" idx="1"/>
          </p:cNvCxnSpPr>
          <p:nvPr/>
        </p:nvCxnSpPr>
        <p:spPr bwMode="auto">
          <a:xfrm>
            <a:off x="3888677" y="1198973"/>
            <a:ext cx="775115" cy="1541766"/>
          </a:xfrm>
          <a:prstGeom prst="bentConnector3">
            <a:avLst>
              <a:gd name="adj1" fmla="val 50000"/>
            </a:avLst>
          </a:prstGeom>
          <a:solidFill>
            <a:schemeClr val="accent6"/>
          </a:solidFill>
          <a:ln w="38100">
            <a:solidFill>
              <a:srgbClr val="E27B26"/>
            </a:solidFill>
            <a:miter lim="800000"/>
            <a:headEnd/>
            <a:tailEnd type="triangle"/>
          </a:ln>
          <a:effectLst/>
        </p:spPr>
      </p:cxnSp>
      <p:cxnSp>
        <p:nvCxnSpPr>
          <p:cNvPr id="61" name="コネクタ: カギ線 60">
            <a:extLst>
              <a:ext uri="{FF2B5EF4-FFF2-40B4-BE49-F238E27FC236}">
                <a16:creationId xmlns:a16="http://schemas.microsoft.com/office/drawing/2014/main" id="{73C8E032-7815-253C-8524-AC2267B72BCD}"/>
              </a:ext>
            </a:extLst>
          </p:cNvPr>
          <p:cNvCxnSpPr>
            <a:cxnSpLocks/>
            <a:stCxn id="57" idx="3"/>
            <a:endCxn id="59" idx="1"/>
          </p:cNvCxnSpPr>
          <p:nvPr/>
        </p:nvCxnSpPr>
        <p:spPr bwMode="auto">
          <a:xfrm flipV="1">
            <a:off x="6991225" y="1198973"/>
            <a:ext cx="602310" cy="1541766"/>
          </a:xfrm>
          <a:prstGeom prst="bentConnector3">
            <a:avLst>
              <a:gd name="adj1" fmla="val 50000"/>
            </a:avLst>
          </a:prstGeom>
          <a:solidFill>
            <a:schemeClr val="accent6"/>
          </a:solidFill>
          <a:ln w="38100">
            <a:solidFill>
              <a:srgbClr val="E27B26"/>
            </a:solidFill>
            <a:miter lim="800000"/>
            <a:headEnd/>
            <a:tailEnd type="triangle"/>
          </a:ln>
          <a:effectLst/>
        </p:spPr>
      </p:cxnSp>
      <p:sp>
        <p:nvSpPr>
          <p:cNvPr id="62" name="四角形: 角を丸くする 61">
            <a:extLst>
              <a:ext uri="{FF2B5EF4-FFF2-40B4-BE49-F238E27FC236}">
                <a16:creationId xmlns:a16="http://schemas.microsoft.com/office/drawing/2014/main" id="{5266B161-7393-3193-7EF3-1221D91F5640}"/>
              </a:ext>
            </a:extLst>
          </p:cNvPr>
          <p:cNvSpPr/>
          <p:nvPr/>
        </p:nvSpPr>
        <p:spPr bwMode="auto">
          <a:xfrm>
            <a:off x="1365339" y="888064"/>
            <a:ext cx="1047750" cy="621818"/>
          </a:xfrm>
          <a:prstGeom prst="roundRect">
            <a:avLst>
              <a:gd name="adj" fmla="val 5179"/>
            </a:avLst>
          </a:prstGeom>
          <a:solidFill>
            <a:schemeClr val="bg1"/>
          </a:solidFill>
          <a:ln w="38100">
            <a:solidFill>
              <a:srgbClr val="E27B26"/>
            </a:solidFill>
            <a:miter lim="800000"/>
            <a:headEnd/>
            <a:tailEnd/>
          </a:ln>
          <a:effectLst/>
        </p:spPr>
        <p:txBody>
          <a:bodyPr wrap="square" rtlCol="0" anchor="ctr" anchorCtr="0">
            <a:noAutofit/>
          </a:bodyPr>
          <a:lstStyle/>
          <a:p>
            <a:pPr algn="ctr"/>
            <a:r>
              <a:rPr kumimoji="1" lang="ja-JP" altLang="en-US" sz="1200" dirty="0">
                <a:solidFill>
                  <a:schemeClr val="tx1"/>
                </a:solidFill>
                <a:latin typeface="Yu Gothic UI" panose="020B0500000000000000" pitchFamily="50" charset="-128"/>
                <a:ea typeface="Yu Gothic UI" panose="020B0500000000000000" pitchFamily="50" charset="-128"/>
              </a:rPr>
              <a:t>疾病検索</a:t>
            </a:r>
            <a:endParaRPr kumimoji="1" lang="en-US" altLang="ja-JP" sz="1200" dirty="0">
              <a:solidFill>
                <a:schemeClr val="tx1"/>
              </a:solidFill>
              <a:latin typeface="Yu Gothic UI" panose="020B0500000000000000" pitchFamily="50" charset="-128"/>
              <a:ea typeface="Yu Gothic UI" panose="020B0500000000000000" pitchFamily="50" charset="-128"/>
            </a:endParaRPr>
          </a:p>
          <a:p>
            <a:pPr algn="ctr"/>
            <a:r>
              <a:rPr kumimoji="1" lang="ja-JP" altLang="en-US" sz="1200" dirty="0">
                <a:solidFill>
                  <a:schemeClr val="tx1"/>
                </a:solidFill>
                <a:latin typeface="Yu Gothic UI" panose="020B0500000000000000" pitchFamily="50" charset="-128"/>
                <a:ea typeface="Yu Gothic UI" panose="020B0500000000000000" pitchFamily="50" charset="-128"/>
              </a:rPr>
              <a:t>画面</a:t>
            </a:r>
          </a:p>
        </p:txBody>
      </p:sp>
      <p:grpSp>
        <p:nvGrpSpPr>
          <p:cNvPr id="63" name="グループ化 62">
            <a:extLst>
              <a:ext uri="{FF2B5EF4-FFF2-40B4-BE49-F238E27FC236}">
                <a16:creationId xmlns:a16="http://schemas.microsoft.com/office/drawing/2014/main" id="{7576C751-EEBE-6826-C772-ED54CAEA51B2}"/>
              </a:ext>
            </a:extLst>
          </p:cNvPr>
          <p:cNvGrpSpPr/>
          <p:nvPr/>
        </p:nvGrpSpPr>
        <p:grpSpPr>
          <a:xfrm>
            <a:off x="1511363" y="1506176"/>
            <a:ext cx="755703" cy="193060"/>
            <a:chOff x="1622488" y="1515573"/>
            <a:chExt cx="755703" cy="212366"/>
          </a:xfrm>
        </p:grpSpPr>
        <p:sp>
          <p:nvSpPr>
            <p:cNvPr id="64" name="台形 63">
              <a:extLst>
                <a:ext uri="{FF2B5EF4-FFF2-40B4-BE49-F238E27FC236}">
                  <a16:creationId xmlns:a16="http://schemas.microsoft.com/office/drawing/2014/main" id="{9AB38FF1-38F4-C9CA-226C-06D2C7260A8A}"/>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65" name="台形 64">
              <a:extLst>
                <a:ext uri="{FF2B5EF4-FFF2-40B4-BE49-F238E27FC236}">
                  <a16:creationId xmlns:a16="http://schemas.microsoft.com/office/drawing/2014/main" id="{36EFE9DF-F36C-D9D8-40B1-C146F0702CCC}"/>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sp>
        <p:nvSpPr>
          <p:cNvPr id="58" name="四角形: 角を丸くする 57">
            <a:extLst>
              <a:ext uri="{FF2B5EF4-FFF2-40B4-BE49-F238E27FC236}">
                <a16:creationId xmlns:a16="http://schemas.microsoft.com/office/drawing/2014/main" id="{E39C05B1-9768-40D1-44ED-901791A5383F}"/>
              </a:ext>
            </a:extLst>
          </p:cNvPr>
          <p:cNvSpPr/>
          <p:nvPr/>
        </p:nvSpPr>
        <p:spPr bwMode="auto">
          <a:xfrm>
            <a:off x="2592677" y="888064"/>
            <a:ext cx="1296000"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臨床調査個人票作成画面</a:t>
            </a:r>
          </a:p>
        </p:txBody>
      </p:sp>
      <p:grpSp>
        <p:nvGrpSpPr>
          <p:cNvPr id="66" name="グループ化 65">
            <a:extLst>
              <a:ext uri="{FF2B5EF4-FFF2-40B4-BE49-F238E27FC236}">
                <a16:creationId xmlns:a16="http://schemas.microsoft.com/office/drawing/2014/main" id="{3EB8134A-FF39-AD34-E886-C1DC8980B34A}"/>
              </a:ext>
            </a:extLst>
          </p:cNvPr>
          <p:cNvGrpSpPr/>
          <p:nvPr/>
        </p:nvGrpSpPr>
        <p:grpSpPr>
          <a:xfrm>
            <a:off x="2862826" y="1506176"/>
            <a:ext cx="755703" cy="193060"/>
            <a:chOff x="2905157" y="1515573"/>
            <a:chExt cx="755703" cy="212366"/>
          </a:xfrm>
        </p:grpSpPr>
        <p:sp>
          <p:nvSpPr>
            <p:cNvPr id="67" name="台形 66">
              <a:extLst>
                <a:ext uri="{FF2B5EF4-FFF2-40B4-BE49-F238E27FC236}">
                  <a16:creationId xmlns:a16="http://schemas.microsoft.com/office/drawing/2014/main" id="{489CF224-A523-C13F-C8E3-40ED2D94D328}"/>
                </a:ext>
              </a:extLst>
            </p:cNvPr>
            <p:cNvSpPr/>
            <p:nvPr/>
          </p:nvSpPr>
          <p:spPr bwMode="auto">
            <a:xfrm>
              <a:off x="2905157"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68" name="台形 67">
              <a:extLst>
                <a:ext uri="{FF2B5EF4-FFF2-40B4-BE49-F238E27FC236}">
                  <a16:creationId xmlns:a16="http://schemas.microsoft.com/office/drawing/2014/main" id="{FD4E9748-1878-016E-7FD7-31D5F82014D0}"/>
                </a:ext>
              </a:extLst>
            </p:cNvPr>
            <p:cNvSpPr/>
            <p:nvPr/>
          </p:nvSpPr>
          <p:spPr bwMode="auto">
            <a:xfrm>
              <a:off x="3162058"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sp>
        <p:nvSpPr>
          <p:cNvPr id="56" name="四角形: 角を丸くする 55">
            <a:extLst>
              <a:ext uri="{FF2B5EF4-FFF2-40B4-BE49-F238E27FC236}">
                <a16:creationId xmlns:a16="http://schemas.microsoft.com/office/drawing/2014/main" id="{92F6D829-41EA-7CC4-7005-E7BC4DB31D09}"/>
              </a:ext>
            </a:extLst>
          </p:cNvPr>
          <p:cNvSpPr/>
          <p:nvPr/>
        </p:nvSpPr>
        <p:spPr bwMode="auto">
          <a:xfrm>
            <a:off x="4663792" y="2429830"/>
            <a:ext cx="875324"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ワークフロー</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画面</a:t>
            </a:r>
          </a:p>
        </p:txBody>
      </p:sp>
      <p:grpSp>
        <p:nvGrpSpPr>
          <p:cNvPr id="69" name="グループ化 68">
            <a:extLst>
              <a:ext uri="{FF2B5EF4-FFF2-40B4-BE49-F238E27FC236}">
                <a16:creationId xmlns:a16="http://schemas.microsoft.com/office/drawing/2014/main" id="{E39C5447-98C0-B618-95BC-E74FC6EC9A9A}"/>
              </a:ext>
            </a:extLst>
          </p:cNvPr>
          <p:cNvGrpSpPr/>
          <p:nvPr/>
        </p:nvGrpSpPr>
        <p:grpSpPr>
          <a:xfrm>
            <a:off x="4737627" y="3054031"/>
            <a:ext cx="755703" cy="193060"/>
            <a:chOff x="4737627" y="3063428"/>
            <a:chExt cx="755703" cy="212366"/>
          </a:xfrm>
        </p:grpSpPr>
        <p:sp>
          <p:nvSpPr>
            <p:cNvPr id="70" name="台形 69">
              <a:extLst>
                <a:ext uri="{FF2B5EF4-FFF2-40B4-BE49-F238E27FC236}">
                  <a16:creationId xmlns:a16="http://schemas.microsoft.com/office/drawing/2014/main" id="{648A6F45-8506-E2E9-2846-0AAC8FF4AE23}"/>
                </a:ext>
              </a:extLst>
            </p:cNvPr>
            <p:cNvSpPr/>
            <p:nvPr/>
          </p:nvSpPr>
          <p:spPr bwMode="auto">
            <a:xfrm>
              <a:off x="4737627" y="3141027"/>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71" name="台形 70">
              <a:extLst>
                <a:ext uri="{FF2B5EF4-FFF2-40B4-BE49-F238E27FC236}">
                  <a16:creationId xmlns:a16="http://schemas.microsoft.com/office/drawing/2014/main" id="{2B2D7170-51DF-65B8-6104-88E783AF27D0}"/>
                </a:ext>
              </a:extLst>
            </p:cNvPr>
            <p:cNvSpPr/>
            <p:nvPr/>
          </p:nvSpPr>
          <p:spPr bwMode="auto">
            <a:xfrm>
              <a:off x="4980593" y="3063428"/>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sp>
        <p:nvSpPr>
          <p:cNvPr id="57" name="四角形: 角を丸くする 56">
            <a:extLst>
              <a:ext uri="{FF2B5EF4-FFF2-40B4-BE49-F238E27FC236}">
                <a16:creationId xmlns:a16="http://schemas.microsoft.com/office/drawing/2014/main" id="{270AF332-6ACC-DA35-C2CF-62F6911DED29}"/>
              </a:ext>
            </a:extLst>
          </p:cNvPr>
          <p:cNvSpPr/>
          <p:nvPr/>
        </p:nvSpPr>
        <p:spPr bwMode="auto">
          <a:xfrm>
            <a:off x="5695225" y="2429830"/>
            <a:ext cx="1296000"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臨床調査個人票作成画面</a:t>
            </a:r>
          </a:p>
        </p:txBody>
      </p:sp>
      <p:grpSp>
        <p:nvGrpSpPr>
          <p:cNvPr id="72" name="グループ化 71">
            <a:extLst>
              <a:ext uri="{FF2B5EF4-FFF2-40B4-BE49-F238E27FC236}">
                <a16:creationId xmlns:a16="http://schemas.microsoft.com/office/drawing/2014/main" id="{B311AB62-6947-9427-7A1A-23F87E72EEC4}"/>
              </a:ext>
            </a:extLst>
          </p:cNvPr>
          <p:cNvGrpSpPr/>
          <p:nvPr/>
        </p:nvGrpSpPr>
        <p:grpSpPr>
          <a:xfrm>
            <a:off x="5965374" y="3054031"/>
            <a:ext cx="755703" cy="193060"/>
            <a:chOff x="5871747" y="3063428"/>
            <a:chExt cx="755703" cy="212366"/>
          </a:xfrm>
        </p:grpSpPr>
        <p:sp>
          <p:nvSpPr>
            <p:cNvPr id="73" name="台形 72">
              <a:extLst>
                <a:ext uri="{FF2B5EF4-FFF2-40B4-BE49-F238E27FC236}">
                  <a16:creationId xmlns:a16="http://schemas.microsoft.com/office/drawing/2014/main" id="{34117814-50F9-6DDA-49FE-DC9244112B2E}"/>
                </a:ext>
              </a:extLst>
            </p:cNvPr>
            <p:cNvSpPr/>
            <p:nvPr/>
          </p:nvSpPr>
          <p:spPr bwMode="auto">
            <a:xfrm>
              <a:off x="5871747" y="3141027"/>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74" name="台形 73">
              <a:extLst>
                <a:ext uri="{FF2B5EF4-FFF2-40B4-BE49-F238E27FC236}">
                  <a16:creationId xmlns:a16="http://schemas.microsoft.com/office/drawing/2014/main" id="{049D5245-39C9-3E2D-0F7A-189B43252E04}"/>
                </a:ext>
              </a:extLst>
            </p:cNvPr>
            <p:cNvSpPr/>
            <p:nvPr/>
          </p:nvSpPr>
          <p:spPr bwMode="auto">
            <a:xfrm>
              <a:off x="6128648" y="3063428"/>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sp>
        <p:nvSpPr>
          <p:cNvPr id="59" name="四角形: 角を丸くする 58">
            <a:extLst>
              <a:ext uri="{FF2B5EF4-FFF2-40B4-BE49-F238E27FC236}">
                <a16:creationId xmlns:a16="http://schemas.microsoft.com/office/drawing/2014/main" id="{767C554E-D0D0-2726-304E-0E005503D54C}"/>
              </a:ext>
            </a:extLst>
          </p:cNvPr>
          <p:cNvSpPr/>
          <p:nvPr/>
        </p:nvSpPr>
        <p:spPr bwMode="auto">
          <a:xfrm>
            <a:off x="7593535" y="888064"/>
            <a:ext cx="1296000"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臨床調査個人票出力画面</a:t>
            </a:r>
          </a:p>
        </p:txBody>
      </p:sp>
      <p:grpSp>
        <p:nvGrpSpPr>
          <p:cNvPr id="75" name="グループ化 74">
            <a:extLst>
              <a:ext uri="{FF2B5EF4-FFF2-40B4-BE49-F238E27FC236}">
                <a16:creationId xmlns:a16="http://schemas.microsoft.com/office/drawing/2014/main" id="{518BCE5F-FB9C-555B-FB60-A7D366CD6C38}"/>
              </a:ext>
            </a:extLst>
          </p:cNvPr>
          <p:cNvGrpSpPr/>
          <p:nvPr/>
        </p:nvGrpSpPr>
        <p:grpSpPr>
          <a:xfrm>
            <a:off x="7863684" y="1506176"/>
            <a:ext cx="755703" cy="193060"/>
            <a:chOff x="5871747" y="3063428"/>
            <a:chExt cx="755703" cy="212366"/>
          </a:xfrm>
        </p:grpSpPr>
        <p:sp>
          <p:nvSpPr>
            <p:cNvPr id="76" name="台形 75">
              <a:extLst>
                <a:ext uri="{FF2B5EF4-FFF2-40B4-BE49-F238E27FC236}">
                  <a16:creationId xmlns:a16="http://schemas.microsoft.com/office/drawing/2014/main" id="{0E8375E9-12F4-46F8-0344-FCAA34263757}"/>
                </a:ext>
              </a:extLst>
            </p:cNvPr>
            <p:cNvSpPr/>
            <p:nvPr/>
          </p:nvSpPr>
          <p:spPr bwMode="auto">
            <a:xfrm>
              <a:off x="5871747" y="3141027"/>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77" name="台形 76">
              <a:extLst>
                <a:ext uri="{FF2B5EF4-FFF2-40B4-BE49-F238E27FC236}">
                  <a16:creationId xmlns:a16="http://schemas.microsoft.com/office/drawing/2014/main" id="{C6C71EFE-C7A7-0E81-22BE-2604361298C3}"/>
                </a:ext>
              </a:extLst>
            </p:cNvPr>
            <p:cNvSpPr/>
            <p:nvPr/>
          </p:nvSpPr>
          <p:spPr bwMode="auto">
            <a:xfrm>
              <a:off x="6128648" y="3063428"/>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cxnSp>
        <p:nvCxnSpPr>
          <p:cNvPr id="78" name="直線矢印コネクタ 77">
            <a:extLst>
              <a:ext uri="{FF2B5EF4-FFF2-40B4-BE49-F238E27FC236}">
                <a16:creationId xmlns:a16="http://schemas.microsoft.com/office/drawing/2014/main" id="{EE5FF1F2-61E2-A159-B704-8649F7187A5B}"/>
              </a:ext>
            </a:extLst>
          </p:cNvPr>
          <p:cNvCxnSpPr>
            <a:cxnSpLocks/>
            <a:stCxn id="62" idx="3"/>
            <a:endCxn id="58" idx="1"/>
          </p:cNvCxnSpPr>
          <p:nvPr/>
        </p:nvCxnSpPr>
        <p:spPr bwMode="auto">
          <a:xfrm>
            <a:off x="2413089" y="1198973"/>
            <a:ext cx="179588" cy="0"/>
          </a:xfrm>
          <a:prstGeom prst="straightConnector1">
            <a:avLst/>
          </a:prstGeom>
          <a:solidFill>
            <a:schemeClr val="accent6"/>
          </a:solidFill>
          <a:ln w="38100">
            <a:solidFill>
              <a:srgbClr val="E27B26"/>
            </a:solidFill>
            <a:miter lim="800000"/>
            <a:headEnd/>
            <a:tailEnd type="triangle"/>
          </a:ln>
          <a:effectLst/>
        </p:spPr>
      </p:cxnSp>
      <p:cxnSp>
        <p:nvCxnSpPr>
          <p:cNvPr id="79" name="直線矢印コネクタ 78">
            <a:extLst>
              <a:ext uri="{FF2B5EF4-FFF2-40B4-BE49-F238E27FC236}">
                <a16:creationId xmlns:a16="http://schemas.microsoft.com/office/drawing/2014/main" id="{8BEDBAB7-CC0B-1C45-31CA-6518871B119F}"/>
              </a:ext>
            </a:extLst>
          </p:cNvPr>
          <p:cNvCxnSpPr>
            <a:cxnSpLocks/>
            <a:endCxn id="57" idx="1"/>
          </p:cNvCxnSpPr>
          <p:nvPr/>
        </p:nvCxnSpPr>
        <p:spPr bwMode="auto">
          <a:xfrm>
            <a:off x="5539116" y="2740739"/>
            <a:ext cx="156109" cy="0"/>
          </a:xfrm>
          <a:prstGeom prst="straightConnector1">
            <a:avLst/>
          </a:prstGeom>
          <a:solidFill>
            <a:schemeClr val="accent6"/>
          </a:solidFill>
          <a:ln w="38100">
            <a:solidFill>
              <a:srgbClr val="E27B26"/>
            </a:solidFill>
            <a:miter lim="800000"/>
            <a:headEnd/>
            <a:tailEnd type="triangle"/>
          </a:ln>
          <a:effectLst/>
        </p:spPr>
      </p:cxnSp>
      <p:grpSp>
        <p:nvGrpSpPr>
          <p:cNvPr id="16" name="グループ化 15">
            <a:extLst>
              <a:ext uri="{FF2B5EF4-FFF2-40B4-BE49-F238E27FC236}">
                <a16:creationId xmlns:a16="http://schemas.microsoft.com/office/drawing/2014/main" id="{90C3622D-6D48-8FD0-4C65-399F0F19E210}"/>
              </a:ext>
            </a:extLst>
          </p:cNvPr>
          <p:cNvGrpSpPr/>
          <p:nvPr/>
        </p:nvGrpSpPr>
        <p:grpSpPr>
          <a:xfrm>
            <a:off x="1364930" y="885678"/>
            <a:ext cx="1047750" cy="811172"/>
            <a:chOff x="1691849" y="5028380"/>
            <a:chExt cx="1047750" cy="811172"/>
          </a:xfrm>
        </p:grpSpPr>
        <p:sp>
          <p:nvSpPr>
            <p:cNvPr id="15" name="フリーフォーム: 図形 14">
              <a:extLst>
                <a:ext uri="{FF2B5EF4-FFF2-40B4-BE49-F238E27FC236}">
                  <a16:creationId xmlns:a16="http://schemas.microsoft.com/office/drawing/2014/main" id="{7663C208-3BAE-9BB1-68BB-68176C9BEA0B}"/>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11" name="四角形: 角を丸くする 10">
              <a:extLst>
                <a:ext uri="{FF2B5EF4-FFF2-40B4-BE49-F238E27FC236}">
                  <a16:creationId xmlns:a16="http://schemas.microsoft.com/office/drawing/2014/main" id="{C5DDA004-E789-04E7-5A9B-EB2E77BF1325}"/>
                </a:ext>
              </a:extLst>
            </p:cNvPr>
            <p:cNvSpPr/>
            <p:nvPr/>
          </p:nvSpPr>
          <p:spPr bwMode="auto">
            <a:xfrm>
              <a:off x="1691849" y="5028380"/>
              <a:ext cx="1047750"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17" name="グループ化 16">
            <a:extLst>
              <a:ext uri="{FF2B5EF4-FFF2-40B4-BE49-F238E27FC236}">
                <a16:creationId xmlns:a16="http://schemas.microsoft.com/office/drawing/2014/main" id="{9E18DC45-C446-E147-718F-621C448CAC9F}"/>
              </a:ext>
            </a:extLst>
          </p:cNvPr>
          <p:cNvGrpSpPr/>
          <p:nvPr/>
        </p:nvGrpSpPr>
        <p:grpSpPr>
          <a:xfrm>
            <a:off x="2587994" y="885678"/>
            <a:ext cx="1295999" cy="811172"/>
            <a:chOff x="1567366" y="5028380"/>
            <a:chExt cx="1295999" cy="811172"/>
          </a:xfrm>
        </p:grpSpPr>
        <p:sp>
          <p:nvSpPr>
            <p:cNvPr id="18" name="フリーフォーム: 図形 17">
              <a:extLst>
                <a:ext uri="{FF2B5EF4-FFF2-40B4-BE49-F238E27FC236}">
                  <a16:creationId xmlns:a16="http://schemas.microsoft.com/office/drawing/2014/main" id="{87CFB30C-159C-BE53-4AA9-37A660A5EB06}"/>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19" name="四角形: 角を丸くする 18">
              <a:extLst>
                <a:ext uri="{FF2B5EF4-FFF2-40B4-BE49-F238E27FC236}">
                  <a16:creationId xmlns:a16="http://schemas.microsoft.com/office/drawing/2014/main" id="{D9E51C59-E7AD-9935-251B-560D9FD184F6}"/>
                </a:ext>
              </a:extLst>
            </p:cNvPr>
            <p:cNvSpPr/>
            <p:nvPr/>
          </p:nvSpPr>
          <p:spPr bwMode="auto">
            <a:xfrm>
              <a:off x="1567366" y="5028380"/>
              <a:ext cx="1295999"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0" name="グループ化 19">
            <a:extLst>
              <a:ext uri="{FF2B5EF4-FFF2-40B4-BE49-F238E27FC236}">
                <a16:creationId xmlns:a16="http://schemas.microsoft.com/office/drawing/2014/main" id="{D65CAE62-5225-FEB6-1419-885E1364A989}"/>
              </a:ext>
            </a:extLst>
          </p:cNvPr>
          <p:cNvGrpSpPr/>
          <p:nvPr/>
        </p:nvGrpSpPr>
        <p:grpSpPr>
          <a:xfrm>
            <a:off x="4663792" y="2422471"/>
            <a:ext cx="870641" cy="820225"/>
            <a:chOff x="1763680" y="5019327"/>
            <a:chExt cx="870641" cy="820225"/>
          </a:xfrm>
        </p:grpSpPr>
        <p:sp>
          <p:nvSpPr>
            <p:cNvPr id="21" name="フリーフォーム: 図形 20">
              <a:extLst>
                <a:ext uri="{FF2B5EF4-FFF2-40B4-BE49-F238E27FC236}">
                  <a16:creationId xmlns:a16="http://schemas.microsoft.com/office/drawing/2014/main" id="{099331CC-9469-9294-A18C-C27DEC8A6081}"/>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2" name="四角形: 角を丸くする 21">
              <a:extLst>
                <a:ext uri="{FF2B5EF4-FFF2-40B4-BE49-F238E27FC236}">
                  <a16:creationId xmlns:a16="http://schemas.microsoft.com/office/drawing/2014/main" id="{E93457C8-4043-74AA-A0A9-0505EEF61021}"/>
                </a:ext>
              </a:extLst>
            </p:cNvPr>
            <p:cNvSpPr/>
            <p:nvPr/>
          </p:nvSpPr>
          <p:spPr bwMode="auto">
            <a:xfrm>
              <a:off x="1763680" y="5019327"/>
              <a:ext cx="870641"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3" name="グループ化 22">
            <a:extLst>
              <a:ext uri="{FF2B5EF4-FFF2-40B4-BE49-F238E27FC236}">
                <a16:creationId xmlns:a16="http://schemas.microsoft.com/office/drawing/2014/main" id="{D85B3841-78F7-13F4-FA16-FCE08AFA99BE}"/>
              </a:ext>
            </a:extLst>
          </p:cNvPr>
          <p:cNvGrpSpPr/>
          <p:nvPr/>
        </p:nvGrpSpPr>
        <p:grpSpPr>
          <a:xfrm>
            <a:off x="5690542" y="2422471"/>
            <a:ext cx="1296000" cy="820225"/>
            <a:chOff x="1552850" y="5019327"/>
            <a:chExt cx="1296000" cy="820225"/>
          </a:xfrm>
        </p:grpSpPr>
        <p:sp>
          <p:nvSpPr>
            <p:cNvPr id="24" name="フリーフォーム: 図形 23">
              <a:extLst>
                <a:ext uri="{FF2B5EF4-FFF2-40B4-BE49-F238E27FC236}">
                  <a16:creationId xmlns:a16="http://schemas.microsoft.com/office/drawing/2014/main" id="{EDF6AD01-0D18-205F-72E3-7BABF575DFA0}"/>
                </a:ext>
              </a:extLst>
            </p:cNvPr>
            <p:cNvSpPr/>
            <p:nvPr/>
          </p:nvSpPr>
          <p:spPr bwMode="auto">
            <a:xfrm>
              <a:off x="1822999"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5" name="四角形: 角を丸くする 24">
              <a:extLst>
                <a:ext uri="{FF2B5EF4-FFF2-40B4-BE49-F238E27FC236}">
                  <a16:creationId xmlns:a16="http://schemas.microsoft.com/office/drawing/2014/main" id="{28ABEE60-69DC-D035-74F7-48DC6CAC6101}"/>
                </a:ext>
              </a:extLst>
            </p:cNvPr>
            <p:cNvSpPr/>
            <p:nvPr/>
          </p:nvSpPr>
          <p:spPr bwMode="auto">
            <a:xfrm>
              <a:off x="1552850" y="5019327"/>
              <a:ext cx="1296000"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6" name="グループ化 25">
            <a:extLst>
              <a:ext uri="{FF2B5EF4-FFF2-40B4-BE49-F238E27FC236}">
                <a16:creationId xmlns:a16="http://schemas.microsoft.com/office/drawing/2014/main" id="{917455FB-6BC8-5EA5-8743-FC1175E3C10E}"/>
              </a:ext>
            </a:extLst>
          </p:cNvPr>
          <p:cNvGrpSpPr/>
          <p:nvPr/>
        </p:nvGrpSpPr>
        <p:grpSpPr>
          <a:xfrm>
            <a:off x="7590389" y="885678"/>
            <a:ext cx="1296000" cy="820225"/>
            <a:chOff x="1552850" y="5019327"/>
            <a:chExt cx="1296000" cy="820225"/>
          </a:xfrm>
        </p:grpSpPr>
        <p:sp>
          <p:nvSpPr>
            <p:cNvPr id="27" name="フリーフォーム: 図形 26">
              <a:extLst>
                <a:ext uri="{FF2B5EF4-FFF2-40B4-BE49-F238E27FC236}">
                  <a16:creationId xmlns:a16="http://schemas.microsoft.com/office/drawing/2014/main" id="{1A9ACD5A-7FEA-5A7B-A530-DE49848D79AB}"/>
                </a:ext>
              </a:extLst>
            </p:cNvPr>
            <p:cNvSpPr/>
            <p:nvPr/>
          </p:nvSpPr>
          <p:spPr bwMode="auto">
            <a:xfrm>
              <a:off x="1822999"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8" name="四角形: 角を丸くする 27">
              <a:extLst>
                <a:ext uri="{FF2B5EF4-FFF2-40B4-BE49-F238E27FC236}">
                  <a16:creationId xmlns:a16="http://schemas.microsoft.com/office/drawing/2014/main" id="{FE554706-3E26-7636-35BF-D2EFB13414E0}"/>
                </a:ext>
              </a:extLst>
            </p:cNvPr>
            <p:cNvSpPr/>
            <p:nvPr/>
          </p:nvSpPr>
          <p:spPr bwMode="auto">
            <a:xfrm>
              <a:off x="1552850" y="5019327"/>
              <a:ext cx="1296000"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pic>
        <p:nvPicPr>
          <p:cNvPr id="2" name="03-1-①">
            <a:hlinkClick r:id="" action="ppaction://media"/>
            <a:extLst>
              <a:ext uri="{FF2B5EF4-FFF2-40B4-BE49-F238E27FC236}">
                <a16:creationId xmlns:a16="http://schemas.microsoft.com/office/drawing/2014/main" id="{10A0CF2C-1796-9DBA-F4BA-75229DB7AE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609" y="-685800"/>
            <a:ext cx="609600" cy="609600"/>
          </a:xfrm>
          <a:prstGeom prst="rect">
            <a:avLst/>
          </a:prstGeom>
        </p:spPr>
      </p:pic>
    </p:spTree>
    <p:extLst>
      <p:ext uri="{BB962C8B-B14F-4D97-AF65-F5344CB8AC3E}">
        <p14:creationId xmlns:p14="http://schemas.microsoft.com/office/powerpoint/2010/main" val="3439016899"/>
      </p:ext>
    </p:extLst>
  </p:cSld>
  <p:clrMapOvr>
    <a:masterClrMapping/>
  </p:clrMapOvr>
  <mc:AlternateContent xmlns:mc="http://schemas.openxmlformats.org/markup-compatibility/2006" xmlns:p14="http://schemas.microsoft.com/office/powerpoint/2010/main">
    <mc:Choice Requires="p14">
      <p:transition spd="med" p14:dur="700" advClick="0" advTm="44000">
        <p:fade/>
      </p:transition>
    </mc:Choice>
    <mc:Fallback xmlns="">
      <p:transition spd="med" advClick="0"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84" fill="hold"/>
                                        <p:tgtEl>
                                          <p:spTgt spid="2"/>
                                        </p:tgtEl>
                                      </p:cBhvr>
                                    </p:cmd>
                                  </p:childTnLst>
                                </p:cTn>
                              </p:par>
                              <p:par>
                                <p:cTn id="7" presetID="10" presetClass="entr" presetSubtype="0" fill="hold" nodeType="withEffect">
                                  <p:stCondLst>
                                    <p:cond delay="650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15" presetClass="emph" presetSubtype="0" nodeType="withEffect">
                                  <p:stCondLst>
                                    <p:cond delay="6500"/>
                                  </p:stCondLst>
                                  <p:childTnLst>
                                    <p:set>
                                      <p:cBhvr override="childStyle">
                                        <p:cTn id="11" dur="5500"/>
                                        <p:tgtEl>
                                          <p:spTgt spid="62">
                                            <p:txEl>
                                              <p:pRg st="0" end="0"/>
                                            </p:txEl>
                                          </p:spTgt>
                                        </p:tgtEl>
                                        <p:attrNameLst>
                                          <p:attrName>style.fontWeight</p:attrName>
                                        </p:attrNameLst>
                                      </p:cBhvr>
                                      <p:to>
                                        <p:strVal val="bold"/>
                                      </p:to>
                                    </p:set>
                                  </p:childTnLst>
                                </p:cTn>
                              </p:par>
                              <p:par>
                                <p:cTn id="12" presetID="15" presetClass="emph" presetSubtype="0" nodeType="withEffect">
                                  <p:stCondLst>
                                    <p:cond delay="6500"/>
                                  </p:stCondLst>
                                  <p:childTnLst>
                                    <p:set>
                                      <p:cBhvr override="childStyle">
                                        <p:cTn id="13" dur="5500"/>
                                        <p:tgtEl>
                                          <p:spTgt spid="62">
                                            <p:txEl>
                                              <p:pRg st="1" end="1"/>
                                            </p:txEl>
                                          </p:spTgt>
                                        </p:tgtEl>
                                        <p:attrNameLst>
                                          <p:attrName>style.fontWeight</p:attrName>
                                        </p:attrNameLst>
                                      </p:cBhvr>
                                      <p:to>
                                        <p:strVal val="bold"/>
                                      </p:to>
                                    </p:set>
                                  </p:childTnLst>
                                </p:cTn>
                              </p:par>
                              <p:par>
                                <p:cTn id="14" presetID="15" presetClass="emph" presetSubtype="0" nodeType="withEffect">
                                  <p:stCondLst>
                                    <p:cond delay="6500"/>
                                  </p:stCondLst>
                                  <p:childTnLst>
                                    <p:set>
                                      <p:cBhvr override="childStyle">
                                        <p:cTn id="15" dur="5500"/>
                                        <p:tgtEl>
                                          <p:spTgt spid="55">
                                            <p:txEl>
                                              <p:pRg st="0" end="0"/>
                                            </p:txEl>
                                          </p:spTgt>
                                        </p:tgtEl>
                                        <p:attrNameLst>
                                          <p:attrName>style.fontWeight</p:attrName>
                                        </p:attrNameLst>
                                      </p:cBhvr>
                                      <p:to>
                                        <p:strVal val="bold"/>
                                      </p:to>
                                    </p:set>
                                  </p:childTnLst>
                                </p:cTn>
                              </p:par>
                              <p:par>
                                <p:cTn id="16" presetID="3" presetClass="emph" presetSubtype="1" nodeType="withEffect">
                                  <p:stCondLst>
                                    <p:cond delay="6500"/>
                                  </p:stCondLst>
                                  <p:childTnLst>
                                    <p:set>
                                      <p:cBhvr override="childStyle">
                                        <p:cTn id="17" dur="5500"/>
                                        <p:tgtEl>
                                          <p:spTgt spid="62">
                                            <p:txEl>
                                              <p:pRg st="0" end="0"/>
                                            </p:txEl>
                                          </p:spTgt>
                                        </p:tgtEl>
                                        <p:attrNameLst>
                                          <p:attrName>style.color</p:attrName>
                                        </p:attrNameLst>
                                      </p:cBhvr>
                                      <p:to>
                                        <p:clrVal>
                                          <a:srgbClr val="EB5032"/>
                                        </p:clrVal>
                                      </p:to>
                                    </p:set>
                                  </p:childTnLst>
                                </p:cTn>
                              </p:par>
                              <p:par>
                                <p:cTn id="18" presetID="3" presetClass="emph" presetSubtype="1" nodeType="withEffect">
                                  <p:stCondLst>
                                    <p:cond delay="6500"/>
                                  </p:stCondLst>
                                  <p:childTnLst>
                                    <p:set>
                                      <p:cBhvr override="childStyle">
                                        <p:cTn id="19" dur="5500"/>
                                        <p:tgtEl>
                                          <p:spTgt spid="62">
                                            <p:txEl>
                                              <p:pRg st="1" end="1"/>
                                            </p:txEl>
                                          </p:spTgt>
                                        </p:tgtEl>
                                        <p:attrNameLst>
                                          <p:attrName>style.color</p:attrName>
                                        </p:attrNameLst>
                                      </p:cBhvr>
                                      <p:to>
                                        <p:clrVal>
                                          <a:srgbClr val="EB5032"/>
                                        </p:clrVal>
                                      </p:to>
                                    </p:set>
                                  </p:childTnLst>
                                </p:cTn>
                              </p:par>
                              <p:par>
                                <p:cTn id="20" presetID="3" presetClass="emph" presetSubtype="1" nodeType="withEffect">
                                  <p:stCondLst>
                                    <p:cond delay="6500"/>
                                  </p:stCondLst>
                                  <p:childTnLst>
                                    <p:set>
                                      <p:cBhvr override="childStyle">
                                        <p:cTn id="21" dur="5500"/>
                                        <p:tgtEl>
                                          <p:spTgt spid="55">
                                            <p:txEl>
                                              <p:pRg st="0" end="0"/>
                                            </p:txEl>
                                          </p:spTgt>
                                        </p:tgtEl>
                                        <p:attrNameLst>
                                          <p:attrName>style.color</p:attrName>
                                        </p:attrNameLst>
                                      </p:cBhvr>
                                      <p:to>
                                        <p:clrVal>
                                          <a:srgbClr val="EB5032"/>
                                        </p:clrVal>
                                      </p:to>
                                    </p:set>
                                  </p:childTnLst>
                                </p:cTn>
                              </p:par>
                              <p:par>
                                <p:cTn id="22" presetID="10" presetClass="exit" presetSubtype="0" fill="hold" nodeType="withEffect">
                                  <p:stCondLst>
                                    <p:cond delay="1200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ntr" presetSubtype="0" fill="hold" nodeType="withEffect">
                                  <p:stCondLst>
                                    <p:cond delay="125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5" presetClass="emph" presetSubtype="0" nodeType="withEffect">
                                  <p:stCondLst>
                                    <p:cond delay="12500"/>
                                  </p:stCondLst>
                                  <p:childTnLst>
                                    <p:set>
                                      <p:cBhvr override="childStyle">
                                        <p:cTn id="29" dur="8000"/>
                                        <p:tgtEl>
                                          <p:spTgt spid="55">
                                            <p:txEl>
                                              <p:pRg st="1" end="1"/>
                                            </p:txEl>
                                          </p:spTgt>
                                        </p:tgtEl>
                                        <p:attrNameLst>
                                          <p:attrName>style.fontWeight</p:attrName>
                                        </p:attrNameLst>
                                      </p:cBhvr>
                                      <p:to>
                                        <p:strVal val="bold"/>
                                      </p:to>
                                    </p:set>
                                  </p:childTnLst>
                                </p:cTn>
                              </p:par>
                              <p:par>
                                <p:cTn id="30" presetID="15" presetClass="emph" presetSubtype="0" nodeType="withEffect">
                                  <p:stCondLst>
                                    <p:cond delay="12500"/>
                                  </p:stCondLst>
                                  <p:childTnLst>
                                    <p:set>
                                      <p:cBhvr override="childStyle">
                                        <p:cTn id="31" dur="8000"/>
                                        <p:tgtEl>
                                          <p:spTgt spid="58">
                                            <p:txEl>
                                              <p:pRg st="0" end="0"/>
                                            </p:txEl>
                                          </p:spTgt>
                                        </p:tgtEl>
                                        <p:attrNameLst>
                                          <p:attrName>style.fontWeight</p:attrName>
                                        </p:attrNameLst>
                                      </p:cBhvr>
                                      <p:to>
                                        <p:strVal val="bold"/>
                                      </p:to>
                                    </p:set>
                                  </p:childTnLst>
                                </p:cTn>
                              </p:par>
                              <p:par>
                                <p:cTn id="32" presetID="3" presetClass="emph" presetSubtype="1" nodeType="withEffect">
                                  <p:stCondLst>
                                    <p:cond delay="12500"/>
                                  </p:stCondLst>
                                  <p:childTnLst>
                                    <p:set>
                                      <p:cBhvr override="childStyle">
                                        <p:cTn id="33" dur="8000"/>
                                        <p:tgtEl>
                                          <p:spTgt spid="58">
                                            <p:txEl>
                                              <p:pRg st="0" end="0"/>
                                            </p:txEl>
                                          </p:spTgt>
                                        </p:tgtEl>
                                        <p:attrNameLst>
                                          <p:attrName>style.color</p:attrName>
                                        </p:attrNameLst>
                                      </p:cBhvr>
                                      <p:to>
                                        <p:clrVal>
                                          <a:srgbClr val="EB5032"/>
                                        </p:clrVal>
                                      </p:to>
                                    </p:set>
                                  </p:childTnLst>
                                </p:cTn>
                              </p:par>
                              <p:par>
                                <p:cTn id="34" presetID="3" presetClass="emph" presetSubtype="1" nodeType="withEffect">
                                  <p:stCondLst>
                                    <p:cond delay="12500"/>
                                  </p:stCondLst>
                                  <p:childTnLst>
                                    <p:set>
                                      <p:cBhvr override="childStyle">
                                        <p:cTn id="35" dur="8000"/>
                                        <p:tgtEl>
                                          <p:spTgt spid="55">
                                            <p:txEl>
                                              <p:pRg st="1" end="1"/>
                                            </p:txEl>
                                          </p:spTgt>
                                        </p:tgtEl>
                                        <p:attrNameLst>
                                          <p:attrName>style.color</p:attrName>
                                        </p:attrNameLst>
                                      </p:cBhvr>
                                      <p:to>
                                        <p:clrVal>
                                          <a:srgbClr val="EB5032"/>
                                        </p:clrVal>
                                      </p:to>
                                    </p:set>
                                  </p:childTnLst>
                                </p:cTn>
                              </p:par>
                              <p:par>
                                <p:cTn id="36" presetID="10" presetClass="exit" presetSubtype="0" fill="hold" nodeType="withEffect">
                                  <p:stCondLst>
                                    <p:cond delay="2050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0" presetClass="entr" presetSubtype="0" fill="hold" nodeType="withEffect">
                                  <p:stCondLst>
                                    <p:cond delay="2100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5" presetClass="emph" presetSubtype="0" nodeType="withEffect">
                                  <p:stCondLst>
                                    <p:cond delay="21000"/>
                                  </p:stCondLst>
                                  <p:childTnLst>
                                    <p:set>
                                      <p:cBhvr override="childStyle">
                                        <p:cTn id="43" dur="4300"/>
                                        <p:tgtEl>
                                          <p:spTgt spid="53">
                                            <p:txEl>
                                              <p:pRg st="0" end="0"/>
                                            </p:txEl>
                                          </p:spTgt>
                                        </p:tgtEl>
                                        <p:attrNameLst>
                                          <p:attrName>style.fontWeight</p:attrName>
                                        </p:attrNameLst>
                                      </p:cBhvr>
                                      <p:to>
                                        <p:strVal val="bold"/>
                                      </p:to>
                                    </p:set>
                                  </p:childTnLst>
                                </p:cTn>
                              </p:par>
                              <p:par>
                                <p:cTn id="44" presetID="15" presetClass="emph" presetSubtype="0" nodeType="withEffect">
                                  <p:stCondLst>
                                    <p:cond delay="21000"/>
                                  </p:stCondLst>
                                  <p:childTnLst>
                                    <p:set>
                                      <p:cBhvr override="childStyle">
                                        <p:cTn id="45" dur="4300"/>
                                        <p:tgtEl>
                                          <p:spTgt spid="56">
                                            <p:txEl>
                                              <p:pRg st="0" end="0"/>
                                            </p:txEl>
                                          </p:spTgt>
                                        </p:tgtEl>
                                        <p:attrNameLst>
                                          <p:attrName>style.fontWeight</p:attrName>
                                        </p:attrNameLst>
                                      </p:cBhvr>
                                      <p:to>
                                        <p:strVal val="bold"/>
                                      </p:to>
                                    </p:set>
                                  </p:childTnLst>
                                </p:cTn>
                              </p:par>
                              <p:par>
                                <p:cTn id="46" presetID="15" presetClass="emph" presetSubtype="0" nodeType="withEffect">
                                  <p:stCondLst>
                                    <p:cond delay="21000"/>
                                  </p:stCondLst>
                                  <p:childTnLst>
                                    <p:set>
                                      <p:cBhvr override="childStyle">
                                        <p:cTn id="47" dur="4300"/>
                                        <p:tgtEl>
                                          <p:spTgt spid="56">
                                            <p:txEl>
                                              <p:pRg st="1" end="1"/>
                                            </p:txEl>
                                          </p:spTgt>
                                        </p:tgtEl>
                                        <p:attrNameLst>
                                          <p:attrName>style.fontWeight</p:attrName>
                                        </p:attrNameLst>
                                      </p:cBhvr>
                                      <p:to>
                                        <p:strVal val="bold"/>
                                      </p:to>
                                    </p:set>
                                  </p:childTnLst>
                                </p:cTn>
                              </p:par>
                              <p:par>
                                <p:cTn id="48" presetID="3" presetClass="emph" presetSubtype="1" nodeType="withEffect">
                                  <p:stCondLst>
                                    <p:cond delay="21000"/>
                                  </p:stCondLst>
                                  <p:childTnLst>
                                    <p:set>
                                      <p:cBhvr override="childStyle">
                                        <p:cTn id="49" dur="4300"/>
                                        <p:tgtEl>
                                          <p:spTgt spid="56">
                                            <p:txEl>
                                              <p:pRg st="0" end="0"/>
                                            </p:txEl>
                                          </p:spTgt>
                                        </p:tgtEl>
                                        <p:attrNameLst>
                                          <p:attrName>style.color</p:attrName>
                                        </p:attrNameLst>
                                      </p:cBhvr>
                                      <p:to>
                                        <p:clrVal>
                                          <a:srgbClr val="EB5032"/>
                                        </p:clrVal>
                                      </p:to>
                                    </p:set>
                                  </p:childTnLst>
                                </p:cTn>
                              </p:par>
                              <p:par>
                                <p:cTn id="50" presetID="3" presetClass="emph" presetSubtype="1" nodeType="withEffect">
                                  <p:stCondLst>
                                    <p:cond delay="21000"/>
                                  </p:stCondLst>
                                  <p:childTnLst>
                                    <p:set>
                                      <p:cBhvr override="childStyle">
                                        <p:cTn id="51" dur="4300"/>
                                        <p:tgtEl>
                                          <p:spTgt spid="56">
                                            <p:txEl>
                                              <p:pRg st="1" end="1"/>
                                            </p:txEl>
                                          </p:spTgt>
                                        </p:tgtEl>
                                        <p:attrNameLst>
                                          <p:attrName>style.color</p:attrName>
                                        </p:attrNameLst>
                                      </p:cBhvr>
                                      <p:to>
                                        <p:clrVal>
                                          <a:srgbClr val="EB5032"/>
                                        </p:clrVal>
                                      </p:to>
                                    </p:set>
                                  </p:childTnLst>
                                </p:cTn>
                              </p:par>
                              <p:par>
                                <p:cTn id="52" presetID="3" presetClass="emph" presetSubtype="1" nodeType="withEffect">
                                  <p:stCondLst>
                                    <p:cond delay="21000"/>
                                  </p:stCondLst>
                                  <p:childTnLst>
                                    <p:set>
                                      <p:cBhvr override="childStyle">
                                        <p:cTn id="53" dur="4300"/>
                                        <p:tgtEl>
                                          <p:spTgt spid="53">
                                            <p:txEl>
                                              <p:pRg st="0" end="0"/>
                                            </p:txEl>
                                          </p:spTgt>
                                        </p:tgtEl>
                                        <p:attrNameLst>
                                          <p:attrName>style.color</p:attrName>
                                        </p:attrNameLst>
                                      </p:cBhvr>
                                      <p:to>
                                        <p:clrVal>
                                          <a:srgbClr val="EB5032"/>
                                        </p:clrVal>
                                      </p:to>
                                    </p:set>
                                  </p:childTnLst>
                                </p:cTn>
                              </p:par>
                              <p:par>
                                <p:cTn id="54" presetID="10" presetClass="exit" presetSubtype="0" fill="hold" nodeType="withEffect">
                                  <p:stCondLst>
                                    <p:cond delay="2530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ntr" presetSubtype="0" fill="hold" nodeType="withEffect">
                                  <p:stCondLst>
                                    <p:cond delay="2580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5" presetClass="emph" presetSubtype="0" nodeType="withEffect">
                                  <p:stCondLst>
                                    <p:cond delay="25800"/>
                                  </p:stCondLst>
                                  <p:childTnLst>
                                    <p:set>
                                      <p:cBhvr override="childStyle">
                                        <p:cTn id="61" dur="2700"/>
                                        <p:tgtEl>
                                          <p:spTgt spid="53">
                                            <p:txEl>
                                              <p:pRg st="1" end="1"/>
                                            </p:txEl>
                                          </p:spTgt>
                                        </p:tgtEl>
                                        <p:attrNameLst>
                                          <p:attrName>style.fontWeight</p:attrName>
                                        </p:attrNameLst>
                                      </p:cBhvr>
                                      <p:to>
                                        <p:strVal val="bold"/>
                                      </p:to>
                                    </p:set>
                                  </p:childTnLst>
                                </p:cTn>
                              </p:par>
                              <p:par>
                                <p:cTn id="62" presetID="15" presetClass="emph" presetSubtype="0" nodeType="withEffect">
                                  <p:stCondLst>
                                    <p:cond delay="25800"/>
                                  </p:stCondLst>
                                  <p:childTnLst>
                                    <p:set>
                                      <p:cBhvr override="childStyle">
                                        <p:cTn id="63" dur="2700"/>
                                        <p:tgtEl>
                                          <p:spTgt spid="57">
                                            <p:txEl>
                                              <p:pRg st="0" end="0"/>
                                            </p:txEl>
                                          </p:spTgt>
                                        </p:tgtEl>
                                        <p:attrNameLst>
                                          <p:attrName>style.fontWeight</p:attrName>
                                        </p:attrNameLst>
                                      </p:cBhvr>
                                      <p:to>
                                        <p:strVal val="bold"/>
                                      </p:to>
                                    </p:set>
                                  </p:childTnLst>
                                </p:cTn>
                              </p:par>
                              <p:par>
                                <p:cTn id="64" presetID="3" presetClass="emph" presetSubtype="1" nodeType="withEffect">
                                  <p:stCondLst>
                                    <p:cond delay="25800"/>
                                  </p:stCondLst>
                                  <p:childTnLst>
                                    <p:set>
                                      <p:cBhvr override="childStyle">
                                        <p:cTn id="65" dur="2700"/>
                                        <p:tgtEl>
                                          <p:spTgt spid="57">
                                            <p:txEl>
                                              <p:pRg st="0" end="0"/>
                                            </p:txEl>
                                          </p:spTgt>
                                        </p:tgtEl>
                                        <p:attrNameLst>
                                          <p:attrName>style.color</p:attrName>
                                        </p:attrNameLst>
                                      </p:cBhvr>
                                      <p:to>
                                        <p:clrVal>
                                          <a:srgbClr val="EB5032"/>
                                        </p:clrVal>
                                      </p:to>
                                    </p:set>
                                  </p:childTnLst>
                                </p:cTn>
                              </p:par>
                              <p:par>
                                <p:cTn id="66" presetID="3" presetClass="emph" presetSubtype="1" nodeType="withEffect">
                                  <p:stCondLst>
                                    <p:cond delay="25800"/>
                                  </p:stCondLst>
                                  <p:childTnLst>
                                    <p:set>
                                      <p:cBhvr override="childStyle">
                                        <p:cTn id="67" dur="2700"/>
                                        <p:tgtEl>
                                          <p:spTgt spid="53">
                                            <p:txEl>
                                              <p:pRg st="1" end="1"/>
                                            </p:txEl>
                                          </p:spTgt>
                                        </p:tgtEl>
                                        <p:attrNameLst>
                                          <p:attrName>style.color</p:attrName>
                                        </p:attrNameLst>
                                      </p:cBhvr>
                                      <p:to>
                                        <p:clrVal>
                                          <a:srgbClr val="EB5032"/>
                                        </p:clrVal>
                                      </p:to>
                                    </p:set>
                                  </p:childTnLst>
                                </p:cTn>
                              </p:par>
                              <p:par>
                                <p:cTn id="68" presetID="10" presetClass="exit" presetSubtype="0" fill="hold" nodeType="withEffect">
                                  <p:stCondLst>
                                    <p:cond delay="2850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ntr" presetSubtype="0" fill="hold" nodeType="withEffect">
                                  <p:stCondLst>
                                    <p:cond delay="2900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par>
                                <p:cTn id="74" presetID="15" presetClass="emph" presetSubtype="0" nodeType="withEffect">
                                  <p:stCondLst>
                                    <p:cond delay="29000"/>
                                  </p:stCondLst>
                                  <p:childTnLst>
                                    <p:set>
                                      <p:cBhvr override="childStyle">
                                        <p:cTn id="75" dur="7000"/>
                                        <p:tgtEl>
                                          <p:spTgt spid="54">
                                            <p:txEl>
                                              <p:pRg st="0" end="0"/>
                                            </p:txEl>
                                          </p:spTgt>
                                        </p:tgtEl>
                                        <p:attrNameLst>
                                          <p:attrName>style.fontWeight</p:attrName>
                                        </p:attrNameLst>
                                      </p:cBhvr>
                                      <p:to>
                                        <p:strVal val="bold"/>
                                      </p:to>
                                    </p:set>
                                  </p:childTnLst>
                                </p:cTn>
                              </p:par>
                              <p:par>
                                <p:cTn id="76" presetID="15" presetClass="emph" presetSubtype="0" nodeType="withEffect">
                                  <p:stCondLst>
                                    <p:cond delay="29000"/>
                                  </p:stCondLst>
                                  <p:childTnLst>
                                    <p:set>
                                      <p:cBhvr override="childStyle">
                                        <p:cTn id="77" dur="7000"/>
                                        <p:tgtEl>
                                          <p:spTgt spid="59">
                                            <p:txEl>
                                              <p:pRg st="0" end="0"/>
                                            </p:txEl>
                                          </p:spTgt>
                                        </p:tgtEl>
                                        <p:attrNameLst>
                                          <p:attrName>style.fontWeight</p:attrName>
                                        </p:attrNameLst>
                                      </p:cBhvr>
                                      <p:to>
                                        <p:strVal val="bold"/>
                                      </p:to>
                                    </p:set>
                                  </p:childTnLst>
                                </p:cTn>
                              </p:par>
                              <p:par>
                                <p:cTn id="78" presetID="3" presetClass="emph" presetSubtype="1" nodeType="withEffect">
                                  <p:stCondLst>
                                    <p:cond delay="29000"/>
                                  </p:stCondLst>
                                  <p:childTnLst>
                                    <p:set>
                                      <p:cBhvr override="childStyle">
                                        <p:cTn id="79" dur="7000"/>
                                        <p:tgtEl>
                                          <p:spTgt spid="59">
                                            <p:txEl>
                                              <p:pRg st="0" end="0"/>
                                            </p:txEl>
                                          </p:spTgt>
                                        </p:tgtEl>
                                        <p:attrNameLst>
                                          <p:attrName>style.color</p:attrName>
                                        </p:attrNameLst>
                                      </p:cBhvr>
                                      <p:to>
                                        <p:clrVal>
                                          <a:srgbClr val="EB5032"/>
                                        </p:clrVal>
                                      </p:to>
                                    </p:set>
                                  </p:childTnLst>
                                </p:cTn>
                              </p:par>
                              <p:par>
                                <p:cTn id="80" presetID="3" presetClass="emph" presetSubtype="1" nodeType="withEffect">
                                  <p:stCondLst>
                                    <p:cond delay="29000"/>
                                  </p:stCondLst>
                                  <p:childTnLst>
                                    <p:set>
                                      <p:cBhvr override="childStyle">
                                        <p:cTn id="81" dur="7000"/>
                                        <p:tgtEl>
                                          <p:spTgt spid="54">
                                            <p:txEl>
                                              <p:pRg st="0" end="0"/>
                                            </p:txEl>
                                          </p:spTgt>
                                        </p:tgtEl>
                                        <p:attrNameLst>
                                          <p:attrName>style.color</p:attrName>
                                        </p:attrNameLst>
                                      </p:cBhvr>
                                      <p:to>
                                        <p:clrVal>
                                          <a:srgbClr val="EB5032"/>
                                        </p:clrVal>
                                      </p:to>
                                    </p:set>
                                  </p:childTnLst>
                                </p:cTn>
                              </p:par>
                              <p:par>
                                <p:cTn id="82" presetID="10" presetClass="exit" presetSubtype="0" fill="hold" nodeType="withEffect">
                                  <p:stCondLst>
                                    <p:cond delay="36000"/>
                                  </p:stCondLst>
                                  <p:childTnLst>
                                    <p:animEffect transition="out" filter="fade">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a:extLst>
              <a:ext uri="{FF2B5EF4-FFF2-40B4-BE49-F238E27FC236}">
                <a16:creationId xmlns:a16="http://schemas.microsoft.com/office/drawing/2014/main" id="{41ECD9C9-86C2-627C-592D-FC661D5E59FA}"/>
              </a:ext>
            </a:extLst>
          </p:cNvPr>
          <p:cNvSpPr>
            <a:spLocks noGrp="1"/>
          </p:cNvSpPr>
          <p:nvPr>
            <p:ph type="body" sz="quarter" idx="14"/>
          </p:nvPr>
        </p:nvSpPr>
        <p:spPr/>
        <p:txBody>
          <a:bodyPr/>
          <a:lstStyle/>
          <a:p>
            <a:pPr>
              <a:lnSpc>
                <a:spcPct val="90000"/>
              </a:lnSpc>
              <a:spcBef>
                <a:spcPts val="0"/>
              </a:spcBef>
            </a:pPr>
            <a:r>
              <a:rPr lang="ja-JP" altLang="en-US" dirty="0"/>
              <a:t>難病</a:t>
            </a:r>
            <a:r>
              <a:rPr lang="en-US" altLang="ja-JP" dirty="0"/>
              <a:t>DB</a:t>
            </a:r>
            <a:r>
              <a:rPr lang="ja-JP" altLang="en-US" dirty="0"/>
              <a:t>で臨個票を新規作成する操作に使用する各画面について説明します。</a:t>
            </a:r>
          </a:p>
        </p:txBody>
      </p:sp>
      <p:sp>
        <p:nvSpPr>
          <p:cNvPr id="8" name="テキスト プレースホルダー 7">
            <a:extLst>
              <a:ext uri="{FF2B5EF4-FFF2-40B4-BE49-F238E27FC236}">
                <a16:creationId xmlns:a16="http://schemas.microsoft.com/office/drawing/2014/main" id="{766F47F4-B043-346C-100C-8AC6B09EE0E2}"/>
              </a:ext>
            </a:extLst>
          </p:cNvPr>
          <p:cNvSpPr>
            <a:spLocks noGrp="1"/>
          </p:cNvSpPr>
          <p:nvPr>
            <p:ph type="body" sz="quarter" idx="16"/>
          </p:nvPr>
        </p:nvSpPr>
        <p:spPr/>
        <p:txBody>
          <a:bodyPr/>
          <a:lstStyle/>
          <a:p>
            <a:pPr>
              <a:tabLst>
                <a:tab pos="432000" algn="l"/>
              </a:tabLst>
            </a:pPr>
            <a:r>
              <a:rPr lang="en-US" altLang="ja-JP" dirty="0">
                <a:solidFill>
                  <a:srgbClr val="001750"/>
                </a:solidFill>
              </a:rPr>
              <a:t>2.2	</a:t>
            </a:r>
            <a:r>
              <a:rPr lang="zh-TW" altLang="en-US" dirty="0"/>
              <a:t>臨床調査個人票作成画面</a:t>
            </a:r>
            <a:endParaRPr lang="ja-JP" altLang="en-US" dirty="0"/>
          </a:p>
        </p:txBody>
      </p:sp>
      <p:sp>
        <p:nvSpPr>
          <p:cNvPr id="9" name="テキスト プレースホルダー 8">
            <a:extLst>
              <a:ext uri="{FF2B5EF4-FFF2-40B4-BE49-F238E27FC236}">
                <a16:creationId xmlns:a16="http://schemas.microsoft.com/office/drawing/2014/main" id="{E394F78B-DFDA-D698-B3B1-03F7392D1D58}"/>
              </a:ext>
            </a:extLst>
          </p:cNvPr>
          <p:cNvSpPr>
            <a:spLocks noGrp="1"/>
          </p:cNvSpPr>
          <p:nvPr>
            <p:ph type="body" sz="quarter" idx="17"/>
          </p:nvPr>
        </p:nvSpPr>
        <p:spPr/>
        <p:txBody>
          <a:bodyPr/>
          <a:lstStyle/>
          <a:p>
            <a:pPr>
              <a:tabLst>
                <a:tab pos="432000" algn="l"/>
              </a:tabLst>
            </a:pPr>
            <a:r>
              <a:rPr lang="en-US" altLang="ja-JP" dirty="0">
                <a:solidFill>
                  <a:srgbClr val="001750"/>
                </a:solidFill>
              </a:rPr>
              <a:t>2.3	</a:t>
            </a:r>
            <a:r>
              <a:rPr lang="ja-JP" altLang="en-US" dirty="0"/>
              <a:t>ワークフロー画面</a:t>
            </a:r>
          </a:p>
        </p:txBody>
      </p:sp>
      <p:sp>
        <p:nvSpPr>
          <p:cNvPr id="7" name="テキスト プレースホルダー 6">
            <a:extLst>
              <a:ext uri="{FF2B5EF4-FFF2-40B4-BE49-F238E27FC236}">
                <a16:creationId xmlns:a16="http://schemas.microsoft.com/office/drawing/2014/main" id="{54B7DF7C-B4C8-CA33-A954-649992046181}"/>
              </a:ext>
            </a:extLst>
          </p:cNvPr>
          <p:cNvSpPr>
            <a:spLocks noGrp="1"/>
          </p:cNvSpPr>
          <p:nvPr>
            <p:ph type="body" sz="quarter" idx="15"/>
          </p:nvPr>
        </p:nvSpPr>
        <p:spPr/>
        <p:txBody>
          <a:bodyPr/>
          <a:lstStyle/>
          <a:p>
            <a:r>
              <a:rPr lang="en-US" altLang="ja-JP" dirty="0"/>
              <a:t>2. </a:t>
            </a:r>
            <a:r>
              <a:rPr lang="ja-JP" altLang="en-US" dirty="0"/>
              <a:t>各画面の操作</a:t>
            </a:r>
          </a:p>
        </p:txBody>
      </p:sp>
      <p:sp>
        <p:nvSpPr>
          <p:cNvPr id="10" name="テキスト プレースホルダー 9">
            <a:extLst>
              <a:ext uri="{FF2B5EF4-FFF2-40B4-BE49-F238E27FC236}">
                <a16:creationId xmlns:a16="http://schemas.microsoft.com/office/drawing/2014/main" id="{2FC53431-318D-B975-598B-6F6928E7FA17}"/>
              </a:ext>
            </a:extLst>
          </p:cNvPr>
          <p:cNvSpPr>
            <a:spLocks noGrp="1"/>
          </p:cNvSpPr>
          <p:nvPr>
            <p:ph type="body" sz="quarter" idx="18"/>
          </p:nvPr>
        </p:nvSpPr>
        <p:spPr/>
        <p:txBody>
          <a:bodyPr/>
          <a:lstStyle/>
          <a:p>
            <a:pPr>
              <a:tabLst>
                <a:tab pos="432000" algn="l"/>
              </a:tabLst>
            </a:pPr>
            <a:r>
              <a:rPr lang="en-US" altLang="ja-JP" dirty="0">
                <a:solidFill>
                  <a:srgbClr val="001750"/>
                </a:solidFill>
              </a:rPr>
              <a:t>2.1	</a:t>
            </a:r>
            <a:r>
              <a:rPr lang="ja-JP" altLang="en-US" dirty="0"/>
              <a:t>疾病検索画面</a:t>
            </a:r>
          </a:p>
        </p:txBody>
      </p:sp>
      <p:sp>
        <p:nvSpPr>
          <p:cNvPr id="12" name="テキスト プレースホルダー 11">
            <a:extLst>
              <a:ext uri="{FF2B5EF4-FFF2-40B4-BE49-F238E27FC236}">
                <a16:creationId xmlns:a16="http://schemas.microsoft.com/office/drawing/2014/main" id="{81FE60B5-EFD5-3708-3C50-E05D8642A307}"/>
              </a:ext>
            </a:extLst>
          </p:cNvPr>
          <p:cNvSpPr>
            <a:spLocks noGrp="1"/>
          </p:cNvSpPr>
          <p:nvPr>
            <p:ph type="body" sz="quarter" idx="19"/>
          </p:nvPr>
        </p:nvSpPr>
        <p:spPr/>
        <p:txBody>
          <a:bodyPr/>
          <a:lstStyle/>
          <a:p>
            <a:pPr>
              <a:tabLst>
                <a:tab pos="432000" algn="l"/>
              </a:tabLst>
            </a:pPr>
            <a:r>
              <a:rPr lang="en-US" altLang="zh-TW" dirty="0">
                <a:solidFill>
                  <a:srgbClr val="001750"/>
                </a:solidFill>
              </a:rPr>
              <a:t>2.4	</a:t>
            </a:r>
            <a:r>
              <a:rPr lang="zh-TW" altLang="en-US" dirty="0"/>
              <a:t>臨床調査個人票出力画面</a:t>
            </a:r>
            <a:endParaRPr lang="ja-JP" altLang="en-US" dirty="0"/>
          </a:p>
        </p:txBody>
      </p:sp>
      <p:sp>
        <p:nvSpPr>
          <p:cNvPr id="2" name="スライド番号プレースホルダ 12">
            <a:extLst>
              <a:ext uri="{FF2B5EF4-FFF2-40B4-BE49-F238E27FC236}">
                <a16:creationId xmlns:a16="http://schemas.microsoft.com/office/drawing/2014/main" id="{064E3445-6CE9-1B1F-7119-C521828D8224}"/>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4</a:t>
            </a:fld>
            <a:endParaRPr lang="en-US" altLang="ja-JP" sz="1100" dirty="0">
              <a:solidFill>
                <a:schemeClr val="tx1"/>
              </a:solidFill>
              <a:latin typeface="+mj-lt"/>
              <a:ea typeface="+mn-ea"/>
              <a:cs typeface="Arial" pitchFamily="34" charset="0"/>
            </a:endParaRPr>
          </a:p>
        </p:txBody>
      </p:sp>
      <p:pic>
        <p:nvPicPr>
          <p:cNvPr id="3" name="04-1-①">
            <a:hlinkClick r:id="" action="ppaction://media"/>
            <a:extLst>
              <a:ext uri="{FF2B5EF4-FFF2-40B4-BE49-F238E27FC236}">
                <a16:creationId xmlns:a16="http://schemas.microsoft.com/office/drawing/2014/main" id="{377AEB16-B300-57F1-DF73-1D86C9803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07914"/>
            <a:ext cx="609600" cy="609600"/>
          </a:xfrm>
          <a:prstGeom prst="rect">
            <a:avLst/>
          </a:prstGeom>
        </p:spPr>
      </p:pic>
    </p:spTree>
    <p:extLst>
      <p:ext uri="{BB962C8B-B14F-4D97-AF65-F5344CB8AC3E}">
        <p14:creationId xmlns:p14="http://schemas.microsoft.com/office/powerpoint/2010/main" val="268616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240">
        <p15:prstTrans prst="peelOff"/>
      </p:transition>
    </mc:Choice>
    <mc:Fallback xmlns="">
      <p:transition spd="slow" advClick="0" advTm="6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1DAA96FE-F80F-9018-CDF2-72F5DBAF7396}"/>
              </a:ext>
            </a:extLst>
          </p:cNvPr>
          <p:cNvSpPr>
            <a:spLocks noGrp="1"/>
          </p:cNvSpPr>
          <p:nvPr>
            <p:ph type="body" sz="quarter" idx="14"/>
          </p:nvPr>
        </p:nvSpPr>
        <p:spPr/>
        <p:txBody>
          <a:bodyPr/>
          <a:lstStyle/>
          <a:p>
            <a:pPr>
              <a:lnSpc>
                <a:spcPct val="90000"/>
              </a:lnSpc>
              <a:spcBef>
                <a:spcPts val="0"/>
              </a:spcBef>
            </a:pPr>
            <a:r>
              <a:rPr lang="ja-JP" altLang="en-US" dirty="0"/>
              <a:t>疾病検索画面は、臨個票を作成する疾病を検索する画面です。</a:t>
            </a:r>
          </a:p>
          <a:p>
            <a:pPr>
              <a:lnSpc>
                <a:spcPct val="90000"/>
              </a:lnSpc>
              <a:spcBef>
                <a:spcPts val="0"/>
              </a:spcBef>
            </a:pPr>
            <a:r>
              <a:rPr lang="ja-JP" altLang="en-US" dirty="0"/>
              <a:t>検索結果は一覧で表示され、検索結果の右の</a:t>
            </a:r>
            <a:r>
              <a:rPr lang="en-US" altLang="ja-JP" dirty="0"/>
              <a:t>[</a:t>
            </a:r>
            <a:r>
              <a:rPr lang="ja-JP" altLang="en-US" dirty="0"/>
              <a:t>操作</a:t>
            </a:r>
            <a:r>
              <a:rPr lang="en-US" altLang="ja-JP" dirty="0"/>
              <a:t>]</a:t>
            </a:r>
            <a:r>
              <a:rPr lang="ja-JP" altLang="en-US" dirty="0"/>
              <a:t>欄に</a:t>
            </a:r>
            <a:r>
              <a:rPr lang="en-US" altLang="ja-JP" dirty="0"/>
              <a:t>[</a:t>
            </a:r>
            <a:r>
              <a:rPr lang="ja-JP" altLang="en-US" dirty="0"/>
              <a:t>作成</a:t>
            </a:r>
            <a:r>
              <a:rPr lang="en-US" altLang="ja-JP" dirty="0"/>
              <a:t>]</a:t>
            </a:r>
            <a:r>
              <a:rPr lang="ja-JP" altLang="en-US" dirty="0"/>
              <a:t>ボタンが表示されます。</a:t>
            </a:r>
            <a:r>
              <a:rPr lang="en-US" altLang="ja-JP" dirty="0"/>
              <a:t>[</a:t>
            </a:r>
            <a:r>
              <a:rPr lang="ja-JP" altLang="en-US" dirty="0"/>
              <a:t>作成</a:t>
            </a:r>
            <a:r>
              <a:rPr lang="en-US" altLang="ja-JP" dirty="0"/>
              <a:t>]</a:t>
            </a:r>
            <a:r>
              <a:rPr lang="ja-JP" altLang="en-US" dirty="0"/>
              <a:t>ボタンをクリックすることで、次の画面を表示し、臨個票を作成します。</a:t>
            </a:r>
          </a:p>
          <a:p>
            <a:pPr>
              <a:lnSpc>
                <a:spcPct val="90000"/>
              </a:lnSpc>
              <a:spcBef>
                <a:spcPts val="0"/>
              </a:spcBef>
            </a:pPr>
            <a:endParaRPr lang="ja-JP" altLang="en-US" dirty="0"/>
          </a:p>
        </p:txBody>
      </p:sp>
      <p:sp>
        <p:nvSpPr>
          <p:cNvPr id="28" name="タイトル 27">
            <a:extLst>
              <a:ext uri="{FF2B5EF4-FFF2-40B4-BE49-F238E27FC236}">
                <a16:creationId xmlns:a16="http://schemas.microsoft.com/office/drawing/2014/main" id="{98E770AA-472A-0100-A9A5-8731E4C793B7}"/>
              </a:ext>
            </a:extLst>
          </p:cNvPr>
          <p:cNvSpPr>
            <a:spLocks noGrp="1"/>
          </p:cNvSpPr>
          <p:nvPr>
            <p:ph type="title"/>
          </p:nvPr>
        </p:nvSpPr>
        <p:spPr/>
        <p:txBody>
          <a:bodyPr/>
          <a:lstStyle/>
          <a:p>
            <a:r>
              <a:rPr lang="en-US" altLang="zh-CN" dirty="0"/>
              <a:t>2.1 </a:t>
            </a:r>
            <a:r>
              <a:rPr lang="zh-CN" altLang="en-US" dirty="0"/>
              <a:t>疾病検索画面</a:t>
            </a:r>
            <a:endParaRPr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06023" y="743078"/>
            <a:ext cx="4677788" cy="124244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告示番号、病名などでの疾病の検索</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検索結果から臨個票の作成</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06023" y="2202944"/>
            <a:ext cx="4677788" cy="170139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検索結果の疾病について、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a:t>
            </a:r>
            <a:r>
              <a:rPr lang="en-US" altLang="ja-JP" sz="1400" dirty="0">
                <a:solidFill>
                  <a:schemeClr val="tx1"/>
                </a:solidFill>
                <a:latin typeface="+mn-ea"/>
                <a:ea typeface="+mn-ea"/>
              </a:rPr>
              <a:t>[</a:t>
            </a:r>
            <a:r>
              <a:rPr lang="ja-JP" altLang="en-US" sz="1400" dirty="0">
                <a:solidFill>
                  <a:schemeClr val="tx1"/>
                </a:solidFill>
                <a:latin typeface="+mn-ea"/>
                <a:ea typeface="+mn-ea"/>
              </a:rPr>
              <a:t>作成</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その後表示される画面で、臨個票の作成を行う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2" name="図 1">
            <a:extLst>
              <a:ext uri="{FF2B5EF4-FFF2-40B4-BE49-F238E27FC236}">
                <a16:creationId xmlns:a16="http://schemas.microsoft.com/office/drawing/2014/main" id="{83A701CF-D336-B754-72E7-2E066088121F}"/>
              </a:ext>
            </a:extLst>
          </p:cNvPr>
          <p:cNvPicPr>
            <a:picLocks noChangeAspect="1"/>
          </p:cNvPicPr>
          <p:nvPr/>
        </p:nvPicPr>
        <p:blipFill rotWithShape="1">
          <a:blip r:embed="rId5"/>
          <a:srcRect t="14436" b="13144"/>
          <a:stretch/>
        </p:blipFill>
        <p:spPr bwMode="auto">
          <a:xfrm>
            <a:off x="234653" y="743078"/>
            <a:ext cx="3911181" cy="2352963"/>
          </a:xfrm>
          <a:prstGeom prst="rect">
            <a:avLst/>
          </a:prstGeom>
          <a:ln>
            <a:solidFill>
              <a:schemeClr val="tx1"/>
            </a:solidFill>
          </a:ln>
          <a:extLst>
            <a:ext uri="{53640926-AAD7-44D8-BBD7-CCE9431645EC}">
              <a14:shadowObscured xmlns:a14="http://schemas.microsoft.com/office/drawing/2010/main"/>
            </a:ext>
          </a:extLst>
        </p:spPr>
      </p:pic>
      <p:sp>
        <p:nvSpPr>
          <p:cNvPr id="4" name="正方形/長方形 3">
            <a:extLst>
              <a:ext uri="{FF2B5EF4-FFF2-40B4-BE49-F238E27FC236}">
                <a16:creationId xmlns:a16="http://schemas.microsoft.com/office/drawing/2014/main" id="{508CCA3F-B01C-ED27-6762-2AD62D87CB58}"/>
              </a:ext>
            </a:extLst>
          </p:cNvPr>
          <p:cNvSpPr/>
          <p:nvPr/>
        </p:nvSpPr>
        <p:spPr>
          <a:xfrm>
            <a:off x="3362325" y="2393122"/>
            <a:ext cx="629889" cy="51200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5" name="05-1-①">
            <a:hlinkClick r:id="" action="ppaction://media"/>
            <a:extLst>
              <a:ext uri="{FF2B5EF4-FFF2-40B4-BE49-F238E27FC236}">
                <a16:creationId xmlns:a16="http://schemas.microsoft.com/office/drawing/2014/main" id="{84768633-2E41-BE67-0AF6-026CE5A6D1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31605"/>
            <a:ext cx="609600" cy="609600"/>
          </a:xfrm>
          <a:prstGeom prst="rect">
            <a:avLst/>
          </a:prstGeom>
        </p:spPr>
      </p:pic>
      <p:sp>
        <p:nvSpPr>
          <p:cNvPr id="6" name="正方形/長方形 5">
            <a:extLst>
              <a:ext uri="{FF2B5EF4-FFF2-40B4-BE49-F238E27FC236}">
                <a16:creationId xmlns:a16="http://schemas.microsoft.com/office/drawing/2014/main" id="{210F84F9-1865-03EA-E453-BBF4BCCE7EBC}"/>
              </a:ext>
            </a:extLst>
          </p:cNvPr>
          <p:cNvSpPr/>
          <p:nvPr/>
        </p:nvSpPr>
        <p:spPr>
          <a:xfrm>
            <a:off x="371032" y="2242454"/>
            <a:ext cx="3621182" cy="77010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E44CE835-DCDD-6B46-E595-16F71EB7BEF6}"/>
              </a:ext>
            </a:extLst>
          </p:cNvPr>
          <p:cNvSpPr/>
          <p:nvPr/>
        </p:nvSpPr>
        <p:spPr>
          <a:xfrm>
            <a:off x="379652" y="1384652"/>
            <a:ext cx="3621182" cy="85780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585644407"/>
      </p:ext>
    </p:extLst>
  </p:cSld>
  <p:clrMapOvr>
    <a:masterClrMapping/>
  </p:clrMapOvr>
  <mc:AlternateContent xmlns:mc="http://schemas.openxmlformats.org/markup-compatibility/2006" xmlns:p14="http://schemas.microsoft.com/office/powerpoint/2010/main">
    <mc:Choice Requires="p14">
      <p:transition spd="med" p14:dur="700" advClick="0" advTm="20760">
        <p:fade/>
      </p:transition>
    </mc:Choice>
    <mc:Fallback xmlns="">
      <p:transition spd="med" advClick="0" advTm="207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0" fill="hold"/>
                                        <p:tgtEl>
                                          <p:spTgt spid="5"/>
                                        </p:tgtEl>
                                      </p:cBhvr>
                                    </p:cmd>
                                  </p:childTnLst>
                                </p:cTn>
                              </p:par>
                              <p:par>
                                <p:cTn id="7" presetID="10" presetClass="entr" presetSubtype="0" fill="hold" grpId="0" nodeType="withEffect">
                                  <p:stCondLst>
                                    <p:cond delay="175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400"/>
                                        <p:tgtEl>
                                          <p:spTgt spid="7"/>
                                        </p:tgtEl>
                                      </p:cBhvr>
                                    </p:animEffect>
                                  </p:childTnLst>
                                </p:cTn>
                              </p:par>
                              <p:par>
                                <p:cTn id="10" presetID="10" presetClass="exit" presetSubtype="0" fill="hold" grpId="1" nodeType="withEffect">
                                  <p:stCondLst>
                                    <p:cond delay="550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6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400"/>
                                        <p:tgtEl>
                                          <p:spTgt spid="6"/>
                                        </p:tgtEl>
                                      </p:cBhvr>
                                    </p:animEffect>
                                  </p:childTnLst>
                                </p:cTn>
                              </p:par>
                              <p:par>
                                <p:cTn id="16" presetID="10" presetClass="exit" presetSubtype="0" fill="hold" grpId="1" nodeType="withEffect">
                                  <p:stCondLst>
                                    <p:cond delay="9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10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4" grpId="0" animBg="1"/>
      <p:bldP spid="6" grpId="0" animBg="1"/>
      <p:bldP spid="6" grpId="1"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D132D2D-C02B-2E8D-F53F-4CCEE3E109AB}"/>
              </a:ext>
            </a:extLst>
          </p:cNvPr>
          <p:cNvPicPr>
            <a:picLocks noChangeAspect="1"/>
          </p:cNvPicPr>
          <p:nvPr/>
        </p:nvPicPr>
        <p:blipFill rotWithShape="1">
          <a:blip r:embed="rId5"/>
          <a:srcRect t="14259" b="54259"/>
          <a:stretch/>
        </p:blipFill>
        <p:spPr>
          <a:xfrm>
            <a:off x="234653" y="2961800"/>
            <a:ext cx="3626147" cy="955072"/>
          </a:xfrm>
          <a:prstGeom prst="rect">
            <a:avLst/>
          </a:prstGeom>
          <a:ln>
            <a:solidFill>
              <a:schemeClr val="tx1"/>
            </a:solidFill>
          </a:ln>
        </p:spPr>
      </p:pic>
      <p:sp>
        <p:nvSpPr>
          <p:cNvPr id="5" name="テキスト プレースホルダー 4">
            <a:extLst>
              <a:ext uri="{FF2B5EF4-FFF2-40B4-BE49-F238E27FC236}">
                <a16:creationId xmlns:a16="http://schemas.microsoft.com/office/drawing/2014/main" id="{1A998329-24D6-25BE-E7B3-B5E551294F0A}"/>
              </a:ext>
            </a:extLst>
          </p:cNvPr>
          <p:cNvSpPr>
            <a:spLocks noGrp="1"/>
          </p:cNvSpPr>
          <p:nvPr>
            <p:ph type="body" sz="quarter" idx="14"/>
          </p:nvPr>
        </p:nvSpPr>
        <p:spPr>
          <a:prstGeom prst="rect">
            <a:avLst/>
          </a:prstGeom>
        </p:spPr>
        <p:txBody>
          <a:bodyPr/>
          <a:lstStyle/>
          <a:p>
            <a:pPr>
              <a:lnSpc>
                <a:spcPct val="90000"/>
              </a:lnSpc>
              <a:spcBef>
                <a:spcPts val="0"/>
              </a:spcBef>
            </a:pPr>
            <a:r>
              <a:rPr lang="ja-JP" altLang="en-US" dirty="0"/>
              <a:t>疾病検索画面には、</a:t>
            </a:r>
            <a:r>
              <a:rPr lang="en-US" altLang="ja-JP" dirty="0"/>
              <a:t>[</a:t>
            </a:r>
            <a:r>
              <a:rPr lang="ja-JP" altLang="en-US" dirty="0"/>
              <a:t>疾病検索</a:t>
            </a:r>
            <a:r>
              <a:rPr lang="en-US" altLang="ja-JP" dirty="0"/>
              <a:t>]</a:t>
            </a:r>
            <a:r>
              <a:rPr lang="ja-JP" altLang="en-US" dirty="0"/>
              <a:t>タブ以外に</a:t>
            </a:r>
            <a:r>
              <a:rPr lang="en-US" altLang="ja-JP" dirty="0"/>
              <a:t>[</a:t>
            </a:r>
            <a:r>
              <a:rPr lang="ja-JP" altLang="en-US" dirty="0"/>
              <a:t>患者情報検索</a:t>
            </a:r>
            <a:r>
              <a:rPr lang="en-US" altLang="ja-JP" dirty="0"/>
              <a:t>]</a:t>
            </a:r>
            <a:r>
              <a:rPr lang="ja-JP" altLang="en-US" dirty="0"/>
              <a:t>タブがあります。</a:t>
            </a:r>
          </a:p>
          <a:p>
            <a:pPr>
              <a:lnSpc>
                <a:spcPct val="90000"/>
              </a:lnSpc>
              <a:spcBef>
                <a:spcPts val="0"/>
              </a:spcBef>
            </a:pPr>
            <a:r>
              <a:rPr lang="en-US" altLang="ja-JP" dirty="0"/>
              <a:t>[</a:t>
            </a:r>
            <a:r>
              <a:rPr lang="ja-JP" altLang="en-US" dirty="0"/>
              <a:t>患者情報検索</a:t>
            </a:r>
            <a:r>
              <a:rPr lang="en-US" altLang="ja-JP" dirty="0"/>
              <a:t>]</a:t>
            </a:r>
            <a:r>
              <a:rPr lang="ja-JP" altLang="en-US" dirty="0"/>
              <a:t>タブは、氏名カナ、性別などから患者を検索できます。検索結果は一覧で表示され、検索結果の右の</a:t>
            </a:r>
            <a:r>
              <a:rPr lang="en-US" altLang="ja-JP" dirty="0"/>
              <a:t>[</a:t>
            </a:r>
            <a:r>
              <a:rPr lang="ja-JP" altLang="en-US" dirty="0"/>
              <a:t>操作</a:t>
            </a:r>
            <a:r>
              <a:rPr lang="en-US" altLang="ja-JP" dirty="0"/>
              <a:t>]</a:t>
            </a:r>
            <a:r>
              <a:rPr lang="ja-JP" altLang="en-US" dirty="0"/>
              <a:t>欄の</a:t>
            </a:r>
            <a:r>
              <a:rPr lang="en-US" altLang="ja-JP" dirty="0"/>
              <a:t>[</a:t>
            </a:r>
            <a:r>
              <a:rPr lang="ja-JP" altLang="en-US" dirty="0"/>
              <a:t>設定</a:t>
            </a:r>
            <a:r>
              <a:rPr lang="en-US" altLang="ja-JP" dirty="0"/>
              <a:t>]</a:t>
            </a:r>
            <a:r>
              <a:rPr lang="ja-JP" altLang="en-US" dirty="0"/>
              <a:t>ボタンをクリックすると、</a:t>
            </a:r>
            <a:r>
              <a:rPr lang="en-US" altLang="ja-JP" dirty="0"/>
              <a:t>[</a:t>
            </a:r>
            <a:r>
              <a:rPr lang="ja-JP" altLang="en-US" dirty="0"/>
              <a:t>疾病検索</a:t>
            </a:r>
            <a:r>
              <a:rPr lang="en-US" altLang="ja-JP" dirty="0"/>
              <a:t>]</a:t>
            </a:r>
            <a:r>
              <a:rPr lang="ja-JP" altLang="en-US" dirty="0"/>
              <a:t>タブの</a:t>
            </a:r>
            <a:r>
              <a:rPr lang="en-US" altLang="ja-JP" dirty="0"/>
              <a:t>[</a:t>
            </a:r>
            <a:r>
              <a:rPr lang="ja-JP" altLang="en-US" dirty="0"/>
              <a:t>設定済み患者情報</a:t>
            </a:r>
            <a:r>
              <a:rPr lang="en-US" altLang="ja-JP" dirty="0"/>
              <a:t>]</a:t>
            </a:r>
            <a:r>
              <a:rPr lang="ja-JP" altLang="en-US" dirty="0"/>
              <a:t>に患者情報が表示されます。</a:t>
            </a:r>
            <a:r>
              <a:rPr lang="en-US" altLang="ja-JP" dirty="0"/>
              <a:t>[</a:t>
            </a:r>
            <a:r>
              <a:rPr lang="ja-JP" altLang="en-US" dirty="0"/>
              <a:t>設定済み患者情報</a:t>
            </a:r>
            <a:r>
              <a:rPr lang="en-US" altLang="ja-JP" dirty="0"/>
              <a:t>]</a:t>
            </a:r>
            <a:r>
              <a:rPr lang="ja-JP" altLang="en-US" dirty="0"/>
              <a:t>が表示された状態で</a:t>
            </a:r>
            <a:r>
              <a:rPr lang="en-US" altLang="ja-JP" dirty="0"/>
              <a:t>[</a:t>
            </a:r>
            <a:r>
              <a:rPr lang="ja-JP" altLang="en-US" dirty="0"/>
              <a:t>作成</a:t>
            </a:r>
            <a:r>
              <a:rPr lang="en-US" altLang="ja-JP" dirty="0"/>
              <a:t>]</a:t>
            </a:r>
            <a:r>
              <a:rPr lang="ja-JP" altLang="en-US" dirty="0"/>
              <a:t>ボタンをクリックすることで、患者情報を引き継いで臨個票を作成できます。</a:t>
            </a:r>
          </a:p>
        </p:txBody>
      </p:sp>
      <p:sp>
        <p:nvSpPr>
          <p:cNvPr id="9" name="タイトル 8">
            <a:extLst>
              <a:ext uri="{FF2B5EF4-FFF2-40B4-BE49-F238E27FC236}">
                <a16:creationId xmlns:a16="http://schemas.microsoft.com/office/drawing/2014/main" id="{D637F241-9B57-DDCF-EECC-59A4CAF40032}"/>
              </a:ext>
            </a:extLst>
          </p:cNvPr>
          <p:cNvSpPr>
            <a:spLocks noGrp="1"/>
          </p:cNvSpPr>
          <p:nvPr>
            <p:ph type="title"/>
          </p:nvPr>
        </p:nvSpPr>
        <p:spPr/>
        <p:txBody>
          <a:bodyPr/>
          <a:lstStyle/>
          <a:p>
            <a:r>
              <a:rPr lang="en-US" altLang="zh-CN" dirty="0"/>
              <a:t>2.1 </a:t>
            </a:r>
            <a:r>
              <a:rPr lang="zh-CN" altLang="en-US" dirty="0"/>
              <a:t>疾病検索画面</a:t>
            </a:r>
            <a:endParaRPr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06023" y="743078"/>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患者情報検索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タブから患者を検索し</a:t>
            </a:r>
            <a:r>
              <a:rPr lang="en-US" altLang="ja-JP" sz="1400" dirty="0">
                <a:solidFill>
                  <a:schemeClr val="tx1"/>
                </a:solidFill>
                <a:latin typeface="+mn-ea"/>
                <a:ea typeface="+mn-ea"/>
              </a:rPr>
              <a:t>[</a:t>
            </a:r>
            <a:r>
              <a:rPr lang="ja-JP" altLang="en-US" sz="1400" dirty="0">
                <a:solidFill>
                  <a:schemeClr val="tx1"/>
                </a:solidFill>
                <a:latin typeface="+mn-ea"/>
                <a:ea typeface="+mn-ea"/>
              </a:rPr>
              <a:t>設定</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a:t>
            </a:r>
            <a:r>
              <a:rPr lang="ja-JP" altLang="en-US" sz="1400" dirty="0">
                <a:solidFill>
                  <a:schemeClr val="tx1"/>
                </a:solidFill>
                <a:latin typeface="+mn-ea"/>
                <a:ea typeface="+mn-ea"/>
              </a:rPr>
              <a:t>疾病検索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タブの</a:t>
            </a:r>
            <a:r>
              <a:rPr lang="en-US" altLang="ja-JP" sz="1400" dirty="0">
                <a:solidFill>
                  <a:schemeClr val="tx1"/>
                </a:solidFill>
                <a:latin typeface="+mn-ea"/>
                <a:ea typeface="+mn-ea"/>
              </a:rPr>
              <a:t>[</a:t>
            </a:r>
            <a:r>
              <a:rPr lang="ja-JP" altLang="en-US" sz="1400" dirty="0">
                <a:solidFill>
                  <a:schemeClr val="tx1"/>
                </a:solidFill>
                <a:latin typeface="+mn-ea"/>
                <a:ea typeface="+mn-ea"/>
              </a:rPr>
              <a:t>設定済み患者情報</a:t>
            </a:r>
            <a:r>
              <a:rPr lang="en-US" altLang="ja-JP" sz="1400" dirty="0">
                <a:solidFill>
                  <a:schemeClr val="tx1"/>
                </a:solidFill>
                <a:latin typeface="+mn-ea"/>
                <a:ea typeface="+mn-ea"/>
              </a:rPr>
              <a:t>]</a:t>
            </a:r>
            <a:r>
              <a:rPr lang="ja-JP" altLang="en-US" sz="1400" dirty="0">
                <a:solidFill>
                  <a:schemeClr val="tx1"/>
                </a:solidFill>
                <a:latin typeface="+mn-ea"/>
                <a:ea typeface="+mn-ea"/>
              </a:rPr>
              <a:t>に患者情報が表示される。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設定済み患者情報</a:t>
            </a:r>
            <a:r>
              <a:rPr lang="en-US" altLang="ja-JP" sz="1400" dirty="0">
                <a:solidFill>
                  <a:schemeClr val="tx1"/>
                </a:solidFill>
                <a:latin typeface="+mn-ea"/>
                <a:ea typeface="+mn-ea"/>
              </a:rPr>
              <a:t>]</a:t>
            </a:r>
            <a:r>
              <a:rPr lang="ja-JP" altLang="en-US" sz="1400" dirty="0">
                <a:solidFill>
                  <a:schemeClr val="tx1"/>
                </a:solidFill>
                <a:latin typeface="+mn-ea"/>
                <a:ea typeface="+mn-ea"/>
              </a:rPr>
              <a:t>が表示された状態で</a:t>
            </a:r>
            <a:r>
              <a:rPr lang="en-US" altLang="ja-JP" sz="1400" dirty="0">
                <a:solidFill>
                  <a:schemeClr val="tx1"/>
                </a:solidFill>
                <a:latin typeface="+mn-ea"/>
                <a:ea typeface="+mn-ea"/>
              </a:rPr>
              <a:t>[</a:t>
            </a:r>
            <a:r>
              <a:rPr lang="ja-JP" altLang="en-US" sz="1400" dirty="0">
                <a:solidFill>
                  <a:schemeClr val="tx1"/>
                </a:solidFill>
                <a:latin typeface="+mn-ea"/>
                <a:ea typeface="+mn-ea"/>
              </a:rPr>
              <a:t>疾病検索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タブの</a:t>
            </a:r>
            <a:r>
              <a:rPr lang="en-US" altLang="ja-JP" sz="1400" dirty="0">
                <a:solidFill>
                  <a:schemeClr val="tx1"/>
                </a:solidFill>
                <a:latin typeface="+mn-ea"/>
                <a:ea typeface="+mn-ea"/>
              </a:rPr>
              <a:t>[</a:t>
            </a:r>
            <a:r>
              <a:rPr lang="ja-JP" altLang="en-US" sz="1400" dirty="0">
                <a:solidFill>
                  <a:schemeClr val="tx1"/>
                </a:solidFill>
                <a:latin typeface="+mn-ea"/>
                <a:ea typeface="+mn-ea"/>
              </a:rPr>
              <a:t>作成</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ボタンをクリックすると、患者情報を引き継いで臨床調査個人票作成画面が表示される。</a:t>
            </a:r>
            <a:endParaRPr lang="en-US" altLang="ja-JP" sz="1400" dirty="0">
              <a:solidFill>
                <a:schemeClr val="tx1"/>
              </a:solidFill>
              <a:latin typeface="+mn-ea"/>
              <a:ea typeface="+mn-ea"/>
            </a:endParaRPr>
          </a:p>
          <a:p>
            <a:pPr marL="162000" indent="-162000">
              <a:lnSpc>
                <a:spcPct val="120000"/>
              </a:lnSpc>
            </a:pPr>
            <a:endParaRPr lang="en-US" altLang="ja-JP" sz="1400" dirty="0">
              <a:solidFill>
                <a:schemeClr val="tx1"/>
              </a:solidFill>
              <a:latin typeface="+mn-ea"/>
              <a:ea typeface="+mn-ea"/>
            </a:endParaRPr>
          </a:p>
        </p:txBody>
      </p:sp>
      <p:pic>
        <p:nvPicPr>
          <p:cNvPr id="3" name="図 2">
            <a:extLst>
              <a:ext uri="{FF2B5EF4-FFF2-40B4-BE49-F238E27FC236}">
                <a16:creationId xmlns:a16="http://schemas.microsoft.com/office/drawing/2014/main" id="{875EB8EE-0806-21A8-DE92-9E96A2C20A91}"/>
              </a:ext>
            </a:extLst>
          </p:cNvPr>
          <p:cNvPicPr>
            <a:picLocks noChangeAspect="1"/>
          </p:cNvPicPr>
          <p:nvPr/>
        </p:nvPicPr>
        <p:blipFill rotWithShape="1">
          <a:blip r:embed="rId6"/>
          <a:srcRect t="14375" b="16366"/>
          <a:stretch/>
        </p:blipFill>
        <p:spPr>
          <a:xfrm>
            <a:off x="234653" y="753277"/>
            <a:ext cx="3616622" cy="2095638"/>
          </a:xfrm>
          <a:prstGeom prst="rect">
            <a:avLst/>
          </a:prstGeom>
          <a:ln>
            <a:solidFill>
              <a:schemeClr val="tx1"/>
            </a:solidFill>
          </a:ln>
        </p:spPr>
      </p:pic>
      <p:sp>
        <p:nvSpPr>
          <p:cNvPr id="2" name="正方形/長方形 1">
            <a:extLst>
              <a:ext uri="{FF2B5EF4-FFF2-40B4-BE49-F238E27FC236}">
                <a16:creationId xmlns:a16="http://schemas.microsoft.com/office/drawing/2014/main" id="{C00ED0F4-497F-B9EB-C278-30933C069BD7}"/>
              </a:ext>
            </a:extLst>
          </p:cNvPr>
          <p:cNvSpPr/>
          <p:nvPr/>
        </p:nvSpPr>
        <p:spPr>
          <a:xfrm>
            <a:off x="647700" y="970627"/>
            <a:ext cx="447675" cy="18189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193D0155-29CE-04EB-CE67-1CFA31E1FB11}"/>
              </a:ext>
            </a:extLst>
          </p:cNvPr>
          <p:cNvSpPr/>
          <p:nvPr/>
        </p:nvSpPr>
        <p:spPr>
          <a:xfrm>
            <a:off x="404812" y="1321677"/>
            <a:ext cx="3281363" cy="48971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E8E77F0C-A38F-3319-BF36-DCD6249E85A6}"/>
              </a:ext>
            </a:extLst>
          </p:cNvPr>
          <p:cNvSpPr/>
          <p:nvPr/>
        </p:nvSpPr>
        <p:spPr>
          <a:xfrm>
            <a:off x="3105150" y="2197977"/>
            <a:ext cx="581026" cy="39924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6ED55442-F2BA-6A1A-F860-558EBBAAFCAF}"/>
              </a:ext>
            </a:extLst>
          </p:cNvPr>
          <p:cNvSpPr/>
          <p:nvPr/>
        </p:nvSpPr>
        <p:spPr>
          <a:xfrm>
            <a:off x="335767" y="3205781"/>
            <a:ext cx="388134" cy="13749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8EAE0335-6B7D-631D-6A51-E2F0226EEF4E}"/>
              </a:ext>
            </a:extLst>
          </p:cNvPr>
          <p:cNvSpPr/>
          <p:nvPr/>
        </p:nvSpPr>
        <p:spPr>
          <a:xfrm>
            <a:off x="335767" y="3518508"/>
            <a:ext cx="1674008" cy="39836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6" name="06-1-①">
            <a:hlinkClick r:id="" action="ppaction://media"/>
            <a:extLst>
              <a:ext uri="{FF2B5EF4-FFF2-40B4-BE49-F238E27FC236}">
                <a16:creationId xmlns:a16="http://schemas.microsoft.com/office/drawing/2014/main" id="{872C4FF7-D128-235D-12A6-246322F17C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04733"/>
            <a:ext cx="609600" cy="609600"/>
          </a:xfrm>
          <a:prstGeom prst="rect">
            <a:avLst/>
          </a:prstGeom>
        </p:spPr>
      </p:pic>
      <p:sp>
        <p:nvSpPr>
          <p:cNvPr id="12" name="正方形/長方形 11">
            <a:extLst>
              <a:ext uri="{FF2B5EF4-FFF2-40B4-BE49-F238E27FC236}">
                <a16:creationId xmlns:a16="http://schemas.microsoft.com/office/drawing/2014/main" id="{E26CB3AE-7028-050D-A15B-E276DBF6D6AF}"/>
              </a:ext>
            </a:extLst>
          </p:cNvPr>
          <p:cNvSpPr/>
          <p:nvPr/>
        </p:nvSpPr>
        <p:spPr>
          <a:xfrm>
            <a:off x="357032" y="2036178"/>
            <a:ext cx="3350408" cy="78583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74E5F760-0D83-FDA9-A70D-B70009E0DB0A}"/>
              </a:ext>
            </a:extLst>
          </p:cNvPr>
          <p:cNvSpPr/>
          <p:nvPr/>
        </p:nvSpPr>
        <p:spPr>
          <a:xfrm>
            <a:off x="950617" y="1801097"/>
            <a:ext cx="311114" cy="20817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972321674"/>
      </p:ext>
    </p:extLst>
  </p:cSld>
  <p:clrMapOvr>
    <a:masterClrMapping/>
  </p:clrMapOvr>
  <mc:AlternateContent xmlns:mc="http://schemas.openxmlformats.org/markup-compatibility/2006" xmlns:p14="http://schemas.microsoft.com/office/powerpoint/2010/main">
    <mc:Choice Requires="p14">
      <p:transition spd="med" p14:dur="700" advClick="0" advTm="35640">
        <p:fade/>
      </p:transition>
    </mc:Choice>
    <mc:Fallback xmlns="">
      <p:transition spd="med" advClick="0" advTm="35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38" fill="hold"/>
                                        <p:tgtEl>
                                          <p:spTgt spid="6"/>
                                        </p:tgtEl>
                                      </p:cBhvr>
                                    </p:cmd>
                                  </p:childTnLst>
                                </p:cTn>
                              </p:par>
                              <p:par>
                                <p:cTn id="7" presetID="10" presetClass="entr" presetSubtype="0" fill="hold" grpId="0" nodeType="withEffect">
                                  <p:stCondLst>
                                    <p:cond delay="33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xit" presetSubtype="0" fill="hold" grpId="1" nodeType="withEffect">
                                  <p:stCondLst>
                                    <p:cond delay="600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82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82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xit" presetSubtype="0" fill="hold" grpId="1" nodeType="withEffect">
                                  <p:stCondLst>
                                    <p:cond delay="13000"/>
                                  </p:stCondLst>
                                  <p:childTnLst>
                                    <p:animEffect transition="out" filter="fade">
                                      <p:cBhvr>
                                        <p:cTn id="20" dur="540"/>
                                        <p:tgtEl>
                                          <p:spTgt spid="4"/>
                                        </p:tgtEl>
                                      </p:cBhvr>
                                    </p:animEffect>
                                    <p:set>
                                      <p:cBhvr>
                                        <p:cTn id="21" dur="1" fill="hold">
                                          <p:stCondLst>
                                            <p:cond delay="539"/>
                                          </p:stCondLst>
                                        </p:cTn>
                                        <p:tgtEl>
                                          <p:spTgt spid="4"/>
                                        </p:tgtEl>
                                        <p:attrNameLst>
                                          <p:attrName>style.visibility</p:attrName>
                                        </p:attrNameLst>
                                      </p:cBhvr>
                                      <p:to>
                                        <p:strVal val="hidden"/>
                                      </p:to>
                                    </p:set>
                                  </p:childTnLst>
                                </p:cTn>
                              </p:par>
                              <p:par>
                                <p:cTn id="22" presetID="10" presetClass="exit" presetSubtype="0" fill="hold" grpId="1" nodeType="withEffect">
                                  <p:stCondLst>
                                    <p:cond delay="13000"/>
                                  </p:stCondLst>
                                  <p:childTnLst>
                                    <p:animEffect transition="out" filter="fade">
                                      <p:cBhvr>
                                        <p:cTn id="23" dur="540"/>
                                        <p:tgtEl>
                                          <p:spTgt spid="14"/>
                                        </p:tgtEl>
                                      </p:cBhvr>
                                    </p:animEffect>
                                    <p:set>
                                      <p:cBhvr>
                                        <p:cTn id="24" dur="1" fill="hold">
                                          <p:stCondLst>
                                            <p:cond delay="539"/>
                                          </p:stCondLst>
                                        </p:cTn>
                                        <p:tgtEl>
                                          <p:spTgt spid="14"/>
                                        </p:tgtEl>
                                        <p:attrNameLst>
                                          <p:attrName>style.visibility</p:attrName>
                                        </p:attrNameLst>
                                      </p:cBhvr>
                                      <p:to>
                                        <p:strVal val="hidden"/>
                                      </p:to>
                                    </p:set>
                                  </p:childTnLst>
                                </p:cTn>
                              </p:par>
                              <p:par>
                                <p:cTn id="25" presetID="10" presetClass="entr" presetSubtype="0" fill="hold" grpId="0" nodeType="withEffect">
                                  <p:stCondLst>
                                    <p:cond delay="13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xit" presetSubtype="0" fill="hold" grpId="1" nodeType="withEffect">
                                  <p:stCondLst>
                                    <p:cond delay="15500"/>
                                  </p:stCondLst>
                                  <p:childTnLst>
                                    <p:animEffect transition="out" filter="fade">
                                      <p:cBhvr>
                                        <p:cTn id="29" dur="540"/>
                                        <p:tgtEl>
                                          <p:spTgt spid="12"/>
                                        </p:tgtEl>
                                      </p:cBhvr>
                                    </p:animEffect>
                                    <p:set>
                                      <p:cBhvr>
                                        <p:cTn id="30" dur="1" fill="hold">
                                          <p:stCondLst>
                                            <p:cond delay="539"/>
                                          </p:stCondLst>
                                        </p:cTn>
                                        <p:tgtEl>
                                          <p:spTgt spid="12"/>
                                        </p:tgtEl>
                                        <p:attrNameLst>
                                          <p:attrName>style.visibility</p:attrName>
                                        </p:attrNameLst>
                                      </p:cBhvr>
                                      <p:to>
                                        <p:strVal val="hidden"/>
                                      </p:to>
                                    </p:set>
                                  </p:childTnLst>
                                </p:cTn>
                              </p:par>
                              <p:par>
                                <p:cTn id="31" presetID="10" presetClass="entr" presetSubtype="0" fill="hold" grpId="0" nodeType="withEffect">
                                  <p:stCondLst>
                                    <p:cond delay="16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xit" presetSubtype="0" fill="hold" grpId="1" nodeType="withEffect">
                                  <p:stCondLst>
                                    <p:cond delay="2050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ntr" presetSubtype="0" fill="hold" grpId="0" nodeType="withEffect">
                                  <p:stCondLst>
                                    <p:cond delay="220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22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animBg="1"/>
      <p:bldP spid="2" grpId="1" animBg="1"/>
      <p:bldP spid="4" grpId="0" animBg="1"/>
      <p:bldP spid="4" grpId="1" animBg="1"/>
      <p:bldP spid="10" grpId="0" animBg="1"/>
      <p:bldP spid="10" grpId="1" animBg="1"/>
      <p:bldP spid="11" grpId="0" animBg="1"/>
      <p:bldP spid="13" grpId="0" animBg="1"/>
      <p:bldP spid="12" grpId="0" animBg="1"/>
      <p:bldP spid="12"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284DDA3B-756A-C9E8-AF72-37737490B14E}"/>
              </a:ext>
            </a:extLst>
          </p:cNvPr>
          <p:cNvPicPr>
            <a:picLocks noChangeAspect="1"/>
          </p:cNvPicPr>
          <p:nvPr/>
        </p:nvPicPr>
        <p:blipFill rotWithShape="1">
          <a:blip r:embed="rId6"/>
          <a:srcRect b="21013"/>
          <a:stretch/>
        </p:blipFill>
        <p:spPr>
          <a:xfrm>
            <a:off x="234652" y="752602"/>
            <a:ext cx="3913971" cy="4095623"/>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87FB3F91-07B8-9BCF-17CA-FF4C0CD8DA81}"/>
              </a:ext>
            </a:extLst>
          </p:cNvPr>
          <p:cNvSpPr>
            <a:spLocks noGrp="1"/>
          </p:cNvSpPr>
          <p:nvPr>
            <p:ph type="body" sz="quarter" idx="14"/>
          </p:nvPr>
        </p:nvSpPr>
        <p:spPr/>
        <p:txBody>
          <a:bodyPr/>
          <a:lstStyle/>
          <a:p>
            <a:pPr>
              <a:lnSpc>
                <a:spcPct val="90000"/>
              </a:lnSpc>
              <a:spcBef>
                <a:spcPts val="0"/>
              </a:spcBef>
            </a:pPr>
            <a:r>
              <a:rPr lang="ja-JP" altLang="en-US" dirty="0"/>
              <a:t>臨床調査個人票作成画面は、臨個票の内容を入力する画面です。疾病により表示されるタブが異なります。</a:t>
            </a:r>
          </a:p>
          <a:p>
            <a:pPr>
              <a:lnSpc>
                <a:spcPct val="90000"/>
              </a:lnSpc>
              <a:spcBef>
                <a:spcPts val="0"/>
              </a:spcBef>
            </a:pPr>
            <a:r>
              <a:rPr lang="ja-JP" altLang="en-US" dirty="0"/>
              <a:t>入力内容のチェックを行うと、ワークフロー依頼先を選択して登録できるようになります。</a:t>
            </a:r>
          </a:p>
          <a:p>
            <a:pPr>
              <a:lnSpc>
                <a:spcPct val="90000"/>
              </a:lnSpc>
              <a:spcBef>
                <a:spcPts val="0"/>
              </a:spcBef>
            </a:pPr>
            <a:r>
              <a:rPr lang="ja-JP" altLang="en-US" dirty="0"/>
              <a:t>難病指定医または協力難病指定医は、登録された臨個票を承認または差戻します。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zh-TW" altLang="en-US" dirty="0"/>
              <a:t>臨床調査個人票</a:t>
            </a:r>
            <a:r>
              <a:rPr lang="ja-JP" altLang="en-US" dirty="0"/>
              <a:t>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06023" y="752603"/>
            <a:ext cx="4676400" cy="1581022"/>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臨個票の入力、入力内容のチェック、登録</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一次判定結果の確認</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入力済み臨個票の承認・差戻し</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ワークフロー依頼先の選択</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06023" y="2430848"/>
            <a:ext cx="4676400" cy="154959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申請種別</a:t>
            </a:r>
            <a:r>
              <a:rPr lang="en-US" altLang="ja-JP" sz="1400" dirty="0">
                <a:solidFill>
                  <a:schemeClr val="tx1"/>
                </a:solidFill>
                <a:latin typeface="+mn-ea"/>
                <a:ea typeface="+mn-ea"/>
              </a:rPr>
              <a:t>]</a:t>
            </a:r>
            <a:r>
              <a:rPr lang="ja-JP" altLang="en-US" sz="1400" dirty="0">
                <a:solidFill>
                  <a:schemeClr val="tx1"/>
                </a:solidFill>
                <a:latin typeface="+mn-ea"/>
                <a:ea typeface="+mn-ea"/>
              </a:rPr>
              <a:t>と</a:t>
            </a:r>
            <a:r>
              <a:rPr lang="en-US" altLang="ja-JP" sz="1400" dirty="0">
                <a:solidFill>
                  <a:schemeClr val="tx1"/>
                </a:solidFill>
                <a:latin typeface="+mn-ea"/>
                <a:ea typeface="+mn-ea"/>
              </a:rPr>
              <a:t>[</a:t>
            </a:r>
            <a:r>
              <a:rPr lang="ja-JP" altLang="en-US" sz="1400" dirty="0">
                <a:solidFill>
                  <a:schemeClr val="tx1"/>
                </a:solidFill>
                <a:latin typeface="+mn-ea"/>
                <a:ea typeface="+mn-ea"/>
              </a:rPr>
              <a:t>添付資料</a:t>
            </a:r>
            <a:r>
              <a:rPr lang="en-US" altLang="ja-JP" sz="1400" dirty="0">
                <a:solidFill>
                  <a:schemeClr val="tx1"/>
                </a:solidFill>
                <a:latin typeface="+mn-ea"/>
                <a:ea typeface="+mn-ea"/>
              </a:rPr>
              <a:t>]</a:t>
            </a:r>
            <a:r>
              <a:rPr lang="ja-JP" altLang="en-US" sz="1400" dirty="0">
                <a:solidFill>
                  <a:schemeClr val="tx1"/>
                </a:solidFill>
                <a:latin typeface="+mn-ea"/>
                <a:ea typeface="+mn-ea"/>
              </a:rPr>
              <a:t>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表示されたタブに入力し、入力内容をチェック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必要に応じて、表示されたメッセージに従い入力内容を修正</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ワークフロー依頼先を選択して登録</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15" name="図 14">
            <a:extLst>
              <a:ext uri="{FF2B5EF4-FFF2-40B4-BE49-F238E27FC236}">
                <a16:creationId xmlns:a16="http://schemas.microsoft.com/office/drawing/2014/main" id="{7567150E-AF4E-7D63-2FA1-C217EC0B289F}"/>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44756" y="1352339"/>
            <a:ext cx="425463" cy="98418"/>
          </a:xfrm>
          <a:prstGeom prst="rect">
            <a:avLst/>
          </a:prstGeom>
        </p:spPr>
      </p:pic>
      <p:pic>
        <p:nvPicPr>
          <p:cNvPr id="16" name="図 15">
            <a:extLst>
              <a:ext uri="{FF2B5EF4-FFF2-40B4-BE49-F238E27FC236}">
                <a16:creationId xmlns:a16="http://schemas.microsoft.com/office/drawing/2014/main" id="{33B3C4F9-C24B-097E-1C86-942C5B8A2D86}"/>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21094" y="2158762"/>
            <a:ext cx="425463" cy="98418"/>
          </a:xfrm>
          <a:prstGeom prst="rect">
            <a:avLst/>
          </a:prstGeom>
        </p:spPr>
      </p:pic>
      <p:sp>
        <p:nvSpPr>
          <p:cNvPr id="6" name="正方形/長方形 5">
            <a:extLst>
              <a:ext uri="{FF2B5EF4-FFF2-40B4-BE49-F238E27FC236}">
                <a16:creationId xmlns:a16="http://schemas.microsoft.com/office/drawing/2014/main" id="{CC286BF6-200B-3A62-2D43-C465A3E7AFC3}"/>
              </a:ext>
            </a:extLst>
          </p:cNvPr>
          <p:cNvSpPr/>
          <p:nvPr/>
        </p:nvSpPr>
        <p:spPr>
          <a:xfrm>
            <a:off x="660400" y="976977"/>
            <a:ext cx="447675" cy="16284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5945BCA2-D079-FEA9-5D88-483223E1C903}"/>
              </a:ext>
            </a:extLst>
          </p:cNvPr>
          <p:cNvSpPr/>
          <p:nvPr/>
        </p:nvSpPr>
        <p:spPr>
          <a:xfrm>
            <a:off x="344893" y="1187015"/>
            <a:ext cx="3717442" cy="66083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AD759FC9-E387-9C7D-3C16-12569F273906}"/>
              </a:ext>
            </a:extLst>
          </p:cNvPr>
          <p:cNvSpPr/>
          <p:nvPr/>
        </p:nvSpPr>
        <p:spPr>
          <a:xfrm>
            <a:off x="2409825" y="976977"/>
            <a:ext cx="324000" cy="16284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47893CEF-29E8-5E3B-6C14-6EC620DFB2D8}"/>
              </a:ext>
            </a:extLst>
          </p:cNvPr>
          <p:cNvSpPr/>
          <p:nvPr/>
        </p:nvSpPr>
        <p:spPr>
          <a:xfrm>
            <a:off x="3792366" y="976977"/>
            <a:ext cx="324000" cy="16284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322576A3-BD78-F401-7FBD-1C4A39F65E3C}"/>
              </a:ext>
            </a:extLst>
          </p:cNvPr>
          <p:cNvSpPr/>
          <p:nvPr/>
        </p:nvSpPr>
        <p:spPr>
          <a:xfrm>
            <a:off x="2107424" y="966329"/>
            <a:ext cx="324000" cy="17349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4" name="07-1-①">
            <a:hlinkClick r:id="" action="ppaction://media"/>
            <a:extLst>
              <a:ext uri="{FF2B5EF4-FFF2-40B4-BE49-F238E27FC236}">
                <a16:creationId xmlns:a16="http://schemas.microsoft.com/office/drawing/2014/main" id="{FCCEA7CE-3A35-3C0C-3541-A05CE2E427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55495"/>
            <a:ext cx="609600" cy="609600"/>
          </a:xfrm>
          <a:prstGeom prst="rect">
            <a:avLst/>
          </a:prstGeom>
        </p:spPr>
      </p:pic>
      <p:pic>
        <p:nvPicPr>
          <p:cNvPr id="14" name="図 13">
            <a:extLst>
              <a:ext uri="{FF2B5EF4-FFF2-40B4-BE49-F238E27FC236}">
                <a16:creationId xmlns:a16="http://schemas.microsoft.com/office/drawing/2014/main" id="{5B92E320-4F97-D38C-B8B8-DC0EA07BC193}"/>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77868" y="1359835"/>
            <a:ext cx="425463" cy="98418"/>
          </a:xfrm>
          <a:prstGeom prst="rect">
            <a:avLst/>
          </a:prstGeom>
        </p:spPr>
      </p:pic>
      <p:pic>
        <p:nvPicPr>
          <p:cNvPr id="17" name="図 16">
            <a:extLst>
              <a:ext uri="{FF2B5EF4-FFF2-40B4-BE49-F238E27FC236}">
                <a16:creationId xmlns:a16="http://schemas.microsoft.com/office/drawing/2014/main" id="{21EE85AD-A5CB-DE7B-07FF-4315A3153519}"/>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3816" y="2161093"/>
            <a:ext cx="425463" cy="98418"/>
          </a:xfrm>
          <a:prstGeom prst="rect">
            <a:avLst/>
          </a:prstGeom>
        </p:spPr>
      </p:pic>
      <p:sp>
        <p:nvSpPr>
          <p:cNvPr id="13" name="正方形/長方形 12">
            <a:extLst>
              <a:ext uri="{FF2B5EF4-FFF2-40B4-BE49-F238E27FC236}">
                <a16:creationId xmlns:a16="http://schemas.microsoft.com/office/drawing/2014/main" id="{1A310384-DCCC-DA8A-12EA-7E3AC71954B8}"/>
              </a:ext>
            </a:extLst>
          </p:cNvPr>
          <p:cNvSpPr/>
          <p:nvPr/>
        </p:nvSpPr>
        <p:spPr>
          <a:xfrm>
            <a:off x="344893" y="2860178"/>
            <a:ext cx="2310588" cy="24224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478110173"/>
      </p:ext>
    </p:extLst>
  </p:cSld>
  <p:clrMapOvr>
    <a:masterClrMapping/>
  </p:clrMapOvr>
  <mc:AlternateContent xmlns:mc="http://schemas.openxmlformats.org/markup-compatibility/2006" xmlns:p14="http://schemas.microsoft.com/office/powerpoint/2010/main">
    <mc:Choice Requires="p14">
      <p:transition spd="med" p14:dur="700" advClick="0" advTm="25610">
        <p:fade/>
      </p:transition>
    </mc:Choice>
    <mc:Fallback xmlns="">
      <p:transition spd="med" advClick="0" advTm="25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9" fill="hold"/>
                                        <p:tgtEl>
                                          <p:spTgt spid="4"/>
                                        </p:tgtEl>
                                      </p:cBhvr>
                                    </p:cmd>
                                  </p:childTnLst>
                                </p:cTn>
                              </p:par>
                              <p:par>
                                <p:cTn id="7" presetID="10" presetClass="entr" presetSubtype="0" fill="hold" grpId="0" nodeType="withEffect">
                                  <p:stCondLst>
                                    <p:cond delay="6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xit" presetSubtype="0" fill="hold" grpId="1" nodeType="withEffect">
                                  <p:stCondLst>
                                    <p:cond delay="950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ntr" presetSubtype="0" fill="hold" grpId="0" nodeType="withEffect">
                                  <p:stCondLst>
                                    <p:cond delay="10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12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12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12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xit" presetSubtype="0" fill="hold" grpId="1" nodeType="withEffect">
                                  <p:stCondLst>
                                    <p:cond delay="1775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grpId="1" nodeType="withEffect">
                                  <p:stCondLst>
                                    <p:cond delay="1775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ntr" presetSubtype="0" fill="hold" grpId="0" nodeType="withEffect">
                                  <p:stCondLst>
                                    <p:cond delay="20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20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P spid="7" grpId="0" animBg="1"/>
      <p:bldP spid="7" grpId="1" animBg="1"/>
      <p:bldP spid="10" grpId="0" animBg="1"/>
      <p:bldP spid="11" grpId="0" animBg="1"/>
      <p:bldP spid="12" grpId="0" animBg="1"/>
      <p:bldP spid="12" grpId="1" animBg="1"/>
      <p:bldP spid="13" grpId="0" animBg="1"/>
      <p:bldP spid="13" grpId="1" animBg="1"/>
    </p:bld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75DAC02-8129-0659-4C69-913063E2E292}"/>
              </a:ext>
            </a:extLst>
          </p:cNvPr>
          <p:cNvPicPr>
            <a:picLocks noChangeAspect="1"/>
          </p:cNvPicPr>
          <p:nvPr/>
        </p:nvPicPr>
        <p:blipFill rotWithShape="1">
          <a:blip r:embed="rId6"/>
          <a:srcRect b="21013"/>
          <a:stretch/>
        </p:blipFill>
        <p:spPr>
          <a:xfrm>
            <a:off x="234652" y="752602"/>
            <a:ext cx="3913971" cy="4095623"/>
          </a:xfrm>
          <a:prstGeom prst="rect">
            <a:avLst/>
          </a:prstGeom>
          <a:ln>
            <a:solidFill>
              <a:schemeClr val="tx1"/>
            </a:solidFill>
          </a:ln>
        </p:spPr>
      </p:pic>
      <p:pic>
        <p:nvPicPr>
          <p:cNvPr id="7" name="図 6">
            <a:extLst>
              <a:ext uri="{FF2B5EF4-FFF2-40B4-BE49-F238E27FC236}">
                <a16:creationId xmlns:a16="http://schemas.microsoft.com/office/drawing/2014/main" id="{996760BD-C955-3ADC-8E76-1FB5F5AFA763}"/>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44756" y="1352339"/>
            <a:ext cx="425463" cy="98418"/>
          </a:xfrm>
          <a:prstGeom prst="rect">
            <a:avLst/>
          </a:prstGeom>
        </p:spPr>
      </p:pic>
      <p:pic>
        <p:nvPicPr>
          <p:cNvPr id="10" name="図 9">
            <a:extLst>
              <a:ext uri="{FF2B5EF4-FFF2-40B4-BE49-F238E27FC236}">
                <a16:creationId xmlns:a16="http://schemas.microsoft.com/office/drawing/2014/main" id="{D38B5DF8-AF1C-905B-8D16-E8EA7E4B0EBE}"/>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21094" y="2158762"/>
            <a:ext cx="425463" cy="98418"/>
          </a:xfrm>
          <a:prstGeom prst="rect">
            <a:avLst/>
          </a:prstGeom>
        </p:spPr>
      </p:pic>
      <p:pic>
        <p:nvPicPr>
          <p:cNvPr id="15" name="図 14">
            <a:extLst>
              <a:ext uri="{FF2B5EF4-FFF2-40B4-BE49-F238E27FC236}">
                <a16:creationId xmlns:a16="http://schemas.microsoft.com/office/drawing/2014/main" id="{A6ADFDE1-FCE5-90F3-3668-7D2CA2C3F55B}"/>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77868" y="1359835"/>
            <a:ext cx="425463" cy="98418"/>
          </a:xfrm>
          <a:prstGeom prst="rect">
            <a:avLst/>
          </a:prstGeom>
        </p:spPr>
      </p:pic>
      <p:pic>
        <p:nvPicPr>
          <p:cNvPr id="16" name="図 15">
            <a:extLst>
              <a:ext uri="{FF2B5EF4-FFF2-40B4-BE49-F238E27FC236}">
                <a16:creationId xmlns:a16="http://schemas.microsoft.com/office/drawing/2014/main" id="{DC19A758-5932-DAD1-6ED6-E4E2DDDE81A1}"/>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3816" y="2161093"/>
            <a:ext cx="425463" cy="98418"/>
          </a:xfrm>
          <a:prstGeom prst="rect">
            <a:avLst/>
          </a:prstGeom>
        </p:spPr>
      </p:pic>
      <p:sp>
        <p:nvSpPr>
          <p:cNvPr id="3" name="テキスト プレースホルダー 2">
            <a:extLst>
              <a:ext uri="{FF2B5EF4-FFF2-40B4-BE49-F238E27FC236}">
                <a16:creationId xmlns:a16="http://schemas.microsoft.com/office/drawing/2014/main" id="{AA76D1AE-3A25-3138-FAB3-72F0DDEA1FFF}"/>
              </a:ext>
            </a:extLst>
          </p:cNvPr>
          <p:cNvSpPr>
            <a:spLocks noGrp="1"/>
          </p:cNvSpPr>
          <p:nvPr>
            <p:ph type="body" sz="quarter" idx="14"/>
          </p:nvPr>
        </p:nvSpPr>
        <p:spPr/>
        <p:txBody>
          <a:bodyPr/>
          <a:lstStyle/>
          <a:p>
            <a:pPr>
              <a:lnSpc>
                <a:spcPct val="90000"/>
              </a:lnSpc>
              <a:spcBef>
                <a:spcPts val="0"/>
              </a:spcBef>
            </a:pPr>
            <a:r>
              <a:rPr lang="en-US" altLang="ja-JP" dirty="0"/>
              <a:t>[</a:t>
            </a:r>
            <a:r>
              <a:rPr lang="ja-JP" altLang="en-US" dirty="0"/>
              <a:t>設定済み患者情報</a:t>
            </a:r>
            <a:r>
              <a:rPr lang="en-US" altLang="ja-JP" dirty="0"/>
              <a:t>]</a:t>
            </a:r>
            <a:r>
              <a:rPr lang="ja-JP" altLang="en-US" dirty="0"/>
              <a:t>が表示されていた場合は、患者情報を踏襲して表示されるため、入力の手間が省けます。表示された値も変更できます。また、ワークフローの担当者以外に、必要に応じて回覧者も設定できます。</a:t>
            </a:r>
          </a:p>
          <a:p>
            <a:pPr>
              <a:lnSpc>
                <a:spcPct val="90000"/>
              </a:lnSpc>
              <a:spcBef>
                <a:spcPts val="0"/>
              </a:spcBef>
            </a:pPr>
            <a:r>
              <a:rPr lang="ja-JP" altLang="en-US" dirty="0"/>
              <a:t>難病指定医は、すべての臨個票の承認または差戻しができますが、協力難病指定医は</a:t>
            </a:r>
            <a:r>
              <a:rPr lang="en-US" altLang="ja-JP" dirty="0"/>
              <a:t>[</a:t>
            </a:r>
            <a:r>
              <a:rPr lang="ja-JP" altLang="en-US" dirty="0"/>
              <a:t>申請種別</a:t>
            </a:r>
            <a:r>
              <a:rPr lang="en-US" altLang="ja-JP" dirty="0"/>
              <a:t>]</a:t>
            </a:r>
            <a:r>
              <a:rPr lang="ja-JP" altLang="en-US" dirty="0"/>
              <a:t>が</a:t>
            </a:r>
            <a:r>
              <a:rPr lang="en-US" altLang="ja-JP" dirty="0"/>
              <a:t>[</a:t>
            </a:r>
            <a:r>
              <a:rPr lang="ja-JP" altLang="en-US" dirty="0"/>
              <a:t>更新</a:t>
            </a:r>
            <a:r>
              <a:rPr lang="en-US" altLang="ja-JP" dirty="0"/>
              <a:t>]</a:t>
            </a:r>
            <a:r>
              <a:rPr lang="ja-JP" altLang="en-US" dirty="0"/>
              <a:t>のものに限られます。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zh-TW" altLang="en-US" dirty="0"/>
              <a:t>臨床調査個人票</a:t>
            </a:r>
            <a:r>
              <a:rPr lang="ja-JP" altLang="en-US" dirty="0"/>
              <a:t>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06023" y="752603"/>
            <a:ext cx="4677788" cy="2489892"/>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疾病検索画面で</a:t>
            </a:r>
            <a:r>
              <a:rPr lang="en-US" altLang="ja-JP" sz="1400" dirty="0">
                <a:solidFill>
                  <a:schemeClr val="tx1"/>
                </a:solidFill>
                <a:latin typeface="+mn-ea"/>
                <a:ea typeface="+mn-ea"/>
              </a:rPr>
              <a:t>[</a:t>
            </a:r>
            <a:r>
              <a:rPr lang="ja-JP" altLang="en-US" sz="1400" dirty="0">
                <a:solidFill>
                  <a:schemeClr val="tx1"/>
                </a:solidFill>
                <a:latin typeface="+mn-ea"/>
                <a:ea typeface="+mn-ea"/>
              </a:rPr>
              <a:t>設定済み患者情報</a:t>
            </a:r>
            <a:r>
              <a:rPr lang="en-US" altLang="ja-JP" sz="1400" dirty="0">
                <a:solidFill>
                  <a:schemeClr val="tx1"/>
                </a:solidFill>
                <a:latin typeface="+mn-ea"/>
                <a:ea typeface="+mn-ea"/>
              </a:rPr>
              <a:t>]</a:t>
            </a:r>
            <a:r>
              <a:rPr lang="ja-JP" altLang="en-US" sz="1400" dirty="0">
                <a:solidFill>
                  <a:schemeClr val="tx1"/>
                </a:solidFill>
                <a:latin typeface="+mn-ea"/>
                <a:ea typeface="+mn-ea"/>
              </a:rPr>
              <a:t>が表示されていた場合は、患者情報を踏襲して表示される。踏襲した値も変更できる。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ワークフローの担当者以外に、必要に応じて回覧者も設定できる。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協力難病指定医は、</a:t>
            </a:r>
            <a:r>
              <a:rPr lang="en-US" altLang="ja-JP" sz="1400" dirty="0">
                <a:solidFill>
                  <a:schemeClr val="tx1"/>
                </a:solidFill>
                <a:latin typeface="+mn-ea"/>
                <a:ea typeface="+mn-ea"/>
              </a:rPr>
              <a:t>[</a:t>
            </a:r>
            <a:r>
              <a:rPr lang="ja-JP" altLang="en-US" sz="1400" dirty="0">
                <a:solidFill>
                  <a:schemeClr val="tx1"/>
                </a:solidFill>
                <a:latin typeface="+mn-ea"/>
                <a:ea typeface="+mn-ea"/>
              </a:rPr>
              <a:t>申請種別</a:t>
            </a:r>
            <a:r>
              <a:rPr lang="en-US" altLang="ja-JP" sz="1400" dirty="0">
                <a:solidFill>
                  <a:schemeClr val="tx1"/>
                </a:solidFill>
                <a:latin typeface="+mn-ea"/>
                <a:ea typeface="+mn-ea"/>
              </a:rPr>
              <a:t>]</a:t>
            </a:r>
            <a:r>
              <a:rPr lang="ja-JP" altLang="en-US" sz="1400" dirty="0">
                <a:solidFill>
                  <a:schemeClr val="tx1"/>
                </a:solidFill>
                <a:latin typeface="+mn-ea"/>
                <a:ea typeface="+mn-ea"/>
              </a:rPr>
              <a:t>が</a:t>
            </a:r>
            <a:r>
              <a:rPr lang="en-US" altLang="ja-JP" sz="1400" dirty="0">
                <a:solidFill>
                  <a:schemeClr val="tx1"/>
                </a:solidFill>
                <a:latin typeface="+mn-ea"/>
                <a:ea typeface="+mn-ea"/>
              </a:rPr>
              <a:t>[</a:t>
            </a:r>
            <a:r>
              <a:rPr lang="ja-JP" altLang="en-US" sz="1400" dirty="0">
                <a:solidFill>
                  <a:schemeClr val="tx1"/>
                </a:solidFill>
                <a:latin typeface="+mn-ea"/>
                <a:ea typeface="+mn-ea"/>
              </a:rPr>
              <a:t>更新</a:t>
            </a:r>
            <a:r>
              <a:rPr lang="en-US" altLang="ja-JP" sz="1400" dirty="0">
                <a:solidFill>
                  <a:schemeClr val="tx1"/>
                </a:solidFill>
                <a:latin typeface="+mn-ea"/>
                <a:ea typeface="+mn-ea"/>
              </a:rPr>
              <a:t>]</a:t>
            </a:r>
            <a:r>
              <a:rPr lang="ja-JP" altLang="en-US" sz="1400" dirty="0">
                <a:solidFill>
                  <a:schemeClr val="tx1"/>
                </a:solidFill>
                <a:latin typeface="+mn-ea"/>
                <a:ea typeface="+mn-ea"/>
              </a:rPr>
              <a:t>の臨個票のみ承認または差戻しできる。</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sp>
        <p:nvSpPr>
          <p:cNvPr id="6" name="正方形/長方形 5">
            <a:extLst>
              <a:ext uri="{FF2B5EF4-FFF2-40B4-BE49-F238E27FC236}">
                <a16:creationId xmlns:a16="http://schemas.microsoft.com/office/drawing/2014/main" id="{55E40678-D0DA-34D8-DFAD-73AF6A2C2712}"/>
              </a:ext>
            </a:extLst>
          </p:cNvPr>
          <p:cNvSpPr/>
          <p:nvPr/>
        </p:nvSpPr>
        <p:spPr>
          <a:xfrm>
            <a:off x="366712" y="1821180"/>
            <a:ext cx="3649028" cy="75057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9" name="正方形/長方形 8">
            <a:extLst>
              <a:ext uri="{FF2B5EF4-FFF2-40B4-BE49-F238E27FC236}">
                <a16:creationId xmlns:a16="http://schemas.microsoft.com/office/drawing/2014/main" id="{D09CE5F8-D8F6-916B-AA07-49D4CB8F58B9}"/>
              </a:ext>
            </a:extLst>
          </p:cNvPr>
          <p:cNvSpPr/>
          <p:nvPr/>
        </p:nvSpPr>
        <p:spPr>
          <a:xfrm>
            <a:off x="366711" y="2577474"/>
            <a:ext cx="1260000" cy="15039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4" name="08-1-①">
            <a:hlinkClick r:id="" action="ppaction://media"/>
            <a:extLst>
              <a:ext uri="{FF2B5EF4-FFF2-40B4-BE49-F238E27FC236}">
                <a16:creationId xmlns:a16="http://schemas.microsoft.com/office/drawing/2014/main" id="{359DA99C-8914-9779-2445-9F4B864D2E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912" y="-657225"/>
            <a:ext cx="609600" cy="609600"/>
          </a:xfrm>
          <a:prstGeom prst="rect">
            <a:avLst/>
          </a:prstGeom>
        </p:spPr>
      </p:pic>
    </p:spTree>
    <p:extLst>
      <p:ext uri="{BB962C8B-B14F-4D97-AF65-F5344CB8AC3E}">
        <p14:creationId xmlns:p14="http://schemas.microsoft.com/office/powerpoint/2010/main" val="1309177421"/>
      </p:ext>
    </p:extLst>
  </p:cSld>
  <p:clrMapOvr>
    <a:masterClrMapping/>
  </p:clrMapOvr>
  <mc:AlternateContent xmlns:mc="http://schemas.openxmlformats.org/markup-compatibility/2006" xmlns:p14="http://schemas.microsoft.com/office/powerpoint/2010/main">
    <mc:Choice Requires="p14">
      <p:transition spd="med" p14:dur="700" advClick="0" advTm="30650">
        <p:fade/>
      </p:transition>
    </mc:Choice>
    <mc:Fallback xmlns="">
      <p:transition spd="med" advClick="0" advTm="30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54" fill="hold"/>
                                        <p:tgtEl>
                                          <p:spTgt spid="4"/>
                                        </p:tgtEl>
                                      </p:cBhvr>
                                    </p:cmd>
                                  </p:childTnLst>
                                </p:cTn>
                              </p:par>
                              <p:par>
                                <p:cTn id="7" presetID="10" presetClass="entr" presetSubtype="0" fill="hold" grpId="0" nodeType="withEffect">
                                  <p:stCondLst>
                                    <p:cond delay="1425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90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253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P spid="9" grpId="0" animBg="1"/>
    </p:bld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難病・小慢">
      <a:majorFont>
        <a:latin typeface="Arial"/>
        <a:ea typeface="Yu Gothic UI"/>
        <a:cs typeface=""/>
      </a:majorFont>
      <a:minorFont>
        <a:latin typeface="Arial"/>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a:noFill/>
          <a:miter lim="800000"/>
          <a:headEnd/>
          <a:tailEnd/>
        </a:ln>
        <a:effectLst/>
      </a:spPr>
      <a:bodyPr wrap="none" rtlCol="0" anchor="ctr" anchorCtr="0">
        <a:noAutofit/>
      </a:bodyPr>
      <a:lstStyle>
        <a:defPPr algn="ctr">
          <a:defRPr kumimoji="1" sz="1800" smtClean="0">
            <a:solidFill>
              <a:schemeClr val="tx1"/>
            </a:solidFill>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2200" smtClean="0">
            <a:solidFill>
              <a:schemeClr val="tx1"/>
            </a:solidFill>
            <a:latin typeface="+mn-ea"/>
            <a:ea typeface="+mn-ea"/>
          </a:defRPr>
        </a:defPPr>
      </a:lstStyle>
    </a:tx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194E74ADC0F794E8926AD2D1F77B682" ma:contentTypeVersion="0" ma:contentTypeDescription="新しいドキュメントを作成します。" ma:contentTypeScope="" ma:versionID="ceb6d0bc6cd796137434d884cee2103a">
  <xsd:schema xmlns:xsd="http://www.w3.org/2001/XMLSchema" xmlns:xs="http://www.w3.org/2001/XMLSchema" xmlns:p="http://schemas.microsoft.com/office/2006/metadata/properties" targetNamespace="http://schemas.microsoft.com/office/2006/metadata/properties" ma:root="true" ma:fieldsID="dea3611c84d8560a9a14a230e5b41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6E6E56-1475-4670-90CB-5C350F2262CA}"/>
</file>

<file path=customXml/itemProps2.xml><?xml version="1.0" encoding="utf-8"?>
<ds:datastoreItem xmlns:ds="http://schemas.openxmlformats.org/officeDocument/2006/customXml" ds:itemID="{78AD1398-06EF-4138-95FE-23BBA476AF92}">
  <ds:schemaRefs>
    <ds:schemaRef ds:uri="http://schemas.microsoft.com/sharepoint/v3/contenttype/forms"/>
  </ds:schemaRefs>
</ds:datastoreItem>
</file>

<file path=customXml/itemProps3.xml><?xml version="1.0" encoding="utf-8"?>
<ds:datastoreItem xmlns:ds="http://schemas.openxmlformats.org/officeDocument/2006/customXml" ds:itemID="{190D6402-1F4B-4D28-9548-BC849BB04977}">
  <ds:schemaRefs>
    <ds:schemaRef ds:uri="69b4350b-1eef-4a6f-a049-314d91b0d56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0cb02d9-cc33-4f7a-b2c7-ae5fd86fdfb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1818</Words>
  <Application>Microsoft Office PowerPoint</Application>
  <PresentationFormat>画面に合わせる (16:9)</PresentationFormat>
  <Paragraphs>146</Paragraphs>
  <Slides>14</Slides>
  <Notes>12</Notes>
  <HiddenSlides>0</HiddenSlides>
  <MMClips>14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Arial</vt:lpstr>
      <vt:lpstr>Wingdings</vt:lpstr>
      <vt:lpstr>Meiryo UI</vt:lpstr>
      <vt:lpstr>HGPｺﾞｼｯｸE</vt:lpstr>
      <vt:lpstr>Yu Gothic UI</vt:lpstr>
      <vt:lpstr>Times New Roman</vt:lpstr>
      <vt:lpstr>標準デザイン</vt:lpstr>
      <vt:lpstr>難病・小慢DBシステム説明動画</vt:lpstr>
      <vt:lpstr>PowerPoint プレゼンテーション</vt:lpstr>
      <vt:lpstr>１. 難病DBで臨個票を新規作成する操作の流れ</vt:lpstr>
      <vt:lpstr>１. 難病DBで臨個票を新規作成する操作の流れ</vt:lpstr>
      <vt:lpstr>PowerPoint プレゼンテーション</vt:lpstr>
      <vt:lpstr>2.1 疾病検索画面</vt:lpstr>
      <vt:lpstr>2.1 疾病検索画面</vt:lpstr>
      <vt:lpstr>2.2 臨床調査個人票作成画面</vt:lpstr>
      <vt:lpstr>2.2 臨床調査個人票作成画面</vt:lpstr>
      <vt:lpstr>2.3 ワークフロー画面</vt:lpstr>
      <vt:lpstr>2.3 ワークフロー画面</vt:lpstr>
      <vt:lpstr>2.4 臨床調査個人票出力画面</vt:lpstr>
      <vt:lpstr>2.4 臨床調査個人票出力画面</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102</cp:revision>
  <dcterms:created xsi:type="dcterms:W3CDTF">2004-05-26T10:25:15Z</dcterms:created>
  <dcterms:modified xsi:type="dcterms:W3CDTF">2023-06-14T00:05:03Z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0x01010084944E33E8263143B85370123BA61DFE</vt:lpwstr>
  </property>
  <property fmtid="{D5CDD505-2E9C-101B-9397-08002B2CF9AE}" pid="3" name="MediaServiceImageTags">
    <vt:lpwstr/>
  </property>
</Properties>
</file>