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handoutMasterIdLst>
    <p:handoutMasterId r:id="rId4"/>
  </p:handoutMasterIdLst>
  <p:sldIdLst>
    <p:sldId id="270" r:id="rId5"/>
    <p:sldId id="271" r:id="rId6"/>
    <p:sldId id="275" r:id="rId7"/>
    <p:sldId id="273" r:id="rId8"/>
    <p:sldId id="281" r:id="rId9"/>
    <p:sldId id="276" r:id="rId10"/>
    <p:sldId id="285" r:id="rId11"/>
    <p:sldId id="284" r:id="rId12"/>
    <p:sldId id="283" r:id="rId13"/>
    <p:sldId id="282" r:id="rId1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0"/>
    <p:restoredTop sz="94660"/>
  </p:normalViewPr>
  <p:slideViewPr>
    <p:cSldViewPr>
      <p:cViewPr varScale="0">
        <p:scale>
          <a:sx n="100" d="100"/>
          <a:sy n="100" d="100"/>
        </p:scale>
        <p:origin x="-786" y="-204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1" hdr="0" dt="0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1"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<?xml version="1.0" encoding="UTF-8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<?xml version="1.0" encoding="UTF-8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<?xml version="1.0" encoding="UTF-8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<?xml version="1.0" encoding="UTF-8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<?xml version="1.0" encoding="UTF-8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<?xml version="1.0" encoding="UTF-8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<?xml version="1.0" encoding="UTF-8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75" name="四角形 10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76" name="四角形 101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77" name="四角形 102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78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403" name="四角形 256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404" name="四角形 257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405" name="四角形 259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0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206" name="四角形 10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07" name="四角形 101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08" name="四角形 102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0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230" name="四角形 24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31" name="四角形 241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32" name="四角形 243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33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252" name="四角形 233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53" name="四角形 234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54" name="四角形 235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55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274" name="四角形 244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75" name="四角形 245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76" name="四角形 247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7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305" name="四角形 10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06" name="四角形 101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07" name="四角形 102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08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335" name="四角形 10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36" name="四角形 101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37" name="四角形 102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38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359" name="四角形 248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60" name="四角形 249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61" name="四角形 25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62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381" name="四角形 252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82" name="四角形 253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383" name="四角形 255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8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ED9F-996B-48CC-BCE8-EC46E2AD5740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736813"/>
            <a:ext cx="8915400" cy="42364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4BC4-1880-4DBC-90A2-45AD48D9DA79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69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69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184A-6A93-4B1E-9921-9DEFB1A7C73C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736813"/>
            <a:ext cx="8915400" cy="428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10C841-B778-45EE-A7A1-B0A6FE078781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95300" y="2948947"/>
            <a:ext cx="89154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4749"/>
            <a:ext cx="89154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28C1-4939-4B36-81AE-1F4170A1D1BC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736815"/>
            <a:ext cx="4301683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70013" y="1736815"/>
            <a:ext cx="4340687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1AAD-657A-4885-864F-5BDB3EF2AA50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9017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9017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6FC7-9060-4F23-99D9-1E1A01F5EEED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8ADC-3A98-4FA4-803B-677A286C67D3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6141-7196-4E9C-8E39-6010AA31D59B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8887" y="273052"/>
            <a:ext cx="5121391" cy="564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700808"/>
            <a:ext cx="3259005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67B3-FA3D-42A3-8CED-97628C5469FA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689140"/>
            <a:ext cx="59436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212643"/>
            <a:ext cx="59436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01209"/>
            <a:ext cx="59436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5B7E-A9E2-432F-A078-FACCBFB58D01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3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3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CE0D9A5B-DD9B-4D5B-82E6-7CF9C15881CB}" type="datetime1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4" y="6237312"/>
            <a:ext cx="2078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10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5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Layout" Target="../slideLayouts/slideLayout1.xml" /><Relationship Id="rId3" Type="http://schemas.openxmlformats.org/officeDocument/2006/relationships/notesSlide" Target="../notesSlides/notesSlide6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7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8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タイトル 1"/>
          <p:cNvSpPr>
            <a:spLocks noGrp="1"/>
          </p:cNvSpPr>
          <p:nvPr>
            <p:ph type="ctrTitle" idx="0"/>
          </p:nvPr>
        </p:nvSpPr>
        <p:spPr>
          <a:xfrm>
            <a:off x="277248" y="69000"/>
            <a:ext cx="3890926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事前学習シート①</a:t>
            </a:r>
            <a:endParaRPr kumimoji="1" lang="ja-JP" altLang="en-US" dirty="0"/>
          </a:p>
        </p:txBody>
      </p:sp>
      <p:sp>
        <p:nvSpPr>
          <p:cNvPr id="1113" name="サブタイトル 2"/>
          <p:cNvSpPr>
            <a:spLocks noGrp="1"/>
          </p:cNvSpPr>
          <p:nvPr>
            <p:ph type="subTitle" idx="1"/>
          </p:nvPr>
        </p:nvSpPr>
        <p:spPr>
          <a:xfrm>
            <a:off x="105385" y="549000"/>
            <a:ext cx="3119615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ctr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～鹿角地域について調べよう～</a:t>
            </a:r>
            <a:endParaRPr kumimoji="1" lang="ja-JP" altLang="en-US" sz="1945"/>
          </a:p>
        </p:txBody>
      </p:sp>
      <p:sp>
        <p:nvSpPr>
          <p:cNvPr id="1114" name="タイトル 14"/>
          <p:cNvSpPr/>
          <p:nvPr/>
        </p:nvSpPr>
        <p:spPr>
          <a:xfrm>
            <a:off x="4575787" y="261395"/>
            <a:ext cx="5064273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氏名__________________＿＿＿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15" name="サブタイトル 15"/>
          <p:cNvSpPr/>
          <p:nvPr/>
        </p:nvSpPr>
        <p:spPr>
          <a:xfrm>
            <a:off x="345000" y="1347711"/>
            <a:ext cx="4451301" cy="3532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Q１．</a:t>
            </a:r>
            <a:r>
              <a:rPr kumimoji="1" lang="ja-JP" altLang="en-US" sz="1200"/>
              <a:t>鹿角市、小坂町はどこにあ</a:t>
            </a:r>
            <a:r>
              <a:rPr kumimoji="1" lang="ja-JP" altLang="en-US" sz="1200"/>
              <a:t>るの？面積はどのくら</a:t>
            </a:r>
            <a:r>
              <a:rPr kumimoji="1" lang="ja-JP" altLang="en-US" sz="1200"/>
              <a:t>い？</a:t>
            </a:r>
            <a:endParaRPr kumimoji="1" lang="ja-JP" altLang="en-US" sz="1200"/>
          </a:p>
        </p:txBody>
      </p:sp>
      <p:sp>
        <p:nvSpPr>
          <p:cNvPr id="1116" name="サブタイトル 22"/>
          <p:cNvSpPr/>
          <p:nvPr/>
        </p:nvSpPr>
        <p:spPr>
          <a:xfrm>
            <a:off x="417000" y="4081388"/>
            <a:ext cx="4076410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Q３．</a:t>
            </a:r>
            <a:r>
              <a:rPr kumimoji="1" lang="ja-JP" altLang="en-US" sz="1200"/>
              <a:t>２０４０年、鹿角市、小坂町の予想人口は何人？</a:t>
            </a:r>
            <a:endParaRPr kumimoji="1" lang="ja-JP" altLang="en-US" sz="1200"/>
          </a:p>
        </p:txBody>
      </p:sp>
      <p:sp>
        <p:nvSpPr>
          <p:cNvPr id="1117" name="サブタイトル 23"/>
          <p:cNvSpPr/>
          <p:nvPr/>
        </p:nvSpPr>
        <p:spPr>
          <a:xfrm>
            <a:off x="417000" y="5445000"/>
            <a:ext cx="3753436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Q４．</a:t>
            </a:r>
            <a:r>
              <a:rPr kumimoji="1" lang="ja-JP" altLang="en-US" sz="1200"/>
              <a:t>鹿角市、小坂町の有名な</a:t>
            </a:r>
            <a:r>
              <a:rPr kumimoji="1" lang="ja-JP" altLang="en-US" sz="1200"/>
              <a:t>観光スポットは</a:t>
            </a:r>
            <a:r>
              <a:rPr kumimoji="1" lang="ja-JP" altLang="en-US" sz="1200"/>
              <a:t>？</a:t>
            </a:r>
            <a:endParaRPr kumimoji="1" lang="ja-JP" altLang="en-US" sz="1200"/>
          </a:p>
        </p:txBody>
      </p:sp>
      <p:sp>
        <p:nvSpPr>
          <p:cNvPr id="1118" name="サブタイトル 28"/>
          <p:cNvSpPr/>
          <p:nvPr/>
        </p:nvSpPr>
        <p:spPr>
          <a:xfrm>
            <a:off x="5168716" y="1317000"/>
            <a:ext cx="4100171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Ｑ５．鹿角市、小坂町の</a:t>
            </a:r>
            <a:r>
              <a:rPr kumimoji="1" lang="ja-JP" altLang="en-US" sz="1200"/>
              <a:t>有名なお祭りやイベントは</a:t>
            </a:r>
            <a:r>
              <a:rPr kumimoji="1" lang="ja-JP" altLang="en-US" sz="1200"/>
              <a:t>？</a:t>
            </a:r>
            <a:endParaRPr kumimoji="1" lang="ja-JP" altLang="en-US"/>
          </a:p>
        </p:txBody>
      </p:sp>
      <p:sp>
        <p:nvSpPr>
          <p:cNvPr id="1119" name="サブタイトル 29"/>
          <p:cNvSpPr/>
          <p:nvPr/>
        </p:nvSpPr>
        <p:spPr>
          <a:xfrm>
            <a:off x="5168716" y="2712768"/>
            <a:ext cx="4368844" cy="3044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Ｑ６．</a:t>
            </a:r>
            <a:r>
              <a:rPr kumimoji="1" lang="ja-JP" altLang="en-US" sz="1200"/>
              <a:t>鹿角市、小坂町の人気なお土産や郷土料理は？</a:t>
            </a:r>
            <a:endParaRPr kumimoji="1" lang="ja-JP" altLang="en-US" sz="1200"/>
          </a:p>
        </p:txBody>
      </p:sp>
      <p:sp>
        <p:nvSpPr>
          <p:cNvPr id="1120" name="サブタイトル 30"/>
          <p:cNvSpPr/>
          <p:nvPr/>
        </p:nvSpPr>
        <p:spPr>
          <a:xfrm>
            <a:off x="5169000" y="4081388"/>
            <a:ext cx="3753436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Ｑ７．その他、気になることを調べてみよう！</a:t>
            </a:r>
            <a:endParaRPr kumimoji="1" lang="ja-JP" altLang="en-US" sz="1200"/>
          </a:p>
        </p:txBody>
      </p:sp>
      <p:sp>
        <p:nvSpPr>
          <p:cNvPr id="1121" name="図形 34"/>
          <p:cNvSpPr/>
          <p:nvPr/>
        </p:nvSpPr>
        <p:spPr>
          <a:xfrm>
            <a:off x="5263761" y="4372023"/>
            <a:ext cx="4374567" cy="221538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200"/>
          </a:p>
        </p:txBody>
      </p:sp>
      <p:grpSp>
        <p:nvGrpSpPr>
          <p:cNvPr id="1122" name="グループ 157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123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124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grpSp>
        <p:nvGrpSpPr>
          <p:cNvPr id="1125" name="グループ 162"/>
          <p:cNvGrpSpPr/>
          <p:nvPr/>
        </p:nvGrpSpPr>
        <p:grpSpPr>
          <a:xfrm>
            <a:off x="8550140" y="5301000"/>
            <a:ext cx="1442932" cy="1584000"/>
            <a:chOff x="8550140" y="5301000"/>
            <a:chExt cx="1442932" cy="1584000"/>
          </a:xfrm>
        </p:grpSpPr>
        <p:pic>
          <p:nvPicPr>
            <p:cNvPr id="1126" name="図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1696" y="5301000"/>
              <a:ext cx="827304" cy="1375010"/>
            </a:xfrm>
            <a:prstGeom prst="rect">
              <a:avLst/>
            </a:prstGeom>
          </p:spPr>
        </p:pic>
        <p:sp>
          <p:nvSpPr>
            <p:cNvPr id="1127" name="テキスト 160"/>
            <p:cNvSpPr txBox="1"/>
            <p:nvPr/>
          </p:nvSpPr>
          <p:spPr>
            <a:xfrm>
              <a:off x="8550140" y="6655061"/>
              <a:ext cx="1442932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鹿角市たんぽ小町ちゃん</a:t>
              </a:r>
              <a:endParaRPr lang="ja-JP" altLang="en-US" sz="800"/>
            </a:p>
          </p:txBody>
        </p:sp>
      </p:grpSp>
      <p:sp>
        <p:nvSpPr>
          <p:cNvPr id="1128" name="テキスト 224"/>
          <p:cNvSpPr txBox="1"/>
          <p:nvPr/>
        </p:nvSpPr>
        <p:spPr>
          <a:xfrm>
            <a:off x="417000" y="2720894"/>
            <a:ext cx="3234156" cy="276106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200"/>
              <a:t>Q２. 鹿角市、小坂町の現在の人口は何人？</a:t>
            </a:r>
            <a:endParaRPr lang="ja-JP" altLang="en-US" sz="1200"/>
          </a:p>
        </p:txBody>
      </p:sp>
      <p:sp>
        <p:nvSpPr>
          <p:cNvPr id="1129" name="テキスト 231"/>
          <p:cNvSpPr txBox="1"/>
          <p:nvPr/>
        </p:nvSpPr>
        <p:spPr>
          <a:xfrm>
            <a:off x="7620000" y="1914525"/>
            <a:ext cx="1920560" cy="427461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endParaRPr lang="ja-JP" altLang="en-US" sz="1050"/>
          </a:p>
        </p:txBody>
      </p:sp>
      <p:grpSp>
        <p:nvGrpSpPr>
          <p:cNvPr id="1130" name="グループ 240"/>
          <p:cNvGrpSpPr/>
          <p:nvPr/>
        </p:nvGrpSpPr>
        <p:grpSpPr>
          <a:xfrm>
            <a:off x="417000" y="4396140"/>
            <a:ext cx="2116180" cy="1042508"/>
            <a:chOff x="-3039000" y="2997000"/>
            <a:chExt cx="2890190" cy="1042508"/>
          </a:xfrm>
        </p:grpSpPr>
        <p:sp>
          <p:nvSpPr>
            <p:cNvPr id="1131" name="図形 233"/>
            <p:cNvSpPr/>
            <p:nvPr/>
          </p:nvSpPr>
          <p:spPr>
            <a:xfrm>
              <a:off x="-3039000" y="2997000"/>
              <a:ext cx="2890190" cy="1042508"/>
            </a:xfrm>
            <a:prstGeom prst="roundRect">
              <a:avLst/>
            </a:prstGeom>
            <a:ln w="12700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p>
              <a:pPr algn="l">
                <a:defRPr lang="ja-JP" altLang="en-US"/>
              </a:pPr>
              <a:endParaRPr lang="ja-JP" altLang="en-US" sz="1050"/>
            </a:p>
          </p:txBody>
        </p:sp>
        <p:sp>
          <p:nvSpPr>
            <p:cNvPr id="1132" name="テキスト 180"/>
            <p:cNvSpPr txBox="1"/>
            <p:nvPr/>
          </p:nvSpPr>
          <p:spPr>
            <a:xfrm>
              <a:off x="-2967000" y="3046434"/>
              <a:ext cx="722662" cy="22993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900" b="1"/>
                <a:t>鹿角市</a:t>
              </a:r>
              <a:endParaRPr lang="ja-JP" altLang="en-US" b="1"/>
            </a:p>
          </p:txBody>
        </p:sp>
      </p:grpSp>
      <p:grpSp>
        <p:nvGrpSpPr>
          <p:cNvPr id="1133" name="グループ 246"/>
          <p:cNvGrpSpPr/>
          <p:nvPr/>
        </p:nvGrpSpPr>
        <p:grpSpPr>
          <a:xfrm>
            <a:off x="461518" y="5727523"/>
            <a:ext cx="2071662" cy="1042508"/>
            <a:chOff x="-3039000" y="2997000"/>
            <a:chExt cx="2890190" cy="1042508"/>
          </a:xfrm>
        </p:grpSpPr>
        <p:sp>
          <p:nvSpPr>
            <p:cNvPr id="1134" name="図形 233"/>
            <p:cNvSpPr/>
            <p:nvPr/>
          </p:nvSpPr>
          <p:spPr>
            <a:xfrm>
              <a:off x="-3039000" y="2997000"/>
              <a:ext cx="2890190" cy="1042508"/>
            </a:xfrm>
            <a:prstGeom prst="roundRect">
              <a:avLst/>
            </a:prstGeom>
            <a:ln w="12700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p>
              <a:pPr algn="l">
                <a:defRPr lang="ja-JP" altLang="en-US"/>
              </a:pPr>
              <a:endParaRPr lang="ja-JP" altLang="en-US" sz="1050"/>
            </a:p>
          </p:txBody>
        </p:sp>
        <p:sp>
          <p:nvSpPr>
            <p:cNvPr id="1135" name="テキスト 180"/>
            <p:cNvSpPr txBox="1"/>
            <p:nvPr/>
          </p:nvSpPr>
          <p:spPr>
            <a:xfrm>
              <a:off x="-2967000" y="3046434"/>
              <a:ext cx="738191" cy="22993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900" b="1"/>
                <a:t>鹿角市</a:t>
              </a:r>
              <a:endParaRPr lang="ja-JP" altLang="en-US" b="1"/>
            </a:p>
          </p:txBody>
        </p:sp>
      </p:grpSp>
      <p:grpSp>
        <p:nvGrpSpPr>
          <p:cNvPr id="1136" name="グループ 229"/>
          <p:cNvGrpSpPr/>
          <p:nvPr/>
        </p:nvGrpSpPr>
        <p:grpSpPr>
          <a:xfrm>
            <a:off x="417000" y="3046434"/>
            <a:ext cx="4276878" cy="1050623"/>
            <a:chOff x="417000" y="3046434"/>
            <a:chExt cx="4276878" cy="1050623"/>
          </a:xfrm>
        </p:grpSpPr>
        <p:grpSp>
          <p:nvGrpSpPr>
            <p:cNvPr id="1137" name="グループ 236"/>
            <p:cNvGrpSpPr/>
            <p:nvPr/>
          </p:nvGrpSpPr>
          <p:grpSpPr>
            <a:xfrm>
              <a:off x="417000" y="3046434"/>
              <a:ext cx="2116180" cy="1042508"/>
              <a:chOff x="-3039000" y="2997000"/>
              <a:chExt cx="2890190" cy="1042508"/>
            </a:xfrm>
          </p:grpSpPr>
          <p:sp>
            <p:nvSpPr>
              <p:cNvPr id="1138" name="図形 233"/>
              <p:cNvSpPr/>
              <p:nvPr/>
            </p:nvSpPr>
            <p:spPr>
              <a:xfrm>
                <a:off x="-3039000" y="2997000"/>
                <a:ext cx="2890190" cy="1042508"/>
              </a:xfrm>
              <a:prstGeom prst="roundRect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p>
                <a:pPr algn="l">
                  <a:defRPr lang="ja-JP" altLang="en-US"/>
                </a:pPr>
                <a:endParaRPr lang="ja-JP" altLang="en-US" sz="1050"/>
              </a:p>
            </p:txBody>
          </p:sp>
          <p:sp>
            <p:nvSpPr>
              <p:cNvPr id="1139" name="テキスト 180"/>
              <p:cNvSpPr txBox="1"/>
              <p:nvPr/>
            </p:nvSpPr>
            <p:spPr>
              <a:xfrm>
                <a:off x="-2967000" y="3046434"/>
                <a:ext cx="722662" cy="2299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p>
                <a:pPr>
                  <a:defRPr lang="ja-JP" altLang="en-US"/>
                </a:pPr>
                <a:r>
                  <a:rPr lang="ja-JP" altLang="en-US" sz="900" b="1"/>
                  <a:t>鹿角市</a:t>
                </a:r>
                <a:endParaRPr lang="ja-JP" altLang="en-US" b="1"/>
              </a:p>
            </p:txBody>
          </p:sp>
        </p:grpSp>
        <p:grpSp>
          <p:nvGrpSpPr>
            <p:cNvPr id="1140" name="グループ 256"/>
            <p:cNvGrpSpPr/>
            <p:nvPr/>
          </p:nvGrpSpPr>
          <p:grpSpPr>
            <a:xfrm>
              <a:off x="2577698" y="3054549"/>
              <a:ext cx="2116180" cy="1042508"/>
              <a:chOff x="2577698" y="3054549"/>
              <a:chExt cx="2116180" cy="1042508"/>
            </a:xfrm>
          </p:grpSpPr>
          <p:sp>
            <p:nvSpPr>
              <p:cNvPr id="1141" name="図形 252"/>
              <p:cNvSpPr/>
              <p:nvPr/>
            </p:nvSpPr>
            <p:spPr>
              <a:xfrm>
                <a:off x="2577698" y="3054549"/>
                <a:ext cx="2116180" cy="1042508"/>
              </a:xfrm>
              <a:prstGeom prst="roundRect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p>
                <a:pPr algn="l">
                  <a:defRPr lang="ja-JP" altLang="en-US"/>
                </a:pPr>
                <a:endParaRPr lang="ja-JP" altLang="en-US" sz="1050"/>
              </a:p>
            </p:txBody>
          </p:sp>
          <p:sp>
            <p:nvSpPr>
              <p:cNvPr id="1142" name="テキスト 253"/>
              <p:cNvSpPr txBox="1"/>
              <p:nvPr/>
            </p:nvSpPr>
            <p:spPr>
              <a:xfrm>
                <a:off x="2638425" y="3095868"/>
                <a:ext cx="529129" cy="2299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p>
                <a:pPr>
                  <a:defRPr lang="ja-JP" altLang="en-US"/>
                </a:pPr>
                <a:r>
                  <a:rPr lang="ja-JP" altLang="en-US" sz="900" b="1"/>
                  <a:t>小坂町</a:t>
                </a:r>
                <a:endParaRPr lang="ja-JP" altLang="en-US" sz="900" b="1"/>
              </a:p>
            </p:txBody>
          </p:sp>
        </p:grpSp>
      </p:grpSp>
      <p:grpSp>
        <p:nvGrpSpPr>
          <p:cNvPr id="1143" name="グループ 258"/>
          <p:cNvGrpSpPr/>
          <p:nvPr/>
        </p:nvGrpSpPr>
        <p:grpSpPr>
          <a:xfrm>
            <a:off x="2577698" y="4372023"/>
            <a:ext cx="2176907" cy="1042508"/>
            <a:chOff x="2577698" y="3054549"/>
            <a:chExt cx="2116180" cy="1042508"/>
          </a:xfrm>
        </p:grpSpPr>
        <p:sp>
          <p:nvSpPr>
            <p:cNvPr id="1144" name="図形 252"/>
            <p:cNvSpPr/>
            <p:nvPr/>
          </p:nvSpPr>
          <p:spPr>
            <a:xfrm>
              <a:off x="2577698" y="3054549"/>
              <a:ext cx="2116180" cy="1042508"/>
            </a:xfrm>
            <a:prstGeom prst="roundRect">
              <a:avLst/>
            </a:prstGeom>
            <a:ln w="12700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p>
              <a:pPr algn="l">
                <a:defRPr lang="ja-JP" altLang="en-US"/>
              </a:pPr>
              <a:endParaRPr lang="ja-JP" altLang="en-US" sz="1050"/>
            </a:p>
          </p:txBody>
        </p:sp>
        <p:sp>
          <p:nvSpPr>
            <p:cNvPr id="1145" name="テキスト 253"/>
            <p:cNvSpPr txBox="1"/>
            <p:nvPr/>
          </p:nvSpPr>
          <p:spPr>
            <a:xfrm>
              <a:off x="2638425" y="3095868"/>
              <a:ext cx="514369" cy="22993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900" b="1"/>
                <a:t>小坂町</a:t>
              </a:r>
              <a:endParaRPr lang="ja-JP" altLang="en-US" sz="900" b="1"/>
            </a:p>
          </p:txBody>
        </p:sp>
      </p:grpSp>
      <p:grpSp>
        <p:nvGrpSpPr>
          <p:cNvPr id="1146" name="グループ 264"/>
          <p:cNvGrpSpPr/>
          <p:nvPr/>
        </p:nvGrpSpPr>
        <p:grpSpPr>
          <a:xfrm>
            <a:off x="2671259" y="5727523"/>
            <a:ext cx="2116180" cy="1042508"/>
            <a:chOff x="2577698" y="3054549"/>
            <a:chExt cx="2116180" cy="1042508"/>
          </a:xfrm>
        </p:grpSpPr>
        <p:sp>
          <p:nvSpPr>
            <p:cNvPr id="1147" name="図形 252"/>
            <p:cNvSpPr/>
            <p:nvPr/>
          </p:nvSpPr>
          <p:spPr>
            <a:xfrm>
              <a:off x="2577698" y="3054549"/>
              <a:ext cx="2116180" cy="1042508"/>
            </a:xfrm>
            <a:prstGeom prst="roundRect">
              <a:avLst/>
            </a:prstGeom>
            <a:ln w="12700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p>
              <a:pPr algn="l">
                <a:defRPr lang="ja-JP" altLang="en-US"/>
              </a:pPr>
              <a:endParaRPr lang="ja-JP" altLang="en-US" sz="1050"/>
            </a:p>
          </p:txBody>
        </p:sp>
        <p:sp>
          <p:nvSpPr>
            <p:cNvPr id="1148" name="テキスト 253"/>
            <p:cNvSpPr txBox="1"/>
            <p:nvPr/>
          </p:nvSpPr>
          <p:spPr>
            <a:xfrm>
              <a:off x="2638425" y="3095868"/>
              <a:ext cx="529129" cy="22993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900" b="1"/>
                <a:t>小坂町</a:t>
              </a:r>
              <a:endParaRPr lang="ja-JP" altLang="en-US" sz="900" b="1"/>
            </a:p>
          </p:txBody>
        </p:sp>
      </p:grpSp>
      <p:sp>
        <p:nvSpPr>
          <p:cNvPr id="1149" name="図形 267"/>
          <p:cNvSpPr/>
          <p:nvPr/>
        </p:nvSpPr>
        <p:spPr>
          <a:xfrm>
            <a:off x="2582136" y="5727523"/>
            <a:ext cx="2205150" cy="1042508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050"/>
          </a:p>
        </p:txBody>
      </p:sp>
      <p:sp>
        <p:nvSpPr>
          <p:cNvPr id="1150" name="テキスト 268"/>
          <p:cNvSpPr txBox="1"/>
          <p:nvPr/>
        </p:nvSpPr>
        <p:spPr>
          <a:xfrm>
            <a:off x="2731986" y="5768842"/>
            <a:ext cx="529129" cy="2299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900" b="1"/>
              <a:t>小坂町</a:t>
            </a:r>
            <a:endParaRPr lang="ja-JP" altLang="en-US" sz="900" b="1"/>
          </a:p>
        </p:txBody>
      </p:sp>
      <p:grpSp>
        <p:nvGrpSpPr>
          <p:cNvPr id="1151" name="グループ 231"/>
          <p:cNvGrpSpPr/>
          <p:nvPr/>
        </p:nvGrpSpPr>
        <p:grpSpPr>
          <a:xfrm>
            <a:off x="5260683" y="1662145"/>
            <a:ext cx="4276878" cy="1050623"/>
            <a:chOff x="417000" y="3046434"/>
            <a:chExt cx="4276878" cy="1050623"/>
          </a:xfrm>
        </p:grpSpPr>
        <p:grpSp>
          <p:nvGrpSpPr>
            <p:cNvPr id="1152" name="グループ 236"/>
            <p:cNvGrpSpPr/>
            <p:nvPr/>
          </p:nvGrpSpPr>
          <p:grpSpPr>
            <a:xfrm>
              <a:off x="417000" y="3046434"/>
              <a:ext cx="2116180" cy="1042508"/>
              <a:chOff x="-3039000" y="2997000"/>
              <a:chExt cx="2890190" cy="1042508"/>
            </a:xfrm>
          </p:grpSpPr>
          <p:sp>
            <p:nvSpPr>
              <p:cNvPr id="1153" name="図形 233"/>
              <p:cNvSpPr/>
              <p:nvPr/>
            </p:nvSpPr>
            <p:spPr>
              <a:xfrm>
                <a:off x="-3039000" y="2997000"/>
                <a:ext cx="2890190" cy="1042508"/>
              </a:xfrm>
              <a:prstGeom prst="roundRect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p>
                <a:pPr algn="l">
                  <a:defRPr lang="ja-JP" altLang="en-US"/>
                </a:pPr>
                <a:endParaRPr lang="ja-JP" altLang="en-US" sz="1050"/>
              </a:p>
            </p:txBody>
          </p:sp>
          <p:sp>
            <p:nvSpPr>
              <p:cNvPr id="1154" name="テキスト 180"/>
              <p:cNvSpPr txBox="1"/>
              <p:nvPr/>
            </p:nvSpPr>
            <p:spPr>
              <a:xfrm>
                <a:off x="-2967000" y="3046434"/>
                <a:ext cx="722662" cy="2299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p>
                <a:pPr>
                  <a:defRPr lang="ja-JP" altLang="en-US"/>
                </a:pPr>
                <a:r>
                  <a:rPr lang="ja-JP" altLang="en-US" sz="900" b="1"/>
                  <a:t>鹿角市</a:t>
                </a:r>
                <a:endParaRPr lang="ja-JP" altLang="en-US" b="1"/>
              </a:p>
            </p:txBody>
          </p:sp>
        </p:grpSp>
        <p:grpSp>
          <p:nvGrpSpPr>
            <p:cNvPr id="1155" name="グループ 256"/>
            <p:cNvGrpSpPr/>
            <p:nvPr/>
          </p:nvGrpSpPr>
          <p:grpSpPr>
            <a:xfrm>
              <a:off x="2577698" y="3054549"/>
              <a:ext cx="2116180" cy="1042508"/>
              <a:chOff x="2577698" y="3054549"/>
              <a:chExt cx="2116180" cy="1042508"/>
            </a:xfrm>
          </p:grpSpPr>
          <p:sp>
            <p:nvSpPr>
              <p:cNvPr id="1156" name="図形 252"/>
              <p:cNvSpPr/>
              <p:nvPr/>
            </p:nvSpPr>
            <p:spPr>
              <a:xfrm>
                <a:off x="2577698" y="3054549"/>
                <a:ext cx="2116180" cy="1042508"/>
              </a:xfrm>
              <a:prstGeom prst="roundRect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p>
                <a:pPr algn="l">
                  <a:defRPr lang="ja-JP" altLang="en-US"/>
                </a:pPr>
                <a:endParaRPr lang="ja-JP" altLang="en-US" sz="1050"/>
              </a:p>
            </p:txBody>
          </p:sp>
          <p:sp>
            <p:nvSpPr>
              <p:cNvPr id="1157" name="テキスト 253"/>
              <p:cNvSpPr txBox="1"/>
              <p:nvPr/>
            </p:nvSpPr>
            <p:spPr>
              <a:xfrm>
                <a:off x="2638425" y="3095868"/>
                <a:ext cx="529129" cy="2299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p>
                <a:pPr>
                  <a:defRPr lang="ja-JP" altLang="en-US"/>
                </a:pPr>
                <a:r>
                  <a:rPr lang="ja-JP" altLang="en-US" sz="900" b="1"/>
                  <a:t>小坂町</a:t>
                </a:r>
                <a:endParaRPr lang="ja-JP" altLang="en-US" sz="900" b="1"/>
              </a:p>
            </p:txBody>
          </p:sp>
        </p:grpSp>
      </p:grpSp>
      <p:grpSp>
        <p:nvGrpSpPr>
          <p:cNvPr id="1158" name="グループ 238"/>
          <p:cNvGrpSpPr/>
          <p:nvPr/>
        </p:nvGrpSpPr>
        <p:grpSpPr>
          <a:xfrm>
            <a:off x="5260683" y="2997000"/>
            <a:ext cx="4276878" cy="1050623"/>
            <a:chOff x="417000" y="3046434"/>
            <a:chExt cx="4276878" cy="1050623"/>
          </a:xfrm>
        </p:grpSpPr>
        <p:grpSp>
          <p:nvGrpSpPr>
            <p:cNvPr id="1159" name="グループ 236"/>
            <p:cNvGrpSpPr/>
            <p:nvPr/>
          </p:nvGrpSpPr>
          <p:grpSpPr>
            <a:xfrm>
              <a:off x="417000" y="3046434"/>
              <a:ext cx="2116180" cy="1042508"/>
              <a:chOff x="-3039000" y="2997000"/>
              <a:chExt cx="2890190" cy="1042508"/>
            </a:xfrm>
          </p:grpSpPr>
          <p:sp>
            <p:nvSpPr>
              <p:cNvPr id="1160" name="図形 233"/>
              <p:cNvSpPr/>
              <p:nvPr/>
            </p:nvSpPr>
            <p:spPr>
              <a:xfrm>
                <a:off x="-3039000" y="2997000"/>
                <a:ext cx="2890190" cy="1042508"/>
              </a:xfrm>
              <a:prstGeom prst="roundRect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p>
                <a:pPr algn="l">
                  <a:defRPr lang="ja-JP" altLang="en-US"/>
                </a:pPr>
                <a:endParaRPr lang="ja-JP" altLang="en-US" sz="1050"/>
              </a:p>
            </p:txBody>
          </p:sp>
          <p:sp>
            <p:nvSpPr>
              <p:cNvPr id="1161" name="テキスト 180"/>
              <p:cNvSpPr txBox="1"/>
              <p:nvPr/>
            </p:nvSpPr>
            <p:spPr>
              <a:xfrm>
                <a:off x="-2967000" y="3046434"/>
                <a:ext cx="722662" cy="2299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p>
                <a:pPr>
                  <a:defRPr lang="ja-JP" altLang="en-US"/>
                </a:pPr>
                <a:r>
                  <a:rPr lang="ja-JP" altLang="en-US" sz="900" b="1"/>
                  <a:t>鹿角市</a:t>
                </a:r>
                <a:endParaRPr lang="ja-JP" altLang="en-US" b="1"/>
              </a:p>
            </p:txBody>
          </p:sp>
        </p:grpSp>
        <p:grpSp>
          <p:nvGrpSpPr>
            <p:cNvPr id="1162" name="グループ 256"/>
            <p:cNvGrpSpPr/>
            <p:nvPr/>
          </p:nvGrpSpPr>
          <p:grpSpPr>
            <a:xfrm>
              <a:off x="2577698" y="3054549"/>
              <a:ext cx="2116180" cy="1042508"/>
              <a:chOff x="2577698" y="3054549"/>
              <a:chExt cx="2116180" cy="1042508"/>
            </a:xfrm>
          </p:grpSpPr>
          <p:sp>
            <p:nvSpPr>
              <p:cNvPr id="1163" name="図形 252"/>
              <p:cNvSpPr/>
              <p:nvPr/>
            </p:nvSpPr>
            <p:spPr>
              <a:xfrm>
                <a:off x="2577698" y="3054549"/>
                <a:ext cx="2116180" cy="1042508"/>
              </a:xfrm>
              <a:prstGeom prst="roundRect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p>
                <a:pPr algn="l">
                  <a:defRPr lang="ja-JP" altLang="en-US"/>
                </a:pPr>
                <a:endParaRPr lang="ja-JP" altLang="en-US" sz="1050"/>
              </a:p>
            </p:txBody>
          </p:sp>
          <p:sp>
            <p:nvSpPr>
              <p:cNvPr id="1164" name="テキスト 253"/>
              <p:cNvSpPr txBox="1"/>
              <p:nvPr/>
            </p:nvSpPr>
            <p:spPr>
              <a:xfrm>
                <a:off x="2638425" y="3095868"/>
                <a:ext cx="529129" cy="2299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p>
                <a:pPr>
                  <a:defRPr lang="ja-JP" altLang="en-US"/>
                </a:pPr>
                <a:r>
                  <a:rPr lang="ja-JP" altLang="en-US" sz="900" b="1"/>
                  <a:t>小坂町</a:t>
                </a:r>
                <a:endParaRPr lang="ja-JP" altLang="en-US" sz="900" b="1"/>
              </a:p>
            </p:txBody>
          </p:sp>
        </p:grpSp>
      </p:grpSp>
      <p:sp>
        <p:nvSpPr>
          <p:cNvPr id="1165" name="テキスト 234"/>
          <p:cNvSpPr txBox="1"/>
          <p:nvPr/>
        </p:nvSpPr>
        <p:spPr>
          <a:xfrm>
            <a:off x="5313363" y="4437357"/>
            <a:ext cx="4226932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/>
              <a:t>例：鹿角地域には世界遺産やユネスコ無形文化遺産はあるかな？</a:t>
            </a:r>
            <a:endParaRPr lang="ja-JP" altLang="en-US" sz="1050"/>
          </a:p>
        </p:txBody>
      </p:sp>
      <p:sp>
        <p:nvSpPr>
          <p:cNvPr id="1166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930369" y="6492875"/>
            <a:ext cx="4446494" cy="365125"/>
          </a:xfrm>
        </p:spPr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grpSp>
        <p:nvGrpSpPr>
          <p:cNvPr id="1167" name="グループ 268"/>
          <p:cNvGrpSpPr/>
          <p:nvPr/>
        </p:nvGrpSpPr>
        <p:grpSpPr>
          <a:xfrm>
            <a:off x="439259" y="1678386"/>
            <a:ext cx="4276878" cy="1050623"/>
            <a:chOff x="417000" y="3046434"/>
            <a:chExt cx="4276878" cy="1050623"/>
          </a:xfrm>
        </p:grpSpPr>
        <p:grpSp>
          <p:nvGrpSpPr>
            <p:cNvPr id="1168" name="グループ 236"/>
            <p:cNvGrpSpPr/>
            <p:nvPr/>
          </p:nvGrpSpPr>
          <p:grpSpPr>
            <a:xfrm>
              <a:off x="417000" y="3046434"/>
              <a:ext cx="2116180" cy="1042508"/>
              <a:chOff x="-3039000" y="2997000"/>
              <a:chExt cx="2890190" cy="1042508"/>
            </a:xfrm>
          </p:grpSpPr>
          <p:sp>
            <p:nvSpPr>
              <p:cNvPr id="1169" name="図形 233"/>
              <p:cNvSpPr/>
              <p:nvPr/>
            </p:nvSpPr>
            <p:spPr>
              <a:xfrm>
                <a:off x="-3039000" y="2997000"/>
                <a:ext cx="2890190" cy="1042508"/>
              </a:xfrm>
              <a:prstGeom prst="roundRect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p>
                <a:pPr algn="l">
                  <a:defRPr lang="ja-JP" altLang="en-US"/>
                </a:pPr>
                <a:endParaRPr lang="ja-JP" altLang="en-US" sz="1050"/>
              </a:p>
            </p:txBody>
          </p:sp>
          <p:sp>
            <p:nvSpPr>
              <p:cNvPr id="1170" name="テキスト 180"/>
              <p:cNvSpPr txBox="1"/>
              <p:nvPr/>
            </p:nvSpPr>
            <p:spPr>
              <a:xfrm>
                <a:off x="-2967000" y="3046434"/>
                <a:ext cx="722662" cy="2299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p>
                <a:pPr>
                  <a:defRPr lang="ja-JP" altLang="en-US"/>
                </a:pPr>
                <a:r>
                  <a:rPr lang="ja-JP" altLang="en-US" sz="900" b="1"/>
                  <a:t>鹿角市</a:t>
                </a:r>
                <a:endParaRPr lang="ja-JP" altLang="en-US" b="1"/>
              </a:p>
            </p:txBody>
          </p:sp>
        </p:grpSp>
        <p:grpSp>
          <p:nvGrpSpPr>
            <p:cNvPr id="1171" name="グループ 256"/>
            <p:cNvGrpSpPr/>
            <p:nvPr/>
          </p:nvGrpSpPr>
          <p:grpSpPr>
            <a:xfrm>
              <a:off x="2577698" y="3054549"/>
              <a:ext cx="2116180" cy="1042508"/>
              <a:chOff x="2577698" y="3054549"/>
              <a:chExt cx="2116180" cy="1042508"/>
            </a:xfrm>
          </p:grpSpPr>
          <p:sp>
            <p:nvSpPr>
              <p:cNvPr id="1172" name="図形 252"/>
              <p:cNvSpPr/>
              <p:nvPr/>
            </p:nvSpPr>
            <p:spPr>
              <a:xfrm>
                <a:off x="2577698" y="3054549"/>
                <a:ext cx="2116180" cy="1042508"/>
              </a:xfrm>
              <a:prstGeom prst="roundRect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p>
                <a:pPr algn="l">
                  <a:defRPr lang="ja-JP" altLang="en-US"/>
                </a:pPr>
                <a:endParaRPr lang="ja-JP" altLang="en-US" sz="1050"/>
              </a:p>
            </p:txBody>
          </p:sp>
          <p:sp>
            <p:nvSpPr>
              <p:cNvPr id="1173" name="テキスト 253"/>
              <p:cNvSpPr txBox="1"/>
              <p:nvPr/>
            </p:nvSpPr>
            <p:spPr>
              <a:xfrm>
                <a:off x="2638425" y="3095868"/>
                <a:ext cx="529129" cy="22993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p>
                <a:pPr>
                  <a:defRPr lang="ja-JP" altLang="en-US"/>
                </a:pPr>
                <a:r>
                  <a:rPr lang="ja-JP" altLang="en-US" sz="900" b="1"/>
                  <a:t>小坂町</a:t>
                </a:r>
                <a:endParaRPr lang="ja-JP" altLang="en-US" sz="900" b="1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6" name="タイトル 1"/>
          <p:cNvSpPr>
            <a:spLocks noGrp="1"/>
          </p:cNvSpPr>
          <p:nvPr>
            <p:ph type="ctrTitle" idx="0"/>
          </p:nvPr>
        </p:nvSpPr>
        <p:spPr>
          <a:xfrm>
            <a:off x="278163" y="69000"/>
            <a:ext cx="3957628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事後学習シート②【記入例】</a:t>
            </a:r>
            <a:endParaRPr kumimoji="1" lang="ja-JP" altLang="en-US" dirty="0"/>
          </a:p>
        </p:txBody>
      </p:sp>
      <p:sp>
        <p:nvSpPr>
          <p:cNvPr id="1387" name="サブタイトル 2"/>
          <p:cNvSpPr>
            <a:spLocks noGrp="1"/>
          </p:cNvSpPr>
          <p:nvPr>
            <p:ph type="subTitle" idx="1"/>
          </p:nvPr>
        </p:nvSpPr>
        <p:spPr>
          <a:xfrm>
            <a:off x="124810" y="549000"/>
            <a:ext cx="3970815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l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～自分にできることを考えよう～</a:t>
            </a:r>
            <a:endParaRPr kumimoji="1" lang="ja-JP" altLang="en-US" sz="1945"/>
          </a:p>
        </p:txBody>
      </p:sp>
      <p:sp>
        <p:nvSpPr>
          <p:cNvPr id="1388" name="タイトル 14"/>
          <p:cNvSpPr/>
          <p:nvPr/>
        </p:nvSpPr>
        <p:spPr>
          <a:xfrm>
            <a:off x="4575787" y="261395"/>
            <a:ext cx="5064273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氏名______________＿＿＿____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89" name="サブタイトル 15"/>
          <p:cNvSpPr/>
          <p:nvPr/>
        </p:nvSpPr>
        <p:spPr>
          <a:xfrm>
            <a:off x="5015594" y="1336331"/>
            <a:ext cx="4458360" cy="6870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97"/>
              <a:t>２．学んだこと、気づいたことを、自分の地域や暮らし</a:t>
            </a:r>
            <a:endParaRPr kumimoji="1" lang="ja-JP" altLang="en-US" sz="1200"/>
          </a:p>
          <a:p>
            <a:pPr algn="l"/>
            <a:r>
              <a:rPr kumimoji="1" lang="ja-JP" altLang="en-US" sz="1297"/>
              <a:t>　</a:t>
            </a:r>
            <a:r>
              <a:rPr kumimoji="1" lang="ja-JP" altLang="en-US" sz="1297"/>
              <a:t>　</a:t>
            </a:r>
            <a:r>
              <a:rPr kumimoji="1" lang="ja-JP" altLang="en-US" sz="1297"/>
              <a:t>に</a:t>
            </a:r>
            <a:r>
              <a:rPr kumimoji="1" lang="ja-JP" altLang="en-US" sz="1297"/>
              <a:t>置き換えて</a:t>
            </a:r>
            <a:r>
              <a:rPr kumimoji="1" lang="ja-JP" altLang="en-US" sz="1297"/>
              <a:t>考えて</a:t>
            </a:r>
            <a:r>
              <a:rPr kumimoji="1" lang="ja-JP" altLang="en-US" sz="1297"/>
              <a:t>みよう</a:t>
            </a:r>
            <a:r>
              <a:rPr kumimoji="1" lang="ja-JP" altLang="en-US" sz="1297"/>
              <a:t>！</a:t>
            </a:r>
            <a:endParaRPr kumimoji="1" lang="ja-JP" altLang="en-US" sz="1297"/>
          </a:p>
        </p:txBody>
      </p:sp>
      <p:sp>
        <p:nvSpPr>
          <p:cNvPr id="1390" name="図形 24"/>
          <p:cNvSpPr/>
          <p:nvPr/>
        </p:nvSpPr>
        <p:spPr>
          <a:xfrm>
            <a:off x="5098945" y="1941844"/>
            <a:ext cx="4542382" cy="2011596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/>
              <a:t>・鹿角地域の文化の軸が鉱山であったように、自分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の地域の軸を探してみたい</a:t>
            </a:r>
            <a:r>
              <a:rPr lang="ja-JP" altLang="en-US" sz="1200"/>
              <a:t>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・自分たちの地域のお祭りや</a:t>
            </a:r>
            <a:r>
              <a:rPr lang="ja-JP" altLang="en-US" sz="1200"/>
              <a:t>伝統工芸を、どうやっ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て継承し</a:t>
            </a:r>
            <a:r>
              <a:rPr lang="ja-JP" altLang="en-US" sz="1200"/>
              <a:t>て</a:t>
            </a:r>
            <a:r>
              <a:rPr lang="ja-JP" altLang="en-US" sz="1200"/>
              <a:t>いこうとしているのか、考えたことが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なかった。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・鉱山による発展にともなう弊害は、今の暮らしで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も考えられる問題だと思った。　　　　　　など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</p:txBody>
      </p:sp>
      <p:sp>
        <p:nvSpPr>
          <p:cNvPr id="1391" name="サブタイトル 28"/>
          <p:cNvSpPr/>
          <p:nvPr/>
        </p:nvSpPr>
        <p:spPr>
          <a:xfrm>
            <a:off x="217406" y="1318188"/>
            <a:ext cx="4375594" cy="521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１．学んだこと、気づいたことがＳＤＧｓのどのターゲット</a:t>
            </a:r>
            <a:endParaRPr kumimoji="1" lang="ja-JP" altLang="en-US" sz="1200"/>
          </a:p>
          <a:p>
            <a:pPr algn="l"/>
            <a:r>
              <a:rPr kumimoji="1" lang="ja-JP" altLang="en-US" sz="1200"/>
              <a:t>　</a:t>
            </a:r>
            <a:r>
              <a:rPr kumimoji="1" lang="ja-JP" altLang="en-US" sz="1200"/>
              <a:t>　</a:t>
            </a:r>
            <a:r>
              <a:rPr kumimoji="1" lang="ja-JP" altLang="en-US" sz="1200"/>
              <a:t>と結びつくか、考えてみよう！</a:t>
            </a:r>
            <a:endParaRPr kumimoji="1" lang="ja-JP" altLang="en-US" sz="1200"/>
          </a:p>
        </p:txBody>
      </p:sp>
      <p:sp>
        <p:nvSpPr>
          <p:cNvPr id="1392" name="図形 32"/>
          <p:cNvSpPr/>
          <p:nvPr/>
        </p:nvSpPr>
        <p:spPr>
          <a:xfrm>
            <a:off x="332082" y="1918544"/>
            <a:ext cx="4545571" cy="4732569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/>
              <a:t>【目標８：働きがいも、経済成長も】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・伝統文化や文化財は、活用しながら保存すること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で、持続可能な観光となる。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【目標１１：住み続けられるまちづくりを】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・経済発展だけを考えるのではなく、</a:t>
            </a:r>
            <a:r>
              <a:rPr lang="ja-JP" altLang="en-US" sz="1200"/>
              <a:t>環境</a:t>
            </a:r>
            <a:r>
              <a:rPr lang="ja-JP" altLang="en-US" sz="1200"/>
              <a:t>も</a:t>
            </a:r>
            <a:r>
              <a:rPr lang="ja-JP" altLang="en-US" sz="1200"/>
              <a:t>配慮し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た</a:t>
            </a:r>
            <a:r>
              <a:rPr lang="ja-JP" altLang="en-US" sz="1200"/>
              <a:t>形</a:t>
            </a:r>
            <a:r>
              <a:rPr lang="ja-JP" altLang="en-US" sz="1200"/>
              <a:t>の、持続可能な</a:t>
            </a:r>
            <a:r>
              <a:rPr lang="ja-JP" altLang="en-US" sz="1200"/>
              <a:t>発展</a:t>
            </a:r>
            <a:r>
              <a:rPr lang="ja-JP" altLang="en-US" sz="1200"/>
              <a:t>が必要。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【目標１２：つくる責任　つかう責任】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・地元のものを積極的に使ったり、食べることが、　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地域</a:t>
            </a:r>
            <a:r>
              <a:rPr lang="ja-JP" altLang="en-US" sz="1200"/>
              <a:t>経済の</a:t>
            </a:r>
            <a:r>
              <a:rPr lang="ja-JP" altLang="en-US" sz="1200"/>
              <a:t>活性化につながる。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【目標１５：陸の豊かさも守ろう】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・環境に配慮し、適切に木々を利用することで、山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の自然は守られる。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【目標１７：パートナーシップで目標を達成しよう】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・お祭りなどを通じたコミュニティが、持続可能な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社会の基盤となる</a:t>
            </a:r>
            <a:r>
              <a:rPr lang="ja-JP" altLang="en-US" sz="1200"/>
              <a:t>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　　　　　　　　　　　　　　　　　　　　など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</p:txBody>
      </p:sp>
      <p:sp>
        <p:nvSpPr>
          <p:cNvPr id="1393" name="サブタイトル 142"/>
          <p:cNvSpPr/>
          <p:nvPr/>
        </p:nvSpPr>
        <p:spPr>
          <a:xfrm>
            <a:off x="5102640" y="4025440"/>
            <a:ext cx="4458360" cy="6870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97"/>
              <a:t>３．学んだこと、気づいたことを活かして、</a:t>
            </a:r>
            <a:r>
              <a:rPr kumimoji="1" lang="ja-JP" altLang="en-US" sz="1297"/>
              <a:t>今日から</a:t>
            </a:r>
            <a:endParaRPr kumimoji="1" lang="ja-JP" altLang="en-US" sz="1297"/>
          </a:p>
          <a:p>
            <a:pPr algn="l"/>
            <a:r>
              <a:rPr kumimoji="1" lang="ja-JP" altLang="en-US" sz="1297"/>
              <a:t>　</a:t>
            </a:r>
            <a:r>
              <a:rPr kumimoji="1" lang="ja-JP" altLang="en-US" sz="1297"/>
              <a:t>　</a:t>
            </a:r>
            <a:r>
              <a:rPr kumimoji="1" lang="ja-JP" altLang="en-US" sz="1297"/>
              <a:t>自分にできることは何か、考えてみよう！</a:t>
            </a:r>
            <a:endParaRPr kumimoji="1" lang="ja-JP" altLang="en-US" sz="1297"/>
          </a:p>
        </p:txBody>
      </p:sp>
      <p:sp>
        <p:nvSpPr>
          <p:cNvPr id="1394" name="図形 143"/>
          <p:cNvSpPr/>
          <p:nvPr/>
        </p:nvSpPr>
        <p:spPr>
          <a:xfrm>
            <a:off x="5118575" y="4605997"/>
            <a:ext cx="4524241" cy="1991003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/>
              <a:t>・地元の食材や郷土料理を積極的に食べることで、　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地域の活性化や文化を守ることにつなげる</a:t>
            </a:r>
            <a:r>
              <a:rPr lang="ja-JP" altLang="en-US" sz="1200"/>
              <a:t>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・地域のお祭りや伝統工芸を守ろうとしている人の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ことを知る。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・ゴミの分別をしっかりするなど、</a:t>
            </a:r>
            <a:r>
              <a:rPr lang="ja-JP" altLang="en-US" sz="1200"/>
              <a:t>リサイクルを</a:t>
            </a:r>
            <a:r>
              <a:rPr lang="ja-JP" altLang="en-US" sz="1200"/>
              <a:t>意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識する。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など</a:t>
            </a:r>
            <a:endParaRPr lang="ja-JP" altLang="en-US" sz="1200"/>
          </a:p>
        </p:txBody>
      </p:sp>
      <p:grpSp>
        <p:nvGrpSpPr>
          <p:cNvPr id="1395" name="グループ 182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396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397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grpSp>
        <p:nvGrpSpPr>
          <p:cNvPr id="1398" name="グループ 185"/>
          <p:cNvGrpSpPr/>
          <p:nvPr/>
        </p:nvGrpSpPr>
        <p:grpSpPr>
          <a:xfrm>
            <a:off x="8550140" y="5301000"/>
            <a:ext cx="1442932" cy="1584000"/>
            <a:chOff x="8550140" y="5301000"/>
            <a:chExt cx="1442932" cy="1584000"/>
          </a:xfrm>
        </p:grpSpPr>
        <p:pic>
          <p:nvPicPr>
            <p:cNvPr id="1399" name="図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1696" y="5301000"/>
              <a:ext cx="827304" cy="1375010"/>
            </a:xfrm>
            <a:prstGeom prst="rect">
              <a:avLst/>
            </a:prstGeom>
          </p:spPr>
        </p:pic>
        <p:sp>
          <p:nvSpPr>
            <p:cNvPr id="1400" name="テキスト 160"/>
            <p:cNvSpPr txBox="1"/>
            <p:nvPr/>
          </p:nvSpPr>
          <p:spPr>
            <a:xfrm>
              <a:off x="8550140" y="6655061"/>
              <a:ext cx="1442932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鹿角市たんぽ小町ちゃん</a:t>
              </a:r>
              <a:endParaRPr lang="ja-JP" altLang="en-US" sz="800"/>
            </a:p>
          </p:txBody>
        </p:sp>
      </p:grpSp>
      <p:sp>
        <p:nvSpPr>
          <p:cNvPr id="1401" name="フッター プレースホルダー 267"/>
          <p:cNvSpPr>
            <a:spLocks noGrp="1"/>
          </p:cNvSpPr>
          <p:nvPr>
            <p:ph type="ftr" sz="quarter" idx="11"/>
          </p:nvPr>
        </p:nvSpPr>
        <p:spPr>
          <a:xfrm>
            <a:off x="4230630" y="6587960"/>
            <a:ext cx="1514997" cy="250082"/>
          </a:xfrm>
        </p:spPr>
        <p:txBody>
          <a:bodyPr/>
          <a:lstStyle/>
          <a:p>
            <a:r>
              <a:rPr kumimoji="1" lang="ja-JP" altLang="en-US"/>
              <a:t>１０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タイトル 1"/>
          <p:cNvSpPr>
            <a:spLocks noGrp="1"/>
          </p:cNvSpPr>
          <p:nvPr>
            <p:ph type="ctrTitle" idx="0"/>
          </p:nvPr>
        </p:nvSpPr>
        <p:spPr>
          <a:xfrm>
            <a:off x="277248" y="69000"/>
            <a:ext cx="3890926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事前学習シート②</a:t>
            </a:r>
            <a:endParaRPr kumimoji="1" lang="ja-JP" altLang="en-US" dirty="0"/>
          </a:p>
        </p:txBody>
      </p:sp>
      <p:sp>
        <p:nvSpPr>
          <p:cNvPr id="1181" name="サブタイトル 2"/>
          <p:cNvSpPr>
            <a:spLocks noGrp="1"/>
          </p:cNvSpPr>
          <p:nvPr>
            <p:ph type="subTitle" idx="1"/>
          </p:nvPr>
        </p:nvSpPr>
        <p:spPr>
          <a:xfrm>
            <a:off x="57000" y="549000"/>
            <a:ext cx="3757746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ctr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～あなたの暮らす地域を振り返ろう～</a:t>
            </a:r>
            <a:endParaRPr kumimoji="1" lang="ja-JP" altLang="en-US" sz="1945"/>
          </a:p>
        </p:txBody>
      </p:sp>
      <p:sp>
        <p:nvSpPr>
          <p:cNvPr id="1182" name="タイトル 14"/>
          <p:cNvSpPr/>
          <p:nvPr/>
        </p:nvSpPr>
        <p:spPr>
          <a:xfrm>
            <a:off x="4575786" y="261395"/>
            <a:ext cx="5062249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氏名__________________＿＿＿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83" name="サブタイトル 15"/>
          <p:cNvSpPr/>
          <p:nvPr/>
        </p:nvSpPr>
        <p:spPr>
          <a:xfrm>
            <a:off x="497627" y="1317000"/>
            <a:ext cx="3856612" cy="3532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Q１．</a:t>
            </a:r>
            <a:r>
              <a:rPr kumimoji="1" lang="ja-JP" altLang="en-US" sz="1200"/>
              <a:t>あなたの暮らす地域</a:t>
            </a:r>
            <a:r>
              <a:rPr kumimoji="1" lang="ja-JP" altLang="en-US" sz="1200"/>
              <a:t>の位置や、面積は？</a:t>
            </a:r>
            <a:endParaRPr kumimoji="1" lang="ja-JP" altLang="en-US" sz="1200"/>
          </a:p>
        </p:txBody>
      </p:sp>
      <p:sp>
        <p:nvSpPr>
          <p:cNvPr id="1184" name="サブタイトル 21"/>
          <p:cNvSpPr/>
          <p:nvPr/>
        </p:nvSpPr>
        <p:spPr>
          <a:xfrm>
            <a:off x="497583" y="2709000"/>
            <a:ext cx="4383846" cy="356971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4800"/>
              <a:t>Q２．</a:t>
            </a:r>
            <a:r>
              <a:rPr kumimoji="1" lang="ja-JP" altLang="en-US" sz="4800"/>
              <a:t>あなたの暮らす地域の現在の人口は何人？</a:t>
            </a:r>
            <a:endParaRPr kumimoji="1" lang="ja-JP" altLang="en-US" sz="1200"/>
          </a:p>
        </p:txBody>
      </p:sp>
      <p:sp>
        <p:nvSpPr>
          <p:cNvPr id="1185" name="サブタイトル 23"/>
          <p:cNvSpPr/>
          <p:nvPr/>
        </p:nvSpPr>
        <p:spPr>
          <a:xfrm>
            <a:off x="497422" y="5445000"/>
            <a:ext cx="4077337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Q４．</a:t>
            </a:r>
            <a:r>
              <a:rPr kumimoji="1" lang="ja-JP" altLang="en-US" sz="1200"/>
              <a:t>あなたの暮らす地域</a:t>
            </a:r>
            <a:r>
              <a:rPr kumimoji="1" lang="ja-JP" altLang="en-US" sz="1200"/>
              <a:t>の有名な</a:t>
            </a:r>
            <a:r>
              <a:rPr kumimoji="1" lang="ja-JP" altLang="en-US" sz="1200"/>
              <a:t>観光スポットは</a:t>
            </a:r>
            <a:r>
              <a:rPr kumimoji="1" lang="ja-JP" altLang="en-US" sz="1200"/>
              <a:t>？</a:t>
            </a:r>
            <a:endParaRPr kumimoji="1" lang="ja-JP" altLang="en-US" sz="1200"/>
          </a:p>
        </p:txBody>
      </p:sp>
      <p:sp>
        <p:nvSpPr>
          <p:cNvPr id="1186" name="図形 24"/>
          <p:cNvSpPr/>
          <p:nvPr/>
        </p:nvSpPr>
        <p:spPr>
          <a:xfrm>
            <a:off x="603565" y="1629000"/>
            <a:ext cx="4033478" cy="88770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050"/>
          </a:p>
        </p:txBody>
      </p:sp>
      <p:sp>
        <p:nvSpPr>
          <p:cNvPr id="1187" name="図形 25"/>
          <p:cNvSpPr/>
          <p:nvPr/>
        </p:nvSpPr>
        <p:spPr>
          <a:xfrm>
            <a:off x="603571" y="3017168"/>
            <a:ext cx="4037436" cy="892408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050"/>
          </a:p>
        </p:txBody>
      </p:sp>
      <p:sp>
        <p:nvSpPr>
          <p:cNvPr id="1188" name="図形 26"/>
          <p:cNvSpPr/>
          <p:nvPr/>
        </p:nvSpPr>
        <p:spPr>
          <a:xfrm>
            <a:off x="603935" y="4361536"/>
            <a:ext cx="4041399" cy="891704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050"/>
          </a:p>
        </p:txBody>
      </p:sp>
      <p:sp>
        <p:nvSpPr>
          <p:cNvPr id="1189" name="図形 27"/>
          <p:cNvSpPr/>
          <p:nvPr/>
        </p:nvSpPr>
        <p:spPr>
          <a:xfrm>
            <a:off x="603942" y="5704612"/>
            <a:ext cx="4045725" cy="891704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050"/>
          </a:p>
        </p:txBody>
      </p:sp>
      <p:sp>
        <p:nvSpPr>
          <p:cNvPr id="1190" name="サブタイトル 28"/>
          <p:cNvSpPr/>
          <p:nvPr/>
        </p:nvSpPr>
        <p:spPr>
          <a:xfrm>
            <a:off x="5264905" y="1317000"/>
            <a:ext cx="4510379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Ｑ５．</a:t>
            </a:r>
            <a:r>
              <a:rPr kumimoji="1" lang="ja-JP" altLang="en-US" sz="1200"/>
              <a:t>あなたの暮らす地域</a:t>
            </a:r>
            <a:r>
              <a:rPr kumimoji="1" lang="ja-JP" altLang="en-US" sz="1200"/>
              <a:t>の有名な</a:t>
            </a:r>
            <a:r>
              <a:rPr kumimoji="1" lang="ja-JP" altLang="en-US" sz="1200"/>
              <a:t>お祭りやイベントは</a:t>
            </a:r>
            <a:r>
              <a:rPr kumimoji="1" lang="ja-JP" altLang="en-US" sz="1200"/>
              <a:t>？</a:t>
            </a:r>
            <a:endParaRPr kumimoji="1" lang="ja-JP" altLang="en-US"/>
          </a:p>
        </p:txBody>
      </p:sp>
      <p:sp>
        <p:nvSpPr>
          <p:cNvPr id="1191" name="サブタイトル 29"/>
          <p:cNvSpPr/>
          <p:nvPr/>
        </p:nvSpPr>
        <p:spPr>
          <a:xfrm>
            <a:off x="5264665" y="2661556"/>
            <a:ext cx="4294345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Ｑ６．</a:t>
            </a:r>
            <a:r>
              <a:rPr kumimoji="1" lang="ja-JP" altLang="en-US" sz="1200"/>
              <a:t>あなたの暮らす地域</a:t>
            </a:r>
            <a:r>
              <a:rPr kumimoji="1" lang="ja-JP" altLang="en-US" sz="1200"/>
              <a:t>の人気なお土産や郷土料理は？</a:t>
            </a:r>
            <a:endParaRPr kumimoji="1" lang="ja-JP" altLang="en-US" sz="1200"/>
          </a:p>
        </p:txBody>
      </p:sp>
      <p:sp>
        <p:nvSpPr>
          <p:cNvPr id="1192" name="サブタイトル 30"/>
          <p:cNvSpPr/>
          <p:nvPr/>
        </p:nvSpPr>
        <p:spPr>
          <a:xfrm>
            <a:off x="5264619" y="4015190"/>
            <a:ext cx="4368844" cy="4939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Ｑ７．鹿角地域とあなたの暮らす地域を比べて、　　</a:t>
            </a:r>
            <a:endParaRPr kumimoji="1" lang="ja-JP" altLang="en-US" sz="1200"/>
          </a:p>
          <a:p>
            <a:pPr algn="l"/>
            <a:r>
              <a:rPr kumimoji="1" lang="ja-JP" altLang="en-US" sz="1200"/>
              <a:t>　</a:t>
            </a:r>
            <a:r>
              <a:rPr kumimoji="1" lang="ja-JP" altLang="en-US" sz="1200"/>
              <a:t>　</a:t>
            </a:r>
            <a:r>
              <a:rPr kumimoji="1" lang="ja-JP" altLang="en-US" sz="1200"/>
              <a:t>　似ているところ、違うところ</a:t>
            </a:r>
            <a:r>
              <a:rPr kumimoji="1" lang="ja-JP" altLang="en-US" sz="1200"/>
              <a:t>を書いてみよう！</a:t>
            </a:r>
            <a:endParaRPr kumimoji="1" lang="ja-JP" altLang="en-US" sz="1200"/>
          </a:p>
        </p:txBody>
      </p:sp>
      <p:sp>
        <p:nvSpPr>
          <p:cNvPr id="1193" name="図形 32"/>
          <p:cNvSpPr/>
          <p:nvPr/>
        </p:nvSpPr>
        <p:spPr>
          <a:xfrm>
            <a:off x="5379735" y="1629000"/>
            <a:ext cx="4255752" cy="88770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050"/>
          </a:p>
        </p:txBody>
      </p:sp>
      <p:sp>
        <p:nvSpPr>
          <p:cNvPr id="1194" name="図形 33"/>
          <p:cNvSpPr/>
          <p:nvPr/>
        </p:nvSpPr>
        <p:spPr>
          <a:xfrm>
            <a:off x="5379737" y="3019585"/>
            <a:ext cx="4258237" cy="892408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050"/>
          </a:p>
        </p:txBody>
      </p:sp>
      <p:sp>
        <p:nvSpPr>
          <p:cNvPr id="1195" name="図形 34"/>
          <p:cNvSpPr/>
          <p:nvPr/>
        </p:nvSpPr>
        <p:spPr>
          <a:xfrm>
            <a:off x="5380116" y="4509045"/>
            <a:ext cx="4258237" cy="2078599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050"/>
          </a:p>
        </p:txBody>
      </p:sp>
      <p:grpSp>
        <p:nvGrpSpPr>
          <p:cNvPr id="1196" name="グループ 164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197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198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grpSp>
        <p:nvGrpSpPr>
          <p:cNvPr id="1199" name="グループ 167"/>
          <p:cNvGrpSpPr/>
          <p:nvPr/>
        </p:nvGrpSpPr>
        <p:grpSpPr>
          <a:xfrm>
            <a:off x="8550140" y="5301000"/>
            <a:ext cx="1442932" cy="1584000"/>
            <a:chOff x="8550140" y="5301000"/>
            <a:chExt cx="1442932" cy="1584000"/>
          </a:xfrm>
        </p:grpSpPr>
        <p:pic>
          <p:nvPicPr>
            <p:cNvPr id="1200" name="図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1696" y="5301000"/>
              <a:ext cx="827304" cy="1375010"/>
            </a:xfrm>
            <a:prstGeom prst="rect">
              <a:avLst/>
            </a:prstGeom>
          </p:spPr>
        </p:pic>
        <p:sp>
          <p:nvSpPr>
            <p:cNvPr id="1201" name="テキスト 160"/>
            <p:cNvSpPr txBox="1"/>
            <p:nvPr/>
          </p:nvSpPr>
          <p:spPr>
            <a:xfrm>
              <a:off x="8550140" y="6655061"/>
              <a:ext cx="1442932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鹿角市たんぽ小町ちゃん</a:t>
              </a:r>
              <a:endParaRPr lang="ja-JP" altLang="en-US" sz="800"/>
            </a:p>
          </p:txBody>
        </p:sp>
      </p:grpSp>
      <p:sp>
        <p:nvSpPr>
          <p:cNvPr id="1202" name="サブタイトル 220"/>
          <p:cNvSpPr/>
          <p:nvPr/>
        </p:nvSpPr>
        <p:spPr>
          <a:xfrm>
            <a:off x="497154" y="4076617"/>
            <a:ext cx="4383846" cy="28510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4800"/>
              <a:t>Q３．２０４０年、</a:t>
            </a:r>
            <a:r>
              <a:rPr kumimoji="1" lang="ja-JP" altLang="en-US" sz="4800"/>
              <a:t>あなたの暮らす地域</a:t>
            </a:r>
            <a:r>
              <a:rPr kumimoji="1" lang="ja-JP" altLang="en-US" sz="4800"/>
              <a:t>の予想人口は何人？</a:t>
            </a:r>
            <a:endParaRPr kumimoji="1" lang="ja-JP" altLang="en-US" sz="1200"/>
          </a:p>
        </p:txBody>
      </p:sp>
      <p:sp>
        <p:nvSpPr>
          <p:cNvPr id="1203" name="テキスト 235"/>
          <p:cNvSpPr txBox="1"/>
          <p:nvPr/>
        </p:nvSpPr>
        <p:spPr>
          <a:xfrm>
            <a:off x="5384770" y="4575391"/>
            <a:ext cx="4371242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/>
              <a:t>例：あなたの暮らす地域には世界遺産や無形文化遺産はあるかな？</a:t>
            </a:r>
            <a:endParaRPr lang="ja-JP" altLang="en-US" sz="1050"/>
          </a:p>
        </p:txBody>
      </p:sp>
      <p:sp>
        <p:nvSpPr>
          <p:cNvPr id="120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230630" y="6587960"/>
            <a:ext cx="1514997" cy="250082"/>
          </a:xfrm>
        </p:spPr>
        <p:txBody>
          <a:bodyPr/>
          <a:lstStyle/>
          <a:p>
            <a:r>
              <a:rPr kumimoji="1" lang="ja-JP" altLang="en-US"/>
              <a:t>２</a:t>
            </a:r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タイトル 1"/>
          <p:cNvSpPr>
            <a:spLocks noGrp="1"/>
          </p:cNvSpPr>
          <p:nvPr>
            <p:ph type="ctrTitle" idx="0"/>
          </p:nvPr>
        </p:nvSpPr>
        <p:spPr>
          <a:xfrm>
            <a:off x="275363" y="69000"/>
            <a:ext cx="3978132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事前学習シート③</a:t>
            </a:r>
            <a:endParaRPr kumimoji="1" lang="ja-JP" altLang="en-US" dirty="0"/>
          </a:p>
        </p:txBody>
      </p:sp>
      <p:sp>
        <p:nvSpPr>
          <p:cNvPr id="1212" name="サブタイトル 2"/>
          <p:cNvSpPr>
            <a:spLocks noGrp="1"/>
          </p:cNvSpPr>
          <p:nvPr>
            <p:ph type="subTitle" idx="1"/>
          </p:nvPr>
        </p:nvSpPr>
        <p:spPr>
          <a:xfrm>
            <a:off x="105385" y="549000"/>
            <a:ext cx="3119615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l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～「問い」を設定しよう～</a:t>
            </a:r>
            <a:endParaRPr kumimoji="1" lang="ja-JP" altLang="en-US" sz="1945"/>
          </a:p>
        </p:txBody>
      </p:sp>
      <p:sp>
        <p:nvSpPr>
          <p:cNvPr id="1213" name="タイトル 14"/>
          <p:cNvSpPr/>
          <p:nvPr/>
        </p:nvSpPr>
        <p:spPr>
          <a:xfrm>
            <a:off x="4575790" y="261395"/>
            <a:ext cx="5067139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氏名__________________＿＿＿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14" name="サブタイトル 15"/>
          <p:cNvSpPr/>
          <p:nvPr/>
        </p:nvSpPr>
        <p:spPr>
          <a:xfrm>
            <a:off x="497620" y="1374521"/>
            <a:ext cx="4674392" cy="32647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１．鹿角市、小坂町の気になること、疑問に思うことを書こう！</a:t>
            </a:r>
            <a:endParaRPr kumimoji="1" lang="ja-JP" altLang="en-US" sz="1200"/>
          </a:p>
        </p:txBody>
      </p:sp>
      <p:sp>
        <p:nvSpPr>
          <p:cNvPr id="1215" name="サブタイトル 23"/>
          <p:cNvSpPr/>
          <p:nvPr/>
        </p:nvSpPr>
        <p:spPr>
          <a:xfrm>
            <a:off x="497620" y="5449388"/>
            <a:ext cx="4459088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２．「１」で書いた中から１つ選んで、問いを設定しよう！</a:t>
            </a:r>
            <a:endParaRPr kumimoji="1" lang="ja-JP" altLang="en-US" sz="1200"/>
          </a:p>
        </p:txBody>
      </p:sp>
      <p:sp>
        <p:nvSpPr>
          <p:cNvPr id="1216" name="図形 24"/>
          <p:cNvSpPr/>
          <p:nvPr/>
        </p:nvSpPr>
        <p:spPr>
          <a:xfrm>
            <a:off x="603565" y="1669627"/>
            <a:ext cx="4033478" cy="3593317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050"/>
          </a:p>
        </p:txBody>
      </p:sp>
      <p:sp>
        <p:nvSpPr>
          <p:cNvPr id="1217" name="図形 27"/>
          <p:cNvSpPr/>
          <p:nvPr/>
        </p:nvSpPr>
        <p:spPr>
          <a:xfrm>
            <a:off x="603942" y="5704612"/>
            <a:ext cx="4045725" cy="891704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050"/>
              <a:t>一番気になる、調べてみたいことは何だろう？</a:t>
            </a:r>
            <a:endParaRPr lang="ja-JP" altLang="en-US" sz="1050"/>
          </a:p>
        </p:txBody>
      </p:sp>
      <p:sp>
        <p:nvSpPr>
          <p:cNvPr id="1218" name="サブタイトル 28"/>
          <p:cNvSpPr/>
          <p:nvPr/>
        </p:nvSpPr>
        <p:spPr>
          <a:xfrm>
            <a:off x="5265311" y="1341000"/>
            <a:ext cx="3753436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３．問いの答え（仮説）を考えよう！</a:t>
            </a:r>
            <a:endParaRPr kumimoji="1" lang="ja-JP" altLang="en-US"/>
          </a:p>
        </p:txBody>
      </p:sp>
      <p:sp>
        <p:nvSpPr>
          <p:cNvPr id="1219" name="サブタイトル 30"/>
          <p:cNvSpPr/>
          <p:nvPr/>
        </p:nvSpPr>
        <p:spPr>
          <a:xfrm>
            <a:off x="5265000" y="4581000"/>
            <a:ext cx="3753436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４．問いの調べ方を考えよう！</a:t>
            </a:r>
            <a:endParaRPr kumimoji="1" lang="ja-JP" altLang="en-US" sz="1200"/>
          </a:p>
        </p:txBody>
      </p:sp>
      <p:sp>
        <p:nvSpPr>
          <p:cNvPr id="1220" name="図形 32"/>
          <p:cNvSpPr/>
          <p:nvPr/>
        </p:nvSpPr>
        <p:spPr>
          <a:xfrm>
            <a:off x="5379735" y="1671259"/>
            <a:ext cx="4255752" cy="276209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050"/>
              <a:t>原因・理由はなんだろう？</a:t>
            </a:r>
            <a:endParaRPr lang="ja-JP" altLang="en-US" sz="1050"/>
          </a:p>
        </p:txBody>
      </p:sp>
      <p:sp>
        <p:nvSpPr>
          <p:cNvPr id="1221" name="図形 34"/>
          <p:cNvSpPr/>
          <p:nvPr/>
        </p:nvSpPr>
        <p:spPr>
          <a:xfrm>
            <a:off x="5380116" y="4866986"/>
            <a:ext cx="4258237" cy="1721287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t"/>
          <a:p>
            <a:pPr algn="l">
              <a:defRPr lang="ja-JP" altLang="en-US"/>
            </a:pPr>
            <a:r>
              <a:rPr lang="ja-JP" altLang="en-US" sz="1050"/>
              <a:t>何を使う？誰に聞く？どこに行く？</a:t>
            </a:r>
            <a:endParaRPr lang="ja-JP" altLang="en-US" sz="1050"/>
          </a:p>
          <a:p>
            <a:pPr algn="l">
              <a:defRPr lang="ja-JP" altLang="en-US"/>
            </a:pPr>
            <a:endParaRPr lang="ja-JP" altLang="en-US" sz="1050"/>
          </a:p>
          <a:p>
            <a:pPr algn="l">
              <a:defRPr lang="ja-JP" altLang="en-US"/>
            </a:pPr>
            <a:endParaRPr lang="ja-JP" altLang="en-US" sz="1050"/>
          </a:p>
        </p:txBody>
      </p:sp>
      <p:grpSp>
        <p:nvGrpSpPr>
          <p:cNvPr id="1222" name="グループ 170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223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224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grpSp>
        <p:nvGrpSpPr>
          <p:cNvPr id="1225" name="グループ 173"/>
          <p:cNvGrpSpPr/>
          <p:nvPr/>
        </p:nvGrpSpPr>
        <p:grpSpPr>
          <a:xfrm>
            <a:off x="8550140" y="5301000"/>
            <a:ext cx="1442932" cy="1584000"/>
            <a:chOff x="8550140" y="5301000"/>
            <a:chExt cx="1442932" cy="1584000"/>
          </a:xfrm>
        </p:grpSpPr>
        <p:pic>
          <p:nvPicPr>
            <p:cNvPr id="1226" name="図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1696" y="5301000"/>
              <a:ext cx="827304" cy="1375010"/>
            </a:xfrm>
            <a:prstGeom prst="rect">
              <a:avLst/>
            </a:prstGeom>
          </p:spPr>
        </p:pic>
        <p:sp>
          <p:nvSpPr>
            <p:cNvPr id="1227" name="テキスト 160"/>
            <p:cNvSpPr txBox="1"/>
            <p:nvPr/>
          </p:nvSpPr>
          <p:spPr>
            <a:xfrm>
              <a:off x="8550140" y="6655061"/>
              <a:ext cx="1442932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鹿角市たんぽ小町ちゃん</a:t>
              </a:r>
              <a:endParaRPr lang="ja-JP" altLang="en-US" sz="800"/>
            </a:p>
          </p:txBody>
        </p:sp>
      </p:grpSp>
      <p:sp>
        <p:nvSpPr>
          <p:cNvPr id="1228" name="フッター プレースホルダー 260"/>
          <p:cNvSpPr/>
          <p:nvPr/>
        </p:nvSpPr>
        <p:spPr>
          <a:xfrm>
            <a:off x="4230630" y="6587960"/>
            <a:ext cx="1514997" cy="250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３</a:t>
            </a:r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タイトル 1"/>
          <p:cNvSpPr>
            <a:spLocks noGrp="1"/>
          </p:cNvSpPr>
          <p:nvPr>
            <p:ph type="ctrTitle" idx="0"/>
          </p:nvPr>
        </p:nvSpPr>
        <p:spPr>
          <a:xfrm>
            <a:off x="275363" y="69000"/>
            <a:ext cx="3978443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事後学習シート①</a:t>
            </a:r>
            <a:endParaRPr kumimoji="1" lang="ja-JP" altLang="en-US" dirty="0"/>
          </a:p>
        </p:txBody>
      </p:sp>
      <p:sp>
        <p:nvSpPr>
          <p:cNvPr id="1236" name="サブタイトル 2"/>
          <p:cNvSpPr>
            <a:spLocks noGrp="1"/>
          </p:cNvSpPr>
          <p:nvPr>
            <p:ph type="subTitle" idx="1"/>
          </p:nvPr>
        </p:nvSpPr>
        <p:spPr>
          <a:xfrm>
            <a:off x="340442" y="549000"/>
            <a:ext cx="2380558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l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～振り返りをしよう～</a:t>
            </a:r>
            <a:endParaRPr kumimoji="1" lang="ja-JP" altLang="en-US" sz="1945"/>
          </a:p>
        </p:txBody>
      </p:sp>
      <p:sp>
        <p:nvSpPr>
          <p:cNvPr id="1237" name="タイトル 14"/>
          <p:cNvSpPr/>
          <p:nvPr/>
        </p:nvSpPr>
        <p:spPr>
          <a:xfrm>
            <a:off x="4575787" y="261395"/>
            <a:ext cx="5064273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氏名__________________＿＿＿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38" name="サブタイトル 15"/>
          <p:cNvSpPr/>
          <p:nvPr/>
        </p:nvSpPr>
        <p:spPr>
          <a:xfrm>
            <a:off x="497990" y="1317000"/>
            <a:ext cx="4458360" cy="32647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１．設定した問い（復習）</a:t>
            </a:r>
            <a:endParaRPr kumimoji="1" lang="ja-JP" altLang="en-US" sz="1200"/>
          </a:p>
        </p:txBody>
      </p:sp>
      <p:sp>
        <p:nvSpPr>
          <p:cNvPr id="1239" name="サブタイトル 23"/>
          <p:cNvSpPr/>
          <p:nvPr/>
        </p:nvSpPr>
        <p:spPr>
          <a:xfrm>
            <a:off x="497857" y="2497388"/>
            <a:ext cx="4239945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２．設定した問いについて、分かったことをまとめよう！</a:t>
            </a:r>
            <a:endParaRPr kumimoji="1" lang="ja-JP" altLang="en-US" sz="1200"/>
          </a:p>
        </p:txBody>
      </p:sp>
      <p:sp>
        <p:nvSpPr>
          <p:cNvPr id="1240" name="図形 24"/>
          <p:cNvSpPr/>
          <p:nvPr/>
        </p:nvSpPr>
        <p:spPr>
          <a:xfrm>
            <a:off x="603565" y="1664869"/>
            <a:ext cx="4033478" cy="70883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050"/>
          </a:p>
        </p:txBody>
      </p:sp>
      <p:sp>
        <p:nvSpPr>
          <p:cNvPr id="1241" name="図形 27"/>
          <p:cNvSpPr/>
          <p:nvPr/>
        </p:nvSpPr>
        <p:spPr>
          <a:xfrm>
            <a:off x="603942" y="2774301"/>
            <a:ext cx="4045725" cy="3825348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050"/>
          </a:p>
        </p:txBody>
      </p:sp>
      <p:sp>
        <p:nvSpPr>
          <p:cNvPr id="1242" name="サブタイトル 30"/>
          <p:cNvSpPr/>
          <p:nvPr/>
        </p:nvSpPr>
        <p:spPr>
          <a:xfrm>
            <a:off x="5264617" y="1345388"/>
            <a:ext cx="4371711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３．「２」以外に学んだこと、気づいたことをまとめよう！</a:t>
            </a:r>
            <a:endParaRPr kumimoji="1" lang="ja-JP" altLang="en-US" sz="1200"/>
          </a:p>
        </p:txBody>
      </p:sp>
      <p:sp>
        <p:nvSpPr>
          <p:cNvPr id="1243" name="図形 34"/>
          <p:cNvSpPr/>
          <p:nvPr/>
        </p:nvSpPr>
        <p:spPr>
          <a:xfrm>
            <a:off x="5380116" y="1668641"/>
            <a:ext cx="4258237" cy="4914016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050"/>
          </a:p>
          <a:p>
            <a:pPr algn="l">
              <a:defRPr lang="ja-JP" altLang="en-US"/>
            </a:pPr>
            <a:endParaRPr lang="ja-JP" altLang="en-US" sz="1050"/>
          </a:p>
        </p:txBody>
      </p:sp>
      <p:grpSp>
        <p:nvGrpSpPr>
          <p:cNvPr id="1244" name="グループ 176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245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246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grpSp>
        <p:nvGrpSpPr>
          <p:cNvPr id="1247" name="グループ 179"/>
          <p:cNvGrpSpPr/>
          <p:nvPr/>
        </p:nvGrpSpPr>
        <p:grpSpPr>
          <a:xfrm>
            <a:off x="8550140" y="5301000"/>
            <a:ext cx="1442932" cy="1584000"/>
            <a:chOff x="8550140" y="5301000"/>
            <a:chExt cx="1442932" cy="1584000"/>
          </a:xfrm>
        </p:grpSpPr>
        <p:pic>
          <p:nvPicPr>
            <p:cNvPr id="1248" name="図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1696" y="5301000"/>
              <a:ext cx="827304" cy="1375010"/>
            </a:xfrm>
            <a:prstGeom prst="rect">
              <a:avLst/>
            </a:prstGeom>
          </p:spPr>
        </p:pic>
        <p:sp>
          <p:nvSpPr>
            <p:cNvPr id="1249" name="テキスト 160"/>
            <p:cNvSpPr txBox="1"/>
            <p:nvPr/>
          </p:nvSpPr>
          <p:spPr>
            <a:xfrm>
              <a:off x="8550140" y="6655061"/>
              <a:ext cx="1442932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鹿角市たんぽ小町ちゃん</a:t>
              </a:r>
              <a:endParaRPr lang="ja-JP" altLang="en-US" sz="800"/>
            </a:p>
          </p:txBody>
        </p:sp>
      </p:grpSp>
      <p:sp>
        <p:nvSpPr>
          <p:cNvPr id="1250" name="フッター プレースホルダー 261"/>
          <p:cNvSpPr>
            <a:spLocks noGrp="1"/>
          </p:cNvSpPr>
          <p:nvPr>
            <p:ph type="ftr" sz="quarter" idx="11"/>
          </p:nvPr>
        </p:nvSpPr>
        <p:spPr>
          <a:xfrm>
            <a:off x="4230630" y="6587960"/>
            <a:ext cx="1514997" cy="250082"/>
          </a:xfrm>
        </p:spPr>
        <p:txBody>
          <a:bodyPr/>
          <a:lstStyle/>
          <a:p>
            <a:r>
              <a:rPr kumimoji="1" lang="ja-JP" altLang="en-US"/>
              <a:t>４</a:t>
            </a:r>
            <a:endParaRPr kumimoji="1"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タイトル 1"/>
          <p:cNvSpPr>
            <a:spLocks noGrp="1"/>
          </p:cNvSpPr>
          <p:nvPr>
            <p:ph type="ctrTitle" idx="0"/>
          </p:nvPr>
        </p:nvSpPr>
        <p:spPr>
          <a:xfrm>
            <a:off x="278163" y="69000"/>
            <a:ext cx="3957628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事後学習シート②</a:t>
            </a:r>
            <a:endParaRPr kumimoji="1" lang="ja-JP" altLang="en-US" dirty="0"/>
          </a:p>
        </p:txBody>
      </p:sp>
      <p:sp>
        <p:nvSpPr>
          <p:cNvPr id="1258" name="サブタイトル 2"/>
          <p:cNvSpPr>
            <a:spLocks noGrp="1"/>
          </p:cNvSpPr>
          <p:nvPr>
            <p:ph type="subTitle" idx="1"/>
          </p:nvPr>
        </p:nvSpPr>
        <p:spPr>
          <a:xfrm>
            <a:off x="124810" y="549000"/>
            <a:ext cx="3970815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l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～自分にできることを考えよう～</a:t>
            </a:r>
            <a:endParaRPr kumimoji="1" lang="ja-JP" altLang="en-US" sz="1945"/>
          </a:p>
        </p:txBody>
      </p:sp>
      <p:sp>
        <p:nvSpPr>
          <p:cNvPr id="1259" name="タイトル 14"/>
          <p:cNvSpPr/>
          <p:nvPr/>
        </p:nvSpPr>
        <p:spPr>
          <a:xfrm>
            <a:off x="4575787" y="261395"/>
            <a:ext cx="5064273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氏名______________＿＿＿____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60" name="サブタイトル 15"/>
          <p:cNvSpPr/>
          <p:nvPr/>
        </p:nvSpPr>
        <p:spPr>
          <a:xfrm>
            <a:off x="5015594" y="1336331"/>
            <a:ext cx="4458360" cy="6870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97"/>
              <a:t>２．学んだこと、気づいたことを、自分の地域や暮らし</a:t>
            </a:r>
            <a:endParaRPr kumimoji="1" lang="ja-JP" altLang="en-US" sz="1200"/>
          </a:p>
          <a:p>
            <a:pPr algn="l"/>
            <a:r>
              <a:rPr kumimoji="1" lang="ja-JP" altLang="en-US" sz="1297"/>
              <a:t>　</a:t>
            </a:r>
            <a:r>
              <a:rPr kumimoji="1" lang="ja-JP" altLang="en-US" sz="1297"/>
              <a:t>　</a:t>
            </a:r>
            <a:r>
              <a:rPr kumimoji="1" lang="ja-JP" altLang="en-US" sz="1297"/>
              <a:t>に</a:t>
            </a:r>
            <a:r>
              <a:rPr kumimoji="1" lang="ja-JP" altLang="en-US" sz="1297"/>
              <a:t>置き換えて</a:t>
            </a:r>
            <a:r>
              <a:rPr kumimoji="1" lang="ja-JP" altLang="en-US" sz="1297"/>
              <a:t>考えて</a:t>
            </a:r>
            <a:r>
              <a:rPr kumimoji="1" lang="ja-JP" altLang="en-US" sz="1297"/>
              <a:t>みよう</a:t>
            </a:r>
            <a:r>
              <a:rPr kumimoji="1" lang="ja-JP" altLang="en-US" sz="1297"/>
              <a:t>！</a:t>
            </a:r>
            <a:endParaRPr kumimoji="1" lang="ja-JP" altLang="en-US" sz="1297"/>
          </a:p>
        </p:txBody>
      </p:sp>
      <p:sp>
        <p:nvSpPr>
          <p:cNvPr id="1261" name="図形 24"/>
          <p:cNvSpPr/>
          <p:nvPr/>
        </p:nvSpPr>
        <p:spPr>
          <a:xfrm>
            <a:off x="5098945" y="1941844"/>
            <a:ext cx="4542382" cy="2011596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050"/>
          </a:p>
        </p:txBody>
      </p:sp>
      <p:sp>
        <p:nvSpPr>
          <p:cNvPr id="1262" name="サブタイトル 28"/>
          <p:cNvSpPr/>
          <p:nvPr/>
        </p:nvSpPr>
        <p:spPr>
          <a:xfrm>
            <a:off x="217406" y="1318188"/>
            <a:ext cx="4375594" cy="521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１．学んだこと、気づいたことがＳＤＧｓのどのターゲット</a:t>
            </a:r>
            <a:endParaRPr kumimoji="1" lang="ja-JP" altLang="en-US" sz="1200"/>
          </a:p>
          <a:p>
            <a:pPr algn="l"/>
            <a:r>
              <a:rPr kumimoji="1" lang="ja-JP" altLang="en-US" sz="1200"/>
              <a:t>　</a:t>
            </a:r>
            <a:r>
              <a:rPr kumimoji="1" lang="ja-JP" altLang="en-US" sz="1200"/>
              <a:t>　</a:t>
            </a:r>
            <a:r>
              <a:rPr kumimoji="1" lang="ja-JP" altLang="en-US" sz="1200"/>
              <a:t>と結びつくか、考えてみよう！</a:t>
            </a:r>
            <a:endParaRPr kumimoji="1" lang="ja-JP" altLang="en-US" sz="1200"/>
          </a:p>
        </p:txBody>
      </p:sp>
      <p:sp>
        <p:nvSpPr>
          <p:cNvPr id="1263" name="図形 32"/>
          <p:cNvSpPr/>
          <p:nvPr/>
        </p:nvSpPr>
        <p:spPr>
          <a:xfrm>
            <a:off x="332164" y="1918544"/>
            <a:ext cx="4255752" cy="4732569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050"/>
          </a:p>
        </p:txBody>
      </p:sp>
      <p:sp>
        <p:nvSpPr>
          <p:cNvPr id="1264" name="サブタイトル 142"/>
          <p:cNvSpPr/>
          <p:nvPr/>
        </p:nvSpPr>
        <p:spPr>
          <a:xfrm>
            <a:off x="5102640" y="4025440"/>
            <a:ext cx="4458360" cy="6870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97"/>
              <a:t>３．学んだこと、気づいたことを活かして、</a:t>
            </a:r>
            <a:r>
              <a:rPr kumimoji="1" lang="ja-JP" altLang="en-US" sz="1297"/>
              <a:t>今日から</a:t>
            </a:r>
            <a:endParaRPr kumimoji="1" lang="ja-JP" altLang="en-US" sz="1297"/>
          </a:p>
          <a:p>
            <a:pPr algn="l"/>
            <a:r>
              <a:rPr kumimoji="1" lang="ja-JP" altLang="en-US" sz="1297"/>
              <a:t>　</a:t>
            </a:r>
            <a:r>
              <a:rPr kumimoji="1" lang="ja-JP" altLang="en-US" sz="1297"/>
              <a:t>　</a:t>
            </a:r>
            <a:r>
              <a:rPr kumimoji="1" lang="ja-JP" altLang="en-US" sz="1297"/>
              <a:t>自分にできることは何か、考えてみよう！</a:t>
            </a:r>
            <a:endParaRPr kumimoji="1" lang="ja-JP" altLang="en-US" sz="1297"/>
          </a:p>
        </p:txBody>
      </p:sp>
      <p:sp>
        <p:nvSpPr>
          <p:cNvPr id="1265" name="図形 143"/>
          <p:cNvSpPr/>
          <p:nvPr/>
        </p:nvSpPr>
        <p:spPr>
          <a:xfrm>
            <a:off x="5118575" y="4605997"/>
            <a:ext cx="4524241" cy="1991003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050"/>
          </a:p>
        </p:txBody>
      </p:sp>
      <p:grpSp>
        <p:nvGrpSpPr>
          <p:cNvPr id="1266" name="グループ 182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267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268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grpSp>
        <p:nvGrpSpPr>
          <p:cNvPr id="1269" name="グループ 185"/>
          <p:cNvGrpSpPr/>
          <p:nvPr/>
        </p:nvGrpSpPr>
        <p:grpSpPr>
          <a:xfrm>
            <a:off x="8550140" y="5301000"/>
            <a:ext cx="1442932" cy="1584000"/>
            <a:chOff x="8550140" y="5301000"/>
            <a:chExt cx="1442932" cy="1584000"/>
          </a:xfrm>
        </p:grpSpPr>
        <p:pic>
          <p:nvPicPr>
            <p:cNvPr id="1270" name="図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1696" y="5301000"/>
              <a:ext cx="827304" cy="1375010"/>
            </a:xfrm>
            <a:prstGeom prst="rect">
              <a:avLst/>
            </a:prstGeom>
          </p:spPr>
        </p:pic>
        <p:sp>
          <p:nvSpPr>
            <p:cNvPr id="1271" name="テキスト 160"/>
            <p:cNvSpPr txBox="1"/>
            <p:nvPr/>
          </p:nvSpPr>
          <p:spPr>
            <a:xfrm>
              <a:off x="8550140" y="6655061"/>
              <a:ext cx="1442932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鹿角市たんぽ小町ちゃん</a:t>
              </a:r>
              <a:endParaRPr lang="ja-JP" altLang="en-US" sz="800"/>
            </a:p>
          </p:txBody>
        </p:sp>
      </p:grpSp>
      <p:sp>
        <p:nvSpPr>
          <p:cNvPr id="1272" name="フッター プレースホルダー 262"/>
          <p:cNvSpPr>
            <a:spLocks noGrp="1"/>
          </p:cNvSpPr>
          <p:nvPr>
            <p:ph type="ftr" sz="quarter" idx="11"/>
          </p:nvPr>
        </p:nvSpPr>
        <p:spPr>
          <a:xfrm>
            <a:off x="4230630" y="6587960"/>
            <a:ext cx="1514997" cy="250082"/>
          </a:xfrm>
        </p:spPr>
        <p:txBody>
          <a:bodyPr/>
          <a:lstStyle/>
          <a:p>
            <a:r>
              <a:rPr kumimoji="1" lang="ja-JP" altLang="en-US"/>
              <a:t>５</a:t>
            </a:r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タイトル 1"/>
          <p:cNvSpPr>
            <a:spLocks noGrp="1"/>
          </p:cNvSpPr>
          <p:nvPr>
            <p:ph type="ctrTitle" idx="0"/>
          </p:nvPr>
        </p:nvSpPr>
        <p:spPr>
          <a:xfrm>
            <a:off x="277248" y="69000"/>
            <a:ext cx="3890926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事前学習シート①【記入例】</a:t>
            </a:r>
            <a:endParaRPr kumimoji="1" lang="ja-JP" altLang="en-US" dirty="0"/>
          </a:p>
        </p:txBody>
      </p:sp>
      <p:sp>
        <p:nvSpPr>
          <p:cNvPr id="1280" name="サブタイトル 2"/>
          <p:cNvSpPr>
            <a:spLocks noGrp="1"/>
          </p:cNvSpPr>
          <p:nvPr>
            <p:ph type="subTitle" idx="1"/>
          </p:nvPr>
        </p:nvSpPr>
        <p:spPr>
          <a:xfrm>
            <a:off x="105385" y="549000"/>
            <a:ext cx="3119615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ctr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～鹿角地域について調べよう～</a:t>
            </a:r>
            <a:endParaRPr kumimoji="1" lang="ja-JP" altLang="en-US" sz="1945"/>
          </a:p>
        </p:txBody>
      </p:sp>
      <p:sp>
        <p:nvSpPr>
          <p:cNvPr id="1281" name="タイトル 14"/>
          <p:cNvSpPr/>
          <p:nvPr/>
        </p:nvSpPr>
        <p:spPr>
          <a:xfrm>
            <a:off x="4575787" y="261395"/>
            <a:ext cx="5064273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氏名__________________＿＿＿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82" name="サブタイトル 15"/>
          <p:cNvSpPr/>
          <p:nvPr/>
        </p:nvSpPr>
        <p:spPr>
          <a:xfrm>
            <a:off x="721987" y="2340057"/>
            <a:ext cx="3528702" cy="3532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Q３．鹿角市、小坂町の現在の人口は何人？</a:t>
            </a:r>
            <a:endParaRPr kumimoji="1" lang="ja-JP" altLang="en-US" sz="1200"/>
          </a:p>
        </p:txBody>
      </p:sp>
      <p:sp>
        <p:nvSpPr>
          <p:cNvPr id="1283" name="サブタイトル 22"/>
          <p:cNvSpPr/>
          <p:nvPr/>
        </p:nvSpPr>
        <p:spPr>
          <a:xfrm>
            <a:off x="603942" y="1413000"/>
            <a:ext cx="3565066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Q１．</a:t>
            </a:r>
            <a:r>
              <a:rPr kumimoji="1" lang="ja-JP" altLang="en-US" sz="1200"/>
              <a:t>鹿角市、小坂町はどこにあるの？面積は？</a:t>
            </a:r>
            <a:endParaRPr kumimoji="1" lang="ja-JP" altLang="en-US" sz="1200"/>
          </a:p>
        </p:txBody>
      </p:sp>
      <p:sp>
        <p:nvSpPr>
          <p:cNvPr id="1284" name="サブタイトル 23"/>
          <p:cNvSpPr/>
          <p:nvPr/>
        </p:nvSpPr>
        <p:spPr>
          <a:xfrm>
            <a:off x="509757" y="5301000"/>
            <a:ext cx="3753436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Q４．</a:t>
            </a:r>
            <a:r>
              <a:rPr kumimoji="1" lang="ja-JP" altLang="en-US" sz="1200"/>
              <a:t>鹿角市、小坂町の有名な</a:t>
            </a:r>
            <a:r>
              <a:rPr kumimoji="1" lang="ja-JP" altLang="en-US" sz="1200"/>
              <a:t>観光スポットは</a:t>
            </a:r>
            <a:r>
              <a:rPr kumimoji="1" lang="ja-JP" altLang="en-US" sz="1200"/>
              <a:t>？</a:t>
            </a:r>
            <a:endParaRPr kumimoji="1" lang="ja-JP" altLang="en-US" sz="1200"/>
          </a:p>
        </p:txBody>
      </p:sp>
      <p:sp>
        <p:nvSpPr>
          <p:cNvPr id="1285" name="図形 24"/>
          <p:cNvSpPr/>
          <p:nvPr/>
        </p:nvSpPr>
        <p:spPr>
          <a:xfrm>
            <a:off x="616189" y="3019585"/>
            <a:ext cx="4033478" cy="88770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400"/>
              <a:t>鹿角市：29,566人（2021年3月時点）</a:t>
            </a:r>
            <a:endParaRPr lang="ja-JP" altLang="en-US" sz="1400"/>
          </a:p>
          <a:p>
            <a:pPr algn="l">
              <a:defRPr lang="ja-JP" altLang="en-US"/>
            </a:pPr>
            <a:r>
              <a:rPr lang="ja-JP" altLang="en-US" sz="1400"/>
              <a:t>小坂町：4,803人（2021年12月時点）</a:t>
            </a:r>
            <a:endParaRPr lang="ja-JP" altLang="en-US" b="1"/>
          </a:p>
        </p:txBody>
      </p:sp>
      <p:sp>
        <p:nvSpPr>
          <p:cNvPr id="1286" name="図形 25"/>
          <p:cNvSpPr/>
          <p:nvPr/>
        </p:nvSpPr>
        <p:spPr>
          <a:xfrm>
            <a:off x="603571" y="4259194"/>
            <a:ext cx="4037436" cy="892408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400"/>
              <a:t>鹿角市：21,140人</a:t>
            </a:r>
            <a:endParaRPr lang="ja-JP" altLang="en-US" sz="1400"/>
          </a:p>
          <a:p>
            <a:pPr algn="l">
              <a:defRPr lang="ja-JP" altLang="en-US"/>
            </a:pPr>
            <a:r>
              <a:rPr lang="ja-JP" altLang="en-US" sz="1400"/>
              <a:t>小坂町：3,011人</a:t>
            </a:r>
            <a:endParaRPr lang="ja-JP" altLang="en-US" sz="1400"/>
          </a:p>
          <a:p>
            <a:pPr algn="l">
              <a:defRPr lang="ja-JP" altLang="en-US"/>
            </a:pPr>
            <a:r>
              <a:rPr lang="ja-JP" altLang="en-US" sz="1050"/>
              <a:t>※</a:t>
            </a:r>
            <a:r>
              <a:rPr lang="ja-JP" altLang="en-US" sz="1050"/>
              <a:t>国立</a:t>
            </a:r>
            <a:r>
              <a:rPr lang="ja-JP" altLang="en-US" sz="1050"/>
              <a:t>社会保障</a:t>
            </a:r>
            <a:r>
              <a:rPr lang="ja-JP" altLang="en-US" sz="1050"/>
              <a:t>・人口問題研究所『日本の地域別将来推計人口（平成25年3月推計）』参照</a:t>
            </a:r>
            <a:endParaRPr lang="ja-JP" altLang="en-US" sz="1050"/>
          </a:p>
        </p:txBody>
      </p:sp>
      <p:sp>
        <p:nvSpPr>
          <p:cNvPr id="1287" name="図形 26"/>
          <p:cNvSpPr/>
          <p:nvPr/>
        </p:nvSpPr>
        <p:spPr>
          <a:xfrm>
            <a:off x="608268" y="1701000"/>
            <a:ext cx="4041399" cy="891704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/>
              <a:t>鹿角地域は、北東北のほぼ中央、秋田県北東部に位置し、十和田湖、八幡平からなる「十和田八幡平国立公園」を有する自然環境に恵まれた地域です。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面積は</a:t>
            </a:r>
            <a:r>
              <a:rPr lang="ja-JP" altLang="en-US" sz="1100"/>
              <a:t>、</a:t>
            </a:r>
            <a:r>
              <a:rPr lang="ja-JP" altLang="en-US" sz="1100"/>
              <a:t>鹿角市</a:t>
            </a:r>
            <a:r>
              <a:rPr lang="ja-JP" altLang="en-US" sz="1100"/>
              <a:t>：</a:t>
            </a:r>
            <a:r>
              <a:rPr lang="ja-JP" altLang="en-US" sz="1100"/>
              <a:t>707.52㎢、小坂町：201.70㎢です。</a:t>
            </a:r>
            <a:endParaRPr lang="ja-JP" altLang="en-US" sz="1050"/>
          </a:p>
        </p:txBody>
      </p:sp>
      <p:sp>
        <p:nvSpPr>
          <p:cNvPr id="1288" name="図形 27"/>
          <p:cNvSpPr/>
          <p:nvPr/>
        </p:nvSpPr>
        <p:spPr>
          <a:xfrm>
            <a:off x="616189" y="5542504"/>
            <a:ext cx="4045725" cy="1039603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/>
              <a:t>【鹿角市】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道の駅かづの、道の駅おおゆ、特別史跡大湯環状列石、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史跡尾去沢鉱山、秋田八幡平・湯瀬・大湯温泉郷など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【小坂町】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康楽館</a:t>
            </a:r>
            <a:r>
              <a:rPr lang="ja-JP" altLang="en-US" sz="1100"/>
              <a:t>、</a:t>
            </a:r>
            <a:r>
              <a:rPr lang="ja-JP" altLang="en-US" sz="1100"/>
              <a:t>小坂鉱山事務所、小坂鉄道レールパーク、</a:t>
            </a:r>
            <a:endParaRPr lang="ja-JP" altLang="en-US" sz="1050"/>
          </a:p>
          <a:p>
            <a:pPr algn="l">
              <a:defRPr lang="ja-JP" altLang="en-US"/>
            </a:pPr>
            <a:r>
              <a:rPr lang="ja-JP" altLang="en-US" sz="1100"/>
              <a:t>道の駅こさか七滝など</a:t>
            </a:r>
            <a:endParaRPr lang="ja-JP" altLang="en-US" sz="1100"/>
          </a:p>
        </p:txBody>
      </p:sp>
      <p:sp>
        <p:nvSpPr>
          <p:cNvPr id="1289" name="サブタイトル 28"/>
          <p:cNvSpPr/>
          <p:nvPr/>
        </p:nvSpPr>
        <p:spPr>
          <a:xfrm>
            <a:off x="5168597" y="1317000"/>
            <a:ext cx="4245588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Ｑ５．鹿角市、小坂町の有名な</a:t>
            </a:r>
            <a:r>
              <a:rPr kumimoji="1" lang="ja-JP" altLang="en-US" sz="1200"/>
              <a:t>お祭りやイベントは</a:t>
            </a:r>
            <a:r>
              <a:rPr kumimoji="1" lang="ja-JP" altLang="en-US" sz="1200"/>
              <a:t>？</a:t>
            </a:r>
            <a:endParaRPr kumimoji="1" lang="ja-JP" altLang="en-US"/>
          </a:p>
        </p:txBody>
      </p:sp>
      <p:sp>
        <p:nvSpPr>
          <p:cNvPr id="1290" name="サブタイトル 29"/>
          <p:cNvSpPr/>
          <p:nvPr/>
        </p:nvSpPr>
        <p:spPr>
          <a:xfrm>
            <a:off x="5169000" y="2709000"/>
            <a:ext cx="4368844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Ｑ６．</a:t>
            </a:r>
            <a:r>
              <a:rPr kumimoji="1" lang="ja-JP" altLang="en-US" sz="1200"/>
              <a:t>鹿角市、小坂町の人気なお土産や郷土料理は？</a:t>
            </a:r>
            <a:endParaRPr kumimoji="1" lang="ja-JP" altLang="en-US" sz="1200"/>
          </a:p>
        </p:txBody>
      </p:sp>
      <p:sp>
        <p:nvSpPr>
          <p:cNvPr id="1291" name="サブタイトル 30"/>
          <p:cNvSpPr/>
          <p:nvPr/>
        </p:nvSpPr>
        <p:spPr>
          <a:xfrm>
            <a:off x="5260369" y="4086015"/>
            <a:ext cx="3662128" cy="3510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Ｑ７．その他、気になることを調べてみよう！</a:t>
            </a:r>
            <a:endParaRPr kumimoji="1" lang="ja-JP" altLang="en-US" sz="1200"/>
          </a:p>
        </p:txBody>
      </p:sp>
      <p:sp>
        <p:nvSpPr>
          <p:cNvPr id="1292" name="図形 32"/>
          <p:cNvSpPr/>
          <p:nvPr/>
        </p:nvSpPr>
        <p:spPr>
          <a:xfrm>
            <a:off x="5263369" y="1629000"/>
            <a:ext cx="4372014" cy="88770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/>
              <a:t>【鹿角市】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花輪ばやし、花輪ねぷた、毛馬内盆踊り、大日堂舞楽など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【小坂町】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小坂七夕祭り、小坂町アカシア祭り、小坂クリスマスマーケットなど</a:t>
            </a:r>
            <a:endParaRPr lang="ja-JP" altLang="en-US" sz="1050"/>
          </a:p>
        </p:txBody>
      </p:sp>
      <p:sp>
        <p:nvSpPr>
          <p:cNvPr id="1293" name="図形 33"/>
          <p:cNvSpPr/>
          <p:nvPr/>
        </p:nvSpPr>
        <p:spPr>
          <a:xfrm>
            <a:off x="5263371" y="3019585"/>
            <a:ext cx="4374567" cy="892408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/>
              <a:t>【鹿角市】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きりたんぽ、けいらん、北限の桃、かづの牛、八幡平ポークなど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【小坂町】</a:t>
            </a:r>
            <a:endParaRPr lang="ja-JP" altLang="en-US" sz="1100"/>
          </a:p>
          <a:p>
            <a:pPr algn="l">
              <a:defRPr lang="ja-JP" altLang="en-US"/>
            </a:pPr>
            <a:r>
              <a:rPr lang="ja-JP" altLang="en-US" sz="1100"/>
              <a:t>アカシア蜂蜜、桃豚、小坂町かつらーめんなど</a:t>
            </a:r>
            <a:endParaRPr lang="ja-JP" altLang="en-US" sz="1050"/>
          </a:p>
        </p:txBody>
      </p:sp>
      <p:sp>
        <p:nvSpPr>
          <p:cNvPr id="1294" name="図形 34"/>
          <p:cNvSpPr/>
          <p:nvPr/>
        </p:nvSpPr>
        <p:spPr>
          <a:xfrm>
            <a:off x="5263761" y="4372023"/>
            <a:ext cx="4374567" cy="221538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/>
              <a:t>・世界遺産（</a:t>
            </a:r>
            <a:r>
              <a:rPr lang="ja-JP" altLang="en-US" sz="1200"/>
              <a:t>特別史跡</a:t>
            </a:r>
            <a:r>
              <a:rPr lang="ja-JP" altLang="en-US" sz="1200"/>
              <a:t>大湯環状列石）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・ユネスコ無形文化遺産（花輪ばやし、大日堂舞楽）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・高齢化率</a:t>
            </a:r>
            <a:r>
              <a:rPr lang="ja-JP" altLang="en-US" sz="1200"/>
              <a:t>（鹿角市：40.3％、小坂町：44.2％）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100"/>
              <a:t>※『令和元年秋田県の人口―秋田県年齢別人口流動調査―』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アクセス環境（東北自動車道：鹿角八幡平Ｉ</a:t>
            </a:r>
            <a:r>
              <a:rPr lang="ja-JP" altLang="en-US" sz="1200"/>
              <a:t>Ｃ、</a:t>
            </a:r>
            <a:r>
              <a:rPr lang="ja-JP" altLang="en-US" sz="1200"/>
              <a:t>十和田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ＩＣ、</a:t>
            </a:r>
            <a:r>
              <a:rPr lang="ja-JP" altLang="en-US" sz="1200"/>
              <a:t>小坂ＩＣ、ＪＲ花輪線）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・地理</a:t>
            </a:r>
            <a:r>
              <a:rPr lang="ja-JP" altLang="en-US" sz="1200"/>
              <a:t>（八幡平、十和田湖、奥羽</a:t>
            </a:r>
            <a:r>
              <a:rPr lang="ja-JP" altLang="en-US" sz="1200"/>
              <a:t>山脈</a:t>
            </a:r>
            <a:r>
              <a:rPr lang="ja-JP" altLang="en-US" sz="1200"/>
              <a:t>な</a:t>
            </a:r>
            <a:r>
              <a:rPr lang="ja-JP" altLang="en-US" sz="1200"/>
              <a:t>ど）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・学校数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（鹿角市：小学校７校、中学校４校、</a:t>
            </a:r>
            <a:r>
              <a:rPr lang="ja-JP" altLang="en-US" sz="1200"/>
              <a:t>高等学校２校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小</a:t>
            </a:r>
            <a:r>
              <a:rPr lang="ja-JP" altLang="en-US" sz="1200"/>
              <a:t>坂</a:t>
            </a:r>
            <a:r>
              <a:rPr lang="ja-JP" altLang="en-US" sz="1200"/>
              <a:t>町：小学校１校、</a:t>
            </a:r>
            <a:r>
              <a:rPr lang="ja-JP" altLang="en-US" sz="1200"/>
              <a:t>中学校１校、高等学校１校）　　　　　			　　　</a:t>
            </a:r>
            <a:r>
              <a:rPr lang="ja-JP" altLang="en-US" sz="1200"/>
              <a:t>など</a:t>
            </a:r>
            <a:endParaRPr lang="ja-JP" altLang="en-US" sz="1200"/>
          </a:p>
        </p:txBody>
      </p:sp>
      <p:grpSp>
        <p:nvGrpSpPr>
          <p:cNvPr id="1295" name="グループ 213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296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297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sp>
        <p:nvSpPr>
          <p:cNvPr id="1301" name="サブタイトル 223"/>
          <p:cNvSpPr/>
          <p:nvPr/>
        </p:nvSpPr>
        <p:spPr>
          <a:xfrm>
            <a:off x="497533" y="4009388"/>
            <a:ext cx="4076410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Q３．</a:t>
            </a:r>
            <a:r>
              <a:rPr kumimoji="1" lang="ja-JP" altLang="en-US" sz="1200"/>
              <a:t>２０４０年、鹿角市、小坂町の予想人口は何人？</a:t>
            </a:r>
            <a:endParaRPr kumimoji="1" lang="ja-JP" altLang="en-US" sz="1200"/>
          </a:p>
        </p:txBody>
      </p:sp>
      <p:sp>
        <p:nvSpPr>
          <p:cNvPr id="1302" name="テキスト 225"/>
          <p:cNvSpPr txBox="1"/>
          <p:nvPr/>
        </p:nvSpPr>
        <p:spPr>
          <a:xfrm>
            <a:off x="603565" y="2720894"/>
            <a:ext cx="3148435" cy="276106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1200"/>
              <a:t>Q２. 鹿角市、小坂町の現在の人口は何人？</a:t>
            </a:r>
            <a:endParaRPr lang="ja-JP" altLang="en-US" sz="1200"/>
          </a:p>
        </p:txBody>
      </p:sp>
      <p:sp>
        <p:nvSpPr>
          <p:cNvPr id="1303" name="フッター プレースホルダー 263"/>
          <p:cNvSpPr>
            <a:spLocks noGrp="1"/>
          </p:cNvSpPr>
          <p:nvPr>
            <p:ph type="ftr" sz="quarter" idx="11"/>
          </p:nvPr>
        </p:nvSpPr>
        <p:spPr>
          <a:xfrm>
            <a:off x="4230630" y="6587960"/>
            <a:ext cx="1514997" cy="250082"/>
          </a:xfrm>
        </p:spPr>
        <p:txBody>
          <a:bodyPr/>
          <a:lstStyle/>
          <a:p>
            <a:r>
              <a:rPr kumimoji="1" lang="ja-JP" altLang="en-US"/>
              <a:t>６</a:t>
            </a:r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タイトル 1"/>
          <p:cNvSpPr>
            <a:spLocks noGrp="1"/>
          </p:cNvSpPr>
          <p:nvPr>
            <p:ph type="ctrTitle" idx="0"/>
          </p:nvPr>
        </p:nvSpPr>
        <p:spPr>
          <a:xfrm>
            <a:off x="277248" y="69000"/>
            <a:ext cx="3890926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事前学習シート②【記入例】</a:t>
            </a:r>
            <a:endParaRPr kumimoji="1" lang="ja-JP" altLang="en-US" dirty="0"/>
          </a:p>
        </p:txBody>
      </p:sp>
      <p:sp>
        <p:nvSpPr>
          <p:cNvPr id="1311" name="サブタイトル 2"/>
          <p:cNvSpPr>
            <a:spLocks noGrp="1"/>
          </p:cNvSpPr>
          <p:nvPr>
            <p:ph type="subTitle" idx="1"/>
          </p:nvPr>
        </p:nvSpPr>
        <p:spPr>
          <a:xfrm>
            <a:off x="57000" y="549000"/>
            <a:ext cx="3757746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ctr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～あなたの暮らす地域を振り返ろう～</a:t>
            </a:r>
            <a:endParaRPr kumimoji="1" lang="ja-JP" altLang="en-US" sz="1945"/>
          </a:p>
        </p:txBody>
      </p:sp>
      <p:sp>
        <p:nvSpPr>
          <p:cNvPr id="1312" name="タイトル 14"/>
          <p:cNvSpPr/>
          <p:nvPr/>
        </p:nvSpPr>
        <p:spPr>
          <a:xfrm>
            <a:off x="4575786" y="261395"/>
            <a:ext cx="5062249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氏名__________________＿＿＿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13" name="サブタイトル 15"/>
          <p:cNvSpPr/>
          <p:nvPr/>
        </p:nvSpPr>
        <p:spPr>
          <a:xfrm>
            <a:off x="603565" y="2661556"/>
            <a:ext cx="3856612" cy="3532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Q２．あなたの暮らす地域の現在の人口は何人？</a:t>
            </a:r>
            <a:endParaRPr kumimoji="1" lang="ja-JP" altLang="en-US" sz="1200"/>
          </a:p>
        </p:txBody>
      </p:sp>
      <p:sp>
        <p:nvSpPr>
          <p:cNvPr id="1314" name="サブタイトル 21"/>
          <p:cNvSpPr/>
          <p:nvPr/>
        </p:nvSpPr>
        <p:spPr>
          <a:xfrm>
            <a:off x="603565" y="4083665"/>
            <a:ext cx="4383846" cy="356971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4800"/>
              <a:t>Q３．２０４０年、</a:t>
            </a:r>
            <a:r>
              <a:rPr kumimoji="1" lang="ja-JP" altLang="en-US" sz="4800"/>
              <a:t>あなたの暮らす地域</a:t>
            </a:r>
            <a:r>
              <a:rPr kumimoji="1" lang="ja-JP" altLang="en-US" sz="4800"/>
              <a:t>の予想人口は何人？</a:t>
            </a:r>
            <a:endParaRPr kumimoji="1" lang="ja-JP" altLang="en-US" sz="1200"/>
          </a:p>
        </p:txBody>
      </p:sp>
      <p:sp>
        <p:nvSpPr>
          <p:cNvPr id="1315" name="サブタイトル 22"/>
          <p:cNvSpPr/>
          <p:nvPr/>
        </p:nvSpPr>
        <p:spPr>
          <a:xfrm>
            <a:off x="603942" y="1334343"/>
            <a:ext cx="4079808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Q１．</a:t>
            </a:r>
            <a:r>
              <a:rPr kumimoji="1" lang="ja-JP" altLang="en-US" sz="1200"/>
              <a:t>あなたの暮らす地域</a:t>
            </a:r>
            <a:r>
              <a:rPr kumimoji="1" lang="ja-JP" altLang="en-US" sz="1200"/>
              <a:t>の位置や、面積は？</a:t>
            </a:r>
            <a:endParaRPr kumimoji="1" lang="ja-JP" altLang="en-US" sz="1200"/>
          </a:p>
        </p:txBody>
      </p:sp>
      <p:sp>
        <p:nvSpPr>
          <p:cNvPr id="1316" name="サブタイトル 23"/>
          <p:cNvSpPr/>
          <p:nvPr/>
        </p:nvSpPr>
        <p:spPr>
          <a:xfrm>
            <a:off x="497422" y="5445000"/>
            <a:ext cx="4077337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Q４．</a:t>
            </a:r>
            <a:r>
              <a:rPr kumimoji="1" lang="ja-JP" altLang="en-US" sz="1200"/>
              <a:t>あなたの暮らす地域</a:t>
            </a:r>
            <a:r>
              <a:rPr kumimoji="1" lang="ja-JP" altLang="en-US" sz="1200"/>
              <a:t>の有名な</a:t>
            </a:r>
            <a:r>
              <a:rPr kumimoji="1" lang="ja-JP" altLang="en-US" sz="1200"/>
              <a:t>観光スポットは</a:t>
            </a:r>
            <a:r>
              <a:rPr kumimoji="1" lang="ja-JP" altLang="en-US" sz="1200"/>
              <a:t>？</a:t>
            </a:r>
            <a:endParaRPr kumimoji="1" lang="ja-JP" altLang="en-US" sz="1200"/>
          </a:p>
        </p:txBody>
      </p:sp>
      <p:sp>
        <p:nvSpPr>
          <p:cNvPr id="1317" name="図形 24"/>
          <p:cNvSpPr/>
          <p:nvPr/>
        </p:nvSpPr>
        <p:spPr>
          <a:xfrm>
            <a:off x="603565" y="1629000"/>
            <a:ext cx="4033478" cy="88770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8" name="図形 25"/>
          <p:cNvSpPr/>
          <p:nvPr/>
        </p:nvSpPr>
        <p:spPr>
          <a:xfrm>
            <a:off x="603571" y="3017168"/>
            <a:ext cx="4037436" cy="892408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19" name="図形 26"/>
          <p:cNvSpPr/>
          <p:nvPr/>
        </p:nvSpPr>
        <p:spPr>
          <a:xfrm>
            <a:off x="603935" y="4361536"/>
            <a:ext cx="4041399" cy="891704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0" name="図形 27"/>
          <p:cNvSpPr/>
          <p:nvPr/>
        </p:nvSpPr>
        <p:spPr>
          <a:xfrm>
            <a:off x="603942" y="5704612"/>
            <a:ext cx="4045725" cy="891704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1" name="サブタイトル 28"/>
          <p:cNvSpPr/>
          <p:nvPr/>
        </p:nvSpPr>
        <p:spPr>
          <a:xfrm>
            <a:off x="5264905" y="1317000"/>
            <a:ext cx="4510379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Ｑ５．</a:t>
            </a:r>
            <a:r>
              <a:rPr kumimoji="1" lang="ja-JP" altLang="en-US" sz="1200"/>
              <a:t>あなたの暮らす地域</a:t>
            </a:r>
            <a:r>
              <a:rPr kumimoji="1" lang="ja-JP" altLang="en-US" sz="1200"/>
              <a:t>の有名な</a:t>
            </a:r>
            <a:r>
              <a:rPr kumimoji="1" lang="ja-JP" altLang="en-US" sz="1200"/>
              <a:t>お祭りやイベントは</a:t>
            </a:r>
            <a:r>
              <a:rPr kumimoji="1" lang="ja-JP" altLang="en-US" sz="1200"/>
              <a:t>？</a:t>
            </a:r>
            <a:endParaRPr kumimoji="1" lang="ja-JP" altLang="en-US"/>
          </a:p>
        </p:txBody>
      </p:sp>
      <p:sp>
        <p:nvSpPr>
          <p:cNvPr id="1322" name="サブタイトル 29"/>
          <p:cNvSpPr/>
          <p:nvPr/>
        </p:nvSpPr>
        <p:spPr>
          <a:xfrm>
            <a:off x="5264665" y="2661556"/>
            <a:ext cx="4294345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Ｑ６．</a:t>
            </a:r>
            <a:r>
              <a:rPr kumimoji="1" lang="ja-JP" altLang="en-US" sz="1200"/>
              <a:t>あなたの暮らす地域</a:t>
            </a:r>
            <a:r>
              <a:rPr kumimoji="1" lang="ja-JP" altLang="en-US" sz="1200"/>
              <a:t>の人気なお土産や郷土料理は？</a:t>
            </a:r>
            <a:endParaRPr kumimoji="1" lang="ja-JP" altLang="en-US" sz="1200"/>
          </a:p>
        </p:txBody>
      </p:sp>
      <p:sp>
        <p:nvSpPr>
          <p:cNvPr id="1323" name="サブタイトル 30"/>
          <p:cNvSpPr/>
          <p:nvPr/>
        </p:nvSpPr>
        <p:spPr>
          <a:xfrm>
            <a:off x="5264619" y="4015190"/>
            <a:ext cx="4368844" cy="4939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Ｑ７．鹿角地域とあなたの暮らす地域を比べて、　　</a:t>
            </a:r>
            <a:endParaRPr kumimoji="1" lang="ja-JP" altLang="en-US" sz="1200"/>
          </a:p>
          <a:p>
            <a:pPr algn="l"/>
            <a:r>
              <a:rPr kumimoji="1" lang="ja-JP" altLang="en-US" sz="1200"/>
              <a:t>　</a:t>
            </a:r>
            <a:r>
              <a:rPr kumimoji="1" lang="ja-JP" altLang="en-US" sz="1200"/>
              <a:t>　</a:t>
            </a:r>
            <a:r>
              <a:rPr kumimoji="1" lang="ja-JP" altLang="en-US" sz="1200"/>
              <a:t>　似ているところ、違うところ</a:t>
            </a:r>
            <a:r>
              <a:rPr kumimoji="1" lang="ja-JP" altLang="en-US" sz="1200"/>
              <a:t>を書いてみよう！</a:t>
            </a:r>
            <a:endParaRPr kumimoji="1" lang="ja-JP" altLang="en-US" sz="1200"/>
          </a:p>
        </p:txBody>
      </p:sp>
      <p:sp>
        <p:nvSpPr>
          <p:cNvPr id="1324" name="図形 32"/>
          <p:cNvSpPr/>
          <p:nvPr/>
        </p:nvSpPr>
        <p:spPr>
          <a:xfrm>
            <a:off x="5379735" y="1629000"/>
            <a:ext cx="4255752" cy="88770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5" name="図形 33"/>
          <p:cNvSpPr/>
          <p:nvPr/>
        </p:nvSpPr>
        <p:spPr>
          <a:xfrm>
            <a:off x="5379737" y="3019585"/>
            <a:ext cx="4258237" cy="892408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26" name="図形 34"/>
          <p:cNvSpPr/>
          <p:nvPr/>
        </p:nvSpPr>
        <p:spPr>
          <a:xfrm>
            <a:off x="5380116" y="4509045"/>
            <a:ext cx="4258237" cy="2078599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/>
              <a:t>・鹿角地域の方が、人口減少幅が大きい。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鹿角地域</a:t>
            </a:r>
            <a:r>
              <a:rPr lang="ja-JP" altLang="en-US" sz="1200"/>
              <a:t>の方が</a:t>
            </a:r>
            <a:r>
              <a:rPr lang="ja-JP" altLang="en-US" sz="1200"/>
              <a:t>面積が</a:t>
            </a:r>
            <a:r>
              <a:rPr lang="ja-JP" altLang="en-US" sz="1200"/>
              <a:t>広いが</a:t>
            </a:r>
            <a:r>
              <a:rPr lang="ja-JP" altLang="en-US" sz="1200"/>
              <a:t>、</a:t>
            </a:r>
            <a:r>
              <a:rPr lang="ja-JP" altLang="en-US" sz="1200"/>
              <a:t>人口は</a:t>
            </a:r>
            <a:r>
              <a:rPr lang="ja-JP" altLang="en-US" sz="1200"/>
              <a:t>少ない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（人口密</a:t>
            </a:r>
            <a:r>
              <a:rPr lang="ja-JP" altLang="en-US" sz="1200"/>
              <a:t>度が小さい）</a:t>
            </a:r>
            <a:r>
              <a:rPr lang="ja-JP" altLang="en-US" sz="1200"/>
              <a:t>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・鹿角地域の方が高齢化率が高い。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・鹿角地域の方が、昔ながらの温泉や建物、祭り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が多い。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・鹿角地域には、○○遺産などの文化財が多い。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自分たちの地域の方が、学校数が多い。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・自分たちの地域にも、ブランド牛や豚がある。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・自分たちの地域にも、国立公園がある。　　</a:t>
            </a:r>
            <a:r>
              <a:rPr lang="ja-JP" altLang="en-US" sz="1200"/>
              <a:t>など</a:t>
            </a:r>
            <a:endParaRPr lang="ja-JP" altLang="en-US" sz="1200"/>
          </a:p>
        </p:txBody>
      </p:sp>
      <p:grpSp>
        <p:nvGrpSpPr>
          <p:cNvPr id="1327" name="グループ 164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328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329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grpSp>
        <p:nvGrpSpPr>
          <p:cNvPr id="1330" name="グループ 167"/>
          <p:cNvGrpSpPr/>
          <p:nvPr/>
        </p:nvGrpSpPr>
        <p:grpSpPr>
          <a:xfrm>
            <a:off x="8550140" y="5301000"/>
            <a:ext cx="1442932" cy="1584000"/>
            <a:chOff x="8550140" y="5301000"/>
            <a:chExt cx="1442932" cy="1584000"/>
          </a:xfrm>
        </p:grpSpPr>
        <p:pic>
          <p:nvPicPr>
            <p:cNvPr id="1331" name="図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1696" y="5301000"/>
              <a:ext cx="827304" cy="1375010"/>
            </a:xfrm>
            <a:prstGeom prst="rect">
              <a:avLst/>
            </a:prstGeom>
          </p:spPr>
        </p:pic>
        <p:sp>
          <p:nvSpPr>
            <p:cNvPr id="1332" name="テキスト 160"/>
            <p:cNvSpPr txBox="1"/>
            <p:nvPr/>
          </p:nvSpPr>
          <p:spPr>
            <a:xfrm>
              <a:off x="8550140" y="6655061"/>
              <a:ext cx="1442932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鹿角市たんぽ小町ちゃん</a:t>
              </a:r>
              <a:endParaRPr lang="ja-JP" altLang="en-US" sz="800"/>
            </a:p>
          </p:txBody>
        </p:sp>
      </p:grpSp>
      <p:sp>
        <p:nvSpPr>
          <p:cNvPr id="1333" name="フッター プレースホルダー 264"/>
          <p:cNvSpPr>
            <a:spLocks noGrp="1"/>
          </p:cNvSpPr>
          <p:nvPr>
            <p:ph type="ftr" sz="quarter" idx="11"/>
          </p:nvPr>
        </p:nvSpPr>
        <p:spPr>
          <a:xfrm>
            <a:off x="4230630" y="6587960"/>
            <a:ext cx="1514997" cy="250082"/>
          </a:xfrm>
        </p:spPr>
        <p:txBody>
          <a:bodyPr/>
          <a:lstStyle/>
          <a:p>
            <a:r>
              <a:rPr kumimoji="1" lang="ja-JP" altLang="en-US"/>
              <a:t>７</a:t>
            </a:r>
            <a:endParaRPr kumimoji="1"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タイトル 1"/>
          <p:cNvSpPr>
            <a:spLocks noGrp="1"/>
          </p:cNvSpPr>
          <p:nvPr>
            <p:ph type="ctrTitle" idx="0"/>
          </p:nvPr>
        </p:nvSpPr>
        <p:spPr>
          <a:xfrm>
            <a:off x="275363" y="69000"/>
            <a:ext cx="3978132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事前学習シート③【記入例】</a:t>
            </a:r>
            <a:endParaRPr kumimoji="1" lang="ja-JP" altLang="en-US" dirty="0"/>
          </a:p>
        </p:txBody>
      </p:sp>
      <p:sp>
        <p:nvSpPr>
          <p:cNvPr id="1341" name="サブタイトル 2"/>
          <p:cNvSpPr>
            <a:spLocks noGrp="1"/>
          </p:cNvSpPr>
          <p:nvPr>
            <p:ph type="subTitle" idx="1"/>
          </p:nvPr>
        </p:nvSpPr>
        <p:spPr>
          <a:xfrm>
            <a:off x="105385" y="549000"/>
            <a:ext cx="3119615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l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～「問い」を設定しよう～</a:t>
            </a:r>
            <a:endParaRPr kumimoji="1" lang="ja-JP" altLang="en-US" sz="1945"/>
          </a:p>
        </p:txBody>
      </p:sp>
      <p:sp>
        <p:nvSpPr>
          <p:cNvPr id="1342" name="タイトル 14"/>
          <p:cNvSpPr/>
          <p:nvPr/>
        </p:nvSpPr>
        <p:spPr>
          <a:xfrm>
            <a:off x="4575790" y="261395"/>
            <a:ext cx="5067139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氏名__________________＿＿＿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43" name="サブタイトル 15"/>
          <p:cNvSpPr/>
          <p:nvPr/>
        </p:nvSpPr>
        <p:spPr>
          <a:xfrm>
            <a:off x="497620" y="1374521"/>
            <a:ext cx="4674392" cy="32647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１．鹿角市、小坂町の気になること、疑問に思うことを書こう！</a:t>
            </a:r>
            <a:endParaRPr kumimoji="1" lang="ja-JP" altLang="en-US" sz="1200"/>
          </a:p>
        </p:txBody>
      </p:sp>
      <p:sp>
        <p:nvSpPr>
          <p:cNvPr id="1344" name="サブタイトル 23"/>
          <p:cNvSpPr/>
          <p:nvPr/>
        </p:nvSpPr>
        <p:spPr>
          <a:xfrm>
            <a:off x="497620" y="5449388"/>
            <a:ext cx="4459088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２．「１」で書いた中から１つ選んで、問いを設定しよう！</a:t>
            </a:r>
            <a:endParaRPr kumimoji="1" lang="ja-JP" altLang="en-US" sz="1200"/>
          </a:p>
        </p:txBody>
      </p:sp>
      <p:sp>
        <p:nvSpPr>
          <p:cNvPr id="1345" name="図形 24"/>
          <p:cNvSpPr/>
          <p:nvPr/>
        </p:nvSpPr>
        <p:spPr>
          <a:xfrm>
            <a:off x="603565" y="1669627"/>
            <a:ext cx="4033478" cy="3593317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「きりたんぽ」の名前の由来は？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・人口が少ないのに、なぜ花輪ばやしのような豪　　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華絢爛なお祭りが開催されているのか？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人口減少が</a:t>
            </a:r>
            <a:r>
              <a:rPr lang="ja-JP" altLang="en-US" sz="1200"/>
              <a:t>進む中で</a:t>
            </a:r>
            <a:r>
              <a:rPr lang="ja-JP" altLang="en-US" sz="1200"/>
              <a:t>、</a:t>
            </a:r>
            <a:r>
              <a:rPr lang="ja-JP" altLang="en-US" sz="1200"/>
              <a:t>どうやって貴重な建造物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や</a:t>
            </a:r>
            <a:r>
              <a:rPr lang="ja-JP" altLang="en-US" sz="1200"/>
              <a:t>お祭りを保存・</a:t>
            </a:r>
            <a:r>
              <a:rPr lang="ja-JP" altLang="en-US" sz="1200"/>
              <a:t>継承しようとしているのか？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なぜ</a:t>
            </a:r>
            <a:r>
              <a:rPr lang="ja-JP" altLang="en-US" sz="1200"/>
              <a:t>小坂町</a:t>
            </a:r>
            <a:r>
              <a:rPr lang="ja-JP" altLang="en-US" sz="1200"/>
              <a:t>には明治時代の</a:t>
            </a:r>
            <a:r>
              <a:rPr lang="ja-JP" altLang="en-US" sz="1200"/>
              <a:t>建物が</a:t>
            </a:r>
            <a:r>
              <a:rPr lang="ja-JP" altLang="en-US" sz="1200"/>
              <a:t>多いのか？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・なぜ小坂町には世界トップクラスのリサイクル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関連施設が集積している</a:t>
            </a:r>
            <a:r>
              <a:rPr lang="ja-JP" altLang="en-US" sz="1200"/>
              <a:t>のか？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・鉱山があるとなぜ町は発展するのか？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砂金</a:t>
            </a:r>
            <a:r>
              <a:rPr lang="ja-JP" altLang="en-US" sz="1200"/>
              <a:t>をたくさん</a:t>
            </a:r>
            <a:r>
              <a:rPr lang="ja-JP" altLang="en-US" sz="1200"/>
              <a:t>採るコツは？</a:t>
            </a:r>
            <a:endParaRPr lang="ja-JP" altLang="en-US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など</a:t>
            </a:r>
            <a:endParaRPr lang="ja-JP" altLang="en-US" sz="1200"/>
          </a:p>
        </p:txBody>
      </p:sp>
      <p:sp>
        <p:nvSpPr>
          <p:cNvPr id="1346" name="図形 27"/>
          <p:cNvSpPr/>
          <p:nvPr/>
        </p:nvSpPr>
        <p:spPr>
          <a:xfrm>
            <a:off x="603942" y="5704612"/>
            <a:ext cx="4045725" cy="891704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/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なぜ</a:t>
            </a:r>
            <a:r>
              <a:rPr lang="ja-JP" altLang="en-US" sz="1200"/>
              <a:t>小坂町には約３００万本もの</a:t>
            </a:r>
            <a:r>
              <a:rPr lang="ja-JP" altLang="en-US" sz="1200"/>
              <a:t>アカシア</a:t>
            </a:r>
            <a:r>
              <a:rPr lang="ja-JP" altLang="en-US" sz="1200"/>
              <a:t>が植</a:t>
            </a:r>
            <a:r>
              <a:rPr lang="ja-JP" altLang="en-US" sz="1200"/>
              <a:t>えら　　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れているのか？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など</a:t>
            </a:r>
            <a:endParaRPr lang="ja-JP" altLang="en-US" sz="1200"/>
          </a:p>
        </p:txBody>
      </p:sp>
      <p:sp>
        <p:nvSpPr>
          <p:cNvPr id="1347" name="サブタイトル 28"/>
          <p:cNvSpPr/>
          <p:nvPr/>
        </p:nvSpPr>
        <p:spPr>
          <a:xfrm>
            <a:off x="5265311" y="1341000"/>
            <a:ext cx="3753436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３．問いの答え（仮説）を考えよう！</a:t>
            </a:r>
            <a:endParaRPr kumimoji="1" lang="ja-JP" altLang="en-US"/>
          </a:p>
        </p:txBody>
      </p:sp>
      <p:sp>
        <p:nvSpPr>
          <p:cNvPr id="1348" name="サブタイトル 30"/>
          <p:cNvSpPr/>
          <p:nvPr/>
        </p:nvSpPr>
        <p:spPr>
          <a:xfrm>
            <a:off x="5265000" y="4581000"/>
            <a:ext cx="3753436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４．問いの調べ方を考えよう！</a:t>
            </a:r>
            <a:endParaRPr kumimoji="1" lang="ja-JP" altLang="en-US" sz="1200"/>
          </a:p>
        </p:txBody>
      </p:sp>
      <p:sp>
        <p:nvSpPr>
          <p:cNvPr id="1349" name="図形 32"/>
          <p:cNvSpPr/>
          <p:nvPr/>
        </p:nvSpPr>
        <p:spPr>
          <a:xfrm>
            <a:off x="5379735" y="1671259"/>
            <a:ext cx="4255752" cy="276209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/>
          <a:p>
            <a:pPr algn="l">
              <a:defRPr lang="ja-JP" altLang="en-US"/>
            </a:pPr>
            <a:r>
              <a:rPr lang="ja-JP" altLang="en-US" sz="1200"/>
              <a:t>・外国から持ってこられたアカシアが大繁殖したから。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・蜂蜜を特産品にしようとした町の計画。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・元々アカシアがたくさん生えていたところに町がで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きた。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煙害</a:t>
            </a:r>
            <a:r>
              <a:rPr lang="ja-JP" altLang="en-US" sz="1200"/>
              <a:t>に</a:t>
            </a:r>
            <a:r>
              <a:rPr lang="ja-JP" altLang="en-US" sz="1200"/>
              <a:t>より木が枯れた山を再生するため植えたアカ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シアが町全体に広がったから。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など</a:t>
            </a:r>
            <a:endParaRPr lang="ja-JP" altLang="en-US" sz="1200"/>
          </a:p>
        </p:txBody>
      </p:sp>
      <p:sp>
        <p:nvSpPr>
          <p:cNvPr id="1350" name="図形 34"/>
          <p:cNvSpPr/>
          <p:nvPr/>
        </p:nvSpPr>
        <p:spPr>
          <a:xfrm>
            <a:off x="5380116" y="4866986"/>
            <a:ext cx="4258237" cy="1721287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/>
          <a:p>
            <a:pPr algn="l">
              <a:defRPr lang="ja-JP" altLang="en-US"/>
            </a:pPr>
            <a:r>
              <a:rPr lang="ja-JP" altLang="en-US" sz="1200"/>
              <a:t>・インターネットで検索する。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図書館</a:t>
            </a:r>
            <a:r>
              <a:rPr lang="ja-JP" altLang="en-US" sz="1200"/>
              <a:t>の</a:t>
            </a:r>
            <a:r>
              <a:rPr lang="ja-JP" altLang="en-US" sz="1200"/>
              <a:t>本を</a:t>
            </a:r>
            <a:r>
              <a:rPr lang="ja-JP" altLang="en-US" sz="1200"/>
              <a:t>調べてみる</a:t>
            </a:r>
            <a:r>
              <a:rPr lang="ja-JP" altLang="en-US" sz="1200"/>
              <a:t>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現地の方に聞き取りする。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現地で</a:t>
            </a:r>
            <a:r>
              <a:rPr lang="ja-JP" altLang="en-US" sz="1200"/>
              <a:t>パンフレット</a:t>
            </a:r>
            <a:r>
              <a:rPr lang="ja-JP" altLang="en-US" sz="1200"/>
              <a:t>を</a:t>
            </a:r>
            <a:r>
              <a:rPr lang="ja-JP" altLang="en-US" sz="1200"/>
              <a:t>集める</a:t>
            </a:r>
            <a:r>
              <a:rPr lang="ja-JP" altLang="en-US" sz="1200"/>
              <a:t>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　　　　　　　　　　　　　　　　　など</a:t>
            </a:r>
            <a:endParaRPr lang="ja-JP" altLang="en-US" sz="1200"/>
          </a:p>
        </p:txBody>
      </p:sp>
      <p:grpSp>
        <p:nvGrpSpPr>
          <p:cNvPr id="1351" name="グループ 170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352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353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grpSp>
        <p:nvGrpSpPr>
          <p:cNvPr id="1354" name="グループ 173"/>
          <p:cNvGrpSpPr/>
          <p:nvPr/>
        </p:nvGrpSpPr>
        <p:grpSpPr>
          <a:xfrm>
            <a:off x="8550140" y="5301000"/>
            <a:ext cx="1442932" cy="1584000"/>
            <a:chOff x="8550140" y="5301000"/>
            <a:chExt cx="1442932" cy="1584000"/>
          </a:xfrm>
        </p:grpSpPr>
        <p:pic>
          <p:nvPicPr>
            <p:cNvPr id="1355" name="図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1696" y="5301000"/>
              <a:ext cx="827304" cy="1375010"/>
            </a:xfrm>
            <a:prstGeom prst="rect">
              <a:avLst/>
            </a:prstGeom>
          </p:spPr>
        </p:pic>
        <p:sp>
          <p:nvSpPr>
            <p:cNvPr id="1356" name="テキスト 160"/>
            <p:cNvSpPr txBox="1"/>
            <p:nvPr/>
          </p:nvSpPr>
          <p:spPr>
            <a:xfrm>
              <a:off x="8550140" y="6655061"/>
              <a:ext cx="1442932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鹿角市たんぽ小町ちゃん</a:t>
              </a:r>
              <a:endParaRPr lang="ja-JP" altLang="en-US" sz="800"/>
            </a:p>
          </p:txBody>
        </p:sp>
      </p:grpSp>
      <p:sp>
        <p:nvSpPr>
          <p:cNvPr id="1357" name="フッター プレースホルダー 265"/>
          <p:cNvSpPr>
            <a:spLocks noGrp="1"/>
          </p:cNvSpPr>
          <p:nvPr>
            <p:ph type="ftr" sz="quarter" idx="11"/>
          </p:nvPr>
        </p:nvSpPr>
        <p:spPr>
          <a:xfrm>
            <a:off x="4230630" y="6587960"/>
            <a:ext cx="1514997" cy="250082"/>
          </a:xfrm>
        </p:spPr>
        <p:txBody>
          <a:bodyPr/>
          <a:lstStyle/>
          <a:p>
            <a:r>
              <a:rPr kumimoji="1" lang="ja-JP" altLang="en-US"/>
              <a:t>８</a:t>
            </a:r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タイトル 1"/>
          <p:cNvSpPr>
            <a:spLocks noGrp="1"/>
          </p:cNvSpPr>
          <p:nvPr>
            <p:ph type="ctrTitle" idx="0"/>
          </p:nvPr>
        </p:nvSpPr>
        <p:spPr>
          <a:xfrm>
            <a:off x="275363" y="69000"/>
            <a:ext cx="3978443" cy="67160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/>
              <a:t>事後学習シート①【記入例】</a:t>
            </a:r>
            <a:endParaRPr kumimoji="1" lang="ja-JP" altLang="en-US" dirty="0"/>
          </a:p>
        </p:txBody>
      </p:sp>
      <p:sp>
        <p:nvSpPr>
          <p:cNvPr id="1365" name="サブタイトル 2"/>
          <p:cNvSpPr>
            <a:spLocks noGrp="1"/>
          </p:cNvSpPr>
          <p:nvPr>
            <p:ph type="subTitle" idx="1"/>
          </p:nvPr>
        </p:nvSpPr>
        <p:spPr>
          <a:xfrm>
            <a:off x="340442" y="549000"/>
            <a:ext cx="2380558" cy="628749"/>
          </a:xfrm>
          <a:noFill/>
          <a:ln w="12700" cap="flat" cmpd="sng" algn="ctr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l" fontAlgn="ctr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/>
              <a:t>～振り返りをしよう～</a:t>
            </a:r>
            <a:endParaRPr kumimoji="1" lang="ja-JP" altLang="en-US" sz="1945"/>
          </a:p>
        </p:txBody>
      </p:sp>
      <p:sp>
        <p:nvSpPr>
          <p:cNvPr id="1366" name="タイトル 14"/>
          <p:cNvSpPr/>
          <p:nvPr/>
        </p:nvSpPr>
        <p:spPr>
          <a:xfrm>
            <a:off x="4575787" y="261395"/>
            <a:ext cx="5064273" cy="67160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u="heavy" dirty="0"/>
              <a:t>　　年　　組　　番　氏名__________________＿＿＿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</a:t>
            </a:r>
            <a:r>
              <a:rPr kumimoji="1" lang="ja-JP" altLang="en-US" sz="1600" u="heavy" dirty="0">
                <a:ln>
                  <a:solidFill>
                    <a:schemeClr val="tx1"/>
                  </a:solidFill>
                </a:ln>
              </a:rPr>
              <a:t>　　　　　　　　</a:t>
            </a:r>
            <a:endParaRPr kumimoji="1" lang="ja-JP" altLang="en-US" u="heavy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67" name="サブタイトル 15"/>
          <p:cNvSpPr/>
          <p:nvPr/>
        </p:nvSpPr>
        <p:spPr>
          <a:xfrm>
            <a:off x="497990" y="1317000"/>
            <a:ext cx="4458360" cy="32647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１．設定した問い（復習）</a:t>
            </a:r>
            <a:endParaRPr kumimoji="1" lang="ja-JP" altLang="en-US" sz="1200"/>
          </a:p>
        </p:txBody>
      </p:sp>
      <p:sp>
        <p:nvSpPr>
          <p:cNvPr id="1368" name="サブタイトル 23"/>
          <p:cNvSpPr/>
          <p:nvPr/>
        </p:nvSpPr>
        <p:spPr>
          <a:xfrm>
            <a:off x="497857" y="2497388"/>
            <a:ext cx="4239945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２．設定した問いについて、分かったことをまとめよう！</a:t>
            </a:r>
            <a:endParaRPr kumimoji="1" lang="ja-JP" altLang="en-US" sz="1200"/>
          </a:p>
        </p:txBody>
      </p:sp>
      <p:sp>
        <p:nvSpPr>
          <p:cNvPr id="1369" name="図形 24"/>
          <p:cNvSpPr/>
          <p:nvPr/>
        </p:nvSpPr>
        <p:spPr>
          <a:xfrm>
            <a:off x="603565" y="1664869"/>
            <a:ext cx="4033478" cy="708831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370" name="図形 27"/>
          <p:cNvSpPr/>
          <p:nvPr/>
        </p:nvSpPr>
        <p:spPr>
          <a:xfrm>
            <a:off x="603942" y="2774301"/>
            <a:ext cx="4045725" cy="3825348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/>
              <a:t>・きりたんぽは、山子の携帯食として生まれたと　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言</a:t>
            </a:r>
            <a:r>
              <a:rPr lang="ja-JP" altLang="en-US" sz="1200"/>
              <a:t>われている。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・花輪ばやしは、地元の小学校などへの出前授業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な</a:t>
            </a:r>
            <a:r>
              <a:rPr lang="ja-JP" altLang="en-US" sz="1200"/>
              <a:t>どをとおして、継承しようとしている。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・小坂町はかつて鉱山で栄え、秋田県内で２番目</a:t>
            </a:r>
            <a:endParaRPr lang="ja-JP" altLang="en-US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の</a:t>
            </a:r>
            <a:r>
              <a:rPr lang="ja-JP" altLang="en-US" sz="1200"/>
              <a:t>人口を誇っていた。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・小坂</a:t>
            </a:r>
            <a:r>
              <a:rPr lang="ja-JP" altLang="en-US" sz="1200"/>
              <a:t>鉱山や尾去沢鉱山周辺では、煙害に</a:t>
            </a:r>
            <a:r>
              <a:rPr lang="ja-JP" altLang="en-US" sz="1200"/>
              <a:t>よって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山</a:t>
            </a:r>
            <a:r>
              <a:rPr lang="ja-JP" altLang="en-US" sz="1200"/>
              <a:t>の木が枯れてしまったが、地道な植林活動で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豊か</a:t>
            </a:r>
            <a:r>
              <a:rPr lang="ja-JP" altLang="en-US" sz="1200"/>
              <a:t>な自然を取り戻した。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アカシア</a:t>
            </a:r>
            <a:r>
              <a:rPr lang="ja-JP" altLang="en-US" sz="1200"/>
              <a:t>は生命力が強いため、ハゲ山となって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し</a:t>
            </a:r>
            <a:r>
              <a:rPr lang="ja-JP" altLang="en-US" sz="1200"/>
              <a:t>まった山の再生に使われた</a:t>
            </a:r>
            <a:r>
              <a:rPr lang="ja-JP" altLang="en-US" sz="1200"/>
              <a:t>。　　　　　　　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など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</p:txBody>
      </p:sp>
      <p:sp>
        <p:nvSpPr>
          <p:cNvPr id="1371" name="サブタイトル 30"/>
          <p:cNvSpPr/>
          <p:nvPr/>
        </p:nvSpPr>
        <p:spPr>
          <a:xfrm>
            <a:off x="5264617" y="1345388"/>
            <a:ext cx="4371711" cy="3556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j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/>
              <a:t>３．「２」以外に学んだこと、気づいたことをまとめよう！</a:t>
            </a:r>
            <a:endParaRPr kumimoji="1" lang="ja-JP" altLang="en-US" sz="1200"/>
          </a:p>
        </p:txBody>
      </p:sp>
      <p:sp>
        <p:nvSpPr>
          <p:cNvPr id="1372" name="図形 34"/>
          <p:cNvSpPr/>
          <p:nvPr/>
        </p:nvSpPr>
        <p:spPr>
          <a:xfrm>
            <a:off x="5380116" y="1668641"/>
            <a:ext cx="4258237" cy="4914016"/>
          </a:xfrm>
          <a:prstGeom prst="roundRect">
            <a:avLst/>
          </a:prstGeom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200"/>
              <a:t>・きりたんぽづくりに使う棒が秋田杉だったり、お米</a:t>
            </a:r>
            <a:endParaRPr lang="ja-JP" altLang="en-US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があきたこまちだったり、地元に昔から伝わる郷土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料理は、地元にある食材や資源を活用している。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花輪</a:t>
            </a:r>
            <a:r>
              <a:rPr lang="ja-JP" altLang="en-US" sz="1200"/>
              <a:t>ばやしの</a:t>
            </a:r>
            <a:r>
              <a:rPr lang="ja-JP" altLang="en-US" sz="1200"/>
              <a:t>屋台や</a:t>
            </a:r>
            <a:r>
              <a:rPr lang="ja-JP" altLang="en-US" sz="1200"/>
              <a:t>、</a:t>
            </a:r>
            <a:r>
              <a:rPr lang="ja-JP" altLang="en-US" sz="1200"/>
              <a:t>明治百年通り</a:t>
            </a:r>
            <a:r>
              <a:rPr lang="ja-JP" altLang="en-US" sz="1200"/>
              <a:t>の</a:t>
            </a:r>
            <a:r>
              <a:rPr lang="ja-JP" altLang="en-US" sz="1200"/>
              <a:t>建物</a:t>
            </a:r>
            <a:r>
              <a:rPr lang="ja-JP" altLang="en-US" sz="1200"/>
              <a:t>など</a:t>
            </a:r>
            <a:r>
              <a:rPr lang="ja-JP" altLang="en-US" sz="1200"/>
              <a:t>、</a:t>
            </a:r>
            <a:r>
              <a:rPr lang="ja-JP" altLang="en-US" sz="1200"/>
              <a:t>鉱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山で</a:t>
            </a:r>
            <a:r>
              <a:rPr lang="ja-JP" altLang="en-US" sz="1200"/>
              <a:t>栄えた</a:t>
            </a:r>
            <a:r>
              <a:rPr lang="ja-JP" altLang="en-US" sz="1200"/>
              <a:t>時代に生まれたお祭りや遺産を、ただ継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承するだけでなく、活用しようと取り組んでいる。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・花輪ばやし、鹿角ホルモン、康楽館、アカシア蜂蜜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など、鹿角地域のいろいろな文化の元をたどると、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鉱山に行き着く。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・鉱山には、経済が大きく発展するという正の側面と、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煙害が環境破壊につながるという負の側面がある。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しかし、小坂町ではアカシアの植林によってアカシ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ア蜂蜜という特産品を生み出すなど、その負の側面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を乗り越えてきた。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・</a:t>
            </a:r>
            <a:r>
              <a:rPr lang="ja-JP" altLang="en-US" sz="1200"/>
              <a:t>スマーフォンなどの身近なものから、貴</a:t>
            </a:r>
            <a:r>
              <a:rPr lang="ja-JP" altLang="en-US" sz="1200"/>
              <a:t>重な</a:t>
            </a: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金</a:t>
            </a:r>
            <a:r>
              <a:rPr lang="ja-JP" altLang="en-US" sz="1200"/>
              <a:t>属を回収できることを知った。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  <a:p>
            <a:pPr algn="l">
              <a:defRPr lang="ja-JP" altLang="en-US"/>
            </a:pP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</a:t>
            </a:r>
            <a:r>
              <a:rPr lang="ja-JP" altLang="en-US" sz="1200"/>
              <a:t>　　など</a:t>
            </a:r>
            <a:endParaRPr lang="ja-JP" altLang="en-US" sz="1200"/>
          </a:p>
          <a:p>
            <a:pPr algn="l">
              <a:defRPr lang="ja-JP" altLang="en-US"/>
            </a:pPr>
            <a:endParaRPr lang="ja-JP" altLang="en-US" sz="1200"/>
          </a:p>
        </p:txBody>
      </p:sp>
      <p:grpSp>
        <p:nvGrpSpPr>
          <p:cNvPr id="1373" name="グループ 176"/>
          <p:cNvGrpSpPr/>
          <p:nvPr/>
        </p:nvGrpSpPr>
        <p:grpSpPr>
          <a:xfrm>
            <a:off x="3657000" y="45000"/>
            <a:ext cx="1077583" cy="1289343"/>
            <a:chOff x="3657000" y="195657"/>
            <a:chExt cx="1077583" cy="1289343"/>
          </a:xfrm>
        </p:grpSpPr>
        <p:pic>
          <p:nvPicPr>
            <p:cNvPr id="1374" name="図 15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57000" y="195657"/>
              <a:ext cx="948036" cy="1089896"/>
            </a:xfrm>
            <a:prstGeom prst="rect">
              <a:avLst/>
            </a:prstGeom>
          </p:spPr>
        </p:pic>
        <p:sp>
          <p:nvSpPr>
            <p:cNvPr id="1375" name="テキスト 156"/>
            <p:cNvSpPr txBox="1"/>
            <p:nvPr/>
          </p:nvSpPr>
          <p:spPr>
            <a:xfrm>
              <a:off x="3729349" y="1255061"/>
              <a:ext cx="1005234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小坂町かぶきん</a:t>
              </a:r>
              <a:endParaRPr lang="ja-JP" altLang="en-US" sz="800"/>
            </a:p>
          </p:txBody>
        </p:sp>
      </p:grpSp>
      <p:grpSp>
        <p:nvGrpSpPr>
          <p:cNvPr id="1376" name="グループ 179"/>
          <p:cNvGrpSpPr/>
          <p:nvPr/>
        </p:nvGrpSpPr>
        <p:grpSpPr>
          <a:xfrm>
            <a:off x="8550140" y="5301000"/>
            <a:ext cx="1442932" cy="1584000"/>
            <a:chOff x="8550140" y="5301000"/>
            <a:chExt cx="1442932" cy="1584000"/>
          </a:xfrm>
        </p:grpSpPr>
        <p:pic>
          <p:nvPicPr>
            <p:cNvPr id="1377" name="図 1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1696" y="5301000"/>
              <a:ext cx="827304" cy="1375010"/>
            </a:xfrm>
            <a:prstGeom prst="rect">
              <a:avLst/>
            </a:prstGeom>
          </p:spPr>
        </p:pic>
        <p:sp>
          <p:nvSpPr>
            <p:cNvPr id="1378" name="テキスト 160"/>
            <p:cNvSpPr txBox="1"/>
            <p:nvPr/>
          </p:nvSpPr>
          <p:spPr>
            <a:xfrm>
              <a:off x="8550140" y="6655061"/>
              <a:ext cx="1442932" cy="229939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900"/>
                <a:t>鹿角市たんぽ小町ちゃん</a:t>
              </a:r>
              <a:endParaRPr lang="ja-JP" altLang="en-US" sz="800"/>
            </a:p>
          </p:txBody>
        </p:sp>
      </p:grpSp>
      <p:sp>
        <p:nvSpPr>
          <p:cNvPr id="1379" name="フッター プレースホルダー 266"/>
          <p:cNvSpPr>
            <a:spLocks noGrp="1"/>
          </p:cNvSpPr>
          <p:nvPr>
            <p:ph type="ftr" sz="quarter" idx="11"/>
          </p:nvPr>
        </p:nvSpPr>
        <p:spPr>
          <a:xfrm>
            <a:off x="4230630" y="6587960"/>
            <a:ext cx="1514997" cy="250082"/>
          </a:xfrm>
        </p:spPr>
        <p:txBody>
          <a:bodyPr/>
          <a:lstStyle/>
          <a:p>
            <a:r>
              <a:rPr kumimoji="1" lang="ja-JP" altLang="en-US"/>
              <a:t>９</a:t>
            </a:r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10</Slides>
  <Notes>10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藤田　悠佑</dc:creator>
  <cp:lastModifiedBy>斎藤　理菜</cp:lastModifiedBy>
  <dcterms:created xsi:type="dcterms:W3CDTF">2020-09-10T08:33:42Z</dcterms:created>
  <dcterms:modified xsi:type="dcterms:W3CDTF">2022-02-15T01:41:19Z</dcterms:modified>
  <cp:revision>44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