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0" r:id="rId2"/>
    <p:sldId id="271" r:id="rId3"/>
    <p:sldId id="275" r:id="rId4"/>
    <p:sldId id="273" r:id="rId5"/>
    <p:sldId id="281" r:id="rId6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08"/>
    <p:restoredTop sz="94660"/>
  </p:normalViewPr>
  <p:slideViewPr>
    <p:cSldViewPr>
      <p:cViewPr varScale="1">
        <p:scale>
          <a:sx n="110" d="100"/>
          <a:sy n="110" d="100"/>
        </p:scale>
        <p:origin x="1980" y="10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6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7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7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07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08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20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四角形 24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31" name="四角形 24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32" name="四角形 243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3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四角形 233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53" name="四角形 234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54" name="四角形 23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25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四角形 244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75" name="四角形 245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76" name="四角形 24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27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D9F-996B-48CC-BCE8-EC46E2AD5740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4BC4-1880-4DBC-90A2-45AD48D9DA79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84A-6A93-4B1E-9921-9DEFB1A7C73C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D10C841-B778-45EE-A7A1-B0A6FE078781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728C1-4939-4B36-81AE-1F4170A1D1BC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1AAD-657A-4885-864F-5BDB3EF2AA50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6FC7-9060-4F23-99D9-1E1A01F5EEED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8ADC-3A98-4FA4-803B-677A286C67D3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6141-7196-4E9C-8E39-6010AA31D59B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67B3-FA3D-42A3-8CED-97628C5469FA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05B7E-A9E2-432F-A078-FACCBFB58D01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CE0D9A5B-DD9B-4D5B-82E6-7CF9C15881CB}" type="datetime1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事前学習シート①</a:t>
            </a:r>
            <a:endParaRPr kumimoji="1" lang="ja-JP" altLang="en-US" dirty="0"/>
          </a:p>
        </p:txBody>
      </p:sp>
      <p:sp>
        <p:nvSpPr>
          <p:cNvPr id="1113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～鹿角地域について調べよう～</a:t>
            </a:r>
            <a:endParaRPr kumimoji="1" lang="ja-JP" altLang="en-US" sz="1945"/>
          </a:p>
        </p:txBody>
      </p:sp>
      <p:sp>
        <p:nvSpPr>
          <p:cNvPr id="1114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15" name="サブタイトル 15"/>
          <p:cNvSpPr/>
          <p:nvPr/>
        </p:nvSpPr>
        <p:spPr>
          <a:xfrm>
            <a:off x="345000" y="1347711"/>
            <a:ext cx="4451301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Q１．鹿角市、小坂町はどこにあるの？面積はどのくらい？</a:t>
            </a:r>
          </a:p>
        </p:txBody>
      </p:sp>
      <p:sp>
        <p:nvSpPr>
          <p:cNvPr id="1116" name="サブタイトル 22"/>
          <p:cNvSpPr/>
          <p:nvPr/>
        </p:nvSpPr>
        <p:spPr>
          <a:xfrm>
            <a:off x="417000" y="4081388"/>
            <a:ext cx="4076410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Q３．２０４０年、鹿角市、小坂町の予想人口は何人？</a:t>
            </a:r>
          </a:p>
        </p:txBody>
      </p:sp>
      <p:sp>
        <p:nvSpPr>
          <p:cNvPr id="1117" name="サブタイトル 23"/>
          <p:cNvSpPr/>
          <p:nvPr/>
        </p:nvSpPr>
        <p:spPr>
          <a:xfrm>
            <a:off x="417000" y="5445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Q４．鹿角市、小坂町の有名な観光スポットは？</a:t>
            </a:r>
          </a:p>
        </p:txBody>
      </p:sp>
      <p:sp>
        <p:nvSpPr>
          <p:cNvPr id="1118" name="サブタイトル 28"/>
          <p:cNvSpPr/>
          <p:nvPr/>
        </p:nvSpPr>
        <p:spPr>
          <a:xfrm>
            <a:off x="5168716" y="1317000"/>
            <a:ext cx="4100171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Ｑ５．鹿角市、小坂町の有名なお祭りやイベントは？</a:t>
            </a:r>
            <a:endParaRPr kumimoji="1" lang="ja-JP" altLang="en-US"/>
          </a:p>
        </p:txBody>
      </p:sp>
      <p:sp>
        <p:nvSpPr>
          <p:cNvPr id="1119" name="サブタイトル 29"/>
          <p:cNvSpPr/>
          <p:nvPr/>
        </p:nvSpPr>
        <p:spPr>
          <a:xfrm>
            <a:off x="5168716" y="2712768"/>
            <a:ext cx="4368844" cy="3044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Ｑ６．鹿角市、小坂町の人気なお土産や郷土料理は？</a:t>
            </a:r>
          </a:p>
        </p:txBody>
      </p:sp>
      <p:sp>
        <p:nvSpPr>
          <p:cNvPr id="1120" name="サブタイトル 30"/>
          <p:cNvSpPr/>
          <p:nvPr/>
        </p:nvSpPr>
        <p:spPr>
          <a:xfrm>
            <a:off x="5169000" y="4081388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Ｑ７．その他、気になることを調べてみよう！</a:t>
            </a:r>
          </a:p>
        </p:txBody>
      </p:sp>
      <p:sp>
        <p:nvSpPr>
          <p:cNvPr id="1121" name="図形 34"/>
          <p:cNvSpPr/>
          <p:nvPr/>
        </p:nvSpPr>
        <p:spPr>
          <a:xfrm>
            <a:off x="5263761" y="4372023"/>
            <a:ext cx="4374567" cy="221538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200"/>
          </a:p>
        </p:txBody>
      </p:sp>
      <p:grpSp>
        <p:nvGrpSpPr>
          <p:cNvPr id="1122" name="グループ 157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123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124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125" name="グループ 162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126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127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128" name="テキスト 224"/>
          <p:cNvSpPr txBox="1"/>
          <p:nvPr/>
        </p:nvSpPr>
        <p:spPr>
          <a:xfrm>
            <a:off x="417000" y="2720894"/>
            <a:ext cx="3234156" cy="276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200"/>
              <a:t>Q２. 鹿角市、小坂町の現在の人口は何人？</a:t>
            </a:r>
          </a:p>
        </p:txBody>
      </p:sp>
      <p:sp>
        <p:nvSpPr>
          <p:cNvPr id="1129" name="テキスト 231"/>
          <p:cNvSpPr txBox="1"/>
          <p:nvPr/>
        </p:nvSpPr>
        <p:spPr>
          <a:xfrm>
            <a:off x="7620000" y="1914525"/>
            <a:ext cx="1920560" cy="427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ja-JP" altLang="en-US" sz="1050"/>
          </a:p>
        </p:txBody>
      </p:sp>
      <p:grpSp>
        <p:nvGrpSpPr>
          <p:cNvPr id="1130" name="グループ 240"/>
          <p:cNvGrpSpPr/>
          <p:nvPr/>
        </p:nvGrpSpPr>
        <p:grpSpPr>
          <a:xfrm>
            <a:off x="417000" y="4396140"/>
            <a:ext cx="2116180" cy="1042508"/>
            <a:chOff x="-3039000" y="2997000"/>
            <a:chExt cx="2890190" cy="1042508"/>
          </a:xfrm>
        </p:grpSpPr>
        <p:sp>
          <p:nvSpPr>
            <p:cNvPr id="1131" name="図形 233"/>
            <p:cNvSpPr/>
            <p:nvPr/>
          </p:nvSpPr>
          <p:spPr>
            <a:xfrm>
              <a:off x="-3039000" y="2997000"/>
              <a:ext cx="289019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32" name="テキスト 180"/>
            <p:cNvSpPr txBox="1"/>
            <p:nvPr/>
          </p:nvSpPr>
          <p:spPr>
            <a:xfrm>
              <a:off x="-2967000" y="3046434"/>
              <a:ext cx="722662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鹿角市</a:t>
              </a:r>
              <a:endParaRPr lang="ja-JP" altLang="en-US" b="1"/>
            </a:p>
          </p:txBody>
        </p:sp>
      </p:grpSp>
      <p:grpSp>
        <p:nvGrpSpPr>
          <p:cNvPr id="1133" name="グループ 246"/>
          <p:cNvGrpSpPr/>
          <p:nvPr/>
        </p:nvGrpSpPr>
        <p:grpSpPr>
          <a:xfrm>
            <a:off x="461518" y="5727523"/>
            <a:ext cx="2071662" cy="1042508"/>
            <a:chOff x="-3039000" y="2997000"/>
            <a:chExt cx="2890190" cy="1042508"/>
          </a:xfrm>
        </p:grpSpPr>
        <p:sp>
          <p:nvSpPr>
            <p:cNvPr id="1134" name="図形 233"/>
            <p:cNvSpPr/>
            <p:nvPr/>
          </p:nvSpPr>
          <p:spPr>
            <a:xfrm>
              <a:off x="-3039000" y="2997000"/>
              <a:ext cx="289019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35" name="テキスト 180"/>
            <p:cNvSpPr txBox="1"/>
            <p:nvPr/>
          </p:nvSpPr>
          <p:spPr>
            <a:xfrm>
              <a:off x="-2967000" y="3046434"/>
              <a:ext cx="738191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鹿角市</a:t>
              </a:r>
              <a:endParaRPr lang="ja-JP" altLang="en-US" b="1"/>
            </a:p>
          </p:txBody>
        </p:sp>
      </p:grpSp>
      <p:grpSp>
        <p:nvGrpSpPr>
          <p:cNvPr id="1136" name="グループ 229"/>
          <p:cNvGrpSpPr/>
          <p:nvPr/>
        </p:nvGrpSpPr>
        <p:grpSpPr>
          <a:xfrm>
            <a:off x="417000" y="3046434"/>
            <a:ext cx="4276878" cy="1050623"/>
            <a:chOff x="417000" y="3046434"/>
            <a:chExt cx="4276878" cy="1050623"/>
          </a:xfrm>
        </p:grpSpPr>
        <p:grpSp>
          <p:nvGrpSpPr>
            <p:cNvPr id="1137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38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39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40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41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42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grpSp>
        <p:nvGrpSpPr>
          <p:cNvPr id="1143" name="グループ 258"/>
          <p:cNvGrpSpPr/>
          <p:nvPr/>
        </p:nvGrpSpPr>
        <p:grpSpPr>
          <a:xfrm>
            <a:off x="2577698" y="4372023"/>
            <a:ext cx="2176907" cy="1042508"/>
            <a:chOff x="2577698" y="3054549"/>
            <a:chExt cx="2116180" cy="1042508"/>
          </a:xfrm>
        </p:grpSpPr>
        <p:sp>
          <p:nvSpPr>
            <p:cNvPr id="1144" name="図形 252"/>
            <p:cNvSpPr/>
            <p:nvPr/>
          </p:nvSpPr>
          <p:spPr>
            <a:xfrm>
              <a:off x="2577698" y="3054549"/>
              <a:ext cx="211618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45" name="テキスト 253"/>
            <p:cNvSpPr txBox="1"/>
            <p:nvPr/>
          </p:nvSpPr>
          <p:spPr>
            <a:xfrm>
              <a:off x="2638425" y="3095868"/>
              <a:ext cx="514369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小坂町</a:t>
              </a:r>
            </a:p>
          </p:txBody>
        </p:sp>
      </p:grpSp>
      <p:grpSp>
        <p:nvGrpSpPr>
          <p:cNvPr id="1146" name="グループ 264"/>
          <p:cNvGrpSpPr/>
          <p:nvPr/>
        </p:nvGrpSpPr>
        <p:grpSpPr>
          <a:xfrm>
            <a:off x="2671259" y="5727523"/>
            <a:ext cx="2116180" cy="1042508"/>
            <a:chOff x="2577698" y="3054549"/>
            <a:chExt cx="2116180" cy="1042508"/>
          </a:xfrm>
        </p:grpSpPr>
        <p:sp>
          <p:nvSpPr>
            <p:cNvPr id="1147" name="図形 252"/>
            <p:cNvSpPr/>
            <p:nvPr/>
          </p:nvSpPr>
          <p:spPr>
            <a:xfrm>
              <a:off x="2577698" y="3054549"/>
              <a:ext cx="211618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48" name="テキスト 253"/>
            <p:cNvSpPr txBox="1"/>
            <p:nvPr/>
          </p:nvSpPr>
          <p:spPr>
            <a:xfrm>
              <a:off x="2638425" y="3095868"/>
              <a:ext cx="529129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小坂町</a:t>
              </a:r>
            </a:p>
          </p:txBody>
        </p:sp>
      </p:grpSp>
      <p:sp>
        <p:nvSpPr>
          <p:cNvPr id="1149" name="図形 267"/>
          <p:cNvSpPr/>
          <p:nvPr/>
        </p:nvSpPr>
        <p:spPr>
          <a:xfrm>
            <a:off x="2582136" y="5727523"/>
            <a:ext cx="2205150" cy="10425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150" name="テキスト 268"/>
          <p:cNvSpPr txBox="1"/>
          <p:nvPr/>
        </p:nvSpPr>
        <p:spPr>
          <a:xfrm>
            <a:off x="2731986" y="5768842"/>
            <a:ext cx="529129" cy="229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900" b="1"/>
              <a:t>小坂町</a:t>
            </a:r>
          </a:p>
        </p:txBody>
      </p:sp>
      <p:grpSp>
        <p:nvGrpSpPr>
          <p:cNvPr id="1151" name="グループ 231"/>
          <p:cNvGrpSpPr/>
          <p:nvPr/>
        </p:nvGrpSpPr>
        <p:grpSpPr>
          <a:xfrm>
            <a:off x="5260683" y="1662145"/>
            <a:ext cx="4276878" cy="1050623"/>
            <a:chOff x="417000" y="3046434"/>
            <a:chExt cx="4276878" cy="1050623"/>
          </a:xfrm>
        </p:grpSpPr>
        <p:grpSp>
          <p:nvGrpSpPr>
            <p:cNvPr id="1152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53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54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55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56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57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grpSp>
        <p:nvGrpSpPr>
          <p:cNvPr id="1158" name="グループ 238"/>
          <p:cNvGrpSpPr/>
          <p:nvPr/>
        </p:nvGrpSpPr>
        <p:grpSpPr>
          <a:xfrm>
            <a:off x="5260683" y="2997000"/>
            <a:ext cx="4276878" cy="1050623"/>
            <a:chOff x="417000" y="3046434"/>
            <a:chExt cx="4276878" cy="1050623"/>
          </a:xfrm>
        </p:grpSpPr>
        <p:grpSp>
          <p:nvGrpSpPr>
            <p:cNvPr id="1159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60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61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62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63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64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sp>
        <p:nvSpPr>
          <p:cNvPr id="1165" name="テキスト 234"/>
          <p:cNvSpPr txBox="1"/>
          <p:nvPr/>
        </p:nvSpPr>
        <p:spPr>
          <a:xfrm>
            <a:off x="5313363" y="4437357"/>
            <a:ext cx="4226932" cy="25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50"/>
              <a:t>例：鹿角地域には世界遺産やユネスコ無形文化遺産はあるかな？</a:t>
            </a:r>
          </a:p>
        </p:txBody>
      </p:sp>
      <p:sp>
        <p:nvSpPr>
          <p:cNvPr id="116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930369" y="6492875"/>
            <a:ext cx="4446494" cy="365125"/>
          </a:xfrm>
        </p:spPr>
        <p:txBody>
          <a:bodyPr/>
          <a:lstStyle/>
          <a:p>
            <a:r>
              <a:rPr kumimoji="1" lang="ja-JP" altLang="en-US"/>
              <a:t>１</a:t>
            </a:r>
          </a:p>
        </p:txBody>
      </p:sp>
      <p:grpSp>
        <p:nvGrpSpPr>
          <p:cNvPr id="1167" name="グループ 268"/>
          <p:cNvGrpSpPr/>
          <p:nvPr/>
        </p:nvGrpSpPr>
        <p:grpSpPr>
          <a:xfrm>
            <a:off x="439259" y="1678386"/>
            <a:ext cx="4276878" cy="1050623"/>
            <a:chOff x="417000" y="3046434"/>
            <a:chExt cx="4276878" cy="1050623"/>
          </a:xfrm>
        </p:grpSpPr>
        <p:grpSp>
          <p:nvGrpSpPr>
            <p:cNvPr id="1168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69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70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71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72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73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sp>
        <p:nvSpPr>
          <p:cNvPr id="1404" name="テキスト 274"/>
          <p:cNvSpPr txBox="1"/>
          <p:nvPr/>
        </p:nvSpPr>
        <p:spPr>
          <a:xfrm>
            <a:off x="8008099" y="66675"/>
            <a:ext cx="1846009" cy="306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400" dirty="0"/>
              <a:t>令和８年６月改正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事前学習シート②</a:t>
            </a:r>
            <a:endParaRPr kumimoji="1" lang="ja-JP" altLang="en-US" dirty="0"/>
          </a:p>
        </p:txBody>
      </p:sp>
      <p:sp>
        <p:nvSpPr>
          <p:cNvPr id="1181" name="サブタイトル 2"/>
          <p:cNvSpPr>
            <a:spLocks noGrp="1"/>
          </p:cNvSpPr>
          <p:nvPr>
            <p:ph type="subTitle" idx="1"/>
          </p:nvPr>
        </p:nvSpPr>
        <p:spPr>
          <a:xfrm>
            <a:off x="57000" y="549000"/>
            <a:ext cx="3757746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～あなたの暮らす地域を振り返ろう～</a:t>
            </a:r>
            <a:endParaRPr kumimoji="1" lang="ja-JP" altLang="en-US" sz="1945"/>
          </a:p>
        </p:txBody>
      </p:sp>
      <p:sp>
        <p:nvSpPr>
          <p:cNvPr id="1182" name="タイトル 14"/>
          <p:cNvSpPr/>
          <p:nvPr/>
        </p:nvSpPr>
        <p:spPr>
          <a:xfrm>
            <a:off x="4575786" y="261395"/>
            <a:ext cx="506224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83" name="サブタイトル 15"/>
          <p:cNvSpPr/>
          <p:nvPr/>
        </p:nvSpPr>
        <p:spPr>
          <a:xfrm>
            <a:off x="497627" y="1317000"/>
            <a:ext cx="3856612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Q１．あなたの暮らす地域の位置や、面積は？</a:t>
            </a:r>
          </a:p>
        </p:txBody>
      </p:sp>
      <p:sp>
        <p:nvSpPr>
          <p:cNvPr id="1184" name="サブタイトル 21"/>
          <p:cNvSpPr/>
          <p:nvPr/>
        </p:nvSpPr>
        <p:spPr>
          <a:xfrm>
            <a:off x="497583" y="2709000"/>
            <a:ext cx="4383846" cy="35697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4800"/>
              <a:t>Q２．あなたの暮らす地域の現在の人口は何人？</a:t>
            </a:r>
            <a:endParaRPr kumimoji="1" lang="ja-JP" altLang="en-US" sz="1200"/>
          </a:p>
        </p:txBody>
      </p:sp>
      <p:sp>
        <p:nvSpPr>
          <p:cNvPr id="1185" name="サブタイトル 23"/>
          <p:cNvSpPr/>
          <p:nvPr/>
        </p:nvSpPr>
        <p:spPr>
          <a:xfrm>
            <a:off x="497422" y="5445000"/>
            <a:ext cx="4077337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Q４．あなたの暮らす地域の有名な観光スポットは？</a:t>
            </a:r>
          </a:p>
        </p:txBody>
      </p:sp>
      <p:sp>
        <p:nvSpPr>
          <p:cNvPr id="1186" name="図形 24"/>
          <p:cNvSpPr/>
          <p:nvPr/>
        </p:nvSpPr>
        <p:spPr>
          <a:xfrm>
            <a:off x="603565" y="1629000"/>
            <a:ext cx="4033478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7" name="図形 25"/>
          <p:cNvSpPr/>
          <p:nvPr/>
        </p:nvSpPr>
        <p:spPr>
          <a:xfrm>
            <a:off x="603571" y="3017168"/>
            <a:ext cx="4037436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8" name="図形 26"/>
          <p:cNvSpPr/>
          <p:nvPr/>
        </p:nvSpPr>
        <p:spPr>
          <a:xfrm>
            <a:off x="603935" y="4361536"/>
            <a:ext cx="4041399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9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0" name="サブタイトル 28"/>
          <p:cNvSpPr/>
          <p:nvPr/>
        </p:nvSpPr>
        <p:spPr>
          <a:xfrm>
            <a:off x="5264905" y="1317000"/>
            <a:ext cx="4510379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Ｑ５．あなたの暮らす地域の有名なお祭りやイベントは？</a:t>
            </a:r>
            <a:endParaRPr kumimoji="1" lang="ja-JP" altLang="en-US"/>
          </a:p>
        </p:txBody>
      </p:sp>
      <p:sp>
        <p:nvSpPr>
          <p:cNvPr id="1191" name="サブタイトル 29"/>
          <p:cNvSpPr/>
          <p:nvPr/>
        </p:nvSpPr>
        <p:spPr>
          <a:xfrm>
            <a:off x="5264665" y="2661556"/>
            <a:ext cx="42943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Ｑ６．あなたの暮らす地域の人気なお土産や郷土料理は？</a:t>
            </a:r>
          </a:p>
        </p:txBody>
      </p:sp>
      <p:sp>
        <p:nvSpPr>
          <p:cNvPr id="1192" name="サブタイトル 30"/>
          <p:cNvSpPr/>
          <p:nvPr/>
        </p:nvSpPr>
        <p:spPr>
          <a:xfrm>
            <a:off x="5264619" y="4015190"/>
            <a:ext cx="4368844" cy="4939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Ｑ７．鹿角地域とあなたの暮らす地域を比べて、　　</a:t>
            </a:r>
          </a:p>
          <a:p>
            <a:pPr algn="l"/>
            <a:r>
              <a:rPr kumimoji="1" lang="ja-JP" altLang="en-US" sz="1200"/>
              <a:t>　　　似ているところ、違うところを書いてみよう！</a:t>
            </a:r>
          </a:p>
        </p:txBody>
      </p:sp>
      <p:sp>
        <p:nvSpPr>
          <p:cNvPr id="1193" name="図形 32"/>
          <p:cNvSpPr/>
          <p:nvPr/>
        </p:nvSpPr>
        <p:spPr>
          <a:xfrm>
            <a:off x="5379735" y="1629000"/>
            <a:ext cx="4255752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4" name="図形 33"/>
          <p:cNvSpPr/>
          <p:nvPr/>
        </p:nvSpPr>
        <p:spPr>
          <a:xfrm>
            <a:off x="5379737" y="3019585"/>
            <a:ext cx="4258237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5" name="図形 34"/>
          <p:cNvSpPr/>
          <p:nvPr/>
        </p:nvSpPr>
        <p:spPr>
          <a:xfrm>
            <a:off x="5380116" y="4509045"/>
            <a:ext cx="4258237" cy="207859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196" name="グループ 164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197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198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199" name="グループ 167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00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01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02" name="サブタイトル 220"/>
          <p:cNvSpPr/>
          <p:nvPr/>
        </p:nvSpPr>
        <p:spPr>
          <a:xfrm>
            <a:off x="497154" y="4076617"/>
            <a:ext cx="4383846" cy="28510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4800"/>
              <a:t>Q３．２０４０年、あなたの暮らす地域の予想人口は何人？</a:t>
            </a:r>
            <a:endParaRPr kumimoji="1" lang="ja-JP" altLang="en-US" sz="1200"/>
          </a:p>
        </p:txBody>
      </p:sp>
      <p:sp>
        <p:nvSpPr>
          <p:cNvPr id="1203" name="テキスト 235"/>
          <p:cNvSpPr txBox="1"/>
          <p:nvPr/>
        </p:nvSpPr>
        <p:spPr>
          <a:xfrm>
            <a:off x="5384770" y="4575391"/>
            <a:ext cx="4371242" cy="25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50"/>
              <a:t>例：あなたの暮らす地域には世界遺産や無形文化遺産はあるかな？</a:t>
            </a:r>
          </a:p>
        </p:txBody>
      </p:sp>
      <p:sp>
        <p:nvSpPr>
          <p:cNvPr id="1204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132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事前学習シート③</a:t>
            </a:r>
            <a:endParaRPr kumimoji="1" lang="ja-JP" altLang="en-US" dirty="0"/>
          </a:p>
        </p:txBody>
      </p:sp>
      <p:sp>
        <p:nvSpPr>
          <p:cNvPr id="1212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～「問い」を設定しよう～</a:t>
            </a:r>
            <a:endParaRPr kumimoji="1" lang="ja-JP" altLang="en-US" sz="1945"/>
          </a:p>
        </p:txBody>
      </p:sp>
      <p:sp>
        <p:nvSpPr>
          <p:cNvPr id="1213" name="タイトル 14"/>
          <p:cNvSpPr/>
          <p:nvPr/>
        </p:nvSpPr>
        <p:spPr>
          <a:xfrm>
            <a:off x="4575790" y="261395"/>
            <a:ext cx="506713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14" name="サブタイトル 15"/>
          <p:cNvSpPr/>
          <p:nvPr/>
        </p:nvSpPr>
        <p:spPr>
          <a:xfrm>
            <a:off x="497620" y="1374521"/>
            <a:ext cx="4674392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１．鹿角市、小坂町の気になること、疑問に思うことを書こう！</a:t>
            </a:r>
          </a:p>
        </p:txBody>
      </p:sp>
      <p:sp>
        <p:nvSpPr>
          <p:cNvPr id="1215" name="サブタイトル 23"/>
          <p:cNvSpPr/>
          <p:nvPr/>
        </p:nvSpPr>
        <p:spPr>
          <a:xfrm>
            <a:off x="497620" y="5449388"/>
            <a:ext cx="4459088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２．「１」で書いた中から１つ選んで、問いを設定しよう！</a:t>
            </a:r>
          </a:p>
        </p:txBody>
      </p:sp>
      <p:sp>
        <p:nvSpPr>
          <p:cNvPr id="1216" name="図形 24"/>
          <p:cNvSpPr/>
          <p:nvPr/>
        </p:nvSpPr>
        <p:spPr>
          <a:xfrm>
            <a:off x="603565" y="1669627"/>
            <a:ext cx="4033478" cy="359331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17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一番気になる、調べてみたいことは何だろう？</a:t>
            </a:r>
          </a:p>
        </p:txBody>
      </p:sp>
      <p:sp>
        <p:nvSpPr>
          <p:cNvPr id="1218" name="サブタイトル 28"/>
          <p:cNvSpPr/>
          <p:nvPr/>
        </p:nvSpPr>
        <p:spPr>
          <a:xfrm>
            <a:off x="5265311" y="134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３．問いの答え（仮説）を考えよう！</a:t>
            </a:r>
            <a:endParaRPr kumimoji="1" lang="ja-JP" altLang="en-US"/>
          </a:p>
        </p:txBody>
      </p:sp>
      <p:sp>
        <p:nvSpPr>
          <p:cNvPr id="1219" name="サブタイトル 30"/>
          <p:cNvSpPr/>
          <p:nvPr/>
        </p:nvSpPr>
        <p:spPr>
          <a:xfrm>
            <a:off x="5265000" y="458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４．問いの調べ方を考えよう！</a:t>
            </a:r>
          </a:p>
        </p:txBody>
      </p:sp>
      <p:sp>
        <p:nvSpPr>
          <p:cNvPr id="1220" name="図形 32"/>
          <p:cNvSpPr/>
          <p:nvPr/>
        </p:nvSpPr>
        <p:spPr>
          <a:xfrm>
            <a:off x="5379735" y="1671259"/>
            <a:ext cx="4255752" cy="276209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原因・理由はなんだろう？</a:t>
            </a:r>
          </a:p>
        </p:txBody>
      </p:sp>
      <p:sp>
        <p:nvSpPr>
          <p:cNvPr id="1221" name="図形 34"/>
          <p:cNvSpPr/>
          <p:nvPr/>
        </p:nvSpPr>
        <p:spPr>
          <a:xfrm>
            <a:off x="5380116" y="4866986"/>
            <a:ext cx="4258237" cy="172128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何を使う？誰に聞く？どこに行く？</a:t>
            </a:r>
          </a:p>
          <a:p>
            <a:pPr algn="l">
              <a:defRPr lang="ja-JP" altLang="en-US"/>
            </a:pPr>
            <a:endParaRPr lang="ja-JP" altLang="en-US" sz="1050"/>
          </a:p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22" name="グループ 170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23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24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25" name="グループ 173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26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27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28" name="フッター プレースホルダー 260"/>
          <p:cNvSpPr/>
          <p:nvPr/>
        </p:nvSpPr>
        <p:spPr>
          <a:xfrm>
            <a:off x="4230630" y="6587960"/>
            <a:ext cx="1514997" cy="250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443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事後学習シート①</a:t>
            </a:r>
            <a:endParaRPr kumimoji="1" lang="ja-JP" altLang="en-US" dirty="0"/>
          </a:p>
        </p:txBody>
      </p:sp>
      <p:sp>
        <p:nvSpPr>
          <p:cNvPr id="1236" name="サブタイトル 2"/>
          <p:cNvSpPr>
            <a:spLocks noGrp="1"/>
          </p:cNvSpPr>
          <p:nvPr>
            <p:ph type="subTitle" idx="1"/>
          </p:nvPr>
        </p:nvSpPr>
        <p:spPr>
          <a:xfrm>
            <a:off x="340442" y="549000"/>
            <a:ext cx="2380558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～振り返りをしよう～</a:t>
            </a:r>
            <a:endParaRPr kumimoji="1" lang="ja-JP" altLang="en-US" sz="1945"/>
          </a:p>
        </p:txBody>
      </p:sp>
      <p:sp>
        <p:nvSpPr>
          <p:cNvPr id="1237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38" name="サブタイトル 15"/>
          <p:cNvSpPr/>
          <p:nvPr/>
        </p:nvSpPr>
        <p:spPr>
          <a:xfrm>
            <a:off x="497990" y="1317000"/>
            <a:ext cx="4458360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１．設定した問い（復習）</a:t>
            </a:r>
          </a:p>
        </p:txBody>
      </p:sp>
      <p:sp>
        <p:nvSpPr>
          <p:cNvPr id="1239" name="サブタイトル 23"/>
          <p:cNvSpPr/>
          <p:nvPr/>
        </p:nvSpPr>
        <p:spPr>
          <a:xfrm>
            <a:off x="497857" y="2497388"/>
            <a:ext cx="42399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２．設定した問いについて、分かったことをまとめよう！</a:t>
            </a:r>
          </a:p>
        </p:txBody>
      </p:sp>
      <p:sp>
        <p:nvSpPr>
          <p:cNvPr id="1240" name="図形 24"/>
          <p:cNvSpPr/>
          <p:nvPr/>
        </p:nvSpPr>
        <p:spPr>
          <a:xfrm>
            <a:off x="603565" y="1664869"/>
            <a:ext cx="4033478" cy="70883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241" name="図形 27"/>
          <p:cNvSpPr/>
          <p:nvPr/>
        </p:nvSpPr>
        <p:spPr>
          <a:xfrm>
            <a:off x="603942" y="2774301"/>
            <a:ext cx="4045725" cy="382534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42" name="サブタイトル 30"/>
          <p:cNvSpPr/>
          <p:nvPr/>
        </p:nvSpPr>
        <p:spPr>
          <a:xfrm>
            <a:off x="5264617" y="1345388"/>
            <a:ext cx="4371711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３．「２」以外に学んだこと、気づいたことをまとめよう！</a:t>
            </a:r>
          </a:p>
        </p:txBody>
      </p:sp>
      <p:sp>
        <p:nvSpPr>
          <p:cNvPr id="1243" name="図形 34"/>
          <p:cNvSpPr/>
          <p:nvPr/>
        </p:nvSpPr>
        <p:spPr>
          <a:xfrm>
            <a:off x="5380116" y="1668641"/>
            <a:ext cx="4258237" cy="491401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44" name="グループ 176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45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46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47" name="グループ 179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48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49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50" name="フッター プレースホルダー 261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４</a:t>
            </a:r>
          </a:p>
          <a:p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タイトル 1"/>
          <p:cNvSpPr>
            <a:spLocks noGrp="1"/>
          </p:cNvSpPr>
          <p:nvPr>
            <p:ph type="ctrTitle"/>
          </p:nvPr>
        </p:nvSpPr>
        <p:spPr>
          <a:xfrm>
            <a:off x="278163" y="69000"/>
            <a:ext cx="3957628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事後学習シート②</a:t>
            </a:r>
            <a:endParaRPr kumimoji="1" lang="ja-JP" altLang="en-US" dirty="0"/>
          </a:p>
        </p:txBody>
      </p:sp>
      <p:sp>
        <p:nvSpPr>
          <p:cNvPr id="1258" name="サブタイトル 2"/>
          <p:cNvSpPr>
            <a:spLocks noGrp="1"/>
          </p:cNvSpPr>
          <p:nvPr>
            <p:ph type="subTitle" idx="1"/>
          </p:nvPr>
        </p:nvSpPr>
        <p:spPr>
          <a:xfrm>
            <a:off x="124810" y="549000"/>
            <a:ext cx="39708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～自分にできることを考えよう～</a:t>
            </a:r>
            <a:endParaRPr kumimoji="1" lang="ja-JP" altLang="en-US" sz="1945"/>
          </a:p>
        </p:txBody>
      </p:sp>
      <p:sp>
        <p:nvSpPr>
          <p:cNvPr id="1259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氏名______________＿＿＿____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60" name="サブタイトル 15"/>
          <p:cNvSpPr/>
          <p:nvPr/>
        </p:nvSpPr>
        <p:spPr>
          <a:xfrm>
            <a:off x="5015594" y="1336331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２．学んだこと、気づいたことを、自分の地域や暮らし</a:t>
            </a:r>
            <a:endParaRPr kumimoji="1" lang="ja-JP" altLang="en-US" sz="1200"/>
          </a:p>
          <a:p>
            <a:pPr algn="l"/>
            <a:r>
              <a:rPr kumimoji="1" lang="ja-JP" altLang="en-US" sz="1297"/>
              <a:t>　　に置き換えて考えてみよう！</a:t>
            </a:r>
          </a:p>
        </p:txBody>
      </p:sp>
      <p:sp>
        <p:nvSpPr>
          <p:cNvPr id="1261" name="図形 24"/>
          <p:cNvSpPr/>
          <p:nvPr/>
        </p:nvSpPr>
        <p:spPr>
          <a:xfrm>
            <a:off x="5098945" y="1941844"/>
            <a:ext cx="4542382" cy="201159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62" name="サブタイトル 28"/>
          <p:cNvSpPr/>
          <p:nvPr/>
        </p:nvSpPr>
        <p:spPr>
          <a:xfrm>
            <a:off x="217406" y="1318188"/>
            <a:ext cx="4375594" cy="5212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１．学んだこと、気づいたことがＳＤＧｓのどのターゲット</a:t>
            </a:r>
          </a:p>
          <a:p>
            <a:pPr algn="l"/>
            <a:r>
              <a:rPr kumimoji="1" lang="ja-JP" altLang="en-US" sz="1200"/>
              <a:t>　　と結びつくか、考えてみよう！</a:t>
            </a:r>
          </a:p>
        </p:txBody>
      </p:sp>
      <p:sp>
        <p:nvSpPr>
          <p:cNvPr id="1263" name="図形 32"/>
          <p:cNvSpPr/>
          <p:nvPr/>
        </p:nvSpPr>
        <p:spPr>
          <a:xfrm>
            <a:off x="332164" y="1918544"/>
            <a:ext cx="4255752" cy="473256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64" name="サブタイトル 142"/>
          <p:cNvSpPr/>
          <p:nvPr/>
        </p:nvSpPr>
        <p:spPr>
          <a:xfrm>
            <a:off x="5102640" y="4025440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３．学んだこと、気づいたことを活かして、今日から</a:t>
            </a:r>
          </a:p>
          <a:p>
            <a:pPr algn="l"/>
            <a:r>
              <a:rPr kumimoji="1" lang="ja-JP" altLang="en-US" sz="1297"/>
              <a:t>　　自分にできることは何か、考えてみよう！</a:t>
            </a:r>
          </a:p>
        </p:txBody>
      </p:sp>
      <p:sp>
        <p:nvSpPr>
          <p:cNvPr id="1265" name="図形 143"/>
          <p:cNvSpPr/>
          <p:nvPr/>
        </p:nvSpPr>
        <p:spPr>
          <a:xfrm>
            <a:off x="5118575" y="4605997"/>
            <a:ext cx="4524241" cy="1991003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66" name="グループ 182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67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68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69" name="グループ 185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70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71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72" name="フッター プレースホルダー 262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580</Words>
  <Application>Microsoft Office PowerPoint</Application>
  <PresentationFormat>A4 210 x 297 mm</PresentationFormat>
  <Paragraphs>82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標準</vt:lpstr>
      <vt:lpstr>事前学習シート①</vt:lpstr>
      <vt:lpstr>事前学習シート②</vt:lpstr>
      <vt:lpstr>事前学習シート③</vt:lpstr>
      <vt:lpstr>事後学習シート①</vt:lpstr>
      <vt:lpstr>事後学習シート②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藤田　悠佑</dc:creator>
  <cp:lastModifiedBy>牛丸　翠</cp:lastModifiedBy>
  <cp:revision>50</cp:revision>
  <dcterms:created xsi:type="dcterms:W3CDTF">2020-09-10T08:33:42Z</dcterms:created>
  <dcterms:modified xsi:type="dcterms:W3CDTF">2026-06-24T05:05:03Z</dcterms:modified>
</cp:coreProperties>
</file>