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0" r:id="rId2"/>
    <p:sldId id="271" r:id="rId3"/>
    <p:sldId id="275" r:id="rId4"/>
    <p:sldId id="273" r:id="rId5"/>
    <p:sldId id="281" r:id="rId6"/>
    <p:sldId id="276" r:id="rId7"/>
    <p:sldId id="285" r:id="rId8"/>
    <p:sldId id="284" r:id="rId9"/>
    <p:sldId id="283" r:id="rId10"/>
    <p:sldId id="282" r:id="rId11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08"/>
    <p:restoredTop sz="94660"/>
  </p:normalViewPr>
  <p:slideViewPr>
    <p:cSldViewPr>
      <p:cViewPr>
        <p:scale>
          <a:sx n="100" d="100"/>
          <a:sy n="100" d="100"/>
        </p:scale>
        <p:origin x="2274" y="318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8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6495F-6063-4993-A734-166D669CB266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109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10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EFFF0-29BD-4FE4-AA32-41D1110306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" name="四角形 10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76" name="四角形 10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77" name="四角形 102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178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" name="四角形 256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01" name="四角形 257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02" name="四角形 259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1403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6" name="四角形 10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07" name="四角形 10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08" name="四角形 102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209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" name="四角形 24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31" name="四角形 24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32" name="四角形 243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233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" name="四角形 233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53" name="四角形 234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54" name="四角形 235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255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" name="四角形 244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75" name="四角形 245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276" name="四角形 247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277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2" name="四角形 10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03" name="四角形 10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04" name="四角形 102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1305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" name="四角形 100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33" name="四角形 101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34" name="四角形 102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335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" name="四角形 248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57" name="四角形 249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58" name="四角形 251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1359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8" name="四角形 252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79" name="四角形 253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380" name="四角形 255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1381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95300" y="1652803"/>
            <a:ext cx="8915400" cy="13441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95300" y="3092963"/>
            <a:ext cx="8915400" cy="23042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1ED9F-996B-48CC-BCE8-EC46E2AD5740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736813"/>
            <a:ext cx="8915400" cy="4236469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4BC4-1880-4DBC-90A2-45AD48D9DA79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6986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6986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3184A-6A93-4B1E-9921-9DEFB1A7C73C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736813"/>
            <a:ext cx="8915400" cy="42813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D10C841-B778-45EE-A7A1-B0A6FE078781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１</a:t>
            </a:r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95300" y="2948947"/>
            <a:ext cx="8915400" cy="105611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184749"/>
            <a:ext cx="8915400" cy="176419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728C1-4939-4B36-81AE-1F4170A1D1BC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736815"/>
            <a:ext cx="4301683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70013" y="1736815"/>
            <a:ext cx="4340687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1AAD-657A-4885-864F-5BDB3EF2AA50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09017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09017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16FC7-9060-4F23-99D9-1E1A01F5EEED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8ADC-3A98-4FA4-803B-677A286C67D3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56141-7196-4E9C-8E39-6010AA31D59B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38887" y="273052"/>
            <a:ext cx="5121391" cy="564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700808"/>
            <a:ext cx="3259005" cy="4272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67B3-FA3D-42A3-8CED-97628C5469FA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689140"/>
            <a:ext cx="5943600" cy="56673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212643"/>
            <a:ext cx="5943600" cy="4378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01209"/>
            <a:ext cx="5943600" cy="6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05B7E-A9E2-432F-A078-FACCBFB58D01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１</a:t>
            </a:r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729753" y="6237312"/>
            <a:ext cx="4446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/>
              <a:t>１</a:t>
            </a:r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418653"/>
            <a:ext cx="8915400" cy="994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736813"/>
            <a:ext cx="89154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237312"/>
            <a:ext cx="2039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CE0D9A5B-DD9B-4D5B-82E6-7CF9C15881CB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332264" y="6237312"/>
            <a:ext cx="2078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タイトル 1"/>
          <p:cNvSpPr>
            <a:spLocks noGrp="1"/>
          </p:cNvSpPr>
          <p:nvPr>
            <p:ph type="ctrTitle"/>
          </p:nvPr>
        </p:nvSpPr>
        <p:spPr>
          <a:xfrm>
            <a:off x="277248" y="69000"/>
            <a:ext cx="3890926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事前学習シート①</a:t>
            </a:r>
            <a:endParaRPr kumimoji="1" lang="ja-JP" altLang="en-US" dirty="0"/>
          </a:p>
        </p:txBody>
      </p:sp>
      <p:sp>
        <p:nvSpPr>
          <p:cNvPr id="1113" name="サブタイトル 2"/>
          <p:cNvSpPr>
            <a:spLocks noGrp="1"/>
          </p:cNvSpPr>
          <p:nvPr>
            <p:ph type="subTitle" idx="1"/>
          </p:nvPr>
        </p:nvSpPr>
        <p:spPr>
          <a:xfrm>
            <a:off x="105385" y="549000"/>
            <a:ext cx="3119615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ctr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～鹿角地域について調べよう～</a:t>
            </a:r>
            <a:endParaRPr kumimoji="1" lang="ja-JP" altLang="en-US" sz="1945"/>
          </a:p>
        </p:txBody>
      </p:sp>
      <p:sp>
        <p:nvSpPr>
          <p:cNvPr id="1114" name="タイトル 14"/>
          <p:cNvSpPr/>
          <p:nvPr/>
        </p:nvSpPr>
        <p:spPr>
          <a:xfrm>
            <a:off x="4575787" y="261395"/>
            <a:ext cx="5064273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15" name="サブタイトル 15"/>
          <p:cNvSpPr/>
          <p:nvPr/>
        </p:nvSpPr>
        <p:spPr>
          <a:xfrm>
            <a:off x="345000" y="1347711"/>
            <a:ext cx="4451301" cy="3532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Q１．鹿角市、小坂町はどこにあるの？面積はどのくらい？</a:t>
            </a:r>
          </a:p>
        </p:txBody>
      </p:sp>
      <p:sp>
        <p:nvSpPr>
          <p:cNvPr id="1116" name="サブタイトル 22"/>
          <p:cNvSpPr/>
          <p:nvPr/>
        </p:nvSpPr>
        <p:spPr>
          <a:xfrm>
            <a:off x="417000" y="4081388"/>
            <a:ext cx="4076410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Q３．２０４０年、鹿角市、小坂町の予想人口は何人？</a:t>
            </a:r>
          </a:p>
        </p:txBody>
      </p:sp>
      <p:sp>
        <p:nvSpPr>
          <p:cNvPr id="1117" name="サブタイトル 23"/>
          <p:cNvSpPr/>
          <p:nvPr/>
        </p:nvSpPr>
        <p:spPr>
          <a:xfrm>
            <a:off x="417000" y="5445000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Q４．鹿角市、小坂町の有名な観光スポットは？</a:t>
            </a:r>
          </a:p>
        </p:txBody>
      </p:sp>
      <p:sp>
        <p:nvSpPr>
          <p:cNvPr id="1118" name="サブタイトル 28"/>
          <p:cNvSpPr/>
          <p:nvPr/>
        </p:nvSpPr>
        <p:spPr>
          <a:xfrm>
            <a:off x="5168716" y="1317000"/>
            <a:ext cx="4100171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Ｑ５．鹿角市、小坂町の有名なお祭りやイベントは？</a:t>
            </a:r>
            <a:endParaRPr kumimoji="1" lang="ja-JP" altLang="en-US"/>
          </a:p>
        </p:txBody>
      </p:sp>
      <p:sp>
        <p:nvSpPr>
          <p:cNvPr id="1119" name="サブタイトル 29"/>
          <p:cNvSpPr/>
          <p:nvPr/>
        </p:nvSpPr>
        <p:spPr>
          <a:xfrm>
            <a:off x="5168716" y="2712768"/>
            <a:ext cx="4368844" cy="3044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Ｑ６．鹿角市、小坂町の人気なお土産や郷土料理は？</a:t>
            </a:r>
          </a:p>
        </p:txBody>
      </p:sp>
      <p:sp>
        <p:nvSpPr>
          <p:cNvPr id="1120" name="サブタイトル 30"/>
          <p:cNvSpPr/>
          <p:nvPr/>
        </p:nvSpPr>
        <p:spPr>
          <a:xfrm>
            <a:off x="5169000" y="4081388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Ｑ７．その他、気になることを調べてみよう！</a:t>
            </a:r>
          </a:p>
        </p:txBody>
      </p:sp>
      <p:sp>
        <p:nvSpPr>
          <p:cNvPr id="1121" name="図形 34"/>
          <p:cNvSpPr/>
          <p:nvPr/>
        </p:nvSpPr>
        <p:spPr>
          <a:xfrm>
            <a:off x="5263761" y="4372023"/>
            <a:ext cx="4374567" cy="221538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200"/>
          </a:p>
        </p:txBody>
      </p:sp>
      <p:grpSp>
        <p:nvGrpSpPr>
          <p:cNvPr id="1122" name="グループ 157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123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124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125" name="グループ 162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126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127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128" name="テキスト 224"/>
          <p:cNvSpPr txBox="1"/>
          <p:nvPr/>
        </p:nvSpPr>
        <p:spPr>
          <a:xfrm>
            <a:off x="417000" y="2720894"/>
            <a:ext cx="3234156" cy="276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200"/>
              <a:t>Q２. 鹿角市、小坂町の現在の人口は何人？</a:t>
            </a:r>
          </a:p>
        </p:txBody>
      </p:sp>
      <p:sp>
        <p:nvSpPr>
          <p:cNvPr id="1129" name="テキスト 231"/>
          <p:cNvSpPr txBox="1"/>
          <p:nvPr/>
        </p:nvSpPr>
        <p:spPr>
          <a:xfrm>
            <a:off x="7620000" y="1914525"/>
            <a:ext cx="1920560" cy="427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endParaRPr lang="ja-JP" altLang="en-US" sz="1050"/>
          </a:p>
        </p:txBody>
      </p:sp>
      <p:grpSp>
        <p:nvGrpSpPr>
          <p:cNvPr id="1130" name="グループ 240"/>
          <p:cNvGrpSpPr/>
          <p:nvPr/>
        </p:nvGrpSpPr>
        <p:grpSpPr>
          <a:xfrm>
            <a:off x="417000" y="4396140"/>
            <a:ext cx="2116180" cy="1042508"/>
            <a:chOff x="-3039000" y="2997000"/>
            <a:chExt cx="2890190" cy="1042508"/>
          </a:xfrm>
        </p:grpSpPr>
        <p:sp>
          <p:nvSpPr>
            <p:cNvPr id="1131" name="図形 233"/>
            <p:cNvSpPr/>
            <p:nvPr/>
          </p:nvSpPr>
          <p:spPr>
            <a:xfrm>
              <a:off x="-3039000" y="2997000"/>
              <a:ext cx="2890190" cy="1042508"/>
            </a:xfrm>
            <a:prstGeom prst="roundRect">
              <a:avLst/>
            </a:prstGeom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l">
                <a:defRPr lang="ja-JP" altLang="en-US"/>
              </a:pPr>
              <a:endParaRPr lang="ja-JP" altLang="en-US" sz="1050"/>
            </a:p>
          </p:txBody>
        </p:sp>
        <p:sp>
          <p:nvSpPr>
            <p:cNvPr id="1132" name="テキスト 180"/>
            <p:cNvSpPr txBox="1"/>
            <p:nvPr/>
          </p:nvSpPr>
          <p:spPr>
            <a:xfrm>
              <a:off x="-2967000" y="3046434"/>
              <a:ext cx="722662" cy="229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 b="1"/>
                <a:t>鹿角市</a:t>
              </a:r>
              <a:endParaRPr lang="ja-JP" altLang="en-US" b="1"/>
            </a:p>
          </p:txBody>
        </p:sp>
      </p:grpSp>
      <p:grpSp>
        <p:nvGrpSpPr>
          <p:cNvPr id="1133" name="グループ 246"/>
          <p:cNvGrpSpPr/>
          <p:nvPr/>
        </p:nvGrpSpPr>
        <p:grpSpPr>
          <a:xfrm>
            <a:off x="461518" y="5727523"/>
            <a:ext cx="2071662" cy="1042508"/>
            <a:chOff x="-3039000" y="2997000"/>
            <a:chExt cx="2890190" cy="1042508"/>
          </a:xfrm>
        </p:grpSpPr>
        <p:sp>
          <p:nvSpPr>
            <p:cNvPr id="1134" name="図形 233"/>
            <p:cNvSpPr/>
            <p:nvPr/>
          </p:nvSpPr>
          <p:spPr>
            <a:xfrm>
              <a:off x="-3039000" y="2997000"/>
              <a:ext cx="2890190" cy="1042508"/>
            </a:xfrm>
            <a:prstGeom prst="roundRect">
              <a:avLst/>
            </a:prstGeom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l">
                <a:defRPr lang="ja-JP" altLang="en-US"/>
              </a:pPr>
              <a:endParaRPr lang="ja-JP" altLang="en-US" sz="1050"/>
            </a:p>
          </p:txBody>
        </p:sp>
        <p:sp>
          <p:nvSpPr>
            <p:cNvPr id="1135" name="テキスト 180"/>
            <p:cNvSpPr txBox="1"/>
            <p:nvPr/>
          </p:nvSpPr>
          <p:spPr>
            <a:xfrm>
              <a:off x="-2967000" y="3046434"/>
              <a:ext cx="738191" cy="229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 b="1"/>
                <a:t>鹿角市</a:t>
              </a:r>
              <a:endParaRPr lang="ja-JP" altLang="en-US" b="1"/>
            </a:p>
          </p:txBody>
        </p:sp>
      </p:grpSp>
      <p:grpSp>
        <p:nvGrpSpPr>
          <p:cNvPr id="1136" name="グループ 229"/>
          <p:cNvGrpSpPr/>
          <p:nvPr/>
        </p:nvGrpSpPr>
        <p:grpSpPr>
          <a:xfrm>
            <a:off x="417000" y="3046434"/>
            <a:ext cx="4276878" cy="1050623"/>
            <a:chOff x="417000" y="3046434"/>
            <a:chExt cx="4276878" cy="1050623"/>
          </a:xfrm>
        </p:grpSpPr>
        <p:grpSp>
          <p:nvGrpSpPr>
            <p:cNvPr id="1137" name="グループ 236"/>
            <p:cNvGrpSpPr/>
            <p:nvPr/>
          </p:nvGrpSpPr>
          <p:grpSpPr>
            <a:xfrm>
              <a:off x="417000" y="3046434"/>
              <a:ext cx="2116180" cy="1042508"/>
              <a:chOff x="-3039000" y="2997000"/>
              <a:chExt cx="2890190" cy="1042508"/>
            </a:xfrm>
          </p:grpSpPr>
          <p:sp>
            <p:nvSpPr>
              <p:cNvPr id="1138" name="図形 233"/>
              <p:cNvSpPr/>
              <p:nvPr/>
            </p:nvSpPr>
            <p:spPr>
              <a:xfrm>
                <a:off x="-3039000" y="2997000"/>
                <a:ext cx="289019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39" name="テキスト 180"/>
              <p:cNvSpPr txBox="1"/>
              <p:nvPr/>
            </p:nvSpPr>
            <p:spPr>
              <a:xfrm>
                <a:off x="-2967000" y="3046434"/>
                <a:ext cx="722662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鹿角市</a:t>
                </a:r>
                <a:endParaRPr lang="ja-JP" altLang="en-US" b="1"/>
              </a:p>
            </p:txBody>
          </p:sp>
        </p:grpSp>
        <p:grpSp>
          <p:nvGrpSpPr>
            <p:cNvPr id="1140" name="グループ 256"/>
            <p:cNvGrpSpPr/>
            <p:nvPr/>
          </p:nvGrpSpPr>
          <p:grpSpPr>
            <a:xfrm>
              <a:off x="2577698" y="3054549"/>
              <a:ext cx="2116180" cy="1042508"/>
              <a:chOff x="2577698" y="3054549"/>
              <a:chExt cx="2116180" cy="1042508"/>
            </a:xfrm>
          </p:grpSpPr>
          <p:sp>
            <p:nvSpPr>
              <p:cNvPr id="1141" name="図形 252"/>
              <p:cNvSpPr/>
              <p:nvPr/>
            </p:nvSpPr>
            <p:spPr>
              <a:xfrm>
                <a:off x="2577698" y="3054549"/>
                <a:ext cx="211618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42" name="テキスト 253"/>
              <p:cNvSpPr txBox="1"/>
              <p:nvPr/>
            </p:nvSpPr>
            <p:spPr>
              <a:xfrm>
                <a:off x="2638425" y="3095868"/>
                <a:ext cx="529129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小坂町</a:t>
                </a:r>
              </a:p>
            </p:txBody>
          </p:sp>
        </p:grpSp>
      </p:grpSp>
      <p:grpSp>
        <p:nvGrpSpPr>
          <p:cNvPr id="1143" name="グループ 258"/>
          <p:cNvGrpSpPr/>
          <p:nvPr/>
        </p:nvGrpSpPr>
        <p:grpSpPr>
          <a:xfrm>
            <a:off x="2577698" y="4372023"/>
            <a:ext cx="2176907" cy="1042508"/>
            <a:chOff x="2577698" y="3054549"/>
            <a:chExt cx="2116180" cy="1042508"/>
          </a:xfrm>
        </p:grpSpPr>
        <p:sp>
          <p:nvSpPr>
            <p:cNvPr id="1144" name="図形 252"/>
            <p:cNvSpPr/>
            <p:nvPr/>
          </p:nvSpPr>
          <p:spPr>
            <a:xfrm>
              <a:off x="2577698" y="3054549"/>
              <a:ext cx="2116180" cy="1042508"/>
            </a:xfrm>
            <a:prstGeom prst="roundRect">
              <a:avLst/>
            </a:prstGeom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l">
                <a:defRPr lang="ja-JP" altLang="en-US"/>
              </a:pPr>
              <a:endParaRPr lang="ja-JP" altLang="en-US" sz="1050"/>
            </a:p>
          </p:txBody>
        </p:sp>
        <p:sp>
          <p:nvSpPr>
            <p:cNvPr id="1145" name="テキスト 253"/>
            <p:cNvSpPr txBox="1"/>
            <p:nvPr/>
          </p:nvSpPr>
          <p:spPr>
            <a:xfrm>
              <a:off x="2638425" y="3095868"/>
              <a:ext cx="514369" cy="229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 b="1"/>
                <a:t>小坂町</a:t>
              </a:r>
            </a:p>
          </p:txBody>
        </p:sp>
      </p:grpSp>
      <p:grpSp>
        <p:nvGrpSpPr>
          <p:cNvPr id="1146" name="グループ 264"/>
          <p:cNvGrpSpPr/>
          <p:nvPr/>
        </p:nvGrpSpPr>
        <p:grpSpPr>
          <a:xfrm>
            <a:off x="2671259" y="5727523"/>
            <a:ext cx="2116180" cy="1042508"/>
            <a:chOff x="2577698" y="3054549"/>
            <a:chExt cx="2116180" cy="1042508"/>
          </a:xfrm>
        </p:grpSpPr>
        <p:sp>
          <p:nvSpPr>
            <p:cNvPr id="1147" name="図形 252"/>
            <p:cNvSpPr/>
            <p:nvPr/>
          </p:nvSpPr>
          <p:spPr>
            <a:xfrm>
              <a:off x="2577698" y="3054549"/>
              <a:ext cx="2116180" cy="1042508"/>
            </a:xfrm>
            <a:prstGeom prst="roundRect">
              <a:avLst/>
            </a:prstGeom>
            <a:ln w="12700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l">
                <a:defRPr lang="ja-JP" altLang="en-US"/>
              </a:pPr>
              <a:endParaRPr lang="ja-JP" altLang="en-US" sz="1050"/>
            </a:p>
          </p:txBody>
        </p:sp>
        <p:sp>
          <p:nvSpPr>
            <p:cNvPr id="1148" name="テキスト 253"/>
            <p:cNvSpPr txBox="1"/>
            <p:nvPr/>
          </p:nvSpPr>
          <p:spPr>
            <a:xfrm>
              <a:off x="2638425" y="3095868"/>
              <a:ext cx="529129" cy="22993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 b="1"/>
                <a:t>小坂町</a:t>
              </a:r>
            </a:p>
          </p:txBody>
        </p:sp>
      </p:grpSp>
      <p:sp>
        <p:nvSpPr>
          <p:cNvPr id="1149" name="図形 267"/>
          <p:cNvSpPr/>
          <p:nvPr/>
        </p:nvSpPr>
        <p:spPr>
          <a:xfrm>
            <a:off x="2582136" y="5727523"/>
            <a:ext cx="2205150" cy="10425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150" name="テキスト 268"/>
          <p:cNvSpPr txBox="1"/>
          <p:nvPr/>
        </p:nvSpPr>
        <p:spPr>
          <a:xfrm>
            <a:off x="2731986" y="5768842"/>
            <a:ext cx="529129" cy="2299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900" b="1"/>
              <a:t>小坂町</a:t>
            </a:r>
          </a:p>
        </p:txBody>
      </p:sp>
      <p:grpSp>
        <p:nvGrpSpPr>
          <p:cNvPr id="1151" name="グループ 231"/>
          <p:cNvGrpSpPr/>
          <p:nvPr/>
        </p:nvGrpSpPr>
        <p:grpSpPr>
          <a:xfrm>
            <a:off x="5260683" y="1662145"/>
            <a:ext cx="4276878" cy="1050623"/>
            <a:chOff x="417000" y="3046434"/>
            <a:chExt cx="4276878" cy="1050623"/>
          </a:xfrm>
        </p:grpSpPr>
        <p:grpSp>
          <p:nvGrpSpPr>
            <p:cNvPr id="1152" name="グループ 236"/>
            <p:cNvGrpSpPr/>
            <p:nvPr/>
          </p:nvGrpSpPr>
          <p:grpSpPr>
            <a:xfrm>
              <a:off x="417000" y="3046434"/>
              <a:ext cx="2116180" cy="1042508"/>
              <a:chOff x="-3039000" y="2997000"/>
              <a:chExt cx="2890190" cy="1042508"/>
            </a:xfrm>
          </p:grpSpPr>
          <p:sp>
            <p:nvSpPr>
              <p:cNvPr id="1153" name="図形 233"/>
              <p:cNvSpPr/>
              <p:nvPr/>
            </p:nvSpPr>
            <p:spPr>
              <a:xfrm>
                <a:off x="-3039000" y="2997000"/>
                <a:ext cx="289019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54" name="テキスト 180"/>
              <p:cNvSpPr txBox="1"/>
              <p:nvPr/>
            </p:nvSpPr>
            <p:spPr>
              <a:xfrm>
                <a:off x="-2967000" y="3046434"/>
                <a:ext cx="722662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鹿角市</a:t>
                </a:r>
                <a:endParaRPr lang="ja-JP" altLang="en-US" b="1"/>
              </a:p>
            </p:txBody>
          </p:sp>
        </p:grpSp>
        <p:grpSp>
          <p:nvGrpSpPr>
            <p:cNvPr id="1155" name="グループ 256"/>
            <p:cNvGrpSpPr/>
            <p:nvPr/>
          </p:nvGrpSpPr>
          <p:grpSpPr>
            <a:xfrm>
              <a:off x="2577698" y="3054549"/>
              <a:ext cx="2116180" cy="1042508"/>
              <a:chOff x="2577698" y="3054549"/>
              <a:chExt cx="2116180" cy="1042508"/>
            </a:xfrm>
          </p:grpSpPr>
          <p:sp>
            <p:nvSpPr>
              <p:cNvPr id="1156" name="図形 252"/>
              <p:cNvSpPr/>
              <p:nvPr/>
            </p:nvSpPr>
            <p:spPr>
              <a:xfrm>
                <a:off x="2577698" y="3054549"/>
                <a:ext cx="211618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57" name="テキスト 253"/>
              <p:cNvSpPr txBox="1"/>
              <p:nvPr/>
            </p:nvSpPr>
            <p:spPr>
              <a:xfrm>
                <a:off x="2638425" y="3095868"/>
                <a:ext cx="529129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小坂町</a:t>
                </a:r>
              </a:p>
            </p:txBody>
          </p:sp>
        </p:grpSp>
      </p:grpSp>
      <p:grpSp>
        <p:nvGrpSpPr>
          <p:cNvPr id="1158" name="グループ 238"/>
          <p:cNvGrpSpPr/>
          <p:nvPr/>
        </p:nvGrpSpPr>
        <p:grpSpPr>
          <a:xfrm>
            <a:off x="5260683" y="2997000"/>
            <a:ext cx="4276878" cy="1050623"/>
            <a:chOff x="417000" y="3046434"/>
            <a:chExt cx="4276878" cy="1050623"/>
          </a:xfrm>
        </p:grpSpPr>
        <p:grpSp>
          <p:nvGrpSpPr>
            <p:cNvPr id="1159" name="グループ 236"/>
            <p:cNvGrpSpPr/>
            <p:nvPr/>
          </p:nvGrpSpPr>
          <p:grpSpPr>
            <a:xfrm>
              <a:off x="417000" y="3046434"/>
              <a:ext cx="2116180" cy="1042508"/>
              <a:chOff x="-3039000" y="2997000"/>
              <a:chExt cx="2890190" cy="1042508"/>
            </a:xfrm>
          </p:grpSpPr>
          <p:sp>
            <p:nvSpPr>
              <p:cNvPr id="1160" name="図形 233"/>
              <p:cNvSpPr/>
              <p:nvPr/>
            </p:nvSpPr>
            <p:spPr>
              <a:xfrm>
                <a:off x="-3039000" y="2997000"/>
                <a:ext cx="289019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61" name="テキスト 180"/>
              <p:cNvSpPr txBox="1"/>
              <p:nvPr/>
            </p:nvSpPr>
            <p:spPr>
              <a:xfrm>
                <a:off x="-2967000" y="3046434"/>
                <a:ext cx="722662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鹿角市</a:t>
                </a:r>
                <a:endParaRPr lang="ja-JP" altLang="en-US" b="1"/>
              </a:p>
            </p:txBody>
          </p:sp>
        </p:grpSp>
        <p:grpSp>
          <p:nvGrpSpPr>
            <p:cNvPr id="1162" name="グループ 256"/>
            <p:cNvGrpSpPr/>
            <p:nvPr/>
          </p:nvGrpSpPr>
          <p:grpSpPr>
            <a:xfrm>
              <a:off x="2577698" y="3054549"/>
              <a:ext cx="2116180" cy="1042508"/>
              <a:chOff x="2577698" y="3054549"/>
              <a:chExt cx="2116180" cy="1042508"/>
            </a:xfrm>
          </p:grpSpPr>
          <p:sp>
            <p:nvSpPr>
              <p:cNvPr id="1163" name="図形 252"/>
              <p:cNvSpPr/>
              <p:nvPr/>
            </p:nvSpPr>
            <p:spPr>
              <a:xfrm>
                <a:off x="2577698" y="3054549"/>
                <a:ext cx="211618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64" name="テキスト 253"/>
              <p:cNvSpPr txBox="1"/>
              <p:nvPr/>
            </p:nvSpPr>
            <p:spPr>
              <a:xfrm>
                <a:off x="2638425" y="3095868"/>
                <a:ext cx="529129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小坂町</a:t>
                </a:r>
              </a:p>
            </p:txBody>
          </p:sp>
        </p:grpSp>
      </p:grpSp>
      <p:sp>
        <p:nvSpPr>
          <p:cNvPr id="1165" name="テキスト 234"/>
          <p:cNvSpPr txBox="1"/>
          <p:nvPr/>
        </p:nvSpPr>
        <p:spPr>
          <a:xfrm>
            <a:off x="5313363" y="4437357"/>
            <a:ext cx="4226932" cy="25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50"/>
              <a:t>例：鹿角地域には世界遺産やユネスコ無形文化遺産はあるかな？</a:t>
            </a:r>
          </a:p>
        </p:txBody>
      </p:sp>
      <p:sp>
        <p:nvSpPr>
          <p:cNvPr id="1166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2930369" y="6492875"/>
            <a:ext cx="4446494" cy="365125"/>
          </a:xfrm>
        </p:spPr>
        <p:txBody>
          <a:bodyPr/>
          <a:lstStyle/>
          <a:p>
            <a:r>
              <a:rPr kumimoji="1" lang="ja-JP" altLang="en-US"/>
              <a:t>１</a:t>
            </a:r>
          </a:p>
        </p:txBody>
      </p:sp>
      <p:grpSp>
        <p:nvGrpSpPr>
          <p:cNvPr id="1167" name="グループ 268"/>
          <p:cNvGrpSpPr/>
          <p:nvPr/>
        </p:nvGrpSpPr>
        <p:grpSpPr>
          <a:xfrm>
            <a:off x="439259" y="1678386"/>
            <a:ext cx="4276878" cy="1050623"/>
            <a:chOff x="417000" y="3046434"/>
            <a:chExt cx="4276878" cy="1050623"/>
          </a:xfrm>
        </p:grpSpPr>
        <p:grpSp>
          <p:nvGrpSpPr>
            <p:cNvPr id="1168" name="グループ 236"/>
            <p:cNvGrpSpPr/>
            <p:nvPr/>
          </p:nvGrpSpPr>
          <p:grpSpPr>
            <a:xfrm>
              <a:off x="417000" y="3046434"/>
              <a:ext cx="2116180" cy="1042508"/>
              <a:chOff x="-3039000" y="2997000"/>
              <a:chExt cx="2890190" cy="1042508"/>
            </a:xfrm>
          </p:grpSpPr>
          <p:sp>
            <p:nvSpPr>
              <p:cNvPr id="1169" name="図形 233"/>
              <p:cNvSpPr/>
              <p:nvPr/>
            </p:nvSpPr>
            <p:spPr>
              <a:xfrm>
                <a:off x="-3039000" y="2997000"/>
                <a:ext cx="289019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70" name="テキスト 180"/>
              <p:cNvSpPr txBox="1"/>
              <p:nvPr/>
            </p:nvSpPr>
            <p:spPr>
              <a:xfrm>
                <a:off x="-2967000" y="3046434"/>
                <a:ext cx="722662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鹿角市</a:t>
                </a:r>
                <a:endParaRPr lang="ja-JP" altLang="en-US" b="1"/>
              </a:p>
            </p:txBody>
          </p:sp>
        </p:grpSp>
        <p:grpSp>
          <p:nvGrpSpPr>
            <p:cNvPr id="1171" name="グループ 256"/>
            <p:cNvGrpSpPr/>
            <p:nvPr/>
          </p:nvGrpSpPr>
          <p:grpSpPr>
            <a:xfrm>
              <a:off x="2577698" y="3054549"/>
              <a:ext cx="2116180" cy="1042508"/>
              <a:chOff x="2577698" y="3054549"/>
              <a:chExt cx="2116180" cy="1042508"/>
            </a:xfrm>
          </p:grpSpPr>
          <p:sp>
            <p:nvSpPr>
              <p:cNvPr id="1172" name="図形 252"/>
              <p:cNvSpPr/>
              <p:nvPr/>
            </p:nvSpPr>
            <p:spPr>
              <a:xfrm>
                <a:off x="2577698" y="3054549"/>
                <a:ext cx="2116180" cy="1042508"/>
              </a:xfrm>
              <a:prstGeom prst="roundRect">
                <a:avLst/>
              </a:prstGeom>
              <a:ln w="12700" cap="flat" cmpd="sng" algn="ctr">
                <a:solidFill>
                  <a:schemeClr val="tx1"/>
                </a:solidFill>
                <a:prstDash val="solid"/>
                <a:miter lim="800000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l">
                  <a:defRPr lang="ja-JP" altLang="en-US"/>
                </a:pPr>
                <a:endParaRPr lang="ja-JP" altLang="en-US" sz="1050"/>
              </a:p>
            </p:txBody>
          </p:sp>
          <p:sp>
            <p:nvSpPr>
              <p:cNvPr id="1173" name="テキスト 253"/>
              <p:cNvSpPr txBox="1"/>
              <p:nvPr/>
            </p:nvSpPr>
            <p:spPr>
              <a:xfrm>
                <a:off x="2638425" y="3095868"/>
                <a:ext cx="529129" cy="229939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defRPr lang="ja-JP" altLang="en-US"/>
                </a:pPr>
                <a:r>
                  <a:rPr lang="ja-JP" altLang="en-US" sz="900" b="1"/>
                  <a:t>小坂町</a:t>
                </a:r>
              </a:p>
            </p:txBody>
          </p:sp>
        </p:grpSp>
      </p:grpSp>
      <p:sp>
        <p:nvSpPr>
          <p:cNvPr id="1404" name="テキスト 274"/>
          <p:cNvSpPr txBox="1"/>
          <p:nvPr/>
        </p:nvSpPr>
        <p:spPr>
          <a:xfrm>
            <a:off x="8008099" y="66675"/>
            <a:ext cx="1846009" cy="306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400" dirty="0"/>
              <a:t>令和８年６月改正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タイトル 1"/>
          <p:cNvSpPr>
            <a:spLocks noGrp="1"/>
          </p:cNvSpPr>
          <p:nvPr>
            <p:ph type="ctrTitle"/>
          </p:nvPr>
        </p:nvSpPr>
        <p:spPr>
          <a:xfrm>
            <a:off x="278163" y="69000"/>
            <a:ext cx="3957628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事後学習シート②【記入例】</a:t>
            </a:r>
            <a:endParaRPr kumimoji="1" lang="ja-JP" altLang="en-US" dirty="0"/>
          </a:p>
        </p:txBody>
      </p:sp>
      <p:sp>
        <p:nvSpPr>
          <p:cNvPr id="1384" name="サブタイトル 2"/>
          <p:cNvSpPr>
            <a:spLocks noGrp="1"/>
          </p:cNvSpPr>
          <p:nvPr>
            <p:ph type="subTitle" idx="1"/>
          </p:nvPr>
        </p:nvSpPr>
        <p:spPr>
          <a:xfrm>
            <a:off x="124810" y="549000"/>
            <a:ext cx="3970815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l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～自分にできることを考えよう～</a:t>
            </a:r>
            <a:endParaRPr kumimoji="1" lang="ja-JP" altLang="en-US" sz="1945"/>
          </a:p>
        </p:txBody>
      </p:sp>
      <p:sp>
        <p:nvSpPr>
          <p:cNvPr id="1385" name="タイトル 14"/>
          <p:cNvSpPr/>
          <p:nvPr/>
        </p:nvSpPr>
        <p:spPr>
          <a:xfrm>
            <a:off x="4575787" y="261395"/>
            <a:ext cx="5064273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氏名______________＿＿＿____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86" name="サブタイトル 15"/>
          <p:cNvSpPr/>
          <p:nvPr/>
        </p:nvSpPr>
        <p:spPr>
          <a:xfrm>
            <a:off x="5015594" y="1336331"/>
            <a:ext cx="4458360" cy="6870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97"/>
              <a:t>２．学んだこと、気づいたことを、自分の地域や暮らし</a:t>
            </a:r>
            <a:endParaRPr kumimoji="1" lang="ja-JP" altLang="en-US" sz="1200"/>
          </a:p>
          <a:p>
            <a:pPr algn="l"/>
            <a:r>
              <a:rPr kumimoji="1" lang="ja-JP" altLang="en-US" sz="1297"/>
              <a:t>　　に置き換えて考えてみよう！</a:t>
            </a:r>
          </a:p>
        </p:txBody>
      </p:sp>
      <p:sp>
        <p:nvSpPr>
          <p:cNvPr id="1387" name="図形 24"/>
          <p:cNvSpPr/>
          <p:nvPr/>
        </p:nvSpPr>
        <p:spPr>
          <a:xfrm>
            <a:off x="5098945" y="1941844"/>
            <a:ext cx="4542382" cy="2011596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200"/>
              <a:t>・鹿角地域の文化の軸が鉱山であったように、自分</a:t>
            </a:r>
          </a:p>
          <a:p>
            <a:pPr algn="l">
              <a:defRPr lang="ja-JP" altLang="en-US"/>
            </a:pPr>
            <a:r>
              <a:rPr lang="ja-JP" altLang="en-US" sz="1200"/>
              <a:t>　の地域の軸を探してみたい。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・自分たちの地域のお祭りや伝統工芸を、どうやっ</a:t>
            </a:r>
          </a:p>
          <a:p>
            <a:pPr algn="l">
              <a:defRPr lang="ja-JP" altLang="en-US"/>
            </a:pPr>
            <a:r>
              <a:rPr lang="ja-JP" altLang="en-US" sz="1200"/>
              <a:t>　て継承していこうとしているのか、考えたことが</a:t>
            </a:r>
          </a:p>
          <a:p>
            <a:pPr algn="l">
              <a:defRPr lang="ja-JP" altLang="en-US"/>
            </a:pPr>
            <a:r>
              <a:rPr lang="ja-JP" altLang="en-US" sz="1200"/>
              <a:t>　なかった。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・鉱山による発展にともなう弊害は、今の暮らしで</a:t>
            </a:r>
          </a:p>
          <a:p>
            <a:pPr algn="l">
              <a:defRPr lang="ja-JP" altLang="en-US"/>
            </a:pPr>
            <a:r>
              <a:rPr lang="ja-JP" altLang="en-US" sz="1200"/>
              <a:t>　も考えられる問題だと思った。　　　　　　など</a:t>
            </a:r>
          </a:p>
          <a:p>
            <a:pPr algn="l">
              <a:defRPr lang="ja-JP" altLang="en-US"/>
            </a:pPr>
            <a:endParaRPr lang="ja-JP" altLang="en-US" sz="1200"/>
          </a:p>
        </p:txBody>
      </p:sp>
      <p:sp>
        <p:nvSpPr>
          <p:cNvPr id="1388" name="サブタイトル 28"/>
          <p:cNvSpPr/>
          <p:nvPr/>
        </p:nvSpPr>
        <p:spPr>
          <a:xfrm>
            <a:off x="217406" y="1318188"/>
            <a:ext cx="4375594" cy="5212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１．学んだこと、気づいたことがＳＤＧｓのどのターゲット</a:t>
            </a:r>
          </a:p>
          <a:p>
            <a:pPr algn="l"/>
            <a:r>
              <a:rPr kumimoji="1" lang="ja-JP" altLang="en-US" sz="1200"/>
              <a:t>　　と結びつくか、考えてみよう！</a:t>
            </a:r>
          </a:p>
        </p:txBody>
      </p:sp>
      <p:sp>
        <p:nvSpPr>
          <p:cNvPr id="1389" name="図形 32"/>
          <p:cNvSpPr/>
          <p:nvPr/>
        </p:nvSpPr>
        <p:spPr>
          <a:xfrm>
            <a:off x="332082" y="1918544"/>
            <a:ext cx="4545571" cy="4732569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200"/>
              <a:t>【目標８：働きがいも、経済成長も】</a:t>
            </a:r>
          </a:p>
          <a:p>
            <a:pPr algn="l">
              <a:defRPr lang="ja-JP" altLang="en-US"/>
            </a:pPr>
            <a:r>
              <a:rPr lang="ja-JP" altLang="en-US" sz="1200"/>
              <a:t>・伝統文化や文化財は、活用しながら保存すること</a:t>
            </a:r>
          </a:p>
          <a:p>
            <a:pPr algn="l">
              <a:defRPr lang="ja-JP" altLang="en-US"/>
            </a:pPr>
            <a:r>
              <a:rPr lang="ja-JP" altLang="en-US" sz="1200"/>
              <a:t>　で、持続可能な観光となる。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【目標１１：住み続けられるまちづくりを】</a:t>
            </a:r>
          </a:p>
          <a:p>
            <a:pPr algn="l">
              <a:defRPr lang="ja-JP" altLang="en-US"/>
            </a:pPr>
            <a:r>
              <a:rPr lang="ja-JP" altLang="en-US" sz="1200"/>
              <a:t>・経済発展だけを考えるのではなく、環境も配慮し</a:t>
            </a:r>
          </a:p>
          <a:p>
            <a:pPr algn="l">
              <a:defRPr lang="ja-JP" altLang="en-US"/>
            </a:pPr>
            <a:r>
              <a:rPr lang="ja-JP" altLang="en-US" sz="1200"/>
              <a:t>　た形の、持続可能な発展が必要。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【目標１２：つくる責任　つかう責任】</a:t>
            </a:r>
          </a:p>
          <a:p>
            <a:pPr algn="l">
              <a:defRPr lang="ja-JP" altLang="en-US"/>
            </a:pPr>
            <a:r>
              <a:rPr lang="ja-JP" altLang="en-US" sz="1200"/>
              <a:t>・地元のものを積極的に使ったり、食べることが、　</a:t>
            </a:r>
          </a:p>
          <a:p>
            <a:pPr algn="l">
              <a:defRPr lang="ja-JP" altLang="en-US"/>
            </a:pPr>
            <a:r>
              <a:rPr lang="ja-JP" altLang="en-US" sz="1200"/>
              <a:t>　地域経済の活性化につながる。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【目標１５：陸の豊かさも守ろう】</a:t>
            </a:r>
          </a:p>
          <a:p>
            <a:pPr algn="l">
              <a:defRPr lang="ja-JP" altLang="en-US"/>
            </a:pPr>
            <a:r>
              <a:rPr lang="ja-JP" altLang="en-US" sz="1200"/>
              <a:t>・環境に配慮し、適切に木々を利用することで、山</a:t>
            </a:r>
          </a:p>
          <a:p>
            <a:pPr algn="l">
              <a:defRPr lang="ja-JP" altLang="en-US"/>
            </a:pPr>
            <a:r>
              <a:rPr lang="ja-JP" altLang="en-US" sz="1200"/>
              <a:t>　の自然は守られる。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【目標１７：パートナーシップで目標を達成しよう】</a:t>
            </a:r>
          </a:p>
          <a:p>
            <a:pPr algn="l">
              <a:defRPr lang="ja-JP" altLang="en-US"/>
            </a:pPr>
            <a:r>
              <a:rPr lang="ja-JP" altLang="en-US" sz="1200"/>
              <a:t>・お祭りなどを通じたコミュニティが、持続可能な</a:t>
            </a:r>
          </a:p>
          <a:p>
            <a:pPr algn="l">
              <a:defRPr lang="ja-JP" altLang="en-US"/>
            </a:pPr>
            <a:r>
              <a:rPr lang="ja-JP" altLang="en-US" sz="1200"/>
              <a:t>　社会の基盤となる。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　　　　　　　　　　　　　　　　　　　　　など</a:t>
            </a:r>
          </a:p>
          <a:p>
            <a:pPr algn="l">
              <a:defRPr lang="ja-JP" altLang="en-US"/>
            </a:pPr>
            <a:endParaRPr lang="ja-JP" altLang="en-US" sz="1200"/>
          </a:p>
        </p:txBody>
      </p:sp>
      <p:sp>
        <p:nvSpPr>
          <p:cNvPr id="1390" name="サブタイトル 142"/>
          <p:cNvSpPr/>
          <p:nvPr/>
        </p:nvSpPr>
        <p:spPr>
          <a:xfrm>
            <a:off x="5102640" y="4025440"/>
            <a:ext cx="4458360" cy="6870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97"/>
              <a:t>３．学んだこと、気づいたことを活かして、今日から</a:t>
            </a:r>
          </a:p>
          <a:p>
            <a:pPr algn="l"/>
            <a:r>
              <a:rPr kumimoji="1" lang="ja-JP" altLang="en-US" sz="1297"/>
              <a:t>　　自分にできることは何か、考えてみよう！</a:t>
            </a:r>
          </a:p>
        </p:txBody>
      </p:sp>
      <p:sp>
        <p:nvSpPr>
          <p:cNvPr id="1391" name="図形 143"/>
          <p:cNvSpPr/>
          <p:nvPr/>
        </p:nvSpPr>
        <p:spPr>
          <a:xfrm>
            <a:off x="5118575" y="4605997"/>
            <a:ext cx="4524241" cy="1991003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200"/>
              <a:t>・地元の食材や郷土料理を積極的に食べることで、　</a:t>
            </a:r>
          </a:p>
          <a:p>
            <a:pPr algn="l">
              <a:defRPr lang="ja-JP" altLang="en-US"/>
            </a:pPr>
            <a:r>
              <a:rPr lang="ja-JP" altLang="en-US" sz="1200"/>
              <a:t>　地域の活性化や文化を守ることにつなげる。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・地域のお祭りや伝統工芸を守ろうとしている人の</a:t>
            </a:r>
          </a:p>
          <a:p>
            <a:pPr algn="l">
              <a:defRPr lang="ja-JP" altLang="en-US"/>
            </a:pPr>
            <a:r>
              <a:rPr lang="ja-JP" altLang="en-US" sz="1200"/>
              <a:t>　ことを知る。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・ゴミの分別をしっかりするなど、リサイクルを意</a:t>
            </a:r>
          </a:p>
          <a:p>
            <a:pPr algn="l">
              <a:defRPr lang="ja-JP" altLang="en-US"/>
            </a:pPr>
            <a:r>
              <a:rPr lang="ja-JP" altLang="en-US" sz="1200"/>
              <a:t>　識する。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　　　　　　　　　　　　　　　　　　　　　など</a:t>
            </a:r>
          </a:p>
        </p:txBody>
      </p:sp>
      <p:grpSp>
        <p:nvGrpSpPr>
          <p:cNvPr id="1392" name="グループ 182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393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394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395" name="グループ 185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396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397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398" name="フッター プレースホルダー 267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１０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" name="タイトル 1"/>
          <p:cNvSpPr>
            <a:spLocks noGrp="1"/>
          </p:cNvSpPr>
          <p:nvPr>
            <p:ph type="ctrTitle"/>
          </p:nvPr>
        </p:nvSpPr>
        <p:spPr>
          <a:xfrm>
            <a:off x="277248" y="69000"/>
            <a:ext cx="3890926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事前学習シート②</a:t>
            </a:r>
            <a:endParaRPr kumimoji="1" lang="ja-JP" altLang="en-US" dirty="0"/>
          </a:p>
        </p:txBody>
      </p:sp>
      <p:sp>
        <p:nvSpPr>
          <p:cNvPr id="1181" name="サブタイトル 2"/>
          <p:cNvSpPr>
            <a:spLocks noGrp="1"/>
          </p:cNvSpPr>
          <p:nvPr>
            <p:ph type="subTitle" idx="1"/>
          </p:nvPr>
        </p:nvSpPr>
        <p:spPr>
          <a:xfrm>
            <a:off x="57000" y="549000"/>
            <a:ext cx="3757746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ctr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～あなたの暮らす地域を振り返ろう～</a:t>
            </a:r>
            <a:endParaRPr kumimoji="1" lang="ja-JP" altLang="en-US" sz="1945"/>
          </a:p>
        </p:txBody>
      </p:sp>
      <p:sp>
        <p:nvSpPr>
          <p:cNvPr id="1182" name="タイトル 14"/>
          <p:cNvSpPr/>
          <p:nvPr/>
        </p:nvSpPr>
        <p:spPr>
          <a:xfrm>
            <a:off x="4575786" y="261395"/>
            <a:ext cx="5062249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83" name="サブタイトル 15"/>
          <p:cNvSpPr/>
          <p:nvPr/>
        </p:nvSpPr>
        <p:spPr>
          <a:xfrm>
            <a:off x="497627" y="1317000"/>
            <a:ext cx="3856612" cy="3532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Q１．あなたの暮らす地域の位置や、面積は？</a:t>
            </a:r>
          </a:p>
        </p:txBody>
      </p:sp>
      <p:sp>
        <p:nvSpPr>
          <p:cNvPr id="1184" name="サブタイトル 21"/>
          <p:cNvSpPr/>
          <p:nvPr/>
        </p:nvSpPr>
        <p:spPr>
          <a:xfrm>
            <a:off x="497583" y="2709000"/>
            <a:ext cx="4383846" cy="356971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4800"/>
              <a:t>Q２．あなたの暮らす地域の現在の人口は何人？</a:t>
            </a:r>
            <a:endParaRPr kumimoji="1" lang="ja-JP" altLang="en-US" sz="1200"/>
          </a:p>
        </p:txBody>
      </p:sp>
      <p:sp>
        <p:nvSpPr>
          <p:cNvPr id="1185" name="サブタイトル 23"/>
          <p:cNvSpPr/>
          <p:nvPr/>
        </p:nvSpPr>
        <p:spPr>
          <a:xfrm>
            <a:off x="497422" y="5445000"/>
            <a:ext cx="4077337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Q４．あなたの暮らす地域の有名な観光スポットは？</a:t>
            </a:r>
          </a:p>
        </p:txBody>
      </p:sp>
      <p:sp>
        <p:nvSpPr>
          <p:cNvPr id="1186" name="図形 24"/>
          <p:cNvSpPr/>
          <p:nvPr/>
        </p:nvSpPr>
        <p:spPr>
          <a:xfrm>
            <a:off x="603565" y="1629000"/>
            <a:ext cx="4033478" cy="88770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87" name="図形 25"/>
          <p:cNvSpPr/>
          <p:nvPr/>
        </p:nvSpPr>
        <p:spPr>
          <a:xfrm>
            <a:off x="603571" y="3017168"/>
            <a:ext cx="4037436" cy="8924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88" name="図形 26"/>
          <p:cNvSpPr/>
          <p:nvPr/>
        </p:nvSpPr>
        <p:spPr>
          <a:xfrm>
            <a:off x="603935" y="4361536"/>
            <a:ext cx="4041399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89" name="図形 27"/>
          <p:cNvSpPr/>
          <p:nvPr/>
        </p:nvSpPr>
        <p:spPr>
          <a:xfrm>
            <a:off x="603942" y="5704612"/>
            <a:ext cx="4045725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90" name="サブタイトル 28"/>
          <p:cNvSpPr/>
          <p:nvPr/>
        </p:nvSpPr>
        <p:spPr>
          <a:xfrm>
            <a:off x="5264905" y="1317000"/>
            <a:ext cx="4510379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Ｑ５．あなたの暮らす地域の有名なお祭りやイベントは？</a:t>
            </a:r>
            <a:endParaRPr kumimoji="1" lang="ja-JP" altLang="en-US"/>
          </a:p>
        </p:txBody>
      </p:sp>
      <p:sp>
        <p:nvSpPr>
          <p:cNvPr id="1191" name="サブタイトル 29"/>
          <p:cNvSpPr/>
          <p:nvPr/>
        </p:nvSpPr>
        <p:spPr>
          <a:xfrm>
            <a:off x="5264665" y="2661556"/>
            <a:ext cx="4294345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Ｑ６．あなたの暮らす地域の人気なお土産や郷土料理は？</a:t>
            </a:r>
          </a:p>
        </p:txBody>
      </p:sp>
      <p:sp>
        <p:nvSpPr>
          <p:cNvPr id="1192" name="サブタイトル 30"/>
          <p:cNvSpPr/>
          <p:nvPr/>
        </p:nvSpPr>
        <p:spPr>
          <a:xfrm>
            <a:off x="5264619" y="4015190"/>
            <a:ext cx="4368844" cy="4939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Ｑ７．鹿角地域とあなたの暮らす地域を比べて、　　</a:t>
            </a:r>
          </a:p>
          <a:p>
            <a:pPr algn="l"/>
            <a:r>
              <a:rPr kumimoji="1" lang="ja-JP" altLang="en-US" sz="1200"/>
              <a:t>　　　似ているところ、違うところを書いてみよう！</a:t>
            </a:r>
          </a:p>
        </p:txBody>
      </p:sp>
      <p:sp>
        <p:nvSpPr>
          <p:cNvPr id="1193" name="図形 32"/>
          <p:cNvSpPr/>
          <p:nvPr/>
        </p:nvSpPr>
        <p:spPr>
          <a:xfrm>
            <a:off x="5379735" y="1629000"/>
            <a:ext cx="4255752" cy="88770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94" name="図形 33"/>
          <p:cNvSpPr/>
          <p:nvPr/>
        </p:nvSpPr>
        <p:spPr>
          <a:xfrm>
            <a:off x="5379737" y="3019585"/>
            <a:ext cx="4258237" cy="8924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195" name="図形 34"/>
          <p:cNvSpPr/>
          <p:nvPr/>
        </p:nvSpPr>
        <p:spPr>
          <a:xfrm>
            <a:off x="5380116" y="4509045"/>
            <a:ext cx="4258237" cy="2078599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grpSp>
        <p:nvGrpSpPr>
          <p:cNvPr id="1196" name="グループ 164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197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198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199" name="グループ 167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200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201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202" name="サブタイトル 220"/>
          <p:cNvSpPr/>
          <p:nvPr/>
        </p:nvSpPr>
        <p:spPr>
          <a:xfrm>
            <a:off x="497154" y="4076617"/>
            <a:ext cx="4383846" cy="285103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4800"/>
              <a:t>Q３．２０４０年、あなたの暮らす地域の予想人口は何人？</a:t>
            </a:r>
            <a:endParaRPr kumimoji="1" lang="ja-JP" altLang="en-US" sz="1200"/>
          </a:p>
        </p:txBody>
      </p:sp>
      <p:sp>
        <p:nvSpPr>
          <p:cNvPr id="1203" name="テキスト 235"/>
          <p:cNvSpPr txBox="1"/>
          <p:nvPr/>
        </p:nvSpPr>
        <p:spPr>
          <a:xfrm>
            <a:off x="5384770" y="4575391"/>
            <a:ext cx="4371242" cy="2530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050"/>
              <a:t>例：あなたの暮らす地域には世界遺産や無形文化遺産はあるかな？</a:t>
            </a:r>
          </a:p>
        </p:txBody>
      </p:sp>
      <p:sp>
        <p:nvSpPr>
          <p:cNvPr id="1204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タイトル 1"/>
          <p:cNvSpPr>
            <a:spLocks noGrp="1"/>
          </p:cNvSpPr>
          <p:nvPr>
            <p:ph type="ctrTitle"/>
          </p:nvPr>
        </p:nvSpPr>
        <p:spPr>
          <a:xfrm>
            <a:off x="275363" y="69000"/>
            <a:ext cx="3978132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事前学習シート③</a:t>
            </a:r>
            <a:endParaRPr kumimoji="1" lang="ja-JP" altLang="en-US" dirty="0"/>
          </a:p>
        </p:txBody>
      </p:sp>
      <p:sp>
        <p:nvSpPr>
          <p:cNvPr id="1212" name="サブタイトル 2"/>
          <p:cNvSpPr>
            <a:spLocks noGrp="1"/>
          </p:cNvSpPr>
          <p:nvPr>
            <p:ph type="subTitle" idx="1"/>
          </p:nvPr>
        </p:nvSpPr>
        <p:spPr>
          <a:xfrm>
            <a:off x="105385" y="549000"/>
            <a:ext cx="3119615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l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～「問い」を設定しよう～</a:t>
            </a:r>
            <a:endParaRPr kumimoji="1" lang="ja-JP" altLang="en-US" sz="1945"/>
          </a:p>
        </p:txBody>
      </p:sp>
      <p:sp>
        <p:nvSpPr>
          <p:cNvPr id="1213" name="タイトル 14"/>
          <p:cNvSpPr/>
          <p:nvPr/>
        </p:nvSpPr>
        <p:spPr>
          <a:xfrm>
            <a:off x="4575790" y="261395"/>
            <a:ext cx="5067139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14" name="サブタイトル 15"/>
          <p:cNvSpPr/>
          <p:nvPr/>
        </p:nvSpPr>
        <p:spPr>
          <a:xfrm>
            <a:off x="497620" y="1374521"/>
            <a:ext cx="4674392" cy="32647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１．鹿角市、小坂町の気になること、疑問に思うことを書こう！</a:t>
            </a:r>
          </a:p>
        </p:txBody>
      </p:sp>
      <p:sp>
        <p:nvSpPr>
          <p:cNvPr id="1215" name="サブタイトル 23"/>
          <p:cNvSpPr/>
          <p:nvPr/>
        </p:nvSpPr>
        <p:spPr>
          <a:xfrm>
            <a:off x="497620" y="5449388"/>
            <a:ext cx="4459088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２．「１」で書いた中から１つ選んで、問いを設定しよう！</a:t>
            </a:r>
          </a:p>
        </p:txBody>
      </p:sp>
      <p:sp>
        <p:nvSpPr>
          <p:cNvPr id="1216" name="図形 24"/>
          <p:cNvSpPr/>
          <p:nvPr/>
        </p:nvSpPr>
        <p:spPr>
          <a:xfrm>
            <a:off x="603565" y="1669627"/>
            <a:ext cx="4033478" cy="3593317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217" name="図形 27"/>
          <p:cNvSpPr/>
          <p:nvPr/>
        </p:nvSpPr>
        <p:spPr>
          <a:xfrm>
            <a:off x="603942" y="5704612"/>
            <a:ext cx="4045725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t"/>
          <a:lstStyle/>
          <a:p>
            <a:pPr algn="l">
              <a:defRPr lang="ja-JP" altLang="en-US"/>
            </a:pPr>
            <a:r>
              <a:rPr lang="ja-JP" altLang="en-US" sz="1050"/>
              <a:t>一番気になる、調べてみたいことは何だろう？</a:t>
            </a:r>
          </a:p>
        </p:txBody>
      </p:sp>
      <p:sp>
        <p:nvSpPr>
          <p:cNvPr id="1218" name="サブタイトル 28"/>
          <p:cNvSpPr/>
          <p:nvPr/>
        </p:nvSpPr>
        <p:spPr>
          <a:xfrm>
            <a:off x="5265311" y="1341000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３．問いの答え（仮説）を考えよう！</a:t>
            </a:r>
            <a:endParaRPr kumimoji="1" lang="ja-JP" altLang="en-US"/>
          </a:p>
        </p:txBody>
      </p:sp>
      <p:sp>
        <p:nvSpPr>
          <p:cNvPr id="1219" name="サブタイトル 30"/>
          <p:cNvSpPr/>
          <p:nvPr/>
        </p:nvSpPr>
        <p:spPr>
          <a:xfrm>
            <a:off x="5265000" y="4581000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４．問いの調べ方を考えよう！</a:t>
            </a:r>
          </a:p>
        </p:txBody>
      </p:sp>
      <p:sp>
        <p:nvSpPr>
          <p:cNvPr id="1220" name="図形 32"/>
          <p:cNvSpPr/>
          <p:nvPr/>
        </p:nvSpPr>
        <p:spPr>
          <a:xfrm>
            <a:off x="5379735" y="1671259"/>
            <a:ext cx="4255752" cy="276209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t"/>
          <a:lstStyle/>
          <a:p>
            <a:pPr algn="l">
              <a:defRPr lang="ja-JP" altLang="en-US"/>
            </a:pPr>
            <a:r>
              <a:rPr lang="ja-JP" altLang="en-US" sz="1050"/>
              <a:t>原因・理由はなんだろう？</a:t>
            </a:r>
          </a:p>
        </p:txBody>
      </p:sp>
      <p:sp>
        <p:nvSpPr>
          <p:cNvPr id="1221" name="図形 34"/>
          <p:cNvSpPr/>
          <p:nvPr/>
        </p:nvSpPr>
        <p:spPr>
          <a:xfrm>
            <a:off x="5380116" y="4866986"/>
            <a:ext cx="4258237" cy="1721287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t"/>
          <a:lstStyle/>
          <a:p>
            <a:pPr algn="l">
              <a:defRPr lang="ja-JP" altLang="en-US"/>
            </a:pPr>
            <a:r>
              <a:rPr lang="ja-JP" altLang="en-US" sz="1050"/>
              <a:t>何を使う？誰に聞く？どこに行く？</a:t>
            </a:r>
          </a:p>
          <a:p>
            <a:pPr algn="l">
              <a:defRPr lang="ja-JP" altLang="en-US"/>
            </a:pPr>
            <a:endParaRPr lang="ja-JP" altLang="en-US" sz="1050"/>
          </a:p>
          <a:p>
            <a:pPr algn="l">
              <a:defRPr lang="ja-JP" altLang="en-US"/>
            </a:pPr>
            <a:endParaRPr lang="ja-JP" altLang="en-US" sz="1050"/>
          </a:p>
        </p:txBody>
      </p:sp>
      <p:grpSp>
        <p:nvGrpSpPr>
          <p:cNvPr id="1222" name="グループ 170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223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224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225" name="グループ 173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226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227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228" name="フッター プレースホルダー 260"/>
          <p:cNvSpPr/>
          <p:nvPr/>
        </p:nvSpPr>
        <p:spPr>
          <a:xfrm>
            <a:off x="4230630" y="6587960"/>
            <a:ext cx="1514997" cy="250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/>
              <a:t>３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" name="タイトル 1"/>
          <p:cNvSpPr>
            <a:spLocks noGrp="1"/>
          </p:cNvSpPr>
          <p:nvPr>
            <p:ph type="ctrTitle"/>
          </p:nvPr>
        </p:nvSpPr>
        <p:spPr>
          <a:xfrm>
            <a:off x="275363" y="69000"/>
            <a:ext cx="3978443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事後学習シート①</a:t>
            </a:r>
            <a:endParaRPr kumimoji="1" lang="ja-JP" altLang="en-US" dirty="0"/>
          </a:p>
        </p:txBody>
      </p:sp>
      <p:sp>
        <p:nvSpPr>
          <p:cNvPr id="1236" name="サブタイトル 2"/>
          <p:cNvSpPr>
            <a:spLocks noGrp="1"/>
          </p:cNvSpPr>
          <p:nvPr>
            <p:ph type="subTitle" idx="1"/>
          </p:nvPr>
        </p:nvSpPr>
        <p:spPr>
          <a:xfrm>
            <a:off x="340442" y="549000"/>
            <a:ext cx="2380558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l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～振り返りをしよう～</a:t>
            </a:r>
            <a:endParaRPr kumimoji="1" lang="ja-JP" altLang="en-US" sz="1945"/>
          </a:p>
        </p:txBody>
      </p:sp>
      <p:sp>
        <p:nvSpPr>
          <p:cNvPr id="1237" name="タイトル 14"/>
          <p:cNvSpPr/>
          <p:nvPr/>
        </p:nvSpPr>
        <p:spPr>
          <a:xfrm>
            <a:off x="4575787" y="261395"/>
            <a:ext cx="5064273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38" name="サブタイトル 15"/>
          <p:cNvSpPr/>
          <p:nvPr/>
        </p:nvSpPr>
        <p:spPr>
          <a:xfrm>
            <a:off x="497990" y="1317000"/>
            <a:ext cx="4458360" cy="32647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１．設定した問い（復習）</a:t>
            </a:r>
          </a:p>
        </p:txBody>
      </p:sp>
      <p:sp>
        <p:nvSpPr>
          <p:cNvPr id="1239" name="サブタイトル 23"/>
          <p:cNvSpPr/>
          <p:nvPr/>
        </p:nvSpPr>
        <p:spPr>
          <a:xfrm>
            <a:off x="497857" y="2497388"/>
            <a:ext cx="4239945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２．設定した問いについて、分かったことをまとめよう！</a:t>
            </a:r>
          </a:p>
        </p:txBody>
      </p:sp>
      <p:sp>
        <p:nvSpPr>
          <p:cNvPr id="1240" name="図形 24"/>
          <p:cNvSpPr/>
          <p:nvPr/>
        </p:nvSpPr>
        <p:spPr>
          <a:xfrm>
            <a:off x="603565" y="1664869"/>
            <a:ext cx="4033478" cy="70883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 sz="1050"/>
          </a:p>
        </p:txBody>
      </p:sp>
      <p:sp>
        <p:nvSpPr>
          <p:cNvPr id="1241" name="図形 27"/>
          <p:cNvSpPr/>
          <p:nvPr/>
        </p:nvSpPr>
        <p:spPr>
          <a:xfrm>
            <a:off x="603942" y="2774301"/>
            <a:ext cx="4045725" cy="382534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242" name="サブタイトル 30"/>
          <p:cNvSpPr/>
          <p:nvPr/>
        </p:nvSpPr>
        <p:spPr>
          <a:xfrm>
            <a:off x="5264617" y="1345388"/>
            <a:ext cx="4371711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３．「２」以外に学んだこと、気づいたことをまとめよう！</a:t>
            </a:r>
          </a:p>
        </p:txBody>
      </p:sp>
      <p:sp>
        <p:nvSpPr>
          <p:cNvPr id="1243" name="図形 34"/>
          <p:cNvSpPr/>
          <p:nvPr/>
        </p:nvSpPr>
        <p:spPr>
          <a:xfrm>
            <a:off x="5380116" y="1668641"/>
            <a:ext cx="4258237" cy="4914016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  <a:p>
            <a:pPr algn="l">
              <a:defRPr lang="ja-JP" altLang="en-US"/>
            </a:pPr>
            <a:endParaRPr lang="ja-JP" altLang="en-US" sz="1050"/>
          </a:p>
        </p:txBody>
      </p:sp>
      <p:grpSp>
        <p:nvGrpSpPr>
          <p:cNvPr id="1244" name="グループ 176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245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246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247" name="グループ 179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248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249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250" name="フッター プレースホルダー 261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４</a:t>
            </a:r>
          </a:p>
          <a:p>
            <a:endParaRPr kumimoji="1" lang="ja-JP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タイトル 1"/>
          <p:cNvSpPr>
            <a:spLocks noGrp="1"/>
          </p:cNvSpPr>
          <p:nvPr>
            <p:ph type="ctrTitle"/>
          </p:nvPr>
        </p:nvSpPr>
        <p:spPr>
          <a:xfrm>
            <a:off x="278163" y="69000"/>
            <a:ext cx="3957628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事後学習シート②</a:t>
            </a:r>
            <a:endParaRPr kumimoji="1" lang="ja-JP" altLang="en-US" dirty="0"/>
          </a:p>
        </p:txBody>
      </p:sp>
      <p:sp>
        <p:nvSpPr>
          <p:cNvPr id="1258" name="サブタイトル 2"/>
          <p:cNvSpPr>
            <a:spLocks noGrp="1"/>
          </p:cNvSpPr>
          <p:nvPr>
            <p:ph type="subTitle" idx="1"/>
          </p:nvPr>
        </p:nvSpPr>
        <p:spPr>
          <a:xfrm>
            <a:off x="124810" y="549000"/>
            <a:ext cx="3970815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l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～自分にできることを考えよう～</a:t>
            </a:r>
            <a:endParaRPr kumimoji="1" lang="ja-JP" altLang="en-US" sz="1945"/>
          </a:p>
        </p:txBody>
      </p:sp>
      <p:sp>
        <p:nvSpPr>
          <p:cNvPr id="1259" name="タイトル 14"/>
          <p:cNvSpPr/>
          <p:nvPr/>
        </p:nvSpPr>
        <p:spPr>
          <a:xfrm>
            <a:off x="4575787" y="261395"/>
            <a:ext cx="5064273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氏名______________＿＿＿____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60" name="サブタイトル 15"/>
          <p:cNvSpPr/>
          <p:nvPr/>
        </p:nvSpPr>
        <p:spPr>
          <a:xfrm>
            <a:off x="5015594" y="1336331"/>
            <a:ext cx="4458360" cy="6870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97"/>
              <a:t>２．学んだこと、気づいたことを、自分の地域や暮らし</a:t>
            </a:r>
            <a:endParaRPr kumimoji="1" lang="ja-JP" altLang="en-US" sz="1200"/>
          </a:p>
          <a:p>
            <a:pPr algn="l"/>
            <a:r>
              <a:rPr kumimoji="1" lang="ja-JP" altLang="en-US" sz="1297"/>
              <a:t>　　に置き換えて考えてみよう！</a:t>
            </a:r>
          </a:p>
        </p:txBody>
      </p:sp>
      <p:sp>
        <p:nvSpPr>
          <p:cNvPr id="1261" name="図形 24"/>
          <p:cNvSpPr/>
          <p:nvPr/>
        </p:nvSpPr>
        <p:spPr>
          <a:xfrm>
            <a:off x="5098945" y="1941844"/>
            <a:ext cx="4542382" cy="2011596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262" name="サブタイトル 28"/>
          <p:cNvSpPr/>
          <p:nvPr/>
        </p:nvSpPr>
        <p:spPr>
          <a:xfrm>
            <a:off x="217406" y="1318188"/>
            <a:ext cx="4375594" cy="5212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１．学んだこと、気づいたことがＳＤＧｓのどのターゲット</a:t>
            </a:r>
          </a:p>
          <a:p>
            <a:pPr algn="l"/>
            <a:r>
              <a:rPr kumimoji="1" lang="ja-JP" altLang="en-US" sz="1200"/>
              <a:t>　　と結びつくか、考えてみよう！</a:t>
            </a:r>
          </a:p>
        </p:txBody>
      </p:sp>
      <p:sp>
        <p:nvSpPr>
          <p:cNvPr id="1263" name="図形 32"/>
          <p:cNvSpPr/>
          <p:nvPr/>
        </p:nvSpPr>
        <p:spPr>
          <a:xfrm>
            <a:off x="332164" y="1918544"/>
            <a:ext cx="4255752" cy="4732569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sp>
        <p:nvSpPr>
          <p:cNvPr id="1264" name="サブタイトル 142"/>
          <p:cNvSpPr/>
          <p:nvPr/>
        </p:nvSpPr>
        <p:spPr>
          <a:xfrm>
            <a:off x="5102640" y="4025440"/>
            <a:ext cx="4458360" cy="6870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97"/>
              <a:t>３．学んだこと、気づいたことを活かして、今日から</a:t>
            </a:r>
          </a:p>
          <a:p>
            <a:pPr algn="l"/>
            <a:r>
              <a:rPr kumimoji="1" lang="ja-JP" altLang="en-US" sz="1297"/>
              <a:t>　　自分にできることは何か、考えてみよう！</a:t>
            </a:r>
          </a:p>
        </p:txBody>
      </p:sp>
      <p:sp>
        <p:nvSpPr>
          <p:cNvPr id="1265" name="図形 143"/>
          <p:cNvSpPr/>
          <p:nvPr/>
        </p:nvSpPr>
        <p:spPr>
          <a:xfrm>
            <a:off x="5118575" y="4605997"/>
            <a:ext cx="4524241" cy="1991003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endParaRPr lang="ja-JP" altLang="en-US" sz="1050"/>
          </a:p>
        </p:txBody>
      </p:sp>
      <p:grpSp>
        <p:nvGrpSpPr>
          <p:cNvPr id="1266" name="グループ 182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267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268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269" name="グループ 185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270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271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272" name="フッター プレースホルダー 262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５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9" name="タイトル 1"/>
          <p:cNvSpPr>
            <a:spLocks noGrp="1"/>
          </p:cNvSpPr>
          <p:nvPr>
            <p:ph type="ctrTitle"/>
          </p:nvPr>
        </p:nvSpPr>
        <p:spPr>
          <a:xfrm>
            <a:off x="277248" y="69000"/>
            <a:ext cx="3890926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事前学習シート①【記入例】</a:t>
            </a:r>
            <a:endParaRPr kumimoji="1" lang="ja-JP" altLang="en-US" dirty="0"/>
          </a:p>
        </p:txBody>
      </p:sp>
      <p:sp>
        <p:nvSpPr>
          <p:cNvPr id="1280" name="サブタイトル 2"/>
          <p:cNvSpPr>
            <a:spLocks noGrp="1"/>
          </p:cNvSpPr>
          <p:nvPr>
            <p:ph type="subTitle" idx="1"/>
          </p:nvPr>
        </p:nvSpPr>
        <p:spPr>
          <a:xfrm>
            <a:off x="105385" y="549000"/>
            <a:ext cx="3119615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ctr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～鹿角地域について調べよう～</a:t>
            </a:r>
            <a:endParaRPr kumimoji="1" lang="ja-JP" altLang="en-US" sz="1945"/>
          </a:p>
        </p:txBody>
      </p:sp>
      <p:sp>
        <p:nvSpPr>
          <p:cNvPr id="1281" name="タイトル 14"/>
          <p:cNvSpPr/>
          <p:nvPr/>
        </p:nvSpPr>
        <p:spPr>
          <a:xfrm>
            <a:off x="4575787" y="261395"/>
            <a:ext cx="5064273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282" name="サブタイトル 15"/>
          <p:cNvSpPr/>
          <p:nvPr/>
        </p:nvSpPr>
        <p:spPr>
          <a:xfrm>
            <a:off x="721987" y="2340057"/>
            <a:ext cx="3528702" cy="3532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Q３．鹿角市、小坂町の現在の人口は何人？</a:t>
            </a:r>
          </a:p>
        </p:txBody>
      </p:sp>
      <p:sp>
        <p:nvSpPr>
          <p:cNvPr id="1283" name="サブタイトル 22"/>
          <p:cNvSpPr/>
          <p:nvPr/>
        </p:nvSpPr>
        <p:spPr>
          <a:xfrm>
            <a:off x="603942" y="1413000"/>
            <a:ext cx="356506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Q１．鹿角市、小坂町はどこにあるの？面積は？</a:t>
            </a:r>
          </a:p>
        </p:txBody>
      </p:sp>
      <p:sp>
        <p:nvSpPr>
          <p:cNvPr id="1284" name="サブタイトル 23"/>
          <p:cNvSpPr/>
          <p:nvPr/>
        </p:nvSpPr>
        <p:spPr>
          <a:xfrm>
            <a:off x="509757" y="5301000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Q４．鹿角市、小坂町の有名な観光スポットは？</a:t>
            </a:r>
          </a:p>
        </p:txBody>
      </p:sp>
      <p:sp>
        <p:nvSpPr>
          <p:cNvPr id="1285" name="図形 24"/>
          <p:cNvSpPr/>
          <p:nvPr/>
        </p:nvSpPr>
        <p:spPr>
          <a:xfrm>
            <a:off x="616189" y="3019585"/>
            <a:ext cx="4033478" cy="88770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400" dirty="0"/>
              <a:t>鹿角市：</a:t>
            </a:r>
            <a:r>
              <a:rPr lang="en-US" altLang="ja-JP" sz="1400" dirty="0"/>
              <a:t>25,956</a:t>
            </a:r>
            <a:r>
              <a:rPr lang="ja-JP" altLang="en-US" sz="1400" dirty="0"/>
              <a:t>人（202</a:t>
            </a:r>
            <a:r>
              <a:rPr lang="en-US" altLang="ja-JP" sz="1400" dirty="0"/>
              <a:t>6</a:t>
            </a:r>
            <a:r>
              <a:rPr lang="ja-JP" altLang="en-US" sz="1400" dirty="0"/>
              <a:t>年</a:t>
            </a:r>
            <a:r>
              <a:rPr lang="en-US" altLang="ja-JP" sz="1400" dirty="0"/>
              <a:t>6</a:t>
            </a:r>
            <a:r>
              <a:rPr lang="ja-JP" altLang="en-US" sz="1400" dirty="0"/>
              <a:t>月時点）</a:t>
            </a:r>
          </a:p>
          <a:p>
            <a:pPr algn="l">
              <a:defRPr lang="ja-JP" altLang="en-US"/>
            </a:pPr>
            <a:r>
              <a:rPr lang="ja-JP" altLang="en-US" sz="1400" dirty="0"/>
              <a:t>小坂町：  </a:t>
            </a:r>
            <a:r>
              <a:rPr lang="en-US" altLang="ja-JP" sz="1400" dirty="0"/>
              <a:t>4,276</a:t>
            </a:r>
            <a:r>
              <a:rPr lang="ja-JP" altLang="en-US" sz="1400" dirty="0"/>
              <a:t>人（202</a:t>
            </a:r>
            <a:r>
              <a:rPr lang="en-US" altLang="ja-JP" sz="1400" dirty="0"/>
              <a:t>6</a:t>
            </a:r>
            <a:r>
              <a:rPr lang="ja-JP" altLang="en-US" sz="1400" dirty="0"/>
              <a:t>年</a:t>
            </a:r>
            <a:r>
              <a:rPr lang="en-US" altLang="ja-JP" sz="1400" dirty="0"/>
              <a:t>6</a:t>
            </a:r>
            <a:r>
              <a:rPr lang="ja-JP" altLang="en-US" sz="1400" dirty="0"/>
              <a:t>月時点）</a:t>
            </a:r>
            <a:endParaRPr lang="ja-JP" altLang="en-US" b="1" dirty="0"/>
          </a:p>
          <a:p>
            <a:pPr algn="l">
              <a:defRPr lang="ja-JP" altLang="en-US"/>
            </a:pPr>
            <a:endParaRPr lang="ja-JP" altLang="en-US" sz="1400" dirty="0"/>
          </a:p>
        </p:txBody>
      </p:sp>
      <p:sp>
        <p:nvSpPr>
          <p:cNvPr id="1286" name="図形 25"/>
          <p:cNvSpPr/>
          <p:nvPr/>
        </p:nvSpPr>
        <p:spPr>
          <a:xfrm>
            <a:off x="603571" y="4259194"/>
            <a:ext cx="4037436" cy="8924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400" dirty="0"/>
              <a:t>鹿角市：</a:t>
            </a:r>
            <a:r>
              <a:rPr lang="en-US" altLang="ja-JP" sz="1400" dirty="0"/>
              <a:t>14,230</a:t>
            </a:r>
            <a:r>
              <a:rPr lang="ja-JP" altLang="en-US" sz="1400" dirty="0"/>
              <a:t>人</a:t>
            </a:r>
          </a:p>
          <a:p>
            <a:pPr algn="l">
              <a:defRPr lang="ja-JP" altLang="en-US"/>
            </a:pPr>
            <a:r>
              <a:rPr lang="ja-JP" altLang="en-US" sz="1400" dirty="0"/>
              <a:t>小坂町：  </a:t>
            </a:r>
            <a:r>
              <a:rPr lang="en-US" altLang="ja-JP" sz="1400" dirty="0"/>
              <a:t>2,059</a:t>
            </a:r>
            <a:r>
              <a:rPr lang="ja-JP" altLang="en-US" sz="1400" dirty="0"/>
              <a:t>人</a:t>
            </a:r>
          </a:p>
          <a:p>
            <a:pPr algn="l">
              <a:defRPr lang="ja-JP" altLang="en-US"/>
            </a:pPr>
            <a:r>
              <a:rPr lang="ja-JP" altLang="en-US" sz="1050" dirty="0"/>
              <a:t>※国立社会保障・人口問題研究所『日本の地域別将来推計人口（令和5年推計）』参照</a:t>
            </a:r>
          </a:p>
        </p:txBody>
      </p:sp>
      <p:sp>
        <p:nvSpPr>
          <p:cNvPr id="1287" name="図形 26"/>
          <p:cNvSpPr/>
          <p:nvPr/>
        </p:nvSpPr>
        <p:spPr>
          <a:xfrm>
            <a:off x="608268" y="1701000"/>
            <a:ext cx="4041399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100"/>
              <a:t>鹿角地域は、北東北のほぼ中央、秋田県北東部に位置し、十和田湖、八幡平からなる「十和田八幡平国立公園」を有する自然環境に恵まれた地域です。</a:t>
            </a:r>
          </a:p>
          <a:p>
            <a:pPr algn="l">
              <a:defRPr lang="ja-JP" altLang="en-US"/>
            </a:pPr>
            <a:r>
              <a:rPr lang="ja-JP" altLang="en-US" sz="1100"/>
              <a:t>面積は、鹿角市：707.52㎢、小坂町：201.70㎢です。</a:t>
            </a:r>
            <a:endParaRPr lang="ja-JP" altLang="en-US" sz="1050"/>
          </a:p>
        </p:txBody>
      </p:sp>
      <p:sp>
        <p:nvSpPr>
          <p:cNvPr id="1288" name="図形 27"/>
          <p:cNvSpPr/>
          <p:nvPr/>
        </p:nvSpPr>
        <p:spPr>
          <a:xfrm>
            <a:off x="616189" y="5542504"/>
            <a:ext cx="4045725" cy="1039603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100"/>
              <a:t>【鹿角市】</a:t>
            </a:r>
          </a:p>
          <a:p>
            <a:pPr algn="l">
              <a:defRPr lang="ja-JP" altLang="en-US"/>
            </a:pPr>
            <a:r>
              <a:rPr lang="ja-JP" altLang="en-US" sz="1100"/>
              <a:t>道の駅かづの、道の駅おおゆ、特別史跡大湯環状列石、</a:t>
            </a:r>
          </a:p>
          <a:p>
            <a:pPr algn="l">
              <a:defRPr lang="ja-JP" altLang="en-US"/>
            </a:pPr>
            <a:r>
              <a:rPr lang="ja-JP" altLang="en-US" sz="1100"/>
              <a:t>史跡尾去沢鉱山、秋田八幡平・湯瀬・大湯温泉郷など</a:t>
            </a:r>
          </a:p>
          <a:p>
            <a:pPr algn="l">
              <a:defRPr lang="ja-JP" altLang="en-US"/>
            </a:pPr>
            <a:r>
              <a:rPr lang="ja-JP" altLang="en-US" sz="1100"/>
              <a:t>【小坂町】</a:t>
            </a:r>
          </a:p>
          <a:p>
            <a:pPr algn="l">
              <a:defRPr lang="ja-JP" altLang="en-US"/>
            </a:pPr>
            <a:r>
              <a:rPr lang="ja-JP" altLang="en-US" sz="1100"/>
              <a:t>康楽館、小坂鉱山事務所、小坂鉄道レールパーク、</a:t>
            </a:r>
            <a:endParaRPr lang="ja-JP" altLang="en-US" sz="1050"/>
          </a:p>
          <a:p>
            <a:pPr algn="l">
              <a:defRPr lang="ja-JP" altLang="en-US"/>
            </a:pPr>
            <a:r>
              <a:rPr lang="ja-JP" altLang="en-US" sz="1100"/>
              <a:t>道の駅こさか七滝など</a:t>
            </a:r>
          </a:p>
        </p:txBody>
      </p:sp>
      <p:sp>
        <p:nvSpPr>
          <p:cNvPr id="1289" name="サブタイトル 28"/>
          <p:cNvSpPr/>
          <p:nvPr/>
        </p:nvSpPr>
        <p:spPr>
          <a:xfrm>
            <a:off x="5168597" y="1317000"/>
            <a:ext cx="4245588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Ｑ５．鹿角市、小坂町の有名なお祭りやイベントは？</a:t>
            </a:r>
            <a:endParaRPr kumimoji="1" lang="ja-JP" altLang="en-US"/>
          </a:p>
        </p:txBody>
      </p:sp>
      <p:sp>
        <p:nvSpPr>
          <p:cNvPr id="1290" name="サブタイトル 29"/>
          <p:cNvSpPr/>
          <p:nvPr/>
        </p:nvSpPr>
        <p:spPr>
          <a:xfrm>
            <a:off x="5169000" y="2709000"/>
            <a:ext cx="4368844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Ｑ６．鹿角市、小坂町の人気なお土産や郷土料理は？</a:t>
            </a:r>
          </a:p>
        </p:txBody>
      </p:sp>
      <p:sp>
        <p:nvSpPr>
          <p:cNvPr id="1291" name="サブタイトル 30"/>
          <p:cNvSpPr/>
          <p:nvPr/>
        </p:nvSpPr>
        <p:spPr>
          <a:xfrm>
            <a:off x="5260369" y="4086015"/>
            <a:ext cx="3662128" cy="3510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Ｑ７．その他、気になることを調べてみよう！</a:t>
            </a:r>
          </a:p>
        </p:txBody>
      </p:sp>
      <p:sp>
        <p:nvSpPr>
          <p:cNvPr id="1292" name="図形 32"/>
          <p:cNvSpPr/>
          <p:nvPr/>
        </p:nvSpPr>
        <p:spPr>
          <a:xfrm>
            <a:off x="5263369" y="1629000"/>
            <a:ext cx="4372014" cy="88770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100"/>
              <a:t>【鹿角市】</a:t>
            </a:r>
          </a:p>
          <a:p>
            <a:pPr algn="l">
              <a:defRPr lang="ja-JP" altLang="en-US"/>
            </a:pPr>
            <a:r>
              <a:rPr lang="ja-JP" altLang="en-US" sz="1100"/>
              <a:t>花輪ばやし、花輪ねぷた、毛馬内盆踊り、大日堂舞楽など</a:t>
            </a:r>
          </a:p>
          <a:p>
            <a:pPr algn="l">
              <a:defRPr lang="ja-JP" altLang="en-US"/>
            </a:pPr>
            <a:r>
              <a:rPr lang="ja-JP" altLang="en-US" sz="1100"/>
              <a:t>【小坂町】</a:t>
            </a:r>
          </a:p>
          <a:p>
            <a:pPr algn="l">
              <a:defRPr lang="ja-JP" altLang="en-US"/>
            </a:pPr>
            <a:r>
              <a:rPr lang="ja-JP" altLang="en-US" sz="1100"/>
              <a:t>小坂七夕祭り、小坂町アカシア祭り、小坂クリスマスマーケットなど</a:t>
            </a:r>
            <a:endParaRPr lang="ja-JP" altLang="en-US" sz="1050"/>
          </a:p>
        </p:txBody>
      </p:sp>
      <p:sp>
        <p:nvSpPr>
          <p:cNvPr id="1293" name="図形 33"/>
          <p:cNvSpPr/>
          <p:nvPr/>
        </p:nvSpPr>
        <p:spPr>
          <a:xfrm>
            <a:off x="5263371" y="3019585"/>
            <a:ext cx="4374567" cy="8924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100"/>
              <a:t>【鹿角市】</a:t>
            </a:r>
          </a:p>
          <a:p>
            <a:pPr algn="l">
              <a:defRPr lang="ja-JP" altLang="en-US"/>
            </a:pPr>
            <a:r>
              <a:rPr lang="ja-JP" altLang="en-US" sz="1100"/>
              <a:t>きりたんぽ、けいらん、北限の桃、かづの牛、八幡平ポークなど</a:t>
            </a:r>
          </a:p>
          <a:p>
            <a:pPr algn="l">
              <a:defRPr lang="ja-JP" altLang="en-US"/>
            </a:pPr>
            <a:r>
              <a:rPr lang="ja-JP" altLang="en-US" sz="1100"/>
              <a:t>【小坂町】</a:t>
            </a:r>
          </a:p>
          <a:p>
            <a:pPr algn="l">
              <a:defRPr lang="ja-JP" altLang="en-US"/>
            </a:pPr>
            <a:r>
              <a:rPr lang="ja-JP" altLang="en-US" sz="1100"/>
              <a:t>アカシア蜂蜜、桃豚、小坂町かつらーめんなど</a:t>
            </a:r>
            <a:endParaRPr lang="ja-JP" altLang="en-US" sz="1050"/>
          </a:p>
        </p:txBody>
      </p:sp>
      <p:sp>
        <p:nvSpPr>
          <p:cNvPr id="1294" name="図形 34"/>
          <p:cNvSpPr/>
          <p:nvPr/>
        </p:nvSpPr>
        <p:spPr>
          <a:xfrm>
            <a:off x="5263761" y="4372023"/>
            <a:ext cx="4374567" cy="221538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200" dirty="0"/>
              <a:t>・世界遺産（特別史跡大湯環状列石、毛馬内盆踊り）</a:t>
            </a:r>
          </a:p>
          <a:p>
            <a:pPr algn="l">
              <a:defRPr lang="ja-JP" altLang="en-US"/>
            </a:pPr>
            <a:r>
              <a:rPr lang="ja-JP" altLang="en-US" sz="1200" dirty="0"/>
              <a:t>・ユネスコ無形文化遺産（花輪ばやし、大日堂舞楽）</a:t>
            </a:r>
          </a:p>
          <a:p>
            <a:pPr algn="l">
              <a:defRPr lang="ja-JP" altLang="en-US"/>
            </a:pPr>
            <a:r>
              <a:rPr lang="ja-JP" altLang="en-US" sz="1200" dirty="0"/>
              <a:t>・高齢化率（鹿角市：4</a:t>
            </a:r>
            <a:r>
              <a:rPr lang="en-US" altLang="ja-JP" sz="1200" dirty="0"/>
              <a:t>4</a:t>
            </a:r>
            <a:r>
              <a:rPr lang="ja-JP" altLang="en-US" sz="1200" dirty="0"/>
              <a:t>.</a:t>
            </a:r>
            <a:r>
              <a:rPr lang="en-US" altLang="ja-JP" sz="1200" dirty="0"/>
              <a:t>5</a:t>
            </a:r>
            <a:r>
              <a:rPr lang="ja-JP" altLang="en-US" sz="1200" dirty="0"/>
              <a:t>％、小坂町：4</a:t>
            </a:r>
            <a:r>
              <a:rPr lang="en-US" altLang="ja-JP" sz="1200" dirty="0"/>
              <a:t>7</a:t>
            </a:r>
            <a:r>
              <a:rPr lang="ja-JP" altLang="en-US" sz="1200" dirty="0"/>
              <a:t>.</a:t>
            </a:r>
            <a:r>
              <a:rPr lang="en-US" altLang="ja-JP" sz="1200" dirty="0"/>
              <a:t>1</a:t>
            </a:r>
            <a:r>
              <a:rPr lang="ja-JP" altLang="en-US" sz="1200" dirty="0"/>
              <a:t>％）</a:t>
            </a:r>
          </a:p>
          <a:p>
            <a:pPr algn="l">
              <a:defRPr lang="ja-JP" altLang="en-US"/>
            </a:pPr>
            <a:r>
              <a:rPr lang="ja-JP" altLang="en-US" sz="1200" dirty="0"/>
              <a:t>　</a:t>
            </a:r>
            <a:r>
              <a:rPr lang="ja-JP" altLang="en-US" sz="1100" dirty="0"/>
              <a:t>※『令和７年度老人月間関係資料』参照</a:t>
            </a:r>
            <a:endParaRPr lang="ja-JP" altLang="en-US" sz="1200" dirty="0"/>
          </a:p>
          <a:p>
            <a:pPr algn="l">
              <a:defRPr lang="ja-JP" altLang="en-US"/>
            </a:pPr>
            <a:r>
              <a:rPr lang="ja-JP" altLang="en-US" sz="1200" dirty="0"/>
              <a:t>・アクセス環境（東北自動車道：鹿角八幡平ＩＣ、十和田</a:t>
            </a:r>
          </a:p>
          <a:p>
            <a:pPr algn="l">
              <a:defRPr lang="ja-JP" altLang="en-US"/>
            </a:pPr>
            <a:r>
              <a:rPr lang="ja-JP" altLang="en-US" sz="1200" dirty="0"/>
              <a:t>　ＩＣ、小坂ＩＣ、ＪＲ花輪線）</a:t>
            </a:r>
          </a:p>
          <a:p>
            <a:pPr algn="l">
              <a:defRPr lang="ja-JP" altLang="en-US"/>
            </a:pPr>
            <a:r>
              <a:rPr lang="ja-JP" altLang="en-US" sz="1200" dirty="0"/>
              <a:t>・地理（八幡平、十和田湖、奥羽山脈など）</a:t>
            </a:r>
          </a:p>
          <a:p>
            <a:pPr algn="l">
              <a:defRPr lang="ja-JP" altLang="en-US"/>
            </a:pPr>
            <a:r>
              <a:rPr lang="ja-JP" altLang="en-US" sz="1200" dirty="0"/>
              <a:t>・学校数</a:t>
            </a:r>
          </a:p>
          <a:p>
            <a:pPr algn="l">
              <a:defRPr lang="ja-JP" altLang="en-US"/>
            </a:pPr>
            <a:r>
              <a:rPr lang="ja-JP" altLang="en-US" sz="1200" dirty="0"/>
              <a:t>（鹿角市：小学校６校、中学校４校、高等学校１校</a:t>
            </a:r>
          </a:p>
          <a:p>
            <a:pPr algn="l">
              <a:defRPr lang="ja-JP" altLang="en-US"/>
            </a:pPr>
            <a:r>
              <a:rPr lang="ja-JP" altLang="en-US" sz="1200" dirty="0"/>
              <a:t>　小坂町：小学校１校、中学校１校）　　　　　			　　　</a:t>
            </a:r>
          </a:p>
        </p:txBody>
      </p:sp>
      <p:grpSp>
        <p:nvGrpSpPr>
          <p:cNvPr id="1295" name="グループ 213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296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297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sp>
        <p:nvSpPr>
          <p:cNvPr id="1298" name="サブタイトル 223"/>
          <p:cNvSpPr/>
          <p:nvPr/>
        </p:nvSpPr>
        <p:spPr>
          <a:xfrm>
            <a:off x="497533" y="4009388"/>
            <a:ext cx="4076410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 dirty="0"/>
              <a:t>Q３．２０５０年、鹿角市、小坂町の予想人口は何人？</a:t>
            </a:r>
          </a:p>
        </p:txBody>
      </p:sp>
      <p:sp>
        <p:nvSpPr>
          <p:cNvPr id="1299" name="テキスト 225"/>
          <p:cNvSpPr txBox="1"/>
          <p:nvPr/>
        </p:nvSpPr>
        <p:spPr>
          <a:xfrm>
            <a:off x="603565" y="2720894"/>
            <a:ext cx="3148435" cy="2761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 lang="ja-JP" altLang="en-US"/>
            </a:pPr>
            <a:r>
              <a:rPr lang="ja-JP" altLang="en-US" sz="1200"/>
              <a:t>Q２. 鹿角市、小坂町の現在の人口は何人？</a:t>
            </a:r>
          </a:p>
        </p:txBody>
      </p:sp>
      <p:sp>
        <p:nvSpPr>
          <p:cNvPr id="1300" name="フッター プレースホルダー 263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６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7" name="タイトル 1"/>
          <p:cNvSpPr>
            <a:spLocks noGrp="1"/>
          </p:cNvSpPr>
          <p:nvPr>
            <p:ph type="ctrTitle"/>
          </p:nvPr>
        </p:nvSpPr>
        <p:spPr>
          <a:xfrm>
            <a:off x="277248" y="69000"/>
            <a:ext cx="3890926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事前学習シート②【記入例】</a:t>
            </a:r>
            <a:endParaRPr kumimoji="1" lang="ja-JP" altLang="en-US" dirty="0"/>
          </a:p>
        </p:txBody>
      </p:sp>
      <p:sp>
        <p:nvSpPr>
          <p:cNvPr id="1308" name="サブタイトル 2"/>
          <p:cNvSpPr>
            <a:spLocks noGrp="1"/>
          </p:cNvSpPr>
          <p:nvPr>
            <p:ph type="subTitle" idx="1"/>
          </p:nvPr>
        </p:nvSpPr>
        <p:spPr>
          <a:xfrm>
            <a:off x="57000" y="549000"/>
            <a:ext cx="3757746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ctr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～あなたの暮らす地域を振り返ろう～</a:t>
            </a:r>
            <a:endParaRPr kumimoji="1" lang="ja-JP" altLang="en-US" sz="1945"/>
          </a:p>
        </p:txBody>
      </p:sp>
      <p:sp>
        <p:nvSpPr>
          <p:cNvPr id="1309" name="タイトル 14"/>
          <p:cNvSpPr/>
          <p:nvPr/>
        </p:nvSpPr>
        <p:spPr>
          <a:xfrm>
            <a:off x="4575786" y="261395"/>
            <a:ext cx="5062249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10" name="サブタイトル 15"/>
          <p:cNvSpPr/>
          <p:nvPr/>
        </p:nvSpPr>
        <p:spPr>
          <a:xfrm>
            <a:off x="603565" y="2661556"/>
            <a:ext cx="3856612" cy="35328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Q２．あなたの暮らす地域の現在の人口は何人？</a:t>
            </a:r>
          </a:p>
        </p:txBody>
      </p:sp>
      <p:sp>
        <p:nvSpPr>
          <p:cNvPr id="1311" name="サブタイトル 21"/>
          <p:cNvSpPr/>
          <p:nvPr/>
        </p:nvSpPr>
        <p:spPr>
          <a:xfrm>
            <a:off x="603565" y="4083665"/>
            <a:ext cx="4383846" cy="356971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4800"/>
              <a:t>Q３．２０４０年、あなたの暮らす地域の予想人口は何人？</a:t>
            </a:r>
            <a:endParaRPr kumimoji="1" lang="ja-JP" altLang="en-US" sz="1200"/>
          </a:p>
        </p:txBody>
      </p:sp>
      <p:sp>
        <p:nvSpPr>
          <p:cNvPr id="1312" name="サブタイトル 22"/>
          <p:cNvSpPr/>
          <p:nvPr/>
        </p:nvSpPr>
        <p:spPr>
          <a:xfrm>
            <a:off x="603942" y="1334343"/>
            <a:ext cx="4079808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Q１．あなたの暮らす地域の位置や、面積は？</a:t>
            </a:r>
          </a:p>
        </p:txBody>
      </p:sp>
      <p:sp>
        <p:nvSpPr>
          <p:cNvPr id="1313" name="サブタイトル 23"/>
          <p:cNvSpPr/>
          <p:nvPr/>
        </p:nvSpPr>
        <p:spPr>
          <a:xfrm>
            <a:off x="497422" y="5445000"/>
            <a:ext cx="4077337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Q４．あなたの暮らす地域の有名な観光スポットは？</a:t>
            </a:r>
          </a:p>
        </p:txBody>
      </p:sp>
      <p:sp>
        <p:nvSpPr>
          <p:cNvPr id="1314" name="図形 24"/>
          <p:cNvSpPr/>
          <p:nvPr/>
        </p:nvSpPr>
        <p:spPr>
          <a:xfrm>
            <a:off x="603565" y="1629000"/>
            <a:ext cx="4033478" cy="88770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15" name="図形 25"/>
          <p:cNvSpPr/>
          <p:nvPr/>
        </p:nvSpPr>
        <p:spPr>
          <a:xfrm>
            <a:off x="603571" y="3017168"/>
            <a:ext cx="4037436" cy="8924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16" name="図形 26"/>
          <p:cNvSpPr/>
          <p:nvPr/>
        </p:nvSpPr>
        <p:spPr>
          <a:xfrm>
            <a:off x="603935" y="4361536"/>
            <a:ext cx="4041399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17" name="図形 27"/>
          <p:cNvSpPr/>
          <p:nvPr/>
        </p:nvSpPr>
        <p:spPr>
          <a:xfrm>
            <a:off x="603942" y="5704612"/>
            <a:ext cx="4045725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18" name="サブタイトル 28"/>
          <p:cNvSpPr/>
          <p:nvPr/>
        </p:nvSpPr>
        <p:spPr>
          <a:xfrm>
            <a:off x="5264905" y="1317000"/>
            <a:ext cx="4510379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Ｑ５．あなたの暮らす地域の有名なお祭りやイベントは？</a:t>
            </a:r>
            <a:endParaRPr kumimoji="1" lang="ja-JP" altLang="en-US"/>
          </a:p>
        </p:txBody>
      </p:sp>
      <p:sp>
        <p:nvSpPr>
          <p:cNvPr id="1319" name="サブタイトル 29"/>
          <p:cNvSpPr/>
          <p:nvPr/>
        </p:nvSpPr>
        <p:spPr>
          <a:xfrm>
            <a:off x="5264665" y="2661556"/>
            <a:ext cx="4294345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Ｑ６．あなたの暮らす地域の人気なお土産や郷土料理は？</a:t>
            </a:r>
          </a:p>
        </p:txBody>
      </p:sp>
      <p:sp>
        <p:nvSpPr>
          <p:cNvPr id="1320" name="サブタイトル 30"/>
          <p:cNvSpPr/>
          <p:nvPr/>
        </p:nvSpPr>
        <p:spPr>
          <a:xfrm>
            <a:off x="5264619" y="4015190"/>
            <a:ext cx="4368844" cy="4939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Ｑ７．鹿角地域とあなたの暮らす地域を比べて、　　</a:t>
            </a:r>
          </a:p>
          <a:p>
            <a:pPr algn="l"/>
            <a:r>
              <a:rPr kumimoji="1" lang="ja-JP" altLang="en-US" sz="1200"/>
              <a:t>　　　似ているところ、違うところを書いてみよう！</a:t>
            </a:r>
          </a:p>
        </p:txBody>
      </p:sp>
      <p:sp>
        <p:nvSpPr>
          <p:cNvPr id="1321" name="図形 32"/>
          <p:cNvSpPr/>
          <p:nvPr/>
        </p:nvSpPr>
        <p:spPr>
          <a:xfrm>
            <a:off x="5379735" y="1629000"/>
            <a:ext cx="4255752" cy="88770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22" name="図形 33"/>
          <p:cNvSpPr/>
          <p:nvPr/>
        </p:nvSpPr>
        <p:spPr>
          <a:xfrm>
            <a:off x="5379737" y="3019585"/>
            <a:ext cx="4258237" cy="89240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23" name="図形 34"/>
          <p:cNvSpPr/>
          <p:nvPr/>
        </p:nvSpPr>
        <p:spPr>
          <a:xfrm>
            <a:off x="5380116" y="4509045"/>
            <a:ext cx="4258237" cy="2078599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200"/>
              <a:t>・鹿角地域の方が、人口減少幅が大きい。</a:t>
            </a:r>
          </a:p>
          <a:p>
            <a:pPr algn="l">
              <a:defRPr lang="ja-JP" altLang="en-US"/>
            </a:pPr>
            <a:r>
              <a:rPr lang="ja-JP" altLang="en-US" sz="1200"/>
              <a:t>・鹿角地域の方が面積が広いが、人口は少ない</a:t>
            </a:r>
          </a:p>
          <a:p>
            <a:pPr algn="l">
              <a:defRPr lang="ja-JP" altLang="en-US"/>
            </a:pPr>
            <a:r>
              <a:rPr lang="ja-JP" altLang="en-US" sz="1200"/>
              <a:t>　（人口密度が小さい）。</a:t>
            </a:r>
          </a:p>
          <a:p>
            <a:pPr algn="l">
              <a:defRPr lang="ja-JP" altLang="en-US"/>
            </a:pPr>
            <a:r>
              <a:rPr lang="ja-JP" altLang="en-US" sz="1200"/>
              <a:t>・鹿角地域の方が高齢化率が高い。</a:t>
            </a:r>
          </a:p>
          <a:p>
            <a:pPr algn="l">
              <a:defRPr lang="ja-JP" altLang="en-US"/>
            </a:pPr>
            <a:r>
              <a:rPr lang="ja-JP" altLang="en-US" sz="1200"/>
              <a:t>・鹿角地域の方が、昔ながらの温泉や建物、祭り</a:t>
            </a:r>
          </a:p>
          <a:p>
            <a:pPr algn="l">
              <a:defRPr lang="ja-JP" altLang="en-US"/>
            </a:pPr>
            <a:r>
              <a:rPr lang="ja-JP" altLang="en-US" sz="1200"/>
              <a:t>　が多い。</a:t>
            </a:r>
          </a:p>
          <a:p>
            <a:pPr algn="l">
              <a:defRPr lang="ja-JP" altLang="en-US"/>
            </a:pPr>
            <a:r>
              <a:rPr lang="ja-JP" altLang="en-US" sz="1200"/>
              <a:t>・鹿角地域には、○○遺産などの文化財が多い。</a:t>
            </a:r>
          </a:p>
          <a:p>
            <a:pPr algn="l">
              <a:defRPr lang="ja-JP" altLang="en-US"/>
            </a:pPr>
            <a:r>
              <a:rPr lang="ja-JP" altLang="en-US" sz="1200"/>
              <a:t>・自分たちの地域の方が、学校数が多い。</a:t>
            </a:r>
          </a:p>
          <a:p>
            <a:pPr algn="l">
              <a:defRPr lang="ja-JP" altLang="en-US"/>
            </a:pPr>
            <a:r>
              <a:rPr lang="ja-JP" altLang="en-US" sz="1200"/>
              <a:t>・自分たちの地域にも、ブランド牛や豚がある。</a:t>
            </a:r>
          </a:p>
          <a:p>
            <a:pPr algn="l">
              <a:defRPr lang="ja-JP" altLang="en-US"/>
            </a:pPr>
            <a:r>
              <a:rPr lang="ja-JP" altLang="en-US" sz="1200"/>
              <a:t>・自分たちの地域にも、国立公園がある。　　など</a:t>
            </a:r>
          </a:p>
        </p:txBody>
      </p:sp>
      <p:grpSp>
        <p:nvGrpSpPr>
          <p:cNvPr id="1324" name="グループ 164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325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326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327" name="グループ 167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328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329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330" name="フッター プレースホルダー 264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７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7" name="タイトル 1"/>
          <p:cNvSpPr>
            <a:spLocks noGrp="1"/>
          </p:cNvSpPr>
          <p:nvPr>
            <p:ph type="ctrTitle"/>
          </p:nvPr>
        </p:nvSpPr>
        <p:spPr>
          <a:xfrm>
            <a:off x="275363" y="69000"/>
            <a:ext cx="3978132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事前学習シート③【記入例】</a:t>
            </a:r>
            <a:endParaRPr kumimoji="1" lang="ja-JP" altLang="en-US" dirty="0"/>
          </a:p>
        </p:txBody>
      </p:sp>
      <p:sp>
        <p:nvSpPr>
          <p:cNvPr id="1338" name="サブタイトル 2"/>
          <p:cNvSpPr>
            <a:spLocks noGrp="1"/>
          </p:cNvSpPr>
          <p:nvPr>
            <p:ph type="subTitle" idx="1"/>
          </p:nvPr>
        </p:nvSpPr>
        <p:spPr>
          <a:xfrm>
            <a:off x="105385" y="549000"/>
            <a:ext cx="3119615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l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～「問い」を設定しよう～</a:t>
            </a:r>
            <a:endParaRPr kumimoji="1" lang="ja-JP" altLang="en-US" sz="1945"/>
          </a:p>
        </p:txBody>
      </p:sp>
      <p:sp>
        <p:nvSpPr>
          <p:cNvPr id="1339" name="タイトル 14"/>
          <p:cNvSpPr/>
          <p:nvPr/>
        </p:nvSpPr>
        <p:spPr>
          <a:xfrm>
            <a:off x="4575790" y="261395"/>
            <a:ext cx="5067139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40" name="サブタイトル 15"/>
          <p:cNvSpPr/>
          <p:nvPr/>
        </p:nvSpPr>
        <p:spPr>
          <a:xfrm>
            <a:off x="497620" y="1374521"/>
            <a:ext cx="4674392" cy="32647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１．鹿角市、小坂町の気になること、疑問に思うことを書こう！</a:t>
            </a:r>
          </a:p>
        </p:txBody>
      </p:sp>
      <p:sp>
        <p:nvSpPr>
          <p:cNvPr id="1341" name="サブタイトル 23"/>
          <p:cNvSpPr/>
          <p:nvPr/>
        </p:nvSpPr>
        <p:spPr>
          <a:xfrm>
            <a:off x="497620" y="5449388"/>
            <a:ext cx="4459088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２．「１」で書いた中から１つ選んで、問いを設定しよう！</a:t>
            </a:r>
          </a:p>
        </p:txBody>
      </p:sp>
      <p:sp>
        <p:nvSpPr>
          <p:cNvPr id="1342" name="図形 24"/>
          <p:cNvSpPr/>
          <p:nvPr/>
        </p:nvSpPr>
        <p:spPr>
          <a:xfrm>
            <a:off x="603565" y="1669627"/>
            <a:ext cx="4033478" cy="3593317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200"/>
              <a:t>・「きりたんぽ」の名前の由来は？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・人口が少ないのに、なぜ花輪ばやしのような豪　　</a:t>
            </a:r>
          </a:p>
          <a:p>
            <a:pPr algn="l">
              <a:defRPr lang="ja-JP" altLang="en-US"/>
            </a:pPr>
            <a:r>
              <a:rPr lang="ja-JP" altLang="en-US" sz="1200"/>
              <a:t>　華絢爛なお祭りが開催されているのか？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・人口減少が進む中で、どうやって貴重な建造物</a:t>
            </a:r>
          </a:p>
          <a:p>
            <a:pPr algn="l">
              <a:defRPr lang="ja-JP" altLang="en-US"/>
            </a:pPr>
            <a:r>
              <a:rPr lang="ja-JP" altLang="en-US" sz="1200"/>
              <a:t>　やお祭りを保存・継承しようとしているのか？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・なぜ小坂町には明治時代の建物が多いのか？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・なぜ小坂町には世界トップクラスのリサイクル</a:t>
            </a:r>
          </a:p>
          <a:p>
            <a:pPr algn="l">
              <a:defRPr lang="ja-JP" altLang="en-US"/>
            </a:pPr>
            <a:r>
              <a:rPr lang="ja-JP" altLang="en-US" sz="1200"/>
              <a:t>　関連施設が集積しているのか？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・鉱山があるとなぜ町は発展するのか？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・砂金をたくさん採るコツは？</a:t>
            </a:r>
            <a:endParaRPr lang="ja-JP" altLang="en-US"/>
          </a:p>
          <a:p>
            <a:pPr algn="l">
              <a:defRPr lang="ja-JP" altLang="en-US"/>
            </a:pPr>
            <a:r>
              <a:rPr lang="ja-JP" altLang="en-US" sz="1200"/>
              <a:t>　　　　　　　　　　　　　　　　　　　　など</a:t>
            </a:r>
          </a:p>
        </p:txBody>
      </p:sp>
      <p:sp>
        <p:nvSpPr>
          <p:cNvPr id="1343" name="図形 27"/>
          <p:cNvSpPr/>
          <p:nvPr/>
        </p:nvSpPr>
        <p:spPr>
          <a:xfrm>
            <a:off x="603942" y="5704612"/>
            <a:ext cx="4045725" cy="891704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/>
          <a:lstStyle/>
          <a:p>
            <a:pPr algn="l">
              <a:defRPr lang="ja-JP" altLang="en-US"/>
            </a:pPr>
            <a:r>
              <a:rPr lang="ja-JP" altLang="en-US" sz="1200"/>
              <a:t>・なぜ小坂町には約３００万本ものアカシアが植えら　　</a:t>
            </a:r>
          </a:p>
          <a:p>
            <a:pPr algn="l">
              <a:defRPr lang="ja-JP" altLang="en-US"/>
            </a:pPr>
            <a:r>
              <a:rPr lang="ja-JP" altLang="en-US" sz="1200"/>
              <a:t>　れているのか？</a:t>
            </a:r>
          </a:p>
          <a:p>
            <a:pPr algn="l">
              <a:defRPr lang="ja-JP" altLang="en-US"/>
            </a:pPr>
            <a:r>
              <a:rPr lang="ja-JP" altLang="en-US" sz="1200"/>
              <a:t>　　　　　　　　　　　　　　　　　　　　　　など</a:t>
            </a:r>
          </a:p>
        </p:txBody>
      </p:sp>
      <p:sp>
        <p:nvSpPr>
          <p:cNvPr id="1344" name="サブタイトル 28"/>
          <p:cNvSpPr/>
          <p:nvPr/>
        </p:nvSpPr>
        <p:spPr>
          <a:xfrm>
            <a:off x="5265311" y="1341000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３．問いの答え（仮説）を考えよう！</a:t>
            </a:r>
            <a:endParaRPr kumimoji="1" lang="ja-JP" altLang="en-US"/>
          </a:p>
        </p:txBody>
      </p:sp>
      <p:sp>
        <p:nvSpPr>
          <p:cNvPr id="1345" name="サブタイトル 30"/>
          <p:cNvSpPr/>
          <p:nvPr/>
        </p:nvSpPr>
        <p:spPr>
          <a:xfrm>
            <a:off x="5265000" y="4581000"/>
            <a:ext cx="3753436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４．問いの調べ方を考えよう！</a:t>
            </a:r>
          </a:p>
        </p:txBody>
      </p:sp>
      <p:sp>
        <p:nvSpPr>
          <p:cNvPr id="1346" name="図形 32"/>
          <p:cNvSpPr/>
          <p:nvPr/>
        </p:nvSpPr>
        <p:spPr>
          <a:xfrm>
            <a:off x="5379735" y="1671259"/>
            <a:ext cx="4255752" cy="276209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/>
          <a:lstStyle/>
          <a:p>
            <a:pPr algn="l">
              <a:defRPr lang="ja-JP" altLang="en-US"/>
            </a:pPr>
            <a:r>
              <a:rPr lang="ja-JP" altLang="en-US" sz="1200"/>
              <a:t>・外国から持ってこられたアカシアが大繁殖したから。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・蜂蜜を特産品にしようとした町の計画。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・元々アカシアがたくさん生えていたところに町がで</a:t>
            </a:r>
          </a:p>
          <a:p>
            <a:pPr algn="l">
              <a:defRPr lang="ja-JP" altLang="en-US"/>
            </a:pPr>
            <a:r>
              <a:rPr lang="ja-JP" altLang="en-US" sz="1200"/>
              <a:t>　きた。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・煙害により木が枯れた山を再生するため植えたアカ</a:t>
            </a:r>
          </a:p>
          <a:p>
            <a:pPr algn="l">
              <a:defRPr lang="ja-JP" altLang="en-US"/>
            </a:pPr>
            <a:r>
              <a:rPr lang="ja-JP" altLang="en-US" sz="1200"/>
              <a:t>　シアが町全体に広がったから。</a:t>
            </a:r>
          </a:p>
          <a:p>
            <a:pPr algn="l">
              <a:defRPr lang="ja-JP" altLang="en-US"/>
            </a:pPr>
            <a:r>
              <a:rPr lang="ja-JP" altLang="en-US" sz="1200"/>
              <a:t>　　　　　　　　　　　　　　　　　　　　　　など</a:t>
            </a:r>
          </a:p>
        </p:txBody>
      </p:sp>
      <p:sp>
        <p:nvSpPr>
          <p:cNvPr id="1347" name="図形 34"/>
          <p:cNvSpPr/>
          <p:nvPr/>
        </p:nvSpPr>
        <p:spPr>
          <a:xfrm>
            <a:off x="5380116" y="4866986"/>
            <a:ext cx="4258237" cy="1721287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/>
          <a:lstStyle/>
          <a:p>
            <a:pPr algn="l">
              <a:defRPr lang="ja-JP" altLang="en-US"/>
            </a:pPr>
            <a:r>
              <a:rPr lang="ja-JP" altLang="en-US" sz="1200"/>
              <a:t>・インターネットで検索する。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・図書館の本を調べてみる。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・現地の方に聞き取りする。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・現地でパンフレットを集める。</a:t>
            </a:r>
          </a:p>
          <a:p>
            <a:pPr algn="l">
              <a:defRPr lang="ja-JP" altLang="en-US"/>
            </a:pPr>
            <a:r>
              <a:rPr lang="ja-JP" altLang="en-US" sz="1200"/>
              <a:t>　　　　　　　　　　　　　　　　　　など</a:t>
            </a:r>
          </a:p>
        </p:txBody>
      </p:sp>
      <p:grpSp>
        <p:nvGrpSpPr>
          <p:cNvPr id="1348" name="グループ 170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349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350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351" name="グループ 173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352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353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354" name="フッター プレースホルダー 265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８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" name="タイトル 1"/>
          <p:cNvSpPr>
            <a:spLocks noGrp="1"/>
          </p:cNvSpPr>
          <p:nvPr>
            <p:ph type="ctrTitle"/>
          </p:nvPr>
        </p:nvSpPr>
        <p:spPr>
          <a:xfrm>
            <a:off x="275363" y="69000"/>
            <a:ext cx="3978443" cy="67160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/>
              <a:t>事後学習シート①【記入例】</a:t>
            </a:r>
            <a:endParaRPr kumimoji="1" lang="ja-JP" altLang="en-US" dirty="0"/>
          </a:p>
        </p:txBody>
      </p:sp>
      <p:sp>
        <p:nvSpPr>
          <p:cNvPr id="1362" name="サブタイトル 2"/>
          <p:cNvSpPr>
            <a:spLocks noGrp="1"/>
          </p:cNvSpPr>
          <p:nvPr>
            <p:ph type="subTitle" idx="1"/>
          </p:nvPr>
        </p:nvSpPr>
        <p:spPr>
          <a:xfrm>
            <a:off x="340442" y="549000"/>
            <a:ext cx="2380558" cy="628749"/>
          </a:xfrm>
          <a:noFill/>
          <a:ln w="12700" cap="flat" cmpd="sng" algn="ctr">
            <a:solidFill>
              <a:schemeClr val="bg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algn="l" fontAlgn="ctr">
              <a:lnSpc>
                <a:spcPct val="100000"/>
              </a:lnSpc>
              <a:spcAft>
                <a:spcPts val="0"/>
              </a:spcAft>
            </a:pPr>
            <a:r>
              <a:rPr kumimoji="1" lang="ja-JP" altLang="en-US" sz="1600"/>
              <a:t>～振り返りをしよう～</a:t>
            </a:r>
            <a:endParaRPr kumimoji="1" lang="ja-JP" altLang="en-US" sz="1945"/>
          </a:p>
        </p:txBody>
      </p:sp>
      <p:sp>
        <p:nvSpPr>
          <p:cNvPr id="1363" name="タイトル 14"/>
          <p:cNvSpPr/>
          <p:nvPr/>
        </p:nvSpPr>
        <p:spPr>
          <a:xfrm>
            <a:off x="4575787" y="261395"/>
            <a:ext cx="5064273" cy="671605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/>
            <a:r>
              <a:rPr kumimoji="1" lang="ja-JP" altLang="en-US" sz="1600" u="heavy" dirty="0"/>
              <a:t>　　年　　組　　番　氏名__________________＿＿＿</a:t>
            </a:r>
            <a:r>
              <a:rPr kumimoji="1" lang="ja-JP" altLang="en-US" sz="1600" u="heavy" dirty="0">
                <a:ln>
                  <a:solidFill>
                    <a:schemeClr val="tx1"/>
                  </a:solidFill>
                </a:ln>
              </a:rPr>
              <a:t>　　　　　　　　　</a:t>
            </a:r>
            <a:endParaRPr kumimoji="1" lang="ja-JP" altLang="en-US" u="heavy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64" name="サブタイトル 15"/>
          <p:cNvSpPr/>
          <p:nvPr/>
        </p:nvSpPr>
        <p:spPr>
          <a:xfrm>
            <a:off x="497990" y="1317000"/>
            <a:ext cx="4458360" cy="32647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１．設定した問い（復習）</a:t>
            </a:r>
          </a:p>
        </p:txBody>
      </p:sp>
      <p:sp>
        <p:nvSpPr>
          <p:cNvPr id="1365" name="サブタイトル 23"/>
          <p:cNvSpPr/>
          <p:nvPr/>
        </p:nvSpPr>
        <p:spPr>
          <a:xfrm>
            <a:off x="497857" y="2497388"/>
            <a:ext cx="4239945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２．設定した問いについて、分かったことをまとめよう！</a:t>
            </a:r>
          </a:p>
        </p:txBody>
      </p:sp>
      <p:sp>
        <p:nvSpPr>
          <p:cNvPr id="1366" name="図形 24"/>
          <p:cNvSpPr/>
          <p:nvPr/>
        </p:nvSpPr>
        <p:spPr>
          <a:xfrm>
            <a:off x="603565" y="1664869"/>
            <a:ext cx="4033478" cy="708831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367" name="図形 27"/>
          <p:cNvSpPr/>
          <p:nvPr/>
        </p:nvSpPr>
        <p:spPr>
          <a:xfrm>
            <a:off x="603942" y="2774301"/>
            <a:ext cx="4045725" cy="3825348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200"/>
              <a:t>・きりたんぽは、山子の携帯食として生まれたと　</a:t>
            </a:r>
          </a:p>
          <a:p>
            <a:pPr algn="l">
              <a:defRPr lang="ja-JP" altLang="en-US"/>
            </a:pPr>
            <a:r>
              <a:rPr lang="ja-JP" altLang="en-US" sz="1200"/>
              <a:t>　言われている。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・花輪ばやしは、地元の小学校などへの出前授業</a:t>
            </a:r>
          </a:p>
          <a:p>
            <a:pPr algn="l">
              <a:defRPr lang="ja-JP" altLang="en-US"/>
            </a:pPr>
            <a:r>
              <a:rPr lang="ja-JP" altLang="en-US" sz="1200"/>
              <a:t>　などをとおして、継承しようとしている。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・小坂町はかつて鉱山で栄え、秋田県内で２番目</a:t>
            </a:r>
            <a:endParaRPr lang="ja-JP" altLang="en-US"/>
          </a:p>
          <a:p>
            <a:pPr algn="l">
              <a:defRPr lang="ja-JP" altLang="en-US"/>
            </a:pPr>
            <a:r>
              <a:rPr lang="ja-JP" altLang="en-US" sz="1200"/>
              <a:t>　の人口を誇っていた。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・小坂鉱山や尾去沢鉱山周辺では、煙害によって</a:t>
            </a:r>
          </a:p>
          <a:p>
            <a:pPr algn="l">
              <a:defRPr lang="ja-JP" altLang="en-US"/>
            </a:pPr>
            <a:r>
              <a:rPr lang="ja-JP" altLang="en-US" sz="1200"/>
              <a:t>　山の木が枯れてしまったが、地道な植林活動で</a:t>
            </a:r>
          </a:p>
          <a:p>
            <a:pPr algn="l">
              <a:defRPr lang="ja-JP" altLang="en-US"/>
            </a:pPr>
            <a:r>
              <a:rPr lang="ja-JP" altLang="en-US" sz="1200"/>
              <a:t>　豊かな自然を取り戻した。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・アカシアは生命力が強いため、ハゲ山となって</a:t>
            </a:r>
          </a:p>
          <a:p>
            <a:pPr algn="l">
              <a:defRPr lang="ja-JP" altLang="en-US"/>
            </a:pPr>
            <a:r>
              <a:rPr lang="ja-JP" altLang="en-US" sz="1200"/>
              <a:t>　しまった山の再生に使われた。　　　　　　　</a:t>
            </a:r>
          </a:p>
          <a:p>
            <a:pPr algn="l">
              <a:defRPr lang="ja-JP" altLang="en-US"/>
            </a:pPr>
            <a:r>
              <a:rPr lang="ja-JP" altLang="en-US" sz="1200"/>
              <a:t>　　　　　　　　　　　　　　　　　　　など</a:t>
            </a:r>
          </a:p>
          <a:p>
            <a:pPr algn="l">
              <a:defRPr lang="ja-JP" altLang="en-US"/>
            </a:pPr>
            <a:endParaRPr lang="ja-JP" altLang="en-US" sz="1200"/>
          </a:p>
        </p:txBody>
      </p:sp>
      <p:sp>
        <p:nvSpPr>
          <p:cNvPr id="1368" name="サブタイトル 30"/>
          <p:cNvSpPr/>
          <p:nvPr/>
        </p:nvSpPr>
        <p:spPr>
          <a:xfrm>
            <a:off x="5264617" y="1345388"/>
            <a:ext cx="4371711" cy="355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+mn-ea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j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200"/>
              <a:t>３．「２」以外に学んだこと、気づいたことをまとめよう！</a:t>
            </a:r>
          </a:p>
        </p:txBody>
      </p:sp>
      <p:sp>
        <p:nvSpPr>
          <p:cNvPr id="1369" name="図形 34"/>
          <p:cNvSpPr/>
          <p:nvPr/>
        </p:nvSpPr>
        <p:spPr>
          <a:xfrm>
            <a:off x="5380116" y="1668641"/>
            <a:ext cx="4258237" cy="4914016"/>
          </a:xfrm>
          <a:prstGeom prst="roundRect">
            <a:avLst/>
          </a:prstGeom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l">
              <a:defRPr lang="ja-JP" altLang="en-US"/>
            </a:pPr>
            <a:r>
              <a:rPr lang="ja-JP" altLang="en-US" sz="1200"/>
              <a:t>・きりたんぽづくりに使う棒が秋田杉だったり、お米</a:t>
            </a:r>
            <a:endParaRPr lang="ja-JP" altLang="en-US"/>
          </a:p>
          <a:p>
            <a:pPr algn="l">
              <a:defRPr lang="ja-JP" altLang="en-US"/>
            </a:pPr>
            <a:r>
              <a:rPr lang="ja-JP" altLang="en-US" sz="1200"/>
              <a:t>　があきたこまちだったり、地元に昔から伝わる郷土</a:t>
            </a:r>
          </a:p>
          <a:p>
            <a:pPr algn="l">
              <a:defRPr lang="ja-JP" altLang="en-US"/>
            </a:pPr>
            <a:r>
              <a:rPr lang="ja-JP" altLang="en-US" sz="1200"/>
              <a:t>　料理は、地元にある食材や資源を活用している。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・花輪ばやしの屋台や、明治百年通りの建物など、鉱</a:t>
            </a:r>
          </a:p>
          <a:p>
            <a:pPr algn="l">
              <a:defRPr lang="ja-JP" altLang="en-US"/>
            </a:pPr>
            <a:r>
              <a:rPr lang="ja-JP" altLang="en-US" sz="1200"/>
              <a:t>　山で栄えた時代に生まれたお祭りや遺産を、ただ継</a:t>
            </a:r>
          </a:p>
          <a:p>
            <a:pPr algn="l">
              <a:defRPr lang="ja-JP" altLang="en-US"/>
            </a:pPr>
            <a:r>
              <a:rPr lang="ja-JP" altLang="en-US" sz="1200"/>
              <a:t>　承するだけでなく、活用しようと取り組んでいる。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・花輪ばやし、鹿角ホルモン、康楽館、アカシア蜂蜜</a:t>
            </a:r>
          </a:p>
          <a:p>
            <a:pPr algn="l">
              <a:defRPr lang="ja-JP" altLang="en-US"/>
            </a:pPr>
            <a:r>
              <a:rPr lang="ja-JP" altLang="en-US" sz="1200"/>
              <a:t>　など、鹿角地域のいろいろな文化の元をたどると、</a:t>
            </a:r>
          </a:p>
          <a:p>
            <a:pPr algn="l">
              <a:defRPr lang="ja-JP" altLang="en-US"/>
            </a:pPr>
            <a:r>
              <a:rPr lang="ja-JP" altLang="en-US" sz="1200"/>
              <a:t>　鉱山に行き着く。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・鉱山には、経済が大きく発展するという正の側面と、</a:t>
            </a:r>
          </a:p>
          <a:p>
            <a:pPr algn="l">
              <a:defRPr lang="ja-JP" altLang="en-US"/>
            </a:pPr>
            <a:r>
              <a:rPr lang="ja-JP" altLang="en-US" sz="1200"/>
              <a:t>　煙害が環境破壊につながるという負の側面がある。</a:t>
            </a:r>
          </a:p>
          <a:p>
            <a:pPr algn="l">
              <a:defRPr lang="ja-JP" altLang="en-US"/>
            </a:pPr>
            <a:r>
              <a:rPr lang="ja-JP" altLang="en-US" sz="1200"/>
              <a:t>　しかし、小坂町ではアカシアの植林によってアカシ</a:t>
            </a:r>
          </a:p>
          <a:p>
            <a:pPr algn="l">
              <a:defRPr lang="ja-JP" altLang="en-US"/>
            </a:pPr>
            <a:r>
              <a:rPr lang="ja-JP" altLang="en-US" sz="1200"/>
              <a:t>　ア蜂蜜という特産品を生み出すなど、その負の側面</a:t>
            </a:r>
          </a:p>
          <a:p>
            <a:pPr algn="l">
              <a:defRPr lang="ja-JP" altLang="en-US"/>
            </a:pPr>
            <a:r>
              <a:rPr lang="ja-JP" altLang="en-US" sz="1200"/>
              <a:t>　を乗り越えてきた。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・スマーフォンなどの身近なものから、貴重な</a:t>
            </a:r>
          </a:p>
          <a:p>
            <a:pPr algn="l">
              <a:defRPr lang="ja-JP" altLang="en-US"/>
            </a:pPr>
            <a:r>
              <a:rPr lang="ja-JP" altLang="en-US" sz="1200"/>
              <a:t>　金属を回収できることを知った。</a:t>
            </a:r>
          </a:p>
          <a:p>
            <a:pPr algn="l">
              <a:defRPr lang="ja-JP" altLang="en-US"/>
            </a:pPr>
            <a:endParaRPr lang="ja-JP" altLang="en-US" sz="1200"/>
          </a:p>
          <a:p>
            <a:pPr algn="l">
              <a:defRPr lang="ja-JP" altLang="en-US"/>
            </a:pPr>
            <a:r>
              <a:rPr lang="ja-JP" altLang="en-US" sz="1200"/>
              <a:t>　　　　　　　　　　　　　　　　　　　など</a:t>
            </a:r>
          </a:p>
          <a:p>
            <a:pPr algn="l">
              <a:defRPr lang="ja-JP" altLang="en-US"/>
            </a:pPr>
            <a:endParaRPr lang="ja-JP" altLang="en-US" sz="1200"/>
          </a:p>
        </p:txBody>
      </p:sp>
      <p:grpSp>
        <p:nvGrpSpPr>
          <p:cNvPr id="1370" name="グループ 176"/>
          <p:cNvGrpSpPr/>
          <p:nvPr/>
        </p:nvGrpSpPr>
        <p:grpSpPr>
          <a:xfrm>
            <a:off x="3657000" y="45000"/>
            <a:ext cx="1077583" cy="1289343"/>
            <a:chOff x="3657000" y="195657"/>
            <a:chExt cx="1077583" cy="1289343"/>
          </a:xfrm>
        </p:grpSpPr>
        <p:pic>
          <p:nvPicPr>
            <p:cNvPr id="1371" name="図 1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57000" y="195657"/>
              <a:ext cx="948036" cy="1089896"/>
            </a:xfrm>
            <a:prstGeom prst="rect">
              <a:avLst/>
            </a:prstGeom>
          </p:spPr>
        </p:pic>
        <p:sp>
          <p:nvSpPr>
            <p:cNvPr id="1372" name="テキスト 156"/>
            <p:cNvSpPr txBox="1"/>
            <p:nvPr/>
          </p:nvSpPr>
          <p:spPr>
            <a:xfrm>
              <a:off x="3729349" y="1255061"/>
              <a:ext cx="1005234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小坂町かぶきん</a:t>
              </a:r>
              <a:endParaRPr lang="ja-JP" altLang="en-US" sz="800"/>
            </a:p>
          </p:txBody>
        </p:sp>
      </p:grpSp>
      <p:grpSp>
        <p:nvGrpSpPr>
          <p:cNvPr id="1373" name="グループ 179"/>
          <p:cNvGrpSpPr/>
          <p:nvPr/>
        </p:nvGrpSpPr>
        <p:grpSpPr>
          <a:xfrm>
            <a:off x="8550140" y="5301000"/>
            <a:ext cx="1442932" cy="1584000"/>
            <a:chOff x="8550140" y="5301000"/>
            <a:chExt cx="1442932" cy="1584000"/>
          </a:xfrm>
        </p:grpSpPr>
        <p:pic>
          <p:nvPicPr>
            <p:cNvPr id="1374" name="図 15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021696" y="5301000"/>
              <a:ext cx="827304" cy="1375010"/>
            </a:xfrm>
            <a:prstGeom prst="rect">
              <a:avLst/>
            </a:prstGeom>
          </p:spPr>
        </p:pic>
        <p:sp>
          <p:nvSpPr>
            <p:cNvPr id="1375" name="テキスト 160"/>
            <p:cNvSpPr txBox="1"/>
            <p:nvPr/>
          </p:nvSpPr>
          <p:spPr>
            <a:xfrm>
              <a:off x="8550140" y="6655061"/>
              <a:ext cx="1442932" cy="2299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 lang="ja-JP" altLang="en-US"/>
              </a:pPr>
              <a:r>
                <a:rPr lang="ja-JP" altLang="en-US" sz="900"/>
                <a:t>鹿角市たんぽ小町ちゃん</a:t>
              </a:r>
              <a:endParaRPr lang="ja-JP" altLang="en-US" sz="800"/>
            </a:p>
          </p:txBody>
        </p:sp>
      </p:grpSp>
      <p:sp>
        <p:nvSpPr>
          <p:cNvPr id="1376" name="フッター プレースホルダー 266"/>
          <p:cNvSpPr>
            <a:spLocks noGrp="1"/>
          </p:cNvSpPr>
          <p:nvPr>
            <p:ph type="ftr" sz="quarter" idx="11"/>
          </p:nvPr>
        </p:nvSpPr>
        <p:spPr>
          <a:xfrm>
            <a:off x="4230630" y="6587960"/>
            <a:ext cx="1514997" cy="250082"/>
          </a:xfrm>
        </p:spPr>
        <p:txBody>
          <a:bodyPr/>
          <a:lstStyle/>
          <a:p>
            <a:r>
              <a:rPr kumimoji="1" lang="ja-JP" altLang="en-US"/>
              <a:t>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2406</Words>
  <Application>Microsoft Office PowerPoint</Application>
  <PresentationFormat>A4 210 x 297 mm</PresentationFormat>
  <Paragraphs>302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標準</vt:lpstr>
      <vt:lpstr>事前学習シート①</vt:lpstr>
      <vt:lpstr>事前学習シート②</vt:lpstr>
      <vt:lpstr>事前学習シート③</vt:lpstr>
      <vt:lpstr>事後学習シート①</vt:lpstr>
      <vt:lpstr>事後学習シート②</vt:lpstr>
      <vt:lpstr>事前学習シート①【記入例】</vt:lpstr>
      <vt:lpstr>事前学習シート②【記入例】</vt:lpstr>
      <vt:lpstr>事前学習シート③【記入例】</vt:lpstr>
      <vt:lpstr>事後学習シート①【記入例】</vt:lpstr>
      <vt:lpstr>事後学習シート②【記入例】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藤田　悠佑</dc:creator>
  <cp:lastModifiedBy>牛丸　翠</cp:lastModifiedBy>
  <cp:revision>49</cp:revision>
  <dcterms:created xsi:type="dcterms:W3CDTF">2020-09-10T08:33:42Z</dcterms:created>
  <dcterms:modified xsi:type="dcterms:W3CDTF">2026-06-03T08:01:14Z</dcterms:modified>
</cp:coreProperties>
</file>