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"/>
  </p:notesMasterIdLst>
  <p:handoutMasterIdLst>
    <p:handoutMasterId r:id="rId4"/>
  </p:handoutMasterIdLst>
  <p:sldIdLst>
    <p:sldId id="256" r:id="rId5"/>
    <p:sldId id="257" r:id="rId6"/>
  </p:sldIdLst>
  <p:sldSz cx="6858000" cy="9144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BC6"/>
    <a:srgbClr val="FFFF99"/>
    <a:srgbClr val="FFCC66"/>
    <a:srgbClr val="FFFEC2"/>
    <a:srgbClr val="FFFF66"/>
    <a:srgbClr val="FF0066"/>
    <a:srgbClr val="003366"/>
    <a:srgbClr val="FFD685"/>
    <a:srgbClr val="FF7C8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/>
    <p:restoredTop sz="95070" autoAdjust="0"/>
  </p:normalViewPr>
  <p:slideViewPr>
    <p:cSldViewPr>
      <p:cViewPr>
        <p:scale>
          <a:sx n="100" d="100"/>
          <a:sy n="100" d="100"/>
        </p:scale>
        <p:origin x="-2622" y="6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08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2079" y="8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/>
          <a:lstStyle>
            <a:lvl1pPr algn="r">
              <a:defRPr sz="1100"/>
            </a:lvl1pPr>
          </a:lstStyle>
          <a:p>
            <a:fld id="{133FA45C-481A-4715-B502-91C417C61F01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109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517070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10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2079" y="9517070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 anchor="b"/>
          <a:lstStyle>
            <a:lvl1pPr algn="r">
              <a:defRPr sz="1100"/>
            </a:lvl1pPr>
          </a:lstStyle>
          <a:p>
            <a:fld id="{B67F7EBA-D702-451A-92BD-0F0FEC612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0125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9" y="8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/>
          <a:lstStyle>
            <a:lvl1pPr algn="r">
              <a:defRPr sz="1100"/>
            </a:lvl1pPr>
          </a:lstStyle>
          <a:p>
            <a:fld id="{E2C71D6E-8036-4290-A226-00EC66520AC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36763" y="752475"/>
            <a:ext cx="281463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4" tIns="45678" rIns="91354" bIns="45678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82" y="4759331"/>
            <a:ext cx="5510213" cy="4510088"/>
          </a:xfrm>
          <a:prstGeom prst="rect">
            <a:avLst/>
          </a:prstGeom>
        </p:spPr>
        <p:txBody>
          <a:bodyPr vert="horz" lIns="91354" tIns="45678" rIns="91354" bIns="4567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517070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9" y="9517070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 anchor="b"/>
          <a:lstStyle>
            <a:lvl1pPr algn="r">
              <a:defRPr sz="1100"/>
            </a:lvl1pPr>
          </a:lstStyle>
          <a:p>
            <a:fld id="{F75FF635-1B69-47F2-A443-B4495DE501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6547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3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2553904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image" Target="../media/image4.png" /><Relationship Id="rId5" Type="http://schemas.openxmlformats.org/officeDocument/2006/relationships/image" Target="../media/image5.png" /><Relationship Id="rId6" Type="http://schemas.openxmlformats.org/officeDocument/2006/relationships/image" Target="../media/image6.png" /><Relationship Id="rId7" Type="http://schemas.openxmlformats.org/officeDocument/2006/relationships/image" Target="../media/image7.png" /><Relationship Id="rId8" Type="http://schemas.openxmlformats.org/officeDocument/2006/relationships/image" Target="../media/image8.png" /><Relationship Id="rId9" Type="http://schemas.openxmlformats.org/officeDocument/2006/relationships/image" Target="../media/image9.png" /><Relationship Id="rId10" Type="http://schemas.openxmlformats.org/officeDocument/2006/relationships/image" Target="../media/image10.png" /><Relationship Id="rId11" Type="http://schemas.openxmlformats.org/officeDocument/2006/relationships/image" Target="../media/image11.png" /><Relationship Id="rId12" Type="http://schemas.openxmlformats.org/officeDocument/2006/relationships/image" Target="../media/image12.png" /><Relationship Id="rId13" Type="http://schemas.openxmlformats.org/officeDocument/2006/relationships/slideLayout" Target="../slideLayouts/slideLayout1.xml" /><Relationship Id="rId14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3.png" /><Relationship Id="rId2" Type="http://schemas.openxmlformats.org/officeDocument/2006/relationships/image" Target="../media/image11.png" /><Relationship Id="rId3" Type="http://schemas.openxmlformats.org/officeDocument/2006/relationships/image" Target="../media/image7.png" /><Relationship Id="rId4" Type="http://schemas.openxmlformats.org/officeDocument/2006/relationships/image" Target="../media/image5.png" /><Relationship Id="rId5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正方形/長方形 28"/>
          <p:cNvSpPr/>
          <p:nvPr/>
        </p:nvSpPr>
        <p:spPr>
          <a:xfrm>
            <a:off x="459533" y="1126362"/>
            <a:ext cx="5996449" cy="2999929"/>
          </a:xfrm>
          <a:prstGeom prst="rect">
            <a:avLst/>
          </a:prstGeom>
          <a:gradFill>
            <a:gsLst>
              <a:gs pos="0">
                <a:srgbClr val="FFD685"/>
              </a:gs>
              <a:gs pos="34000">
                <a:srgbClr val="FFFEC2"/>
              </a:gs>
              <a:gs pos="66000">
                <a:srgbClr val="FFFEC2"/>
              </a:gs>
              <a:gs pos="100000">
                <a:srgbClr val="DCFF97"/>
              </a:gs>
            </a:gsLst>
            <a:lin ang="5400000" scaled="0"/>
            <a:tileRect/>
          </a:gradFill>
          <a:ln w="15875">
            <a:noFill/>
          </a:ln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altLang="ja-JP" sz="2400" b="1" cap="none" spc="0" dirty="0" smtClean="0">
              <a:ln w="25400">
                <a:solidFill>
                  <a:schemeClr val="accent6">
                    <a:lumMod val="75000"/>
                  </a:schemeClr>
                </a:solidFill>
              </a:ln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cap="none" spc="0" dirty="0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endParaRPr lang="en-US" altLang="ja-JP" sz="3200" b="1" dirty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b="1" cap="none" spc="0" dirty="0" smtClean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cap="none" spc="0" dirty="0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手話教室の</a:t>
            </a:r>
            <a:r>
              <a:rPr lang="ja-JP" altLang="en-US" sz="3200" b="1" cap="none" spc="0" dirty="0" err="1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</a:t>
            </a:r>
            <a:r>
              <a:rPr lang="ja-JP" altLang="en-US" sz="3200" b="1" cap="none" spc="0" dirty="0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あんない</a:t>
            </a:r>
            <a:endParaRPr lang="en-US" altLang="ja-JP" sz="3200" b="1" cap="none" spc="0" dirty="0" smtClean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900" b="1" dirty="0" smtClean="0">
              <a:ln w="25400"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n w="25400"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あいさつや自己紹介など</a:t>
            </a:r>
            <a:endParaRPr lang="en-US" altLang="ja-JP" sz="1600" b="1" dirty="0" smtClean="0">
              <a:ln w="25400"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n w="25400"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簡単な手話を体験してみませんか？</a:t>
            </a:r>
            <a:endParaRPr lang="en-US" altLang="ja-JP" sz="1600" b="1" dirty="0" smtClean="0">
              <a:ln w="25400"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800" b="1" dirty="0" smtClean="0">
              <a:ln w="25400"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dirty="0" smtClean="0">
                <a:ln w="25400"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err="1" smtClean="0">
                <a:ln w="25400"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ろうの</a:t>
            </a:r>
            <a:r>
              <a:rPr lang="ja-JP" altLang="en-US" sz="1400" dirty="0" smtClean="0">
                <a:ln w="25400"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方と交流したい！　手話を覚えたい！</a:t>
            </a:r>
            <a:endParaRPr lang="en-US" altLang="ja-JP" sz="1400" dirty="0" smtClean="0">
              <a:ln w="25400"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dirty="0" smtClean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手話初心者の方</a:t>
            </a:r>
            <a:r>
              <a:rPr lang="ja-JP" altLang="en-US" sz="1400" dirty="0" smtClean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、是非ご参加ください。</a:t>
            </a:r>
            <a:endParaRPr lang="en-US" altLang="ja-JP" sz="1400" dirty="0" smtClean="0">
              <a:ln w="2540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13" name="図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33160" y="4733389"/>
            <a:ext cx="4249194" cy="2270014"/>
          </a:xfrm>
          <a:prstGeom prst="rect">
            <a:avLst/>
          </a:prstGeom>
        </p:spPr>
      </p:pic>
      <p:pic>
        <p:nvPicPr>
          <p:cNvPr id="1114" name="図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337" y="7812000"/>
            <a:ext cx="1044237" cy="1044237"/>
          </a:xfrm>
          <a:prstGeom prst="rect">
            <a:avLst/>
          </a:prstGeom>
        </p:spPr>
      </p:pic>
      <p:sp>
        <p:nvSpPr>
          <p:cNvPr id="1115" name="角丸四角形 41"/>
          <p:cNvSpPr/>
          <p:nvPr/>
        </p:nvSpPr>
        <p:spPr>
          <a:xfrm>
            <a:off x="857395" y="5320264"/>
            <a:ext cx="5266045" cy="1263191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0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横手会場</a:t>
            </a:r>
            <a:endParaRPr lang="en-US" altLang="ja-JP" sz="2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endParaRPr lang="en-US" altLang="ja-JP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　時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lvl="0" algn="ctr"/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令和５年</a:t>
            </a:r>
            <a:r>
              <a:rPr lang="en-US" altLang="ja-JP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:00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16:00</a:t>
            </a:r>
            <a:endParaRPr lang="en-US" altLang="ja-JP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　所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lvl="0" algn="ctr"/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横手市交流センターY</a:t>
            </a:r>
            <a:r>
              <a:rPr lang="ja-JP" altLang="en-US" sz="1400" baseline="30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ぷらざ</a:t>
            </a:r>
            <a:endParaRPr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横手市駅前町1番21号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endParaRPr lang="ja-JP" altLang="en-US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6" name="テキスト ボックス 121"/>
          <p:cNvSpPr txBox="1"/>
          <p:nvPr/>
        </p:nvSpPr>
        <p:spPr>
          <a:xfrm>
            <a:off x="1382619" y="7041248"/>
            <a:ext cx="4999668" cy="1814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先着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1０</a:t>
            </a:r>
            <a:r>
              <a:rPr lang="ja-JP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</a:t>
            </a:r>
            <a:r>
              <a:rPr lang="ja-JP" altLang="en-US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です！</a:t>
            </a:r>
            <a:endParaRPr lang="en-US" altLang="ja-JP" sz="16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手話教室は事前の申込みが必要です。申込方法は裏面をご覧ください。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以下の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あらかじめご了承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①新型コロナウイルス感染症の発生状況によっては、直前での中止の　　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可能性もあ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ること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②手話では、口の動きや表情が言葉を読み取る際に重要になるため、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教室中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はマスクを外すこともあること。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7" name="円/楕円 8"/>
          <p:cNvSpPr/>
          <p:nvPr/>
        </p:nvSpPr>
        <p:spPr>
          <a:xfrm rot="20739781">
            <a:off x="313911" y="726683"/>
            <a:ext cx="1239790" cy="101847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秋田県</a:t>
            </a:r>
            <a:endParaRPr kumimoji="1" lang="en-US" altLang="ja-JP" b="1" dirty="0" smtClean="0">
              <a:solidFill>
                <a:schemeClr val="tx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b="1" dirty="0" smtClean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主催</a:t>
            </a:r>
            <a:endParaRPr kumimoji="1" lang="ja-JP" altLang="en-US" b="1" dirty="0">
              <a:solidFill>
                <a:schemeClr val="tx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8" name="テキスト ボックス 24"/>
          <p:cNvSpPr txBox="1"/>
          <p:nvPr/>
        </p:nvSpPr>
        <p:spPr>
          <a:xfrm>
            <a:off x="4825777" y="4219741"/>
            <a:ext cx="166584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50" dirty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会場までの交通費等</a:t>
            </a:r>
            <a:r>
              <a:rPr lang="ja-JP" altLang="en-US" sz="1050" dirty="0" smtClean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endParaRPr lang="en-US" altLang="ja-JP" sz="1050" dirty="0" smtClean="0">
              <a:ln w="2540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自己</a:t>
            </a:r>
            <a:r>
              <a:rPr lang="ja-JP" altLang="en-US" sz="1050" dirty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負担となります</a:t>
            </a:r>
            <a:r>
              <a:rPr lang="ja-JP" altLang="en-US" sz="1050" dirty="0" smtClean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050" dirty="0">
              <a:ln w="2540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19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551" y="4635239"/>
            <a:ext cx="574446" cy="595509"/>
          </a:xfrm>
          <a:prstGeom prst="rect">
            <a:avLst/>
          </a:prstGeom>
        </p:spPr>
      </p:pic>
      <p:pic>
        <p:nvPicPr>
          <p:cNvPr id="1120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2354" y="5320264"/>
            <a:ext cx="559292" cy="550414"/>
          </a:xfrm>
          <a:prstGeom prst="rect">
            <a:avLst/>
          </a:prstGeom>
        </p:spPr>
      </p:pic>
      <p:pic>
        <p:nvPicPr>
          <p:cNvPr id="1121" name="図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1646" y="4812259"/>
            <a:ext cx="349972" cy="723018"/>
          </a:xfrm>
          <a:prstGeom prst="rect">
            <a:avLst/>
          </a:prstGeom>
        </p:spPr>
      </p:pic>
      <p:grpSp>
        <p:nvGrpSpPr>
          <p:cNvPr id="1122" name="グループ化 25"/>
          <p:cNvGrpSpPr/>
          <p:nvPr/>
        </p:nvGrpSpPr>
        <p:grpSpPr>
          <a:xfrm rot="845663">
            <a:off x="4280414" y="317183"/>
            <a:ext cx="2233615" cy="1837148"/>
            <a:chOff x="4723470" y="3466154"/>
            <a:chExt cx="2233615" cy="1837148"/>
          </a:xfrm>
        </p:grpSpPr>
        <p:pic>
          <p:nvPicPr>
            <p:cNvPr id="1123" name="図 2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723470" y="3466154"/>
              <a:ext cx="2233615" cy="1837148"/>
            </a:xfrm>
            <a:prstGeom prst="rect">
              <a:avLst/>
            </a:prstGeom>
          </p:spPr>
        </p:pic>
        <p:sp>
          <p:nvSpPr>
            <p:cNvPr id="1124" name="テキスト ボックス 23"/>
            <p:cNvSpPr txBox="1"/>
            <p:nvPr/>
          </p:nvSpPr>
          <p:spPr>
            <a:xfrm>
              <a:off x="5170554" y="3816598"/>
              <a:ext cx="1409583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参加費、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テキスト代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20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無料！</a:t>
              </a:r>
              <a:endPara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pic>
        <p:nvPicPr>
          <p:cNvPr id="1125" name="図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9474" y="6418990"/>
            <a:ext cx="531300" cy="585670"/>
          </a:xfrm>
          <a:prstGeom prst="rect">
            <a:avLst/>
          </a:prstGeom>
        </p:spPr>
      </p:pic>
      <p:pic>
        <p:nvPicPr>
          <p:cNvPr id="1126" name="図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2439" y="5791648"/>
            <a:ext cx="530721" cy="589008"/>
          </a:xfrm>
          <a:prstGeom prst="rect">
            <a:avLst/>
          </a:prstGeom>
        </p:spPr>
      </p:pic>
      <p:pic>
        <p:nvPicPr>
          <p:cNvPr id="1127" name="図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5837" y="5230748"/>
            <a:ext cx="429618" cy="609058"/>
          </a:xfrm>
          <a:prstGeom prst="rect">
            <a:avLst/>
          </a:prstGeom>
        </p:spPr>
      </p:pic>
      <p:pic>
        <p:nvPicPr>
          <p:cNvPr id="1128" name="図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41646" y="5870678"/>
            <a:ext cx="381691" cy="596592"/>
          </a:xfrm>
          <a:prstGeom prst="rect">
            <a:avLst/>
          </a:prstGeom>
        </p:spPr>
      </p:pic>
      <p:pic>
        <p:nvPicPr>
          <p:cNvPr id="1129" name="図 1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03981" y="6380656"/>
            <a:ext cx="668799" cy="624004"/>
          </a:xfrm>
          <a:prstGeom prst="rect">
            <a:avLst/>
          </a:prstGeom>
        </p:spPr>
      </p:pic>
      <p:pic>
        <p:nvPicPr>
          <p:cNvPr id="1130" name="図 2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048725" y="1275150"/>
            <a:ext cx="2670674" cy="91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06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テキスト ボックス 25"/>
          <p:cNvSpPr txBox="1"/>
          <p:nvPr/>
        </p:nvSpPr>
        <p:spPr>
          <a:xfrm>
            <a:off x="1868309" y="222335"/>
            <a:ext cx="3168351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手話教室　申込用紙</a:t>
            </a:r>
            <a:endParaRPr kumimoji="1" lang="ja-JP" altLang="en-US" sz="24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136" name="テキスト ボックス 16"/>
          <p:cNvSpPr txBox="1"/>
          <p:nvPr/>
        </p:nvSpPr>
        <p:spPr>
          <a:xfrm>
            <a:off x="295275" y="828000"/>
            <a:ext cx="6223907" cy="2322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秋田県内にお住まいで手話に関心のある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方はどなたでもお申し込みできます。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お申込み方法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電話で申し込む場合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①氏名 ②年齢 ③住所 ④連絡先（電話番号など）⑤職業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⑥その他連絡事項をお伝えください。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3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ＦＡＸで申し込む場合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下記の項目をご記入のうえ、以下のFAX番号へお申し込みください。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（この用紙をそのままお送りください。）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メール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申し込む場合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下記の項目をご入力のうえ、次のメールアドレスへお申し込みください。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（メールアドレス：　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hiraka-we@pref.akita.lg.jp　（平鹿地域振興局福祉環境部）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1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ja-JP" altLang="en-US" sz="11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定員超過などやむを得ず参加をお断りする場合に限り、福祉環境部から連絡いたします。</a:t>
            </a:r>
            <a:endParaRPr lang="en-US" altLang="ja-JP" sz="11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137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840258"/>
              </p:ext>
            </p:extLst>
          </p:nvPr>
        </p:nvGraphicFramePr>
        <p:xfrm>
          <a:off x="301383" y="3276000"/>
          <a:ext cx="6199107" cy="3173967"/>
        </p:xfrm>
        <a:graphic>
          <a:graphicData uri="http://schemas.openxmlformats.org/drawingml/2006/table">
            <a:tbl>
              <a:tblPr firstCol="1">
                <a:tableStyleId>{5DA37D80-6434-44D0-A028-1B22A696006F}</a:tableStyleId>
              </a:tblPr>
              <a:tblGrid>
                <a:gridCol w="1188627"/>
                <a:gridCol w="2772595"/>
                <a:gridCol w="2237885"/>
              </a:tblGrid>
              <a:tr h="23929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（ふりがな）</a:t>
                      </a:r>
                      <a:endParaRPr kumimoji="1" lang="en-US" altLang="ja-JP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　名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年齢</a:t>
                      </a:r>
                      <a:endParaRPr kumimoji="1" lang="en-US" altLang="ja-JP" sz="11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１０歳未満・１０代</a:t>
                      </a:r>
                      <a:r>
                        <a:rPr kumimoji="1" lang="ja-JP" altLang="en-US" sz="11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２０代・</a:t>
                      </a:r>
                      <a:endParaRPr kumimoji="1" lang="en-US" altLang="ja-JP" sz="1100" baseline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３０代・４０代・５０代・</a:t>
                      </a:r>
                      <a:endParaRPr kumimoji="1" lang="en-US" altLang="ja-JP" sz="1100" baseline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６０代・７０代・８０代以上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5055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373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住　所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（〒　　　－　　　　　）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en-US" altLang="ja-JP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連絡先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</a:t>
                      </a:r>
                      <a:r>
                        <a:rPr kumimoji="1" lang="ja-JP" altLang="en-US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</a:t>
                      </a:r>
                      <a:r>
                        <a:rPr kumimoji="1" lang="ja-JP" altLang="en-US" sz="14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</a:t>
                      </a:r>
                      <a:r>
                        <a:rPr kumimoji="1" lang="en-US" altLang="ja-JP" sz="14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FAX</a:t>
                      </a:r>
                      <a:endParaRPr kumimoji="1" lang="en-US" altLang="ja-JP" sz="7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E-mail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554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　業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会社員　・　自営業　・　公務員　・　学生　・　主婦　・　その他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462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備　考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（連絡事項など）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38" name="テキスト ボックス 19"/>
          <p:cNvSpPr txBox="1"/>
          <p:nvPr/>
        </p:nvSpPr>
        <p:spPr>
          <a:xfrm>
            <a:off x="299523" y="6562056"/>
            <a:ext cx="6200845" cy="2607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記載された個人情報は手話教室実施のためにのみ使用し、その他の目的には使用いたしません。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39" name="テキスト ボックス 20"/>
          <p:cNvSpPr txBox="1"/>
          <p:nvPr/>
        </p:nvSpPr>
        <p:spPr>
          <a:xfrm>
            <a:off x="295275" y="7144435"/>
            <a:ext cx="1909936" cy="276999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申込み先・お問合せ先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40" name="テキスト ボックス 21"/>
          <p:cNvSpPr txBox="1"/>
          <p:nvPr/>
        </p:nvSpPr>
        <p:spPr>
          <a:xfrm>
            <a:off x="456205" y="7650825"/>
            <a:ext cx="4969945" cy="96860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【横手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会場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定員になり次第、締切となります</a:t>
            </a:r>
            <a:endParaRPr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1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平鹿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地域振興局 福祉環境部 企画福祉課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 0182-45-6137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 0182-32-3389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41" name="図 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95781" y="7357680"/>
            <a:ext cx="574446" cy="595509"/>
          </a:xfrm>
          <a:prstGeom prst="rect">
            <a:avLst/>
          </a:prstGeom>
        </p:spPr>
      </p:pic>
      <p:pic>
        <p:nvPicPr>
          <p:cNvPr id="1142" name="図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0518" y="8115959"/>
            <a:ext cx="668799" cy="624004"/>
          </a:xfrm>
          <a:prstGeom prst="rect">
            <a:avLst/>
          </a:prstGeom>
        </p:spPr>
      </p:pic>
      <p:pic>
        <p:nvPicPr>
          <p:cNvPr id="1143" name="図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8927" y="8135126"/>
            <a:ext cx="531300" cy="585670"/>
          </a:xfrm>
          <a:prstGeom prst="rect">
            <a:avLst/>
          </a:prstGeom>
        </p:spPr>
      </p:pic>
      <p:pic>
        <p:nvPicPr>
          <p:cNvPr id="1144" name="図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9931" y="7357680"/>
            <a:ext cx="349972" cy="72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80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3015</TotalTime>
  <Words>130</Words>
  <Application>JUST Focus</Application>
  <Paragraphs>62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4.1.7</AppVersion>
  <PresentationFormat>ユーザー設定</PresentationFormat>
  <Slides>2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高杉　賢吾</dc:creator>
  <cp:lastModifiedBy>三保　憲治</cp:lastModifiedBy>
  <cp:lastPrinted>2017-11-02T08:13:59Z</cp:lastPrinted>
  <dcterms:created xsi:type="dcterms:W3CDTF">2014-01-16T02:27:23Z</dcterms:created>
  <dcterms:modified xsi:type="dcterms:W3CDTF">2023-10-12T05:29:08Z</dcterms:modified>
  <cp:revision>329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