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144000" type="screen4x3"/>
  <p:notesSz cx="6742113" cy="98758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BC6"/>
    <a:srgbClr val="FFFF99"/>
    <a:srgbClr val="FFCC66"/>
    <a:srgbClr val="FFFEC2"/>
    <a:srgbClr val="FFFF66"/>
    <a:srgbClr val="FF0066"/>
    <a:srgbClr val="003366"/>
    <a:srgbClr val="FFD685"/>
    <a:srgbClr val="FF7C80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70"/>
    <p:restoredTop sz="95070" autoAdjust="0"/>
  </p:normalViewPr>
  <p:slideViewPr>
    <p:cSldViewPr>
      <p:cViewPr varScale="1">
        <p:scale>
          <a:sx n="53" d="100"/>
          <a:sy n="53" d="100"/>
        </p:scale>
        <p:origin x="2196" y="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8"/>
            <a:ext cx="2921220" cy="494418"/>
          </a:xfrm>
          <a:prstGeom prst="rect">
            <a:avLst/>
          </a:prstGeom>
        </p:spPr>
        <p:txBody>
          <a:bodyPr vert="horz" lIns="89783" tIns="44892" rIns="89783" bIns="44892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1108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9343" y="8"/>
            <a:ext cx="2921220" cy="494418"/>
          </a:xfrm>
          <a:prstGeom prst="rect">
            <a:avLst/>
          </a:prstGeom>
        </p:spPr>
        <p:txBody>
          <a:bodyPr vert="horz" lIns="89783" tIns="44892" rIns="89783" bIns="44892" rtlCol="0"/>
          <a:lstStyle>
            <a:lvl1pPr algn="r">
              <a:defRPr sz="1100"/>
            </a:lvl1pPr>
          </a:lstStyle>
          <a:p>
            <a:fld id="{133FA45C-481A-4715-B502-91C417C61F01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109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379863"/>
            <a:ext cx="2921220" cy="494418"/>
          </a:xfrm>
          <a:prstGeom prst="rect">
            <a:avLst/>
          </a:prstGeom>
        </p:spPr>
        <p:txBody>
          <a:bodyPr vert="horz" lIns="89783" tIns="44892" rIns="89783" bIns="44892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1110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9343" y="9379863"/>
            <a:ext cx="2921220" cy="494418"/>
          </a:xfrm>
          <a:prstGeom prst="rect">
            <a:avLst/>
          </a:prstGeom>
        </p:spPr>
        <p:txBody>
          <a:bodyPr vert="horz" lIns="89783" tIns="44892" rIns="89783" bIns="44892" rtlCol="0" anchor="b"/>
          <a:lstStyle>
            <a:lvl1pPr algn="r">
              <a:defRPr sz="1100"/>
            </a:lvl1pPr>
          </a:lstStyle>
          <a:p>
            <a:fld id="{B67F7EBA-D702-451A-92BD-0F0FEC612D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101258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8"/>
            <a:ext cx="2921220" cy="494418"/>
          </a:xfrm>
          <a:prstGeom prst="rect">
            <a:avLst/>
          </a:prstGeom>
        </p:spPr>
        <p:txBody>
          <a:bodyPr vert="horz" lIns="89783" tIns="44892" rIns="89783" bIns="44892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9343" y="8"/>
            <a:ext cx="2921220" cy="494418"/>
          </a:xfrm>
          <a:prstGeom prst="rect">
            <a:avLst/>
          </a:prstGeom>
        </p:spPr>
        <p:txBody>
          <a:bodyPr vert="horz" lIns="89783" tIns="44892" rIns="89783" bIns="44892" rtlCol="0"/>
          <a:lstStyle>
            <a:lvl1pPr algn="r">
              <a:defRPr sz="1100"/>
            </a:lvl1pPr>
          </a:lstStyle>
          <a:p>
            <a:fld id="{E2C71D6E-8036-4290-A226-00EC66520AC3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982788" y="741363"/>
            <a:ext cx="2776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783" tIns="44892" rIns="89783" bIns="44892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4" y="4690716"/>
            <a:ext cx="5393380" cy="4445066"/>
          </a:xfrm>
          <a:prstGeom prst="rect">
            <a:avLst/>
          </a:prstGeom>
        </p:spPr>
        <p:txBody>
          <a:bodyPr vert="horz" lIns="89783" tIns="44892" rIns="89783" bIns="4489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379863"/>
            <a:ext cx="2921220" cy="494418"/>
          </a:xfrm>
          <a:prstGeom prst="rect">
            <a:avLst/>
          </a:prstGeom>
        </p:spPr>
        <p:txBody>
          <a:bodyPr vert="horz" lIns="89783" tIns="44892" rIns="89783" bIns="44892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9343" y="9379863"/>
            <a:ext cx="2921220" cy="494418"/>
          </a:xfrm>
          <a:prstGeom prst="rect">
            <a:avLst/>
          </a:prstGeom>
        </p:spPr>
        <p:txBody>
          <a:bodyPr vert="horz" lIns="89783" tIns="44892" rIns="89783" bIns="44892" rtlCol="0" anchor="b"/>
          <a:lstStyle>
            <a:lvl1pPr algn="r">
              <a:defRPr sz="1100"/>
            </a:lvl1pPr>
          </a:lstStyle>
          <a:p>
            <a:fld id="{F75FF635-1B69-47F2-A443-B4495DE501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56547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13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6255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103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3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89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0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91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95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96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97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38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40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44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04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4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50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1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2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53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5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058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59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060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61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62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66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67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71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75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76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077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78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82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1083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1084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85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1026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1028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正方形/長方形 28"/>
          <p:cNvSpPr/>
          <p:nvPr/>
        </p:nvSpPr>
        <p:spPr>
          <a:xfrm>
            <a:off x="495171" y="521997"/>
            <a:ext cx="5996449" cy="3738592"/>
          </a:xfrm>
          <a:prstGeom prst="rect">
            <a:avLst/>
          </a:prstGeom>
          <a:gradFill>
            <a:gsLst>
              <a:gs pos="0">
                <a:srgbClr val="FFD685"/>
              </a:gs>
              <a:gs pos="34000">
                <a:srgbClr val="FFFEC2"/>
              </a:gs>
              <a:gs pos="66000">
                <a:srgbClr val="FFFEC2"/>
              </a:gs>
              <a:gs pos="100000">
                <a:srgbClr val="DCFF97"/>
              </a:gs>
            </a:gsLst>
            <a:lin ang="5400000" scaled="0"/>
            <a:tileRect/>
          </a:gradFill>
          <a:ln w="15875">
            <a:noFill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altLang="ja-JP" sz="2400" b="1" cap="none" spc="0" dirty="0">
              <a:ln w="25400">
                <a:solidFill>
                  <a:schemeClr val="accent6">
                    <a:lumMod val="75000"/>
                  </a:schemeClr>
                </a:solidFill>
              </a:ln>
              <a:solidFill>
                <a:srgbClr val="FFFF00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r>
              <a:rPr lang="ja-JP" altLang="en-US" sz="3200" b="1" cap="none" spc="0" dirty="0">
                <a:ln w="25400">
                  <a:solidFill>
                    <a:srgbClr val="FF0066"/>
                  </a:solidFill>
                </a:ln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endParaRPr lang="en-US" altLang="ja-JP" sz="3200" b="1" dirty="0">
              <a:ln w="25400">
                <a:solidFill>
                  <a:srgbClr val="FF0066"/>
                </a:solidFill>
              </a:ln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endParaRPr lang="en-US" altLang="ja-JP" sz="2000" b="1" cap="none" spc="0" dirty="0">
              <a:ln w="25400">
                <a:solidFill>
                  <a:srgbClr val="FF0066"/>
                </a:solidFill>
              </a:ln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endParaRPr lang="ja-JP" altLang="en-US" sz="4000" b="1" cap="none" spc="0" dirty="0">
              <a:ln w="25400">
                <a:solidFill>
                  <a:srgbClr val="FF0066"/>
                </a:solidFill>
              </a:ln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4000" b="1" cap="none" spc="0" dirty="0">
                <a:ln w="25400">
                  <a:solidFill>
                    <a:srgbClr val="FF0066"/>
                  </a:solidFill>
                </a:ln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手話教室の</a:t>
            </a:r>
            <a:r>
              <a:rPr lang="ja-JP" altLang="en-US" sz="4000" b="1" cap="none" spc="0" dirty="0" err="1">
                <a:ln w="25400">
                  <a:solidFill>
                    <a:srgbClr val="FF0066"/>
                  </a:solidFill>
                </a:ln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</a:t>
            </a:r>
            <a:r>
              <a:rPr lang="ja-JP" altLang="en-US" sz="4000" b="1" cap="none" spc="0" dirty="0">
                <a:ln w="25400">
                  <a:solidFill>
                    <a:srgbClr val="FF0066"/>
                  </a:solidFill>
                </a:ln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あんない</a:t>
            </a:r>
            <a:endParaRPr lang="en-US" altLang="ja-JP" sz="4000" b="1" cap="none" spc="0" dirty="0">
              <a:ln w="25400">
                <a:solidFill>
                  <a:srgbClr val="FF0066"/>
                </a:solidFill>
              </a:ln>
              <a:solidFill>
                <a:schemeClr val="bg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900" b="1" dirty="0">
              <a:ln w="25400">
                <a:noFill/>
              </a:ln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600" b="1" dirty="0">
                <a:ln w="25400">
                  <a:noFill/>
                </a:ln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あいさつや自己紹介など</a:t>
            </a:r>
            <a:endParaRPr lang="en-US" altLang="ja-JP" sz="1600" b="1" dirty="0">
              <a:ln w="25400">
                <a:noFill/>
              </a:ln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600" b="1" dirty="0">
                <a:ln w="25400">
                  <a:noFill/>
                </a:ln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簡単な手話を体験してみませんか？</a:t>
            </a:r>
            <a:endParaRPr lang="en-US" altLang="ja-JP" sz="1600" b="1" dirty="0">
              <a:ln w="25400">
                <a:noFill/>
              </a:ln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800" b="1" dirty="0">
              <a:ln w="25400">
                <a:noFill/>
              </a:ln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400" dirty="0">
                <a:ln w="25400">
                  <a:noFill/>
                </a:ln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err="1">
                <a:ln w="25400">
                  <a:noFill/>
                </a:ln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ろうの</a:t>
            </a:r>
            <a:r>
              <a:rPr lang="ja-JP" altLang="en-US" sz="1400" dirty="0">
                <a:ln w="25400">
                  <a:noFill/>
                </a:ln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方と交流したい！　手話を覚えたい！</a:t>
            </a:r>
            <a:endParaRPr lang="en-US" altLang="ja-JP" sz="1400" dirty="0">
              <a:ln w="25400">
                <a:noFill/>
              </a:ln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dirty="0">
                <a:ln w="2540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手話初心者の方</a:t>
            </a:r>
            <a:r>
              <a:rPr lang="ja-JP" altLang="en-US" sz="1400" dirty="0">
                <a:ln w="2540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、是非ご参加ください。</a:t>
            </a:r>
            <a:endParaRPr lang="en-US" altLang="ja-JP" sz="1400" dirty="0">
              <a:ln w="25400">
                <a:noFill/>
              </a:ln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113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2619" y="4400270"/>
            <a:ext cx="4249194" cy="2270014"/>
          </a:xfrm>
          <a:prstGeom prst="rect">
            <a:avLst/>
          </a:prstGeom>
        </p:spPr>
      </p:pic>
      <p:pic>
        <p:nvPicPr>
          <p:cNvPr id="1114" name="図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914" y="7596000"/>
            <a:ext cx="1044237" cy="1044237"/>
          </a:xfrm>
          <a:prstGeom prst="rect">
            <a:avLst/>
          </a:prstGeom>
        </p:spPr>
      </p:pic>
      <p:sp>
        <p:nvSpPr>
          <p:cNvPr id="1115" name="角丸四角形 41"/>
          <p:cNvSpPr/>
          <p:nvPr/>
        </p:nvSpPr>
        <p:spPr>
          <a:xfrm>
            <a:off x="1639594" y="4621570"/>
            <a:ext cx="3735244" cy="2043845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en-US" sz="2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横手会場</a:t>
            </a:r>
            <a:endParaRPr lang="en-US" altLang="ja-JP" sz="28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ctr"/>
            <a:endParaRPr lang="en-US" altLang="ja-JP" sz="11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ctr"/>
            <a:r>
              <a:rPr lang="en-US" altLang="ja-JP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　時</a:t>
            </a:r>
            <a:r>
              <a:rPr lang="en-US" altLang="ja-JP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pPr lvl="0" algn="ctr"/>
            <a:r>
              <a:rPr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</a:t>
            </a:r>
            <a:r>
              <a:rPr lang="en-US" altLang="ja-JP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</a:t>
            </a:r>
            <a:r>
              <a:rPr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en-US" altLang="ja-JP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26</a:t>
            </a:r>
            <a:r>
              <a:rPr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日（水）</a:t>
            </a:r>
            <a:r>
              <a:rPr lang="en-US" altLang="ja-JP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13:30</a:t>
            </a: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lang="en-US" altLang="ja-JP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15:00</a:t>
            </a:r>
          </a:p>
          <a:p>
            <a:pPr lvl="0" algn="ctr"/>
            <a:endParaRPr lang="en-US" altLang="ja-JP" sz="8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ctr"/>
            <a:r>
              <a:rPr lang="en-US" altLang="ja-JP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場　所</a:t>
            </a:r>
            <a:r>
              <a:rPr lang="en-US" altLang="ja-JP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pPr lvl="0" algn="ctr"/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平鹿地域振興局福祉環境部研修室</a:t>
            </a:r>
            <a:endParaRPr lang="en-US" altLang="ja-JP" sz="1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ctr"/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（横手市旭川</a:t>
            </a:r>
            <a:r>
              <a:rPr lang="en-US" altLang="ja-JP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ja-JP" altLang="en-US" sz="1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丁目</a:t>
            </a:r>
            <a:r>
              <a:rPr lang="en-US" altLang="ja-JP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番</a:t>
            </a:r>
            <a:r>
              <a:rPr lang="en-US" altLang="ja-JP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46</a:t>
            </a:r>
            <a:r>
              <a:rPr lang="ja-JP" altLang="en-US" sz="1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号）</a:t>
            </a:r>
            <a:endParaRPr lang="ja-JP" altLang="en-US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 algn="ctr"/>
            <a:endParaRPr lang="ja-JP" altLang="en-US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16" name="テキスト ボックス 121"/>
          <p:cNvSpPr txBox="1"/>
          <p:nvPr/>
        </p:nvSpPr>
        <p:spPr>
          <a:xfrm>
            <a:off x="1367151" y="6879944"/>
            <a:ext cx="4999668" cy="1799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先着</a:t>
            </a:r>
            <a:r>
              <a:rPr lang="en-US" altLang="ja-JP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1０</a:t>
            </a:r>
            <a:r>
              <a:rPr lang="ja-JP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名</a:t>
            </a:r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です！</a:t>
            </a:r>
            <a:endParaRPr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ja-JP" altLang="en-US" sz="11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2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手話教室は事前の申込みが必要です。申込方法は裏面をご覧ください。</a:t>
            </a:r>
          </a:p>
          <a:p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以下の２点あらかじめご了承ください。</a:t>
            </a:r>
          </a:p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①感染症の発生等により、直前で中止の可能性もあること。</a:t>
            </a:r>
          </a:p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②口の動きや表情が手話では重要になるため、教室中はマスクを外す</a:t>
            </a:r>
          </a:p>
          <a:p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こともあること。</a:t>
            </a:r>
          </a:p>
        </p:txBody>
      </p:sp>
      <p:sp>
        <p:nvSpPr>
          <p:cNvPr id="1117" name="円/楕円 8"/>
          <p:cNvSpPr/>
          <p:nvPr/>
        </p:nvSpPr>
        <p:spPr>
          <a:xfrm rot="20739781">
            <a:off x="426543" y="726683"/>
            <a:ext cx="1239790" cy="1018476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秋田県</a:t>
            </a:r>
            <a:endParaRPr kumimoji="1" lang="en-US" altLang="ja-JP" b="1" dirty="0">
              <a:solidFill>
                <a:schemeClr val="tx2">
                  <a:lumMod val="75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b="1" dirty="0">
                <a:solidFill>
                  <a:schemeClr val="tx2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メイリオ" panose="020B0604030504040204" pitchFamily="50" charset="-128"/>
              </a:rPr>
              <a:t>主催</a:t>
            </a:r>
          </a:p>
        </p:txBody>
      </p:sp>
      <p:sp>
        <p:nvSpPr>
          <p:cNvPr id="1118" name="テキスト ボックス 24"/>
          <p:cNvSpPr txBox="1"/>
          <p:nvPr/>
        </p:nvSpPr>
        <p:spPr>
          <a:xfrm>
            <a:off x="3383843" y="6753432"/>
            <a:ext cx="3001848" cy="2530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ln w="2540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50" dirty="0">
                <a:ln w="25400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会場までの交通費等は自己負担となります。</a:t>
            </a:r>
            <a:endParaRPr lang="en-US" altLang="ja-JP" sz="1050" dirty="0">
              <a:ln w="25400">
                <a:noFill/>
              </a:ln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119" name="図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3128" y="4323237"/>
            <a:ext cx="574446" cy="595509"/>
          </a:xfrm>
          <a:prstGeom prst="rect">
            <a:avLst/>
          </a:prstGeom>
        </p:spPr>
      </p:pic>
      <p:pic>
        <p:nvPicPr>
          <p:cNvPr id="1120" name="図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82354" y="4831242"/>
            <a:ext cx="559292" cy="550414"/>
          </a:xfrm>
          <a:prstGeom prst="rect">
            <a:avLst/>
          </a:prstGeom>
        </p:spPr>
      </p:pic>
      <p:pic>
        <p:nvPicPr>
          <p:cNvPr id="1121" name="図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1646" y="4323237"/>
            <a:ext cx="349972" cy="723018"/>
          </a:xfrm>
          <a:prstGeom prst="rect">
            <a:avLst/>
          </a:prstGeom>
        </p:spPr>
      </p:pic>
      <p:grpSp>
        <p:nvGrpSpPr>
          <p:cNvPr id="1122" name="グループ化 25"/>
          <p:cNvGrpSpPr/>
          <p:nvPr/>
        </p:nvGrpSpPr>
        <p:grpSpPr>
          <a:xfrm rot="845663">
            <a:off x="4280414" y="317183"/>
            <a:ext cx="2233615" cy="1837148"/>
            <a:chOff x="4723470" y="3466154"/>
            <a:chExt cx="2233615" cy="1837148"/>
          </a:xfrm>
        </p:grpSpPr>
        <p:pic>
          <p:nvPicPr>
            <p:cNvPr id="1123" name="図 22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723470" y="3466154"/>
              <a:ext cx="2233615" cy="1837148"/>
            </a:xfrm>
            <a:prstGeom prst="rect">
              <a:avLst/>
            </a:prstGeom>
          </p:spPr>
        </p:pic>
        <p:sp>
          <p:nvSpPr>
            <p:cNvPr id="1124" name="テキスト ボックス 23"/>
            <p:cNvSpPr txBox="1"/>
            <p:nvPr/>
          </p:nvSpPr>
          <p:spPr>
            <a:xfrm>
              <a:off x="5170554" y="3816598"/>
              <a:ext cx="1409583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参加費、</a:t>
              </a:r>
              <a:endPara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テキスト代</a:t>
              </a:r>
              <a:endParaRPr kumimoji="1" lang="en-US" altLang="ja-JP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algn="ctr"/>
              <a:r>
                <a:rPr lang="ja-JP" altLang="en-US" sz="20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無料！</a:t>
              </a:r>
              <a:endParaRPr kumimoji="1"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pic>
        <p:nvPicPr>
          <p:cNvPr id="1125" name="図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9051" y="6079745"/>
            <a:ext cx="531300" cy="585670"/>
          </a:xfrm>
          <a:prstGeom prst="rect">
            <a:avLst/>
          </a:prstGeom>
        </p:spPr>
      </p:pic>
      <p:pic>
        <p:nvPicPr>
          <p:cNvPr id="1126" name="図 1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45032" y="5389241"/>
            <a:ext cx="530721" cy="589008"/>
          </a:xfrm>
          <a:prstGeom prst="rect">
            <a:avLst/>
          </a:prstGeom>
        </p:spPr>
      </p:pic>
      <p:pic>
        <p:nvPicPr>
          <p:cNvPr id="1127" name="図 1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15414" y="4918746"/>
            <a:ext cx="429618" cy="609058"/>
          </a:xfrm>
          <a:prstGeom prst="rect">
            <a:avLst/>
          </a:prstGeom>
        </p:spPr>
      </p:pic>
      <p:pic>
        <p:nvPicPr>
          <p:cNvPr id="1128" name="図 1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41646" y="5449689"/>
            <a:ext cx="381691" cy="596592"/>
          </a:xfrm>
          <a:prstGeom prst="rect">
            <a:avLst/>
          </a:prstGeom>
        </p:spPr>
      </p:pic>
      <p:pic>
        <p:nvPicPr>
          <p:cNvPr id="1129" name="図 1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583768" y="6046280"/>
            <a:ext cx="668799" cy="624004"/>
          </a:xfrm>
          <a:prstGeom prst="rect">
            <a:avLst/>
          </a:prstGeom>
        </p:spPr>
      </p:pic>
      <p:pic>
        <p:nvPicPr>
          <p:cNvPr id="1130" name="図 2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048725" y="1068632"/>
            <a:ext cx="2670674" cy="911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066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" name="テキスト ボックス 25"/>
          <p:cNvSpPr txBox="1"/>
          <p:nvPr/>
        </p:nvSpPr>
        <p:spPr>
          <a:xfrm>
            <a:off x="1868309" y="324000"/>
            <a:ext cx="3168351" cy="46166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1"/>
            </a:solidFill>
          </a:ln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手話教室　申込用紙</a:t>
            </a:r>
          </a:p>
        </p:txBody>
      </p:sp>
      <p:sp>
        <p:nvSpPr>
          <p:cNvPr id="1136" name="テキスト ボックス 16"/>
          <p:cNvSpPr txBox="1"/>
          <p:nvPr/>
        </p:nvSpPr>
        <p:spPr>
          <a:xfrm>
            <a:off x="456205" y="900000"/>
            <a:ext cx="6062871" cy="1938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秋田県内にお住まいで、手話に関心のある方はどなたでもお申し込みできます。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6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お申込み方法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＜電話＞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①氏名 ②年齢 ③住所 ④連絡先（電話番号）⑤職業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⑥その他連絡事項をお伝えください。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＜FAX＞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下記の項目にご記入のうえ、この用紙を FAX してください。（FAX：0182-32-3389）</a:t>
            </a: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＜メール＞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下記の項目をご入力のうえ、次のメールアドレスへ送信してください。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（メールアドレス： hiraka-we@pref.akita.lg.jp（平鹿地域振興局福祉環境部））</a:t>
            </a:r>
            <a:endParaRPr lang="en-US" altLang="ja-JP" sz="1100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137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840258"/>
              </p:ext>
            </p:extLst>
          </p:nvPr>
        </p:nvGraphicFramePr>
        <p:xfrm>
          <a:off x="456205" y="2700000"/>
          <a:ext cx="5963110" cy="3172527"/>
        </p:xfrm>
        <a:graphic>
          <a:graphicData uri="http://schemas.openxmlformats.org/drawingml/2006/table">
            <a:tbl>
              <a:tblPr firstCol="1">
                <a:tableStyleId>{5DA37D80-6434-44D0-A028-1B22A696006F}</a:tableStyleId>
              </a:tblPr>
              <a:tblGrid>
                <a:gridCol w="1039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26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929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（ふりがな）</a:t>
                      </a:r>
                      <a:endParaRPr kumimoji="1" lang="en-US" altLang="ja-JP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endParaRPr kumimoji="1" lang="en-US" altLang="ja-JP" sz="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氏　名</a:t>
                      </a:r>
                      <a:endParaRPr kumimoji="1" lang="en-US" altLang="ja-JP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年齢</a:t>
                      </a:r>
                      <a:endParaRPr kumimoji="1" lang="en-US" altLang="ja-JP" sz="11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1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１０歳未満・１０代</a:t>
                      </a:r>
                      <a:r>
                        <a:rPr kumimoji="1" lang="ja-JP" altLang="en-US" sz="1100" baseline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・</a:t>
                      </a:r>
                      <a:r>
                        <a:rPr kumimoji="1" lang="ja-JP" altLang="en-US" sz="11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２０代・</a:t>
                      </a:r>
                      <a:endParaRPr kumimoji="1" lang="en-US" altLang="ja-JP" sz="1100" baseline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100" baseline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３０代・４０代・５０代・</a:t>
                      </a:r>
                      <a:endParaRPr kumimoji="1" lang="en-US" altLang="ja-JP" sz="1100" baseline="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100" baseline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６０代・７０代・８０代以上</a:t>
                      </a:r>
                      <a:endParaRPr kumimoji="1" lang="ja-JP" altLang="en-US" sz="11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51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73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住　所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（〒　　　－　　　　　）</a:t>
                      </a:r>
                      <a:endParaRPr kumimoji="1" lang="en-US" altLang="ja-JP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endParaRPr kumimoji="1" lang="en-US" altLang="ja-JP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連絡先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TEL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　　</a:t>
                      </a:r>
                      <a:r>
                        <a:rPr kumimoji="1" lang="ja-JP" altLang="en-US" sz="1400" baseline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 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</a:t>
                      </a:r>
                      <a:r>
                        <a:rPr kumimoji="1" lang="ja-JP" altLang="en-US" sz="140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</a:t>
                      </a:r>
                      <a:r>
                        <a:rPr kumimoji="1" lang="en-US" altLang="ja-JP" sz="140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FAX</a:t>
                      </a:r>
                      <a:endParaRPr kumimoji="1" lang="en-US" altLang="ja-JP" sz="7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E-mail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4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職　業</a:t>
                      </a:r>
                      <a:endParaRPr kumimoji="1" lang="en-US" altLang="ja-JP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会社員　・　自営業　・　公務員　・　学生　・　主婦　・　その他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62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備　考</a:t>
                      </a:r>
                      <a:endParaRPr kumimoji="1" lang="en-US" altLang="ja-JP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（連絡事項）</a:t>
                      </a: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en-US" altLang="ja-JP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38" name="テキスト ボックス 19"/>
          <p:cNvSpPr txBox="1"/>
          <p:nvPr/>
        </p:nvSpPr>
        <p:spPr>
          <a:xfrm>
            <a:off x="425586" y="6024639"/>
            <a:ext cx="6124111" cy="76854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記載された個人情報は手話教室実施のためにのみ使用し、その他の目的には使用しません。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r>
              <a:rPr lang="ja-JP" altLang="en-US" sz="1100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定員超過で申込みをお断りする場合や教室を中止とする場合に、会場担当から連絡します。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/>
            <a:endParaRPr lang="ja-JP" altLang="en-US" sz="1100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39" name="テキスト ボックス 20"/>
          <p:cNvSpPr txBox="1"/>
          <p:nvPr/>
        </p:nvSpPr>
        <p:spPr>
          <a:xfrm>
            <a:off x="456236" y="7214003"/>
            <a:ext cx="2175098" cy="306884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50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申込み先・お問合せ先</a:t>
            </a:r>
            <a:endParaRPr kumimoji="1"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40" name="テキスト ボックス 21"/>
          <p:cNvSpPr txBox="1"/>
          <p:nvPr/>
        </p:nvSpPr>
        <p:spPr>
          <a:xfrm>
            <a:off x="456192" y="7735463"/>
            <a:ext cx="4687457" cy="799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【横手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会場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endParaRPr lang="en-US" altLang="ja-JP" sz="1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平鹿地域振興局 福祉環境部 企画福祉課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TEL 0182-45-6137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FAX 0182-32-3389</a:t>
            </a:r>
          </a:p>
        </p:txBody>
      </p:sp>
      <p:pic>
        <p:nvPicPr>
          <p:cNvPr id="1141" name="図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2706" y="7207648"/>
            <a:ext cx="574446" cy="595509"/>
          </a:xfrm>
          <a:prstGeom prst="rect">
            <a:avLst/>
          </a:prstGeom>
        </p:spPr>
      </p:pic>
      <p:pic>
        <p:nvPicPr>
          <p:cNvPr id="1142" name="図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0519" y="7902714"/>
            <a:ext cx="668799" cy="624004"/>
          </a:xfrm>
          <a:prstGeom prst="rect">
            <a:avLst/>
          </a:prstGeom>
        </p:spPr>
      </p:pic>
      <p:pic>
        <p:nvPicPr>
          <p:cNvPr id="1143" name="図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8928" y="7921881"/>
            <a:ext cx="531300" cy="585670"/>
          </a:xfrm>
          <a:prstGeom prst="rect">
            <a:avLst/>
          </a:prstGeom>
        </p:spPr>
      </p:pic>
      <p:pic>
        <p:nvPicPr>
          <p:cNvPr id="1144" name="図 3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6296" y="7207648"/>
            <a:ext cx="349972" cy="723018"/>
          </a:xfrm>
          <a:prstGeom prst="rect">
            <a:avLst/>
          </a:prstGeom>
        </p:spPr>
      </p:pic>
      <p:sp>
        <p:nvSpPr>
          <p:cNvPr id="1147" name="テキスト ボックス 34"/>
          <p:cNvSpPr txBox="1"/>
          <p:nvPr/>
        </p:nvSpPr>
        <p:spPr>
          <a:xfrm>
            <a:off x="4167152" y="6732000"/>
            <a:ext cx="2431707" cy="260717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ja-JP" altLang="en-US" sz="11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定員になり次第、締切となります。</a:t>
            </a:r>
            <a:endParaRPr lang="ja-JP" altLang="en-US" sz="1100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148" name="図 3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88597" y="7278445"/>
            <a:ext cx="530721" cy="589008"/>
          </a:xfrm>
          <a:prstGeom prst="rect">
            <a:avLst/>
          </a:prstGeom>
        </p:spPr>
      </p:pic>
      <p:pic>
        <p:nvPicPr>
          <p:cNvPr id="1149" name="図 3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13733" y="7270861"/>
            <a:ext cx="381691" cy="596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802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3021</TotalTime>
  <Words>418</Words>
  <Application>Microsoft Office PowerPoint</Application>
  <PresentationFormat>画面に合わせる (4:3)</PresentationFormat>
  <Paragraphs>69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ＤＦ特太ゴシック体</vt:lpstr>
      <vt:lpstr>HGP創英角ﾎﾟｯﾌﾟ体</vt:lpstr>
      <vt:lpstr>HG丸ｺﾞｼｯｸM-PRO</vt:lpstr>
      <vt:lpstr>メイリオ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高杉　賢吾</dc:creator>
  <cp:lastModifiedBy>鈴木　秀隆</cp:lastModifiedBy>
  <cp:revision>335</cp:revision>
  <cp:lastPrinted>2025-09-18T01:06:53Z</cp:lastPrinted>
  <dcterms:created xsi:type="dcterms:W3CDTF">2014-01-16T02:27:23Z</dcterms:created>
  <dcterms:modified xsi:type="dcterms:W3CDTF">2025-09-18T01:06:55Z</dcterms:modified>
</cp:coreProperties>
</file>