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D9"/>
    <a:srgbClr val="FEFBC6"/>
    <a:srgbClr val="FFFEC2"/>
    <a:srgbClr val="DCFF97"/>
    <a:srgbClr val="D8FF8B"/>
    <a:srgbClr val="FFD685"/>
    <a:srgbClr val="FFFF99"/>
    <a:srgbClr val="FFCC66"/>
    <a:srgbClr val="FFFF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rgbClr val="00000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62"/>
    <p:restoredTop sz="95130" autoAdjust="0"/>
  </p:normalViewPr>
  <p:slideViewPr>
    <p:cSldViewPr>
      <p:cViewPr varScale="1">
        <p:scale>
          <a:sx n="53" d="100"/>
          <a:sy n="53" d="100"/>
        </p:scale>
        <p:origin x="504" y="9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4" y="9"/>
            <a:ext cx="2971431" cy="457780"/>
          </a:xfrm>
          <a:prstGeom prst="rect">
            <a:avLst/>
          </a:prstGeom>
        </p:spPr>
        <p:txBody>
          <a:bodyPr vert="horz" lIns="89667" tIns="44835" rIns="89667" bIns="44835" rtlCol="0"/>
          <a:lstStyle>
            <a:lvl1pPr algn="l">
              <a:defRPr sz="1100"/>
            </a:lvl1pPr>
          </a:lstStyle>
          <a:p>
            <a:endParaRPr kumimoji="1" lang="ja-JP" altLang="en-US"/>
          </a:p>
        </p:txBody>
      </p:sp>
      <p:sp>
        <p:nvSpPr>
          <p:cNvPr id="1108" name="日付プレースホルダー 2"/>
          <p:cNvSpPr>
            <a:spLocks noGrp="1"/>
          </p:cNvSpPr>
          <p:nvPr>
            <p:ph type="dt" sz="quarter" idx="1"/>
          </p:nvPr>
        </p:nvSpPr>
        <p:spPr>
          <a:xfrm>
            <a:off x="3884992" y="9"/>
            <a:ext cx="2971431" cy="457780"/>
          </a:xfrm>
          <a:prstGeom prst="rect">
            <a:avLst/>
          </a:prstGeom>
        </p:spPr>
        <p:txBody>
          <a:bodyPr vert="horz" lIns="89667" tIns="44835" rIns="89667" bIns="44835" rtlCol="0"/>
          <a:lstStyle>
            <a:lvl1pPr algn="r">
              <a:defRPr sz="1100"/>
            </a:lvl1pPr>
          </a:lstStyle>
          <a:p>
            <a:fld id="{133FA45C-481A-4715-B502-91C417C61F01}" type="datetimeFigureOut">
              <a:rPr kumimoji="1" lang="ja-JP" altLang="en-US" smtClean="0"/>
              <a:t>2025/1/20</a:t>
            </a:fld>
            <a:endParaRPr kumimoji="1" lang="ja-JP" altLang="en-US"/>
          </a:p>
        </p:txBody>
      </p:sp>
      <p:sp>
        <p:nvSpPr>
          <p:cNvPr id="1109" name="フッター プレースホルダー 3"/>
          <p:cNvSpPr>
            <a:spLocks noGrp="1"/>
          </p:cNvSpPr>
          <p:nvPr>
            <p:ph type="ftr" sz="quarter" idx="2"/>
          </p:nvPr>
        </p:nvSpPr>
        <p:spPr>
          <a:xfrm>
            <a:off x="4" y="8684778"/>
            <a:ext cx="2971431" cy="457780"/>
          </a:xfrm>
          <a:prstGeom prst="rect">
            <a:avLst/>
          </a:prstGeom>
        </p:spPr>
        <p:txBody>
          <a:bodyPr vert="horz" lIns="89667" tIns="44835" rIns="89667" bIns="44835" rtlCol="0" anchor="b"/>
          <a:lstStyle>
            <a:lvl1pPr algn="l">
              <a:defRPr sz="1100"/>
            </a:lvl1pPr>
          </a:lstStyle>
          <a:p>
            <a:endParaRPr kumimoji="1" lang="ja-JP" altLang="en-US"/>
          </a:p>
        </p:txBody>
      </p:sp>
      <p:sp>
        <p:nvSpPr>
          <p:cNvPr id="1110" name="スライド番号プレースホルダー 4"/>
          <p:cNvSpPr>
            <a:spLocks noGrp="1"/>
          </p:cNvSpPr>
          <p:nvPr>
            <p:ph type="sldNum" sz="quarter" idx="3"/>
          </p:nvPr>
        </p:nvSpPr>
        <p:spPr>
          <a:xfrm>
            <a:off x="3884992" y="8684778"/>
            <a:ext cx="2971431" cy="457780"/>
          </a:xfrm>
          <a:prstGeom prst="rect">
            <a:avLst/>
          </a:prstGeom>
        </p:spPr>
        <p:txBody>
          <a:bodyPr vert="horz" lIns="89667" tIns="44835" rIns="89667" bIns="44835" rtlCol="0" anchor="b"/>
          <a:lstStyle>
            <a:lvl1pPr algn="r">
              <a:defRPr sz="1100"/>
            </a:lvl1pPr>
          </a:lstStyle>
          <a:p>
            <a:fld id="{B67F7EBA-D702-451A-92BD-0F0FEC612DD0}" type="slidenum">
              <a:rPr kumimoji="1" lang="ja-JP" altLang="en-US" smtClean="0"/>
              <a:t>‹#›</a:t>
            </a:fld>
            <a:endParaRPr kumimoji="1" lang="ja-JP" altLang="en-US"/>
          </a:p>
        </p:txBody>
      </p:sp>
    </p:spTree>
    <p:extLst>
      <p:ext uri="{BB962C8B-B14F-4D97-AF65-F5344CB8AC3E}">
        <p14:creationId xmlns:p14="http://schemas.microsoft.com/office/powerpoint/2010/main" val="39610125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4" y="9"/>
            <a:ext cx="2971431" cy="457780"/>
          </a:xfrm>
          <a:prstGeom prst="rect">
            <a:avLst/>
          </a:prstGeom>
        </p:spPr>
        <p:txBody>
          <a:bodyPr vert="horz" lIns="89667" tIns="44835" rIns="89667" bIns="44835"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884992" y="9"/>
            <a:ext cx="2971431" cy="457780"/>
          </a:xfrm>
          <a:prstGeom prst="rect">
            <a:avLst/>
          </a:prstGeom>
        </p:spPr>
        <p:txBody>
          <a:bodyPr vert="horz" lIns="89667" tIns="44835" rIns="89667" bIns="44835" rtlCol="0"/>
          <a:lstStyle>
            <a:lvl1pPr algn="r">
              <a:defRPr sz="1100"/>
            </a:lvl1pPr>
          </a:lstStyle>
          <a:p>
            <a:fld id="{E2C71D6E-8036-4290-A226-00EC66520AC3}" type="datetimeFigureOut">
              <a:rPr kumimoji="1" lang="ja-JP" altLang="en-US" smtClean="0"/>
              <a:t>2025/1/20</a:t>
            </a:fld>
            <a:endParaRPr kumimoji="1" lang="ja-JP" altLang="en-US"/>
          </a:p>
        </p:txBody>
      </p:sp>
      <p:sp>
        <p:nvSpPr>
          <p:cNvPr id="1102" name="スライド イメージ プレースホルダー 3"/>
          <p:cNvSpPr>
            <a:spLocks noGrp="1" noRot="1" noChangeAspect="1"/>
          </p:cNvSpPr>
          <p:nvPr>
            <p:ph type="sldImg" idx="2"/>
          </p:nvPr>
        </p:nvSpPr>
        <p:spPr>
          <a:xfrm>
            <a:off x="2145309" y="687088"/>
            <a:ext cx="2567382" cy="3426609"/>
          </a:xfrm>
          <a:prstGeom prst="rect">
            <a:avLst/>
          </a:prstGeom>
          <a:noFill/>
          <a:ln w="12700">
            <a:solidFill>
              <a:prstClr val="black"/>
            </a:solidFill>
          </a:ln>
        </p:spPr>
        <p:txBody>
          <a:bodyPr vert="horz" lIns="89667" tIns="44835" rIns="89667" bIns="44835" rtlCol="0" anchor="ctr"/>
          <a:lstStyle/>
          <a:p>
            <a:endParaRPr lang="ja-JP" altLang="en-US"/>
          </a:p>
        </p:txBody>
      </p:sp>
      <p:sp>
        <p:nvSpPr>
          <p:cNvPr id="1103" name="ノート プレースホルダー 4"/>
          <p:cNvSpPr>
            <a:spLocks noGrp="1"/>
          </p:cNvSpPr>
          <p:nvPr>
            <p:ph type="body" sz="quarter" idx="3"/>
          </p:nvPr>
        </p:nvSpPr>
        <p:spPr>
          <a:xfrm>
            <a:off x="685968" y="4343116"/>
            <a:ext cx="5486084" cy="4115669"/>
          </a:xfrm>
          <a:prstGeom prst="rect">
            <a:avLst/>
          </a:prstGeom>
        </p:spPr>
        <p:txBody>
          <a:bodyPr vert="horz" lIns="89667" tIns="44835" rIns="89667"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4" y="8684778"/>
            <a:ext cx="2971431" cy="457780"/>
          </a:xfrm>
          <a:prstGeom prst="rect">
            <a:avLst/>
          </a:prstGeom>
        </p:spPr>
        <p:txBody>
          <a:bodyPr vert="horz" lIns="89667" tIns="44835" rIns="89667" bIns="44835"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884992" y="8684778"/>
            <a:ext cx="2971431" cy="457780"/>
          </a:xfrm>
          <a:prstGeom prst="rect">
            <a:avLst/>
          </a:prstGeom>
        </p:spPr>
        <p:txBody>
          <a:bodyPr vert="horz" lIns="89667" tIns="44835" rIns="89667" bIns="44835" rtlCol="0" anchor="b"/>
          <a:lstStyle>
            <a:lvl1pPr algn="r">
              <a:defRPr sz="1100"/>
            </a:lvl1pPr>
          </a:lstStyle>
          <a:p>
            <a:fld id="{F75FF635-1B69-47F2-A443-B4495DE501B5}" type="slidenum">
              <a:rPr kumimoji="1" lang="ja-JP" altLang="en-US" smtClean="0"/>
              <a:t>‹#›</a:t>
            </a:fld>
            <a:endParaRPr kumimoji="1" lang="ja-JP" altLang="en-US"/>
          </a:p>
        </p:txBody>
      </p:sp>
    </p:spTree>
    <p:extLst>
      <p:ext uri="{BB962C8B-B14F-4D97-AF65-F5344CB8AC3E}">
        <p14:creationId xmlns:p14="http://schemas.microsoft.com/office/powerpoint/2010/main" val="38056547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スライド イメージ プレースホルダー 1"/>
          <p:cNvSpPr>
            <a:spLocks noGrp="1" noRot="1" noChangeAspect="1"/>
          </p:cNvSpPr>
          <p:nvPr>
            <p:ph type="sldImg"/>
          </p:nvPr>
        </p:nvSpPr>
        <p:spPr>
          <a:xfrm>
            <a:off x="2144713" y="687388"/>
            <a:ext cx="2568575" cy="3425825"/>
          </a:xfrm>
        </p:spPr>
      </p:sp>
      <p:sp>
        <p:nvSpPr>
          <p:cNvPr id="114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25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2025/1/20</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2025/1/20</a:t>
            </a:fld>
            <a:endParaRPr kumimoji="1" lang="ja-JP" altLang="en-US"/>
          </a:p>
        </p:txBody>
      </p:sp>
      <p:sp>
        <p:nvSpPr>
          <p:cNvPr id="1028"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3"/>
          <p:cNvSpPr/>
          <p:nvPr/>
        </p:nvSpPr>
        <p:spPr>
          <a:xfrm>
            <a:off x="408565" y="5075"/>
            <a:ext cx="5996449" cy="4307979"/>
          </a:xfrm>
          <a:prstGeom prst="rect">
            <a:avLst/>
          </a:prstGeom>
          <a:gradFill>
            <a:gsLst>
              <a:gs pos="0">
                <a:schemeClr val="accent4">
                  <a:lumMod val="40000"/>
                  <a:lumOff val="60000"/>
                </a:schemeClr>
              </a:gs>
              <a:gs pos="34000">
                <a:schemeClr val="accent6">
                  <a:lumMod val="40000"/>
                  <a:lumOff val="60000"/>
                </a:schemeClr>
              </a:gs>
              <a:gs pos="66000">
                <a:srgbClr val="FEFBC6"/>
              </a:gs>
              <a:gs pos="100000">
                <a:srgbClr val="FFD9D9"/>
              </a:gs>
            </a:gsLst>
            <a:lin ang="5400000" scaled="0"/>
            <a:tileRect/>
          </a:gradFill>
          <a:ln w="15875">
            <a:noFill/>
          </a:ln>
          <a:effectLst/>
        </p:spPr>
        <p:txBody>
          <a:bodyPr wrap="square" lIns="91440" tIns="45720" rIns="91440" bIns="45720">
            <a:spAutoFit/>
          </a:bodyPr>
          <a:lstStyle/>
          <a:p>
            <a:pPr algn="ctr"/>
            <a:endParaRPr lang="en-US" altLang="ja-JP" sz="2400" b="1" cap="none" spc="0" dirty="0">
              <a:ln w="25400">
                <a:solidFill>
                  <a:schemeClr val="accent6">
                    <a:lumMod val="75000"/>
                  </a:schemeClr>
                </a:solidFill>
              </a:ln>
              <a:solidFill>
                <a:srgbClr val="FFFF00"/>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rPr>
              <a:t>　　</a:t>
            </a:r>
            <a:endParaRPr lang="en-US" altLang="ja-JP" sz="3200" b="1"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20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3800" b="1" cap="none" spc="0" dirty="0">
              <a:ln w="25400">
                <a:solidFill>
                  <a:srgbClr val="FF0066"/>
                </a:solidFill>
              </a:ln>
              <a:solidFill>
                <a:schemeClr val="bg1"/>
              </a:solidFill>
              <a:effectLst>
                <a:glow rad="101600">
                  <a:schemeClr val="accent2">
                    <a:satMod val="175000"/>
                    <a:alpha val="40000"/>
                  </a:schemeClr>
                </a:glow>
              </a:effectLst>
              <a:latin typeface="あずきフォントP" panose="02000600000000000000" pitchFamily="2" charset="-128"/>
              <a:ea typeface="あずきフォントP" panose="02000600000000000000" pitchFamily="2" charset="-128"/>
              <a:cs typeface="メイリオ" panose="020B0604030504040204" pitchFamily="50" charset="-128"/>
            </a:endParaRPr>
          </a:p>
          <a:p>
            <a:pPr algn="ctr"/>
            <a:r>
              <a:rPr lang="ja-JP" altLang="en-US" sz="3800" b="1" cap="none" spc="0" dirty="0">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rPr>
              <a:t>手話教室の</a:t>
            </a:r>
            <a:r>
              <a:rPr lang="ja-JP" altLang="en-US" sz="3800" b="1" cap="none" spc="0" dirty="0" err="1">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rPr>
              <a:t>ご</a:t>
            </a:r>
            <a:r>
              <a:rPr lang="ja-JP" altLang="en-US" sz="3800" b="1" cap="none" spc="0" dirty="0">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rPr>
              <a:t>あんない</a:t>
            </a:r>
            <a:endParaRPr lang="en-US" altLang="ja-JP" sz="3800" b="1" cap="none" spc="0" dirty="0">
              <a:ln w="25400">
                <a:solidFill>
                  <a:srgbClr val="FF0066"/>
                </a:solidFill>
              </a:ln>
              <a:solidFill>
                <a:schemeClr val="bg1"/>
              </a:solidFill>
              <a:effectLst>
                <a:glow rad="101600">
                  <a:schemeClr val="accent2">
                    <a:satMod val="175000"/>
                    <a:alpha val="40000"/>
                  </a:schemeClr>
                </a:glow>
              </a:effectLst>
              <a:latin typeface="AR P丸ゴシック体E"/>
              <a:ea typeface="AR P丸ゴシック体E"/>
              <a:cs typeface="メイリオ" panose="020B0604030504040204" pitchFamily="50" charset="-128"/>
            </a:endParaRPr>
          </a:p>
          <a:p>
            <a:pPr algn="ctr"/>
            <a:endParaRPr lang="en-US" altLang="ja-JP" sz="9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b="1" dirty="0">
              <a:ln w="25400">
                <a:noFill/>
              </a:ln>
              <a:effectLst/>
              <a:latin typeface="あずきフォントP" panose="02000600000000000000" pitchFamily="2" charset="-128"/>
              <a:ea typeface="あずきフォントP" panose="02000600000000000000" pitchFamily="2" charset="-128"/>
              <a:cs typeface="メイリオ" panose="020B0604030504040204" pitchFamily="50" charset="-128"/>
            </a:endParaRPr>
          </a:p>
          <a:p>
            <a:pPr algn="ctr"/>
            <a:r>
              <a:rPr lang="ja-JP" altLang="en-US" b="0" dirty="0">
                <a:ln w="25400">
                  <a:noFill/>
                </a:ln>
                <a:effectLst/>
                <a:latin typeface="AR P丸ゴシック体E"/>
                <a:ea typeface="AR P丸ゴシック体E"/>
                <a:cs typeface="メイリオ" panose="020B0604030504040204" pitchFamily="50" charset="-128"/>
              </a:rPr>
              <a:t>あいさつや自己紹介など</a:t>
            </a:r>
            <a:endParaRPr lang="en-US" altLang="ja-JP" b="0" dirty="0">
              <a:ln w="25400">
                <a:noFill/>
              </a:ln>
              <a:effectLst/>
              <a:latin typeface="AR P丸ゴシック体E"/>
              <a:ea typeface="AR P丸ゴシック体E"/>
              <a:cs typeface="メイリオ" panose="020B0604030504040204" pitchFamily="50" charset="-128"/>
            </a:endParaRPr>
          </a:p>
          <a:p>
            <a:pPr algn="ctr"/>
            <a:r>
              <a:rPr lang="ja-JP" altLang="en-US" b="0" dirty="0">
                <a:ln w="25400">
                  <a:noFill/>
                </a:ln>
                <a:effectLst/>
                <a:latin typeface="AR P丸ゴシック体E"/>
                <a:ea typeface="AR P丸ゴシック体E"/>
                <a:cs typeface="メイリオ" panose="020B0604030504040204" pitchFamily="50" charset="-128"/>
              </a:rPr>
              <a:t>簡単な手話を体験してみませんか？</a:t>
            </a:r>
            <a:endParaRPr lang="en-US" altLang="ja-JP" b="0" dirty="0">
              <a:ln w="25400">
                <a:noFill/>
              </a:ln>
              <a:effectLst/>
              <a:latin typeface="AR P丸ゴシック体E"/>
              <a:ea typeface="AR P丸ゴシック体E"/>
              <a:cs typeface="メイリオ" panose="020B0604030504040204" pitchFamily="50" charset="-128"/>
            </a:endParaRPr>
          </a:p>
          <a:p>
            <a:pPr algn="ctr"/>
            <a:endParaRPr lang="en-US" altLang="ja-JP" sz="900" b="1" dirty="0">
              <a:ln w="25400">
                <a:noFill/>
              </a:ln>
              <a:effectLst/>
              <a:latin typeface="あずきフォントP" panose="02000600000000000000" pitchFamily="2" charset="-128"/>
              <a:ea typeface="あずきフォントP" panose="02000600000000000000" pitchFamily="2" charset="-128"/>
              <a:cs typeface="メイリオ" panose="020B0604030504040204" pitchFamily="50" charset="-128"/>
            </a:endParaRPr>
          </a:p>
          <a:p>
            <a:pPr algn="ctr"/>
            <a:r>
              <a:rPr lang="ja-JP" altLang="en-US" sz="1600" dirty="0">
                <a:ln w="25400">
                  <a:noFill/>
                </a:ln>
                <a:effectLst/>
                <a:latin typeface="あずきフォントP" panose="02000600000000000000" pitchFamily="2" charset="-128"/>
                <a:ea typeface="あずきフォントP" panose="02000600000000000000" pitchFamily="2" charset="-128"/>
                <a:cs typeface="メイリオ" panose="020B0604030504040204" pitchFamily="50" charset="-128"/>
              </a:rPr>
              <a:t>　　</a:t>
            </a:r>
            <a:r>
              <a:rPr lang="ja-JP" altLang="en-US" sz="1600" dirty="0" err="1">
                <a:ln w="25400">
                  <a:noFill/>
                </a:ln>
                <a:effectLst/>
                <a:latin typeface="AR P丸ゴシック体E"/>
                <a:ea typeface="AR P丸ゴシック体E"/>
                <a:cs typeface="メイリオ" panose="020B0604030504040204" pitchFamily="50" charset="-128"/>
              </a:rPr>
              <a:t>ろうの</a:t>
            </a:r>
            <a:r>
              <a:rPr lang="ja-JP" altLang="en-US" sz="1600" dirty="0">
                <a:ln w="25400">
                  <a:noFill/>
                </a:ln>
                <a:effectLst/>
                <a:latin typeface="AR P丸ゴシック体E"/>
                <a:ea typeface="AR P丸ゴシック体E"/>
                <a:cs typeface="メイリオ" panose="020B0604030504040204" pitchFamily="50" charset="-128"/>
              </a:rPr>
              <a:t>方が丁寧に手話を教えてくださいます。</a:t>
            </a:r>
            <a:endParaRPr lang="en-US" altLang="ja-JP" sz="1600" dirty="0">
              <a:ln w="25400">
                <a:noFill/>
              </a:ln>
              <a:effectLst/>
              <a:latin typeface="AR P丸ゴシック体E"/>
              <a:ea typeface="AR P丸ゴシック体E"/>
              <a:cs typeface="メイリオ" panose="020B0604030504040204" pitchFamily="50" charset="-128"/>
            </a:endParaRPr>
          </a:p>
          <a:p>
            <a:pPr algn="ctr"/>
            <a:r>
              <a:rPr lang="ja-JP" altLang="en-US" sz="2000" dirty="0">
                <a:ln w="25400">
                  <a:noFill/>
                </a:ln>
                <a:latin typeface="AR P丸ゴシック体E"/>
                <a:ea typeface="AR P丸ゴシック体E"/>
                <a:cs typeface="メイリオ" panose="020B0604030504040204" pitchFamily="50" charset="-128"/>
              </a:rPr>
              <a:t>　手話初心者の方</a:t>
            </a:r>
            <a:r>
              <a:rPr lang="ja-JP" altLang="en-US" sz="1600" dirty="0">
                <a:ln w="25400">
                  <a:noFill/>
                </a:ln>
                <a:latin typeface="AR P丸ゴシック体E"/>
                <a:ea typeface="AR P丸ゴシック体E"/>
                <a:cs typeface="メイリオ" panose="020B0604030504040204" pitchFamily="50" charset="-128"/>
              </a:rPr>
              <a:t>、是非ご参加ください。</a:t>
            </a:r>
            <a:endParaRPr lang="en-US" altLang="ja-JP" sz="1400" dirty="0">
              <a:ln w="25400">
                <a:noFill/>
              </a:ln>
              <a:latin typeface="AR P丸ゴシック体E"/>
              <a:ea typeface="AR P丸ゴシック体E"/>
              <a:cs typeface="メイリオ" panose="020B0604030504040204" pitchFamily="50" charset="-128"/>
            </a:endParaRPr>
          </a:p>
          <a:p>
            <a:pPr algn="ctr"/>
            <a:endParaRPr lang="en-US" altLang="ja-JP" sz="1400" dirty="0">
              <a:ln w="25400">
                <a:noFill/>
              </a:ln>
              <a:latin typeface="あずきフォントP" panose="02000600000000000000" pitchFamily="2" charset="-128"/>
              <a:ea typeface="あずきフォントP" panose="02000600000000000000" pitchFamily="2" charset="-128"/>
              <a:cs typeface="メイリオ" panose="020B0604030504040204" pitchFamily="50" charset="-128"/>
            </a:endParaRPr>
          </a:p>
        </p:txBody>
      </p:sp>
      <p:grpSp>
        <p:nvGrpSpPr>
          <p:cNvPr id="1113" name="グループ化 25"/>
          <p:cNvGrpSpPr/>
          <p:nvPr/>
        </p:nvGrpSpPr>
        <p:grpSpPr>
          <a:xfrm rot="845663">
            <a:off x="4795489" y="36838"/>
            <a:ext cx="1950448" cy="1658341"/>
            <a:chOff x="4695761" y="3466154"/>
            <a:chExt cx="2253940" cy="1831150"/>
          </a:xfrm>
        </p:grpSpPr>
        <p:pic>
          <p:nvPicPr>
            <p:cNvPr id="1114" name="図 22"/>
            <p:cNvPicPr>
              <a:picLocks noChangeAspect="1"/>
            </p:cNvPicPr>
            <p:nvPr/>
          </p:nvPicPr>
          <p:blipFill>
            <a:blip r:embed="rId3"/>
            <a:stretch>
              <a:fillRect/>
            </a:stretch>
          </p:blipFill>
          <p:spPr>
            <a:xfrm>
              <a:off x="4695761" y="3466154"/>
              <a:ext cx="2253940" cy="1831150"/>
            </a:xfrm>
            <a:prstGeom prst="rect">
              <a:avLst/>
            </a:prstGeom>
          </p:spPr>
        </p:pic>
        <p:sp>
          <p:nvSpPr>
            <p:cNvPr id="1115" name="テキスト ボックス 23"/>
            <p:cNvSpPr txBox="1"/>
            <p:nvPr/>
          </p:nvSpPr>
          <p:spPr>
            <a:xfrm rot="154395">
              <a:off x="4955884" y="3658297"/>
              <a:ext cx="1645135" cy="1120515"/>
            </a:xfrm>
            <a:prstGeom prst="rect">
              <a:avLst/>
            </a:prstGeom>
            <a:noFill/>
          </p:spPr>
          <p:txBody>
            <a:bodyPr wrap="square" rtlCol="0">
              <a:spAutoFit/>
            </a:bodyPr>
            <a:lstStyle/>
            <a:p>
              <a:pPr algn="ctr"/>
              <a:r>
                <a:rPr kumimoji="1" lang="ja-JP" altLang="en-US" b="1" dirty="0">
                  <a:solidFill>
                    <a:schemeClr val="bg1"/>
                  </a:solidFill>
                  <a:latin typeface="AR P丸ゴシック体E"/>
                  <a:ea typeface="AR P丸ゴシック体E"/>
                  <a:cs typeface="メイリオ" panose="020B0604030504040204" pitchFamily="50" charset="-128"/>
                </a:rPr>
                <a:t>参加費、</a:t>
              </a:r>
              <a:endParaRPr kumimoji="1" lang="en-US" altLang="ja-JP" b="1" dirty="0">
                <a:solidFill>
                  <a:schemeClr val="bg1"/>
                </a:solidFill>
                <a:latin typeface="AR P丸ゴシック体E"/>
                <a:ea typeface="AR P丸ゴシック体E"/>
                <a:cs typeface="メイリオ" panose="020B0604030504040204" pitchFamily="50" charset="-128"/>
              </a:endParaRPr>
            </a:p>
            <a:p>
              <a:pPr algn="ctr"/>
              <a:r>
                <a:rPr kumimoji="1" lang="ja-JP" altLang="en-US" b="1" dirty="0">
                  <a:solidFill>
                    <a:schemeClr val="bg1"/>
                  </a:solidFill>
                  <a:latin typeface="AR P丸ゴシック体E"/>
                  <a:ea typeface="AR P丸ゴシック体E"/>
                  <a:cs typeface="メイリオ" panose="020B0604030504040204" pitchFamily="50" charset="-128"/>
                </a:rPr>
                <a:t>テキスト代</a:t>
              </a:r>
              <a:endParaRPr kumimoji="1" lang="en-US" altLang="ja-JP" b="1" dirty="0">
                <a:solidFill>
                  <a:schemeClr val="bg1"/>
                </a:solidFill>
                <a:latin typeface="AR P丸ゴシック体E"/>
                <a:ea typeface="AR P丸ゴシック体E"/>
                <a:cs typeface="メイリオ" panose="020B0604030504040204" pitchFamily="50" charset="-128"/>
              </a:endParaRPr>
            </a:p>
            <a:p>
              <a:pPr algn="ctr"/>
              <a:r>
                <a:rPr lang="ja-JP" altLang="en-US" sz="2400" b="1" dirty="0">
                  <a:solidFill>
                    <a:schemeClr val="bg1"/>
                  </a:solidFill>
                  <a:latin typeface="AR P丸ゴシック体E"/>
                  <a:ea typeface="AR P丸ゴシック体E"/>
                  <a:cs typeface="メイリオ" panose="020B0604030504040204" pitchFamily="50" charset="-128"/>
                </a:rPr>
                <a:t>無料！</a:t>
              </a:r>
              <a:endParaRPr kumimoji="1" lang="ja-JP" altLang="en-US" sz="2400" b="1" dirty="0">
                <a:solidFill>
                  <a:schemeClr val="bg1"/>
                </a:solidFill>
                <a:latin typeface="AR P丸ゴシック体E"/>
                <a:ea typeface="AR P丸ゴシック体E"/>
                <a:cs typeface="メイリオ" panose="020B0604030504040204" pitchFamily="50" charset="-128"/>
              </a:endParaRPr>
            </a:p>
          </p:txBody>
        </p:sp>
      </p:grpSp>
      <p:sp>
        <p:nvSpPr>
          <p:cNvPr id="1116" name="テキスト ボックス 24"/>
          <p:cNvSpPr txBox="1"/>
          <p:nvPr/>
        </p:nvSpPr>
        <p:spPr>
          <a:xfrm>
            <a:off x="4963594" y="3995550"/>
            <a:ext cx="1430016" cy="368439"/>
          </a:xfrm>
          <a:prstGeom prst="rect">
            <a:avLst/>
          </a:prstGeom>
          <a:noFill/>
        </p:spPr>
        <p:txBody>
          <a:bodyPr wrap="none" rtlCol="0">
            <a:spAutoFit/>
          </a:bodyPr>
          <a:lstStyle/>
          <a:p>
            <a:r>
              <a:rPr lang="en-US" altLang="ja-JP" sz="900" dirty="0">
                <a:ln w="25400">
                  <a:noFill/>
                </a:ln>
                <a:latin typeface="AR P丸ゴシック体E"/>
                <a:ea typeface="AR P丸ゴシック体E"/>
                <a:cs typeface="メイリオ" panose="020B0604030504040204" pitchFamily="50" charset="-128"/>
              </a:rPr>
              <a:t>※</a:t>
            </a:r>
            <a:r>
              <a:rPr lang="ja-JP" altLang="en-US" sz="900" dirty="0">
                <a:ln w="25400">
                  <a:noFill/>
                </a:ln>
                <a:latin typeface="AR P丸ゴシック体E"/>
                <a:ea typeface="AR P丸ゴシック体E"/>
                <a:cs typeface="メイリオ" panose="020B0604030504040204" pitchFamily="50" charset="-128"/>
              </a:rPr>
              <a:t>会場までの交通費等は</a:t>
            </a:r>
            <a:endParaRPr lang="en-US" altLang="ja-JP" sz="900" dirty="0">
              <a:ln w="25400">
                <a:noFill/>
              </a:ln>
              <a:latin typeface="AR P丸ゴシック体E"/>
              <a:ea typeface="AR P丸ゴシック体E"/>
              <a:cs typeface="メイリオ" panose="020B0604030504040204" pitchFamily="50" charset="-128"/>
            </a:endParaRPr>
          </a:p>
          <a:p>
            <a:r>
              <a:rPr lang="ja-JP" altLang="en-US" sz="900" dirty="0">
                <a:ln w="25400">
                  <a:noFill/>
                </a:ln>
                <a:latin typeface="AR P丸ゴシック体E"/>
                <a:ea typeface="AR P丸ゴシック体E"/>
                <a:cs typeface="メイリオ" panose="020B0604030504040204" pitchFamily="50" charset="-128"/>
              </a:rPr>
              <a:t>　自己負担となります。</a:t>
            </a:r>
            <a:endParaRPr lang="en-US" altLang="ja-JP" sz="900" dirty="0">
              <a:ln w="25400">
                <a:noFill/>
              </a:ln>
              <a:latin typeface="AR P丸ゴシック体E"/>
              <a:ea typeface="AR P丸ゴシック体E"/>
              <a:cs typeface="メイリオ" panose="020B0604030504040204" pitchFamily="50" charset="-128"/>
            </a:endParaRPr>
          </a:p>
        </p:txBody>
      </p:sp>
      <p:pic>
        <p:nvPicPr>
          <p:cNvPr id="1117" name="図 4"/>
          <p:cNvPicPr>
            <a:picLocks noChangeAspect="1"/>
          </p:cNvPicPr>
          <p:nvPr/>
        </p:nvPicPr>
        <p:blipFill>
          <a:blip r:embed="rId4"/>
          <a:stretch>
            <a:fillRect/>
          </a:stretch>
        </p:blipFill>
        <p:spPr>
          <a:xfrm>
            <a:off x="1557000" y="4960548"/>
            <a:ext cx="476190" cy="497672"/>
          </a:xfrm>
          <a:prstGeom prst="rect">
            <a:avLst/>
          </a:prstGeom>
        </p:spPr>
      </p:pic>
      <p:pic>
        <p:nvPicPr>
          <p:cNvPr id="1118" name="図 5"/>
          <p:cNvPicPr>
            <a:picLocks noChangeAspect="1"/>
          </p:cNvPicPr>
          <p:nvPr/>
        </p:nvPicPr>
        <p:blipFill>
          <a:blip r:embed="rId5"/>
          <a:stretch>
            <a:fillRect/>
          </a:stretch>
        </p:blipFill>
        <p:spPr>
          <a:xfrm>
            <a:off x="6250558" y="6896227"/>
            <a:ext cx="488285" cy="515336"/>
          </a:xfrm>
          <a:prstGeom prst="rect">
            <a:avLst/>
          </a:prstGeom>
        </p:spPr>
      </p:pic>
      <p:pic>
        <p:nvPicPr>
          <p:cNvPr id="1119" name="図 9"/>
          <p:cNvPicPr>
            <a:picLocks noChangeAspect="1"/>
          </p:cNvPicPr>
          <p:nvPr/>
        </p:nvPicPr>
        <p:blipFill>
          <a:blip r:embed="rId6"/>
          <a:stretch>
            <a:fillRect/>
          </a:stretch>
        </p:blipFill>
        <p:spPr>
          <a:xfrm>
            <a:off x="231511" y="6228184"/>
            <a:ext cx="477591" cy="505535"/>
          </a:xfrm>
          <a:prstGeom prst="rect">
            <a:avLst/>
          </a:prstGeom>
        </p:spPr>
      </p:pic>
      <p:pic>
        <p:nvPicPr>
          <p:cNvPr id="1120" name="図 12"/>
          <p:cNvPicPr>
            <a:picLocks noChangeAspect="1"/>
          </p:cNvPicPr>
          <p:nvPr/>
        </p:nvPicPr>
        <p:blipFill>
          <a:blip r:embed="rId7"/>
          <a:stretch>
            <a:fillRect/>
          </a:stretch>
        </p:blipFill>
        <p:spPr>
          <a:xfrm>
            <a:off x="6140913" y="4745433"/>
            <a:ext cx="434126" cy="469391"/>
          </a:xfrm>
          <a:prstGeom prst="rect">
            <a:avLst/>
          </a:prstGeom>
        </p:spPr>
      </p:pic>
      <p:pic>
        <p:nvPicPr>
          <p:cNvPr id="1121" name="図 13"/>
          <p:cNvPicPr>
            <a:picLocks noChangeAspect="1"/>
          </p:cNvPicPr>
          <p:nvPr/>
        </p:nvPicPr>
        <p:blipFill>
          <a:blip r:embed="rId8"/>
          <a:stretch>
            <a:fillRect/>
          </a:stretch>
        </p:blipFill>
        <p:spPr>
          <a:xfrm>
            <a:off x="4514984" y="4064773"/>
            <a:ext cx="483739" cy="516168"/>
          </a:xfrm>
          <a:prstGeom prst="rect">
            <a:avLst/>
          </a:prstGeom>
        </p:spPr>
      </p:pic>
      <p:pic>
        <p:nvPicPr>
          <p:cNvPr id="1122" name="図 18"/>
          <p:cNvPicPr>
            <a:picLocks noChangeAspect="1"/>
          </p:cNvPicPr>
          <p:nvPr/>
        </p:nvPicPr>
        <p:blipFill>
          <a:blip r:embed="rId9"/>
          <a:stretch>
            <a:fillRect/>
          </a:stretch>
        </p:blipFill>
        <p:spPr>
          <a:xfrm>
            <a:off x="440097" y="7850534"/>
            <a:ext cx="455993" cy="494966"/>
          </a:xfrm>
          <a:prstGeom prst="rect">
            <a:avLst/>
          </a:prstGeom>
        </p:spPr>
      </p:pic>
      <p:pic>
        <p:nvPicPr>
          <p:cNvPr id="1123" name="図 31"/>
          <p:cNvPicPr>
            <a:picLocks noChangeAspect="1"/>
          </p:cNvPicPr>
          <p:nvPr/>
        </p:nvPicPr>
        <p:blipFill>
          <a:blip r:embed="rId10"/>
          <a:stretch>
            <a:fillRect/>
          </a:stretch>
        </p:blipFill>
        <p:spPr>
          <a:xfrm>
            <a:off x="444409" y="7411562"/>
            <a:ext cx="241869" cy="258083"/>
          </a:xfrm>
          <a:prstGeom prst="rect">
            <a:avLst/>
          </a:prstGeom>
        </p:spPr>
      </p:pic>
      <p:pic>
        <p:nvPicPr>
          <p:cNvPr id="1124" name="図 33"/>
          <p:cNvPicPr>
            <a:picLocks noChangeAspect="1"/>
          </p:cNvPicPr>
          <p:nvPr/>
        </p:nvPicPr>
        <p:blipFill>
          <a:blip r:embed="rId11"/>
          <a:stretch>
            <a:fillRect/>
          </a:stretch>
        </p:blipFill>
        <p:spPr>
          <a:xfrm>
            <a:off x="5413794" y="4960548"/>
            <a:ext cx="264808" cy="270934"/>
          </a:xfrm>
          <a:prstGeom prst="rect">
            <a:avLst/>
          </a:prstGeom>
        </p:spPr>
      </p:pic>
      <p:pic>
        <p:nvPicPr>
          <p:cNvPr id="1125" name="図 34"/>
          <p:cNvPicPr>
            <a:picLocks noChangeAspect="1"/>
          </p:cNvPicPr>
          <p:nvPr/>
        </p:nvPicPr>
        <p:blipFill>
          <a:blip r:embed="rId12"/>
          <a:stretch>
            <a:fillRect/>
          </a:stretch>
        </p:blipFill>
        <p:spPr>
          <a:xfrm>
            <a:off x="2014497" y="4392193"/>
            <a:ext cx="227997" cy="247484"/>
          </a:xfrm>
          <a:prstGeom prst="rect">
            <a:avLst/>
          </a:prstGeom>
        </p:spPr>
      </p:pic>
      <p:pic>
        <p:nvPicPr>
          <p:cNvPr id="1126" name="図 35"/>
          <p:cNvPicPr>
            <a:picLocks noChangeAspect="1"/>
          </p:cNvPicPr>
          <p:nvPr/>
        </p:nvPicPr>
        <p:blipFill>
          <a:blip r:embed="rId13"/>
          <a:stretch>
            <a:fillRect/>
          </a:stretch>
        </p:blipFill>
        <p:spPr>
          <a:xfrm>
            <a:off x="5274526" y="6228184"/>
            <a:ext cx="278536" cy="301163"/>
          </a:xfrm>
          <a:prstGeom prst="rect">
            <a:avLst/>
          </a:prstGeom>
        </p:spPr>
      </p:pic>
      <p:pic>
        <p:nvPicPr>
          <p:cNvPr id="1127" name="図 36"/>
          <p:cNvPicPr>
            <a:picLocks noChangeAspect="1"/>
          </p:cNvPicPr>
          <p:nvPr/>
        </p:nvPicPr>
        <p:blipFill>
          <a:blip r:embed="rId14"/>
          <a:stretch>
            <a:fillRect/>
          </a:stretch>
        </p:blipFill>
        <p:spPr>
          <a:xfrm>
            <a:off x="470306" y="5080550"/>
            <a:ext cx="244143" cy="257668"/>
          </a:xfrm>
          <a:prstGeom prst="rect">
            <a:avLst/>
          </a:prstGeom>
        </p:spPr>
      </p:pic>
      <p:pic>
        <p:nvPicPr>
          <p:cNvPr id="1128" name="図 38"/>
          <p:cNvPicPr>
            <a:picLocks noChangeAspect="1"/>
          </p:cNvPicPr>
          <p:nvPr/>
        </p:nvPicPr>
        <p:blipFill>
          <a:blip r:embed="rId15"/>
          <a:stretch>
            <a:fillRect/>
          </a:stretch>
        </p:blipFill>
        <p:spPr>
          <a:xfrm>
            <a:off x="6011762" y="6074814"/>
            <a:ext cx="238796" cy="252768"/>
          </a:xfrm>
          <a:prstGeom prst="rect">
            <a:avLst/>
          </a:prstGeom>
        </p:spPr>
      </p:pic>
      <p:pic>
        <p:nvPicPr>
          <p:cNvPr id="1129" name="図 39"/>
          <p:cNvPicPr>
            <a:picLocks noChangeAspect="1" noChangeArrowheads="1"/>
          </p:cNvPicPr>
          <p:nvPr/>
        </p:nvPicPr>
        <p:blipFill>
          <a:blip r:embed="rId16"/>
          <a:stretch>
            <a:fillRect/>
          </a:stretch>
        </p:blipFill>
        <p:spPr>
          <a:xfrm>
            <a:off x="5723010" y="3131840"/>
            <a:ext cx="408150" cy="840476"/>
          </a:xfrm>
          <a:prstGeom prst="rect">
            <a:avLst/>
          </a:prstGeom>
          <a:noFill/>
        </p:spPr>
      </p:pic>
      <p:pic>
        <p:nvPicPr>
          <p:cNvPr id="1130" name="Picture 2"/>
          <p:cNvPicPr>
            <a:picLocks noChangeAspect="1" noChangeArrowheads="1"/>
          </p:cNvPicPr>
          <p:nvPr/>
        </p:nvPicPr>
        <p:blipFill>
          <a:blip r:embed="rId17"/>
          <a:stretch>
            <a:fillRect/>
          </a:stretch>
        </p:blipFill>
        <p:spPr>
          <a:xfrm>
            <a:off x="864922" y="3461704"/>
            <a:ext cx="458477" cy="861153"/>
          </a:xfrm>
          <a:prstGeom prst="rect">
            <a:avLst/>
          </a:prstGeom>
          <a:noFill/>
          <a:ln>
            <a:noFill/>
          </a:ln>
        </p:spPr>
      </p:pic>
      <p:pic>
        <p:nvPicPr>
          <p:cNvPr id="1131" name="図 40" descr="http://illust-hp.com/img/hukida4.png"/>
          <p:cNvPicPr>
            <a:picLocks noChangeAspect="1" noChangeArrowheads="1"/>
          </p:cNvPicPr>
          <p:nvPr/>
        </p:nvPicPr>
        <p:blipFill>
          <a:blip r:embed="rId18"/>
          <a:stretch>
            <a:fillRect/>
          </a:stretch>
        </p:blipFill>
        <p:spPr>
          <a:xfrm rot="21055714">
            <a:off x="4992955" y="2417187"/>
            <a:ext cx="1303513" cy="708895"/>
          </a:xfrm>
          <a:prstGeom prst="rect">
            <a:avLst/>
          </a:prstGeom>
          <a:noFill/>
        </p:spPr>
      </p:pic>
      <p:pic>
        <p:nvPicPr>
          <p:cNvPr id="1132" name="図 42" descr="http://illust-hp.com/img/hukida4.png"/>
          <p:cNvPicPr>
            <a:picLocks noChangeAspect="1" noChangeArrowheads="1"/>
          </p:cNvPicPr>
          <p:nvPr/>
        </p:nvPicPr>
        <p:blipFill>
          <a:blip r:embed="rId18"/>
          <a:stretch>
            <a:fillRect/>
          </a:stretch>
        </p:blipFill>
        <p:spPr>
          <a:xfrm>
            <a:off x="408565" y="2692899"/>
            <a:ext cx="1002327" cy="677332"/>
          </a:xfrm>
          <a:prstGeom prst="rect">
            <a:avLst/>
          </a:prstGeom>
          <a:noFill/>
        </p:spPr>
      </p:pic>
      <p:sp>
        <p:nvSpPr>
          <p:cNvPr id="1133" name="正方形/長方形 1"/>
          <p:cNvSpPr/>
          <p:nvPr/>
        </p:nvSpPr>
        <p:spPr>
          <a:xfrm>
            <a:off x="401224" y="2692899"/>
            <a:ext cx="1008035" cy="597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AR P丸ゴシック体E"/>
                <a:ea typeface="AR P丸ゴシック体E"/>
              </a:rPr>
              <a:t>ありがとう</a:t>
            </a:r>
          </a:p>
        </p:txBody>
      </p:sp>
      <p:sp>
        <p:nvSpPr>
          <p:cNvPr id="1134" name="正方形/長方形 44"/>
          <p:cNvSpPr/>
          <p:nvPr/>
        </p:nvSpPr>
        <p:spPr>
          <a:xfrm>
            <a:off x="4998723" y="2494056"/>
            <a:ext cx="1291976" cy="555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AR P丸ゴシック体E"/>
                <a:ea typeface="AR P丸ゴシック体E"/>
              </a:rPr>
              <a:t>お</a:t>
            </a:r>
            <a:r>
              <a:rPr kumimoji="1" lang="ja-JP" altLang="en-US" sz="1050" b="1" dirty="0">
                <a:solidFill>
                  <a:schemeClr val="tx1"/>
                </a:solidFill>
                <a:latin typeface="AR P丸ゴシック体E"/>
                <a:ea typeface="AR P丸ゴシック体E"/>
              </a:rPr>
              <a:t>会いしましょう</a:t>
            </a:r>
          </a:p>
        </p:txBody>
      </p:sp>
      <p:sp>
        <p:nvSpPr>
          <p:cNvPr id="1135" name="テキスト ボックス 46"/>
          <p:cNvSpPr txBox="1"/>
          <p:nvPr/>
        </p:nvSpPr>
        <p:spPr>
          <a:xfrm>
            <a:off x="1094161" y="6966694"/>
            <a:ext cx="4999668" cy="1260991"/>
          </a:xfrm>
          <a:prstGeom prst="rect">
            <a:avLst/>
          </a:prstGeom>
          <a:noFill/>
        </p:spPr>
        <p:txBody>
          <a:bodyPr wrap="square" rtlCol="0">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r>
              <a:rPr lang="en-US" altLang="ja-JP" sz="2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1５</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手話教室は事前の申込みが必要です。申込方法は裏面をご覧ください。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・手話では口の動きや表情が言葉を読み取るために重要になるため、</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教室中はマスクを外すこともあるためあらかじめご了承ください。</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36" name="図 47"/>
          <p:cNvPicPr>
            <a:picLocks noChangeAspect="1"/>
          </p:cNvPicPr>
          <p:nvPr/>
        </p:nvPicPr>
        <p:blipFill>
          <a:blip r:embed="rId5"/>
          <a:stretch>
            <a:fillRect/>
          </a:stretch>
        </p:blipFill>
        <p:spPr>
          <a:xfrm>
            <a:off x="5927085" y="8266347"/>
            <a:ext cx="488285" cy="515336"/>
          </a:xfrm>
          <a:prstGeom prst="rect">
            <a:avLst/>
          </a:prstGeom>
        </p:spPr>
      </p:pic>
      <p:pic>
        <p:nvPicPr>
          <p:cNvPr id="1137" name="図 40"/>
          <p:cNvPicPr>
            <a:picLocks noChangeAspect="1"/>
          </p:cNvPicPr>
          <p:nvPr/>
        </p:nvPicPr>
        <p:blipFill>
          <a:blip r:embed="rId19"/>
          <a:stretch>
            <a:fillRect/>
          </a:stretch>
        </p:blipFill>
        <p:spPr>
          <a:xfrm>
            <a:off x="1280432" y="4606450"/>
            <a:ext cx="4272630" cy="2306905"/>
          </a:xfrm>
          <a:prstGeom prst="rect">
            <a:avLst/>
          </a:prstGeom>
        </p:spPr>
      </p:pic>
      <p:sp>
        <p:nvSpPr>
          <p:cNvPr id="1138" name="テキスト 41"/>
          <p:cNvSpPr txBox="1"/>
          <p:nvPr/>
        </p:nvSpPr>
        <p:spPr>
          <a:xfrm>
            <a:off x="1567100" y="4871671"/>
            <a:ext cx="3699294" cy="1862048"/>
          </a:xfrm>
          <a:prstGeom prst="rect">
            <a:avLst/>
          </a:prstGeom>
        </p:spPr>
        <p:txBody>
          <a:bodyPr wrap="square">
            <a:spAutoFit/>
          </a:bodyPr>
          <a:lstStyle/>
          <a:p>
            <a:pPr lvl="0" algn="ct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大仙会場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　時</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令和７年</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月２２日（土）</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13:30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　所</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仙北地域振興局福祉環境部２階会議室</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（大仙保健所）</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（大仙市大曲上栄町13－62）</a:t>
            </a:r>
          </a:p>
        </p:txBody>
      </p:sp>
      <p:sp>
        <p:nvSpPr>
          <p:cNvPr id="1139" name="円/楕円 44"/>
          <p:cNvSpPr/>
          <p:nvPr/>
        </p:nvSpPr>
        <p:spPr>
          <a:xfrm rot="20739781">
            <a:off x="577100" y="298008"/>
            <a:ext cx="1239790" cy="1018476"/>
          </a:xfrm>
          <a:prstGeom prst="ellipse">
            <a:avLst/>
          </a:prstGeom>
          <a:solidFill>
            <a:schemeClr val="accent5">
              <a:lumMod val="20000"/>
              <a:lumOff val="80000"/>
            </a:schemeClr>
          </a:solidFill>
          <a:ln w="19050">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秋田県</a:t>
            </a:r>
            <a:endParaRPr kumimoji="1" lang="en-US" altLang="ja-JP"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主催</a:t>
            </a:r>
          </a:p>
        </p:txBody>
      </p:sp>
      <p:pic>
        <p:nvPicPr>
          <p:cNvPr id="1140" name="図 42"/>
          <p:cNvPicPr>
            <a:picLocks noChangeAspect="1"/>
          </p:cNvPicPr>
          <p:nvPr/>
        </p:nvPicPr>
        <p:blipFill>
          <a:blip r:embed="rId20"/>
          <a:stretch>
            <a:fillRect/>
          </a:stretch>
        </p:blipFill>
        <p:spPr>
          <a:xfrm>
            <a:off x="1843303" y="612000"/>
            <a:ext cx="3171393" cy="969974"/>
          </a:xfrm>
          <a:prstGeom prst="rect">
            <a:avLst/>
          </a:prstGeom>
        </p:spPr>
      </p:pic>
    </p:spTree>
    <p:extLst>
      <p:ext uri="{BB962C8B-B14F-4D97-AF65-F5344CB8AC3E}">
        <p14:creationId xmlns:p14="http://schemas.microsoft.com/office/powerpoint/2010/main" val="4110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テキスト ボックス 25"/>
          <p:cNvSpPr txBox="1"/>
          <p:nvPr/>
        </p:nvSpPr>
        <p:spPr>
          <a:xfrm>
            <a:off x="1868309" y="0"/>
            <a:ext cx="3168351" cy="461665"/>
          </a:xfrm>
          <a:prstGeom prst="rect">
            <a:avLst/>
          </a:prstGeom>
          <a:solidFill>
            <a:schemeClr val="accent6">
              <a:lumMod val="75000"/>
            </a:schemeClr>
          </a:solidFill>
          <a:ln>
            <a:solidFill>
              <a:schemeClr val="accent1"/>
            </a:solidFill>
          </a:ln>
          <a:effectLst>
            <a:softEdge rad="63500"/>
          </a:effectLst>
        </p:spPr>
        <p:txBody>
          <a:bodyPr wrap="square" rtlCol="0">
            <a:spAutoFit/>
          </a:bodyPr>
          <a:lstStyle/>
          <a:p>
            <a:pPr algn="ctr"/>
            <a:r>
              <a:rPr kumimoji="1" lang="ja-JP" altLang="en-US" sz="2400" dirty="0">
                <a:solidFill>
                  <a:schemeClr val="bg1"/>
                </a:solidFill>
                <a:latin typeface="ＤＦ特太ゴシック体" panose="020B0509000000000000" pitchFamily="49" charset="-128"/>
                <a:ea typeface="ＤＦ特太ゴシック体" panose="020B0509000000000000" pitchFamily="49" charset="-128"/>
              </a:rPr>
              <a:t>手話教室　申込用紙</a:t>
            </a:r>
          </a:p>
        </p:txBody>
      </p:sp>
      <p:sp>
        <p:nvSpPr>
          <p:cNvPr id="1146" name="テキスト ボックス 19"/>
          <p:cNvSpPr txBox="1"/>
          <p:nvPr/>
        </p:nvSpPr>
        <p:spPr>
          <a:xfrm>
            <a:off x="249296" y="7150805"/>
            <a:ext cx="6345446" cy="261610"/>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記載された個人情報は、手話教室実施のためにのみ使用し、その他の目的には使用いたしません。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7" name="テキスト ボックス 20"/>
          <p:cNvSpPr txBox="1"/>
          <p:nvPr/>
        </p:nvSpPr>
        <p:spPr>
          <a:xfrm>
            <a:off x="249296" y="7796476"/>
            <a:ext cx="1909936" cy="276999"/>
          </a:xfrm>
          <a:prstGeom prst="rect">
            <a:avLst/>
          </a:prstGeom>
          <a:gradFill>
            <a:gsLst>
              <a:gs pos="0">
                <a:schemeClr val="accent5">
                  <a:lumMod val="40000"/>
                  <a:lumOff val="60000"/>
                </a:schemeClr>
              </a:gs>
              <a:gs pos="50000">
                <a:schemeClr val="accent5">
                  <a:lumMod val="20000"/>
                  <a:lumOff val="80000"/>
                </a:schemeClr>
              </a:gs>
              <a:gs pos="100000">
                <a:schemeClr val="accent3">
                  <a:lumMod val="20000"/>
                  <a:lumOff val="80000"/>
                </a:schemeClr>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申込み先・お問合せ先</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8" name="テキスト ボックス 12"/>
          <p:cNvSpPr txBox="1"/>
          <p:nvPr/>
        </p:nvSpPr>
        <p:spPr>
          <a:xfrm>
            <a:off x="249296" y="8208872"/>
            <a:ext cx="4969945" cy="799326"/>
          </a:xfrm>
          <a:prstGeom prst="rect">
            <a:avLst/>
          </a:prstGeom>
          <a:noFill/>
        </p:spPr>
        <p:txBody>
          <a:bodyPr wrap="square" rtlCol="0" anchor="ctr">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【大仙</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定員になり次第締切</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仙北地域振興局　福祉環境部　企画福祉課</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 0187-63-3403</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 0187-62-5288</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49" name="表 9"/>
          <p:cNvGraphicFramePr>
            <a:graphicFrameLocks noGrp="1"/>
          </p:cNvGraphicFramePr>
          <p:nvPr>
            <p:extLst>
              <p:ext uri="{D42A27DB-BD31-4B8C-83A1-F6EECF244321}">
                <p14:modId xmlns:p14="http://schemas.microsoft.com/office/powerpoint/2010/main" val="3553717223"/>
              </p:ext>
            </p:extLst>
          </p:nvPr>
        </p:nvGraphicFramePr>
        <p:xfrm>
          <a:off x="145554" y="3038853"/>
          <a:ext cx="6552728" cy="4018391"/>
        </p:xfrm>
        <a:graphic>
          <a:graphicData uri="http://schemas.openxmlformats.org/drawingml/2006/table">
            <a:tbl>
              <a:tblPr firstCol="1">
                <a:tableStyleId>{5DA37D80-6434-44D0-A028-1B22A696006F}</a:tableStyleId>
              </a:tblPr>
              <a:tblGrid>
                <a:gridCol w="1470978">
                  <a:extLst>
                    <a:ext uri="{9D8B030D-6E8A-4147-A177-3AD203B41FA5}">
                      <a16:colId xmlns:a16="http://schemas.microsoft.com/office/drawing/2014/main" val="20000"/>
                    </a:ext>
                  </a:extLst>
                </a:gridCol>
                <a:gridCol w="2993518">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tblGrid>
              <a:tr h="233424">
                <a:tc rowSpan="2">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a:txBody>
                    <a:bodyPr/>
                    <a:lstStyle/>
                    <a:p>
                      <a:endParaRPr kumimoji="1" lang="ja-JP" altLang="en-US" sz="1000" dirty="0"/>
                    </a:p>
                  </a:txBody>
                  <a:tcPr>
                    <a:lnB w="12700" cap="flat" cmpd="sng" algn="ctr">
                      <a:solidFill>
                        <a:schemeClr val="accent2">
                          <a:lumMod val="60000"/>
                          <a:lumOff val="40000"/>
                        </a:schemeClr>
                      </a:solidFill>
                      <a:prstDash val="dash"/>
                      <a:round/>
                      <a:headEnd type="none" w="med" len="med"/>
                      <a:tailEnd type="none" w="med" len="med"/>
                    </a:lnB>
                  </a:tcPr>
                </a:tc>
                <a:tc rowSpan="2">
                  <a:txBody>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性別</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男　・　女</a:t>
                      </a:r>
                      <a:endPar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548248">
                <a:tc vMerge="1">
                  <a:txBody>
                    <a:bodyPr/>
                    <a:lstStyle/>
                    <a:p>
                      <a:endParaRPr kumimoji="1" lang="ja-JP" altLang="en-US"/>
                    </a:p>
                  </a:txBody>
                  <a:tcPr/>
                </a:tc>
                <a:tc>
                  <a:txBody>
                    <a:bodyPr/>
                    <a:lstStyle/>
                    <a:p>
                      <a:endParaRPr kumimoji="1" lang="ja-JP" altLang="en-US" sz="1600" dirty="0"/>
                    </a:p>
                  </a:txBody>
                  <a:tcPr>
                    <a:lnT w="12700" cap="flat" cmpd="sng" algn="ctr">
                      <a:solidFill>
                        <a:schemeClr val="accent2">
                          <a:lumMod val="60000"/>
                          <a:lumOff val="40000"/>
                        </a:schemeClr>
                      </a:solidFill>
                      <a:prstDash val="dash"/>
                      <a:round/>
                      <a:headEnd type="none" w="med" len="med"/>
                      <a:tailEnd type="none" w="med" len="med"/>
                    </a:lnT>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0001"/>
                  </a:ext>
                </a:extLst>
              </a:tr>
              <a:tr h="52520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　齢</a:t>
                      </a:r>
                    </a:p>
                  </a:txBody>
                  <a:tcPr anchor="ctr">
                    <a:solidFill>
                      <a:schemeClr val="accent6">
                        <a:lumMod val="20000"/>
                        <a:lumOff val="80000"/>
                      </a:schemeClr>
                    </a:solidFill>
                  </a:tcPr>
                </a:tc>
                <a:tc gridSpan="2">
                  <a:txBody>
                    <a:bodyPr/>
                    <a:lstStyle/>
                    <a:p>
                      <a:pPr algn="ctr">
                        <a:lnSpc>
                          <a:spcPct val="1500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１０歳未満　・　１０代　</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２０代　・　</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３０代</a:t>
                      </a:r>
                      <a:endParaRPr kumimoji="1" lang="en-US" altLang="ja-JP" sz="12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50000"/>
                        </a:lnSpc>
                      </a:pP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４０代　・　５０代　・　６０代　・　７０代以上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2"/>
                  </a:ext>
                </a:extLst>
              </a:tr>
              <a:tr h="822940">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住　所</a:t>
                      </a:r>
                    </a:p>
                  </a:txBody>
                  <a:tcPr anchor="ctr">
                    <a:solidFill>
                      <a:schemeClr val="accent6">
                        <a:lumMod val="20000"/>
                        <a:lumOff val="80000"/>
                      </a:schemeClr>
                    </a:solidFill>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3"/>
                  </a:ext>
                </a:extLst>
              </a:tr>
              <a:tr h="55438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連絡先</a:t>
                      </a:r>
                    </a:p>
                  </a:txBody>
                  <a:tcPr anchor="ctr">
                    <a:solidFill>
                      <a:schemeClr val="accent6">
                        <a:lumMod val="20000"/>
                        <a:lumOff val="80000"/>
                      </a:schemeClr>
                    </a:solidFill>
                  </a:tcPr>
                </a:tc>
                <a:tc gridSpan="2">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cs typeface="メイリオ" panose="020B0604030504040204" pitchFamily="50" charset="-128"/>
                        </a:rPr>
                        <a:t>FAX</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4"/>
                  </a:ext>
                </a:extLst>
              </a:tr>
              <a:tr h="466849">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　業</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2">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会社員　・　自営業　・　公務員　・　学生　・　主婦　・　その他</a:t>
                      </a:r>
                    </a:p>
                  </a:txBody>
                  <a:tcPr anchor="ctr"/>
                </a:tc>
                <a:tc hMerge="1">
                  <a:txBody>
                    <a:bodyPr/>
                    <a:lstStyle/>
                    <a:p>
                      <a:endParaRPr kumimoji="1" lang="ja-JP" altLang="en-US"/>
                    </a:p>
                  </a:txBody>
                  <a:tcPr/>
                </a:tc>
                <a:extLst>
                  <a:ext uri="{0D108BD9-81ED-4DB2-BD59-A6C34878D82A}">
                    <a16:rowId xmlns:a16="http://schemas.microsoft.com/office/drawing/2014/main" val="10005"/>
                  </a:ext>
                </a:extLst>
              </a:tr>
              <a:tr h="764911">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（主催者への連絡事項）</a:t>
                      </a:r>
                    </a:p>
                  </a:txBody>
                  <a:tcPr anchor="ctr">
                    <a:solidFill>
                      <a:schemeClr val="accent6">
                        <a:lumMod val="20000"/>
                        <a:lumOff val="80000"/>
                      </a:schemeClr>
                    </a:solidFill>
                  </a:tcPr>
                </a:tc>
                <a:tc gridSpan="2">
                  <a:txBody>
                    <a:bodyPr/>
                    <a:lstStyle/>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pic>
        <p:nvPicPr>
          <p:cNvPr id="1150" name="図 3"/>
          <p:cNvPicPr>
            <a:picLocks noChangeAspect="1"/>
          </p:cNvPicPr>
          <p:nvPr/>
        </p:nvPicPr>
        <p:blipFill>
          <a:blip r:embed="rId2"/>
          <a:stretch>
            <a:fillRect/>
          </a:stretch>
        </p:blipFill>
        <p:spPr>
          <a:xfrm>
            <a:off x="5036350" y="7934975"/>
            <a:ext cx="1484790" cy="1041211"/>
          </a:xfrm>
          <a:prstGeom prst="rect">
            <a:avLst/>
          </a:prstGeom>
        </p:spPr>
      </p:pic>
      <p:sp>
        <p:nvSpPr>
          <p:cNvPr id="1151" name="テキスト ボックス 45"/>
          <p:cNvSpPr txBox="1"/>
          <p:nvPr/>
        </p:nvSpPr>
        <p:spPr>
          <a:xfrm>
            <a:off x="73547" y="577533"/>
            <a:ext cx="6624736" cy="246132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秋田県内にお住まいの手話に関心のある方ならどなたでもお申し込みできます。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お申込み方法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参加希望会場の担当福祉環境部まで、①氏名 ②年齢 ③住所 ④連絡先（電話番号など）⑤職業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⑥その他連絡事項をお伝えください。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下記の項目にご記入のうえ、参加希望会場の担当までお申し込みください。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（この用紙をそのままお送りください。）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メールで申し込む場合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下記の項目にご記入のうえ、以下のメールアドレスへお申し込みください。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（メールアドレス：senboku-hw@pref.akita.lg.jp）</a:t>
            </a: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参加の可否については、県の担当より連絡いたします。</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96802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3554</TotalTime>
  <Words>414</Words>
  <Application>Microsoft Office PowerPoint</Application>
  <PresentationFormat>画面に合わせる (4:3)</PresentationFormat>
  <Paragraphs>75</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AR P丸ゴシック体E</vt:lpstr>
      <vt:lpstr>ＤＦ特太ゴシック体</vt:lpstr>
      <vt:lpstr>HGP創英角ﾎﾟｯﾌﾟ体</vt:lpstr>
      <vt:lpstr>HG丸ｺﾞｼｯｸM-PRO</vt:lpstr>
      <vt:lpstr>あずきフォントP</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高杉　賢吾</dc:creator>
  <cp:lastModifiedBy>伊藤 祥</cp:lastModifiedBy>
  <cp:revision>380</cp:revision>
  <cp:lastPrinted>2018-11-14T05:41:22Z</cp:lastPrinted>
  <dcterms:created xsi:type="dcterms:W3CDTF">2014-01-16T02:27:23Z</dcterms:created>
  <dcterms:modified xsi:type="dcterms:W3CDTF">2025-01-20T07:28:16Z</dcterms:modified>
</cp:coreProperties>
</file>