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48" r:id="rId2"/>
  </p:sldMasterIdLst>
  <p:notesMasterIdLst>
    <p:notesMasterId r:id="rId3"/>
  </p:notesMasterIdLst>
  <p:handoutMasterIdLst>
    <p:handoutMasterId r:id="rId4"/>
  </p:handoutMasterIdLst>
  <p:sldIdLst>
    <p:sldId id="256" r:id="rId5"/>
    <p:sldId id="257" r:id="rId6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D9"/>
    <a:srgbClr val="FEFBC6"/>
    <a:srgbClr val="FFFEC2"/>
    <a:srgbClr val="DCFF97"/>
    <a:srgbClr val="D8FF8B"/>
    <a:srgbClr val="FFD685"/>
    <a:srgbClr val="FFFF99"/>
    <a:srgbClr val="FFCC66"/>
    <a:srgbClr val="FFFF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7"/>
    <p:restoredTop sz="95130" autoAdjust="0"/>
  </p:normalViewPr>
  <p:slideViewPr>
    <p:cSldViewPr>
      <p:cViewPr>
        <p:scale>
          <a:sx n="90" d="100"/>
          <a:sy n="90" d="100"/>
        </p:scale>
        <p:origin x="-360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slide" Target="slides/slide2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9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992" y="9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/>
          <a:lstStyle>
            <a:lvl1pPr algn="r">
              <a:defRPr sz="1100"/>
            </a:lvl1pPr>
          </a:lstStyle>
          <a:p>
            <a:fld id="{133FA45C-481A-4715-B502-91C417C61F01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8684778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992" y="8684778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 anchor="b"/>
          <a:lstStyle>
            <a:lvl1pPr algn="r">
              <a:defRPr sz="1100"/>
            </a:lvl1pPr>
          </a:lstStyle>
          <a:p>
            <a:fld id="{B67F7EBA-D702-451A-92BD-0F0FEC612D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10125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9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992" y="9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/>
          <a:lstStyle>
            <a:lvl1pPr algn="r">
              <a:defRPr sz="1100"/>
            </a:lvl1pPr>
          </a:lstStyle>
          <a:p>
            <a:fld id="{E2C71D6E-8036-4290-A226-00EC66520AC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5309" y="687088"/>
            <a:ext cx="2567382" cy="3426609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67" tIns="44835" rIns="89667" bIns="44835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968" y="4343116"/>
            <a:ext cx="5486084" cy="4115669"/>
          </a:xfrm>
          <a:prstGeom prst="rect">
            <a:avLst/>
          </a:prstGeom>
        </p:spPr>
        <p:txBody>
          <a:bodyPr vert="horz" lIns="89667" tIns="44835" rIns="89667" bIns="4483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8684778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992" y="8684778"/>
            <a:ext cx="2971431" cy="457780"/>
          </a:xfrm>
          <a:prstGeom prst="rect">
            <a:avLst/>
          </a:prstGeom>
        </p:spPr>
        <p:txBody>
          <a:bodyPr vert="horz" lIns="89667" tIns="44835" rIns="89667" bIns="44835" rtlCol="0" anchor="b"/>
          <a:lstStyle>
            <a:lvl1pPr algn="r">
              <a:defRPr sz="1100"/>
            </a:lvl1pPr>
          </a:lstStyle>
          <a:p>
            <a:fld id="{F75FF635-1B69-47F2-A443-B4495DE501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6547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2553904"/>
      </p:ext>
    </p:extLst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103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3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9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9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4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4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4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53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62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66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67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71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77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78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1084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85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2018/11/16</a:t>
            </a:fld>
            <a:endParaRPr kumimoji="1" lang="ja-JP" altLang="en-US"/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5" Type="http://schemas.openxmlformats.org/officeDocument/2006/relationships/image" Target="../media/image5.png" /><Relationship Id="rId6" Type="http://schemas.openxmlformats.org/officeDocument/2006/relationships/image" Target="../media/image6.png" /><Relationship Id="rId7" Type="http://schemas.openxmlformats.org/officeDocument/2006/relationships/image" Target="../media/image7.png" /><Relationship Id="rId8" Type="http://schemas.openxmlformats.org/officeDocument/2006/relationships/image" Target="../media/image8.png" /><Relationship Id="rId9" Type="http://schemas.openxmlformats.org/officeDocument/2006/relationships/image" Target="../media/image9.png" /><Relationship Id="rId10" Type="http://schemas.openxmlformats.org/officeDocument/2006/relationships/image" Target="../media/image10.png" /><Relationship Id="rId11" Type="http://schemas.openxmlformats.org/officeDocument/2006/relationships/image" Target="../media/image11.png" /><Relationship Id="rId12" Type="http://schemas.openxmlformats.org/officeDocument/2006/relationships/image" Target="../media/image12.png" /><Relationship Id="rId13" Type="http://schemas.openxmlformats.org/officeDocument/2006/relationships/image" Target="../media/image13.png" /><Relationship Id="rId14" Type="http://schemas.openxmlformats.org/officeDocument/2006/relationships/image" Target="../media/image14.png" /><Relationship Id="rId15" Type="http://schemas.openxmlformats.org/officeDocument/2006/relationships/image" Target="../media/image15.png" /><Relationship Id="rId16" Type="http://schemas.openxmlformats.org/officeDocument/2006/relationships/image" Target="../media/image16.png" /><Relationship Id="rId17" Type="http://schemas.openxmlformats.org/officeDocument/2006/relationships/image" Target="../media/image17.png" /><Relationship Id="rId18" Type="http://schemas.openxmlformats.org/officeDocument/2006/relationships/image" Target="../media/image18.jpeg" /><Relationship Id="rId19" Type="http://schemas.openxmlformats.org/officeDocument/2006/relationships/slideLayout" Target="../slideLayouts/slideLayout1.xml" /><Relationship Id="rId20" Type="http://schemas.openxmlformats.org/officeDocument/2006/relationships/notesSlide" Target="../notesSlides/notesSlide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image" Target="../media/image19.png" /><Relationship Id="rId2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正方形/長方形 3"/>
          <p:cNvSpPr/>
          <p:nvPr/>
        </p:nvSpPr>
        <p:spPr>
          <a:xfrm>
            <a:off x="408565" y="5075"/>
            <a:ext cx="5996449" cy="4307979"/>
          </a:xfrm>
          <a:prstGeom prst="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34000">
                <a:schemeClr val="accent6">
                  <a:lumMod val="40000"/>
                  <a:lumOff val="60000"/>
                </a:schemeClr>
              </a:gs>
              <a:gs pos="66000">
                <a:srgbClr val="FEFBC6"/>
              </a:gs>
              <a:gs pos="100000">
                <a:srgbClr val="FFD9D9"/>
              </a:gs>
            </a:gsLst>
            <a:lin ang="5400000" scaled="0"/>
            <a:tileRect/>
          </a:gradFill>
          <a:ln w="15875">
            <a:noFill/>
          </a:ln>
          <a:effectLst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altLang="ja-JP" sz="2400" b="1" cap="none" spc="0" dirty="0" smtClean="0">
              <a:ln w="25400">
                <a:solidFill>
                  <a:schemeClr val="accent6">
                    <a:lumMod val="75000"/>
                  </a:schemeClr>
                </a:solidFill>
              </a:ln>
              <a:solidFill>
                <a:srgbClr val="FFFF00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32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endParaRPr lang="en-US" altLang="ja-JP" sz="3200" b="1" dirty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2000" b="1" cap="none" spc="0" dirty="0" smtClean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endParaRPr lang="en-US" altLang="ja-JP" sz="3800" b="1" cap="none" spc="0" dirty="0" smtClean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あずきフォントP" panose="02000600000000000000" pitchFamily="2" charset="-128"/>
              <a:ea typeface="あずきフォントP" panose="02000600000000000000" pitchFamily="2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38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AR P丸ゴシック体E"/>
                <a:ea typeface="AR P丸ゴシック体E"/>
                <a:cs typeface="メイリオ" panose="020B0604030504040204" pitchFamily="50" charset="-128"/>
              </a:rPr>
              <a:t>手話教室の</a:t>
            </a:r>
            <a:r>
              <a:rPr lang="ja-JP" altLang="en-US" sz="3800" b="1" cap="none" spc="0" dirty="0" err="1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AR P丸ゴシック体E"/>
                <a:ea typeface="AR P丸ゴシック体E"/>
                <a:cs typeface="メイリオ" panose="020B0604030504040204" pitchFamily="50" charset="-128"/>
              </a:rPr>
              <a:t>ご</a:t>
            </a:r>
            <a:r>
              <a:rPr lang="ja-JP" altLang="en-US" sz="3800" b="1" cap="none" spc="0" dirty="0" smtClean="0">
                <a:ln w="25400">
                  <a:solidFill>
                    <a:srgbClr val="FF0066"/>
                  </a:solidFill>
                </a:ln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AR P丸ゴシック体E"/>
                <a:ea typeface="AR P丸ゴシック体E"/>
                <a:cs typeface="メイリオ" panose="020B0604030504040204" pitchFamily="50" charset="-128"/>
              </a:rPr>
              <a:t>あんない</a:t>
            </a:r>
            <a:endParaRPr lang="en-US" altLang="ja-JP" sz="3800" b="1" cap="none" spc="0" dirty="0" smtClean="0">
              <a:ln w="25400">
                <a:solidFill>
                  <a:srgbClr val="FF0066"/>
                </a:solidFill>
              </a:ln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pPr algn="ctr"/>
            <a:endParaRPr lang="en-US" altLang="ja-JP" sz="900" b="1" dirty="0" smtClean="0">
              <a:ln w="25400"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b="1" dirty="0" smtClean="0">
              <a:ln w="25400">
                <a:noFill/>
              </a:ln>
              <a:effectLst/>
              <a:latin typeface="あずきフォントP" panose="02000600000000000000" pitchFamily="2" charset="-128"/>
              <a:ea typeface="あずきフォントP" panose="02000600000000000000" pitchFamily="2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b="0" dirty="0" smtClean="0">
                <a:ln w="25400">
                  <a:noFill/>
                </a:ln>
                <a:effectLst/>
                <a:latin typeface="AR P丸ゴシック体E"/>
                <a:ea typeface="AR P丸ゴシック体E"/>
                <a:cs typeface="メイリオ" panose="020B0604030504040204" pitchFamily="50" charset="-128"/>
              </a:rPr>
              <a:t>あいさつや自己紹介など</a:t>
            </a:r>
            <a:endParaRPr lang="en-US" altLang="ja-JP" b="0" dirty="0" smtClean="0">
              <a:ln w="25400">
                <a:noFill/>
              </a:ln>
              <a:effectLst/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pPr algn="ctr"/>
            <a:r>
              <a:rPr lang="ja-JP" altLang="en-US" b="0" dirty="0" smtClean="0">
                <a:ln w="25400">
                  <a:noFill/>
                </a:ln>
                <a:effectLst/>
                <a:latin typeface="AR P丸ゴシック体E"/>
                <a:ea typeface="AR P丸ゴシック体E"/>
                <a:cs typeface="メイリオ" panose="020B0604030504040204" pitchFamily="50" charset="-128"/>
              </a:rPr>
              <a:t>簡単な手話を体験してみませんか？</a:t>
            </a:r>
            <a:endParaRPr lang="en-US" altLang="ja-JP" b="0" dirty="0" smtClean="0">
              <a:ln w="25400">
                <a:noFill/>
              </a:ln>
              <a:effectLst/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pPr algn="ctr"/>
            <a:endParaRPr lang="en-US" altLang="ja-JP" sz="900" b="1" dirty="0" smtClean="0">
              <a:ln w="25400">
                <a:noFill/>
              </a:ln>
              <a:effectLst/>
              <a:latin typeface="あずきフォントP" panose="02000600000000000000" pitchFamily="2" charset="-128"/>
              <a:ea typeface="あずきフォントP" panose="02000600000000000000" pitchFamily="2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dirty="0" smtClean="0">
                <a:ln w="25400">
                  <a:noFill/>
                </a:ln>
                <a:effectLst/>
                <a:latin typeface="あずきフォントP" panose="02000600000000000000" pitchFamily="2" charset="-128"/>
                <a:ea typeface="あずきフォントP" panose="02000600000000000000" pitchFamily="2" charset="-128"/>
                <a:cs typeface="メイリオ" panose="020B0604030504040204" pitchFamily="50" charset="-128"/>
              </a:rPr>
              <a:t>　　</a:t>
            </a:r>
            <a:r>
              <a:rPr lang="ja-JP" altLang="en-US" sz="1600" dirty="0" err="1" smtClean="0">
                <a:ln w="25400">
                  <a:noFill/>
                </a:ln>
                <a:effectLst/>
                <a:latin typeface="AR P丸ゴシック体E"/>
                <a:ea typeface="AR P丸ゴシック体E"/>
                <a:cs typeface="メイリオ" panose="020B0604030504040204" pitchFamily="50" charset="-128"/>
              </a:rPr>
              <a:t>ろうの</a:t>
            </a:r>
            <a:r>
              <a:rPr lang="ja-JP" altLang="en-US" sz="1600" dirty="0" smtClean="0">
                <a:ln w="25400">
                  <a:noFill/>
                </a:ln>
                <a:effectLst/>
                <a:latin typeface="AR P丸ゴシック体E"/>
                <a:ea typeface="AR P丸ゴシック体E"/>
                <a:cs typeface="メイリオ" panose="020B0604030504040204" pitchFamily="50" charset="-128"/>
              </a:rPr>
              <a:t>方が丁寧に手話を教えてくださいます。</a:t>
            </a:r>
            <a:endParaRPr lang="en-US" altLang="ja-JP" sz="1600" dirty="0" smtClean="0">
              <a:ln w="25400">
                <a:noFill/>
              </a:ln>
              <a:effectLst/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pPr algn="ctr"/>
            <a:r>
              <a:rPr lang="ja-JP" altLang="en-US" sz="2000" dirty="0" smtClean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　手話初心者の方</a:t>
            </a:r>
            <a:r>
              <a:rPr lang="ja-JP" altLang="en-US" sz="1600" dirty="0" smtClean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、是非ご参加ください。</a:t>
            </a:r>
            <a:endParaRPr lang="en-US" altLang="ja-JP" sz="1400" dirty="0">
              <a:ln w="25400">
                <a:noFill/>
              </a:ln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pPr algn="ctr"/>
            <a:endParaRPr lang="en-US" altLang="ja-JP" sz="1400" dirty="0" smtClean="0">
              <a:ln w="25400">
                <a:noFill/>
              </a:ln>
              <a:latin typeface="あずきフォントP" panose="02000600000000000000" pitchFamily="2" charset="-128"/>
              <a:ea typeface="あずきフォントP" panose="02000600000000000000" pitchFamily="2" charset="-128"/>
              <a:cs typeface="メイリオ" panose="020B0604030504040204" pitchFamily="50" charset="-128"/>
            </a:endParaRPr>
          </a:p>
        </p:txBody>
      </p:sp>
      <p:grpSp>
        <p:nvGrpSpPr>
          <p:cNvPr id="1113" name="グループ化 25"/>
          <p:cNvGrpSpPr/>
          <p:nvPr/>
        </p:nvGrpSpPr>
        <p:grpSpPr>
          <a:xfrm rot="845663">
            <a:off x="4795489" y="36838"/>
            <a:ext cx="1950448" cy="1658341"/>
            <a:chOff x="4695761" y="3466154"/>
            <a:chExt cx="2253940" cy="1831150"/>
          </a:xfrm>
        </p:grpSpPr>
        <p:pic>
          <p:nvPicPr>
            <p:cNvPr id="1114" name="図 2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95761" y="3466154"/>
              <a:ext cx="2253940" cy="1831150"/>
            </a:xfrm>
            <a:prstGeom prst="rect">
              <a:avLst/>
            </a:prstGeom>
          </p:spPr>
        </p:pic>
        <p:sp>
          <p:nvSpPr>
            <p:cNvPr id="1115" name="テキスト ボックス 23"/>
            <p:cNvSpPr txBox="1"/>
            <p:nvPr/>
          </p:nvSpPr>
          <p:spPr>
            <a:xfrm rot="154395">
              <a:off x="4955884" y="3658297"/>
              <a:ext cx="1645135" cy="1120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  <a:latin typeface="AR P丸ゴシック体E"/>
                  <a:ea typeface="AR P丸ゴシック体E"/>
                  <a:cs typeface="メイリオ" panose="020B0604030504040204" pitchFamily="50" charset="-128"/>
                </a:rPr>
                <a:t>参加費、</a:t>
              </a:r>
              <a:endParaRPr kumimoji="1" lang="en-US" altLang="ja-JP" b="1" dirty="0" smtClean="0">
                <a:solidFill>
                  <a:schemeClr val="bg1"/>
                </a:solidFill>
                <a:latin typeface="AR P丸ゴシック体E"/>
                <a:ea typeface="AR P丸ゴシック体E"/>
                <a:cs typeface="メイリオ" panose="020B0604030504040204" pitchFamily="50" charset="-128"/>
              </a:endParaRPr>
            </a:p>
            <a:p>
              <a:pPr algn="ctr"/>
              <a:r>
                <a:rPr kumimoji="1" lang="ja-JP" altLang="en-US" b="1" dirty="0" smtClean="0">
                  <a:solidFill>
                    <a:schemeClr val="bg1"/>
                  </a:solidFill>
                  <a:latin typeface="AR P丸ゴシック体E"/>
                  <a:ea typeface="AR P丸ゴシック体E"/>
                  <a:cs typeface="メイリオ" panose="020B0604030504040204" pitchFamily="50" charset="-128"/>
                </a:rPr>
                <a:t>テキスト代</a:t>
              </a:r>
              <a:endParaRPr kumimoji="1" lang="en-US" altLang="ja-JP" b="1" dirty="0" smtClean="0">
                <a:solidFill>
                  <a:schemeClr val="bg1"/>
                </a:solidFill>
                <a:latin typeface="AR P丸ゴシック体E"/>
                <a:ea typeface="AR P丸ゴシック体E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2400" b="1" dirty="0" smtClean="0">
                  <a:solidFill>
                    <a:schemeClr val="bg1"/>
                  </a:solidFill>
                  <a:latin typeface="AR P丸ゴシック体E"/>
                  <a:ea typeface="AR P丸ゴシック体E"/>
                  <a:cs typeface="メイリオ" panose="020B0604030504040204" pitchFamily="50" charset="-128"/>
                </a:rPr>
                <a:t>無料！</a:t>
              </a:r>
              <a:endParaRPr kumimoji="1" lang="ja-JP" altLang="en-US" sz="2400" b="1" dirty="0">
                <a:solidFill>
                  <a:schemeClr val="bg1"/>
                </a:solidFill>
                <a:latin typeface="AR P丸ゴシック体E"/>
                <a:ea typeface="AR P丸ゴシック体E"/>
                <a:cs typeface="メイリオ" panose="020B0604030504040204" pitchFamily="50" charset="-128"/>
              </a:endParaRPr>
            </a:p>
          </p:txBody>
        </p:sp>
      </p:grpSp>
      <p:sp>
        <p:nvSpPr>
          <p:cNvPr id="1116" name="テキスト ボックス 24"/>
          <p:cNvSpPr txBox="1"/>
          <p:nvPr/>
        </p:nvSpPr>
        <p:spPr>
          <a:xfrm>
            <a:off x="4963594" y="3995550"/>
            <a:ext cx="1430016" cy="368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00" dirty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※</a:t>
            </a:r>
            <a:r>
              <a:rPr lang="ja-JP" altLang="en-US" sz="900" dirty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会場までの交通費等</a:t>
            </a:r>
            <a:r>
              <a:rPr lang="ja-JP" altLang="en-US" sz="900" dirty="0" smtClean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は</a:t>
            </a:r>
            <a:endParaRPr lang="en-US" altLang="ja-JP" sz="900" dirty="0" smtClean="0">
              <a:ln w="25400">
                <a:noFill/>
              </a:ln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  <a:p>
            <a:r>
              <a:rPr lang="ja-JP" altLang="en-US" sz="900" dirty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　</a:t>
            </a:r>
            <a:r>
              <a:rPr lang="ja-JP" altLang="en-US" sz="900" dirty="0" smtClean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自己</a:t>
            </a:r>
            <a:r>
              <a:rPr lang="ja-JP" altLang="en-US" sz="900" dirty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負担となります</a:t>
            </a:r>
            <a:r>
              <a:rPr lang="ja-JP" altLang="en-US" sz="900" dirty="0" smtClean="0">
                <a:ln w="25400">
                  <a:noFill/>
                </a:ln>
                <a:latin typeface="AR P丸ゴシック体E"/>
                <a:ea typeface="AR P丸ゴシック体E"/>
                <a:cs typeface="メイリオ" panose="020B0604030504040204" pitchFamily="50" charset="-128"/>
              </a:rPr>
              <a:t>。</a:t>
            </a:r>
            <a:endParaRPr lang="en-US" altLang="ja-JP" sz="900" dirty="0">
              <a:ln w="25400">
                <a:noFill/>
              </a:ln>
              <a:latin typeface="AR P丸ゴシック体E"/>
              <a:ea typeface="AR P丸ゴシック体E"/>
              <a:cs typeface="メイリオ" panose="020B0604030504040204" pitchFamily="50" charset="-128"/>
            </a:endParaRPr>
          </a:p>
        </p:txBody>
      </p:sp>
      <p:pic>
        <p:nvPicPr>
          <p:cNvPr id="1117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7000" y="4960548"/>
            <a:ext cx="476190" cy="497672"/>
          </a:xfrm>
          <a:prstGeom prst="rect">
            <a:avLst/>
          </a:prstGeom>
        </p:spPr>
      </p:pic>
      <p:pic>
        <p:nvPicPr>
          <p:cNvPr id="1118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0558" y="6896227"/>
            <a:ext cx="488285" cy="515336"/>
          </a:xfrm>
          <a:prstGeom prst="rect">
            <a:avLst/>
          </a:prstGeom>
        </p:spPr>
      </p:pic>
      <p:pic>
        <p:nvPicPr>
          <p:cNvPr id="1119" name="図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511" y="6228184"/>
            <a:ext cx="477591" cy="505535"/>
          </a:xfrm>
          <a:prstGeom prst="rect">
            <a:avLst/>
          </a:prstGeom>
        </p:spPr>
      </p:pic>
      <p:pic>
        <p:nvPicPr>
          <p:cNvPr id="1120" name="図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0913" y="4745433"/>
            <a:ext cx="434126" cy="469391"/>
          </a:xfrm>
          <a:prstGeom prst="rect">
            <a:avLst/>
          </a:prstGeom>
        </p:spPr>
      </p:pic>
      <p:pic>
        <p:nvPicPr>
          <p:cNvPr id="1121" name="図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4984" y="4064773"/>
            <a:ext cx="483739" cy="516168"/>
          </a:xfrm>
          <a:prstGeom prst="rect">
            <a:avLst/>
          </a:prstGeom>
        </p:spPr>
      </p:pic>
      <p:pic>
        <p:nvPicPr>
          <p:cNvPr id="1122" name="図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0097" y="7850534"/>
            <a:ext cx="455993" cy="494966"/>
          </a:xfrm>
          <a:prstGeom prst="rect">
            <a:avLst/>
          </a:prstGeom>
        </p:spPr>
      </p:pic>
      <p:pic>
        <p:nvPicPr>
          <p:cNvPr id="1123" name="図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28496" y="539552"/>
            <a:ext cx="2680068" cy="914573"/>
          </a:xfrm>
          <a:prstGeom prst="rect">
            <a:avLst/>
          </a:prstGeom>
        </p:spPr>
      </p:pic>
      <p:pic>
        <p:nvPicPr>
          <p:cNvPr id="1124" name="図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44409" y="7411562"/>
            <a:ext cx="241869" cy="258083"/>
          </a:xfrm>
          <a:prstGeom prst="rect">
            <a:avLst/>
          </a:prstGeom>
        </p:spPr>
      </p:pic>
      <p:pic>
        <p:nvPicPr>
          <p:cNvPr id="1125" name="図 3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413794" y="4960548"/>
            <a:ext cx="264808" cy="270934"/>
          </a:xfrm>
          <a:prstGeom prst="rect">
            <a:avLst/>
          </a:prstGeom>
        </p:spPr>
      </p:pic>
      <p:pic>
        <p:nvPicPr>
          <p:cNvPr id="1126" name="図 3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014497" y="4392193"/>
            <a:ext cx="227997" cy="247484"/>
          </a:xfrm>
          <a:prstGeom prst="rect">
            <a:avLst/>
          </a:prstGeom>
        </p:spPr>
      </p:pic>
      <p:pic>
        <p:nvPicPr>
          <p:cNvPr id="1127" name="図 3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274526" y="6228184"/>
            <a:ext cx="278536" cy="301163"/>
          </a:xfrm>
          <a:prstGeom prst="rect">
            <a:avLst/>
          </a:prstGeom>
        </p:spPr>
      </p:pic>
      <p:pic>
        <p:nvPicPr>
          <p:cNvPr id="1128" name="図 3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0306" y="5080550"/>
            <a:ext cx="244143" cy="257668"/>
          </a:xfrm>
          <a:prstGeom prst="rect">
            <a:avLst/>
          </a:prstGeom>
        </p:spPr>
      </p:pic>
      <p:pic>
        <p:nvPicPr>
          <p:cNvPr id="1129" name="図 3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011762" y="6074814"/>
            <a:ext cx="238796" cy="252768"/>
          </a:xfrm>
          <a:prstGeom prst="rect">
            <a:avLst/>
          </a:prstGeom>
        </p:spPr>
      </p:pic>
      <p:pic>
        <p:nvPicPr>
          <p:cNvPr id="1130" name="図 39"/>
          <p:cNvPicPr>
            <a:picLocks noChangeAspect="1" noChangeArrowheads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723010" y="3131840"/>
            <a:ext cx="408150" cy="840476"/>
          </a:xfrm>
          <a:prstGeom prst="rect">
            <a:avLst/>
          </a:prstGeom>
          <a:noFill/>
        </p:spPr>
      </p:pic>
      <p:pic>
        <p:nvPicPr>
          <p:cNvPr id="1131" name="Picture 2"/>
          <p:cNvPicPr>
            <a:picLocks noChangeAspect="1" noChangeArrowheads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64922" y="3461704"/>
            <a:ext cx="458477" cy="8611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2" name="図 40" descr="http://illust-hp.com/img/hukida4.png"/>
          <p:cNvPicPr>
            <a:picLocks noChangeAspect="1" noChangeArrowheads="1"/>
          </p:cNvPicPr>
          <p:nvPr/>
        </p:nvPicPr>
        <p:blipFill>
          <a:blip r:embed="rId17"/>
          <a:stretch>
            <a:fillRect/>
          </a:stretch>
        </p:blipFill>
        <p:spPr>
          <a:xfrm rot="21055714">
            <a:off x="4992955" y="2417187"/>
            <a:ext cx="1303513" cy="708895"/>
          </a:xfrm>
          <a:prstGeom prst="rect">
            <a:avLst/>
          </a:prstGeom>
          <a:noFill/>
        </p:spPr>
      </p:pic>
      <p:pic>
        <p:nvPicPr>
          <p:cNvPr id="1133" name="図 42" descr="http://illust-hp.com/img/hukida4.png"/>
          <p:cNvPicPr>
            <a:picLocks noChangeAspect="1" noChangeArrowheads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08565" y="2692899"/>
            <a:ext cx="1002327" cy="677332"/>
          </a:xfrm>
          <a:prstGeom prst="rect">
            <a:avLst/>
          </a:prstGeom>
          <a:noFill/>
        </p:spPr>
      </p:pic>
      <p:sp>
        <p:nvSpPr>
          <p:cNvPr id="1134" name="正方形/長方形 1"/>
          <p:cNvSpPr/>
          <p:nvPr/>
        </p:nvSpPr>
        <p:spPr>
          <a:xfrm>
            <a:off x="401224" y="2692899"/>
            <a:ext cx="1008035" cy="597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AR P丸ゴシック体E"/>
                <a:ea typeface="AR P丸ゴシック体E"/>
              </a:rPr>
              <a:t>ありがとう</a:t>
            </a:r>
            <a:endParaRPr kumimoji="1" lang="ja-JP" altLang="en-US" sz="1050" b="1" dirty="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35" name="正方形/長方形 44"/>
          <p:cNvSpPr/>
          <p:nvPr/>
        </p:nvSpPr>
        <p:spPr>
          <a:xfrm>
            <a:off x="4998723" y="2494056"/>
            <a:ext cx="1291976" cy="5551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AR P丸ゴシック体E"/>
                <a:ea typeface="AR P丸ゴシック体E"/>
              </a:rPr>
              <a:t>お</a:t>
            </a:r>
            <a:r>
              <a:rPr kumimoji="1" lang="ja-JP" altLang="en-US" sz="1050" b="1" dirty="0" smtClean="0">
                <a:solidFill>
                  <a:schemeClr val="tx1"/>
                </a:solidFill>
                <a:latin typeface="AR P丸ゴシック体E"/>
                <a:ea typeface="AR P丸ゴシック体E"/>
              </a:rPr>
              <a:t>会いしましょう</a:t>
            </a:r>
            <a:endParaRPr kumimoji="1" lang="ja-JP" altLang="en-US" sz="1050" b="1" dirty="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36" name="テキスト ボックス 46"/>
          <p:cNvSpPr txBox="1"/>
          <p:nvPr/>
        </p:nvSpPr>
        <p:spPr>
          <a:xfrm>
            <a:off x="1094161" y="6966694"/>
            <a:ext cx="4999668" cy="1814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先着</a:t>
            </a:r>
            <a:r>
              <a:rPr lang="en-US" altLang="ja-JP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名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です！</a:t>
            </a:r>
            <a:endParaRPr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手話教室は事前の申込みが必要です。申込方法は裏面をご覧ください。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点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あらかじめご了承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ください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①新型コロナウイルスの状況によっては、直前での中止の可能性もあ　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ること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②手話では口の動きや表情が言葉を読み取るために重要になるため、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教室中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はマスクを外すこともあること。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37" name="図 4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7085" y="8266347"/>
            <a:ext cx="488285" cy="515336"/>
          </a:xfrm>
          <a:prstGeom prst="rect">
            <a:avLst/>
          </a:prstGeom>
        </p:spPr>
      </p:pic>
      <p:pic>
        <p:nvPicPr>
          <p:cNvPr id="1138" name="図 40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317404" y="4659789"/>
            <a:ext cx="4272630" cy="2306905"/>
          </a:xfrm>
          <a:prstGeom prst="rect">
            <a:avLst/>
          </a:prstGeom>
        </p:spPr>
      </p:pic>
      <p:sp>
        <p:nvSpPr>
          <p:cNvPr id="1139" name="テキスト 41"/>
          <p:cNvSpPr txBox="1"/>
          <p:nvPr/>
        </p:nvSpPr>
        <p:spPr>
          <a:xfrm>
            <a:off x="1714500" y="4959608"/>
            <a:ext cx="3429000" cy="1707267"/>
          </a:xfrm>
          <a:prstGeom prst="rect">
            <a:avLst/>
          </a:prstGeom>
        </p:spPr>
        <p:txBody>
          <a:bodyPr wrap="square">
            <a:spAutoFit/>
          </a:bodyPr>
          <a:p>
            <a:pPr lvl="0" algn="ctr"/>
            <a:r>
              <a:rPr lang="ja-JP" altLang="en-US" sz="20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北秋田会場</a:t>
            </a:r>
            <a:endParaRPr lang="en-US" altLang="ja-JP" sz="2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endParaRPr lang="en-US" altLang="ja-JP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　時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lvl="0" algn="ctr"/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令和４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ja-JP" altLang="en-US" sz="16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９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（金</a:t>
            </a:r>
            <a:r>
              <a:rPr lang="ja-JP" altLang="en-US" sz="1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13:00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～15</a:t>
            </a:r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:00</a:t>
            </a:r>
            <a:endParaRPr lang="en-US" altLang="ja-JP" sz="11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endParaRPr lang="en-US" altLang="ja-JP" sz="8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　所</a:t>
            </a:r>
            <a:r>
              <a:rPr lang="en-US" altLang="ja-JP" sz="12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lvl="0" algn="ctr"/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北秋田市ふれあいプラザコムコム</a:t>
            </a:r>
            <a:endParaRPr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algn="ctr"/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（北秋田市花園町10-5</a:t>
            </a:r>
            <a:r>
              <a:rPr lang="ja-JP" altLang="en-US" sz="12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2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0" name="円/楕円 44"/>
          <p:cNvSpPr/>
          <p:nvPr/>
        </p:nvSpPr>
        <p:spPr>
          <a:xfrm rot="20739781">
            <a:off x="577100" y="298008"/>
            <a:ext cx="1239790" cy="101847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秋田県</a:t>
            </a:r>
            <a:endParaRPr kumimoji="1" lang="en-US" altLang="ja-JP" b="1" dirty="0" smtClean="0">
              <a:solidFill>
                <a:schemeClr val="tx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b="1" dirty="0" smtClean="0">
                <a:solidFill>
                  <a:schemeClr val="tx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主催</a:t>
            </a:r>
            <a:endParaRPr kumimoji="1" lang="ja-JP" altLang="en-US" b="1" dirty="0">
              <a:solidFill>
                <a:schemeClr val="tx2">
                  <a:lumMod val="7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006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テキスト ボックス 25"/>
          <p:cNvSpPr txBox="1"/>
          <p:nvPr/>
        </p:nvSpPr>
        <p:spPr>
          <a:xfrm>
            <a:off x="1868309" y="0"/>
            <a:ext cx="3168351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1"/>
            </a:solidFill>
          </a:ln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手話教室　申込用紙</a:t>
            </a:r>
            <a:endParaRPr kumimoji="1" lang="ja-JP" altLang="en-US" sz="2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1146" name="テキスト ボックス 19"/>
          <p:cNvSpPr txBox="1"/>
          <p:nvPr/>
        </p:nvSpPr>
        <p:spPr>
          <a:xfrm>
            <a:off x="249296" y="7150805"/>
            <a:ext cx="6345446" cy="2616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記載された個人情報は、手話教室実施のためにのみ使用し、その他の目的には使用いたしません。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7" name="テキスト ボックス 20"/>
          <p:cNvSpPr txBox="1"/>
          <p:nvPr/>
        </p:nvSpPr>
        <p:spPr>
          <a:xfrm>
            <a:off x="249296" y="7796476"/>
            <a:ext cx="1909936" cy="276999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5">
                  <a:lumMod val="20000"/>
                  <a:lumOff val="80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申込み先・お問合せ先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48" name="テキスト ボックス 12"/>
          <p:cNvSpPr txBox="1"/>
          <p:nvPr/>
        </p:nvSpPr>
        <p:spPr>
          <a:xfrm>
            <a:off x="249296" y="8208872"/>
            <a:ext cx="4969945" cy="799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【北秋田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会場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定員になり次第締切</a:t>
            </a:r>
            <a:endParaRPr lang="en-US" altLang="ja-JP" sz="1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北秋田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地域振興局鷹巣阿仁福祉環境部　企画福祉課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0186-62-1165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 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0186-62-1180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149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717223"/>
              </p:ext>
            </p:extLst>
          </p:nvPr>
        </p:nvGraphicFramePr>
        <p:xfrm>
          <a:off x="145554" y="3038853"/>
          <a:ext cx="6552728" cy="4044131"/>
        </p:xfrm>
        <a:graphic>
          <a:graphicData uri="http://schemas.openxmlformats.org/drawingml/2006/table">
            <a:tbl>
              <a:tblPr firstCol="1">
                <a:tableStyleId>{5DA37D80-6434-44D0-A028-1B22A696006F}</a:tableStyleId>
              </a:tblPr>
              <a:tblGrid>
                <a:gridCol w="1470978"/>
                <a:gridCol w="2993518"/>
                <a:gridCol w="2088232"/>
              </a:tblGrid>
              <a:tr h="23342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（ふりがな）</a:t>
                      </a:r>
                      <a:endParaRPr kumimoji="1" lang="en-US" altLang="ja-JP" sz="11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　名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>
                    <a:lnB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性別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en-US" altLang="ja-JP" sz="11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男　・　女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</a:tr>
              <a:tr h="54824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252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年　齢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１０歳未満　・　１０代　</a:t>
                      </a:r>
                      <a:r>
                        <a:rPr kumimoji="1" lang="ja-JP" altLang="en-US" sz="12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・　</a:t>
                      </a:r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２０代　・　</a:t>
                      </a:r>
                      <a:r>
                        <a:rPr kumimoji="1" lang="ja-JP" altLang="en-US" sz="12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３０代</a:t>
                      </a:r>
                      <a:endParaRPr kumimoji="1" lang="en-US" altLang="ja-JP" sz="1200" baseline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４０代　・　５０代　・　６０代　・　７０代以上</a:t>
                      </a:r>
                      <a:endParaRPr kumimoji="1" lang="ja-JP" altLang="en-US" sz="12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229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住　所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（〒　　　　　－　　　　　　　　）</a:t>
                      </a:r>
                      <a:endParaRPr kumimoji="1" lang="en-US" altLang="ja-JP" sz="1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endParaRPr kumimoji="1" lang="en-US" altLang="ja-JP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543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連絡先</a:t>
                      </a:r>
                      <a:endParaRPr kumimoji="1" lang="ja-JP" altLang="en-US" sz="16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TEL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</a:t>
                      </a:r>
                      <a:r>
                        <a:rPr kumimoji="1" lang="ja-JP" altLang="en-US" sz="1400" baseline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 </a:t>
                      </a:r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</a:t>
                      </a:r>
                      <a:r>
                        <a:rPr kumimoji="1" lang="ja-JP" altLang="en-US" sz="14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</a:t>
                      </a:r>
                      <a:r>
                        <a:rPr kumimoji="1" lang="en-US" altLang="ja-JP" sz="14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FAX</a:t>
                      </a:r>
                      <a:endParaRPr kumimoji="1" lang="en-US" altLang="ja-JP" sz="7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E-mail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668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職　業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会社員　・　自営業　・　公務員　・　学生　・　主婦　・　その他</a:t>
                      </a:r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764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備　考</a:t>
                      </a:r>
                      <a:endParaRPr kumimoji="1" lang="en-US" altLang="ja-JP" sz="16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9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（主催者への連絡事項）</a:t>
                      </a:r>
                      <a:endParaRPr kumimoji="1" lang="ja-JP" altLang="en-US" sz="9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50" name="図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36350" y="7934975"/>
            <a:ext cx="1484790" cy="1041211"/>
          </a:xfrm>
          <a:prstGeom prst="rect">
            <a:avLst/>
          </a:prstGeom>
        </p:spPr>
      </p:pic>
      <p:sp>
        <p:nvSpPr>
          <p:cNvPr id="1151" name="テキスト ボックス 44"/>
          <p:cNvSpPr txBox="1"/>
          <p:nvPr/>
        </p:nvSpPr>
        <p:spPr>
          <a:xfrm>
            <a:off x="279761" y="7481302"/>
            <a:ext cx="5688089" cy="2607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新型コロナウイルス感染症の発生状況により、手話教室を中止する場合があります。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52" name="テキスト ボックス 45"/>
          <p:cNvSpPr txBox="1"/>
          <p:nvPr/>
        </p:nvSpPr>
        <p:spPr>
          <a:xfrm>
            <a:off x="73547" y="577533"/>
            <a:ext cx="6624736" cy="2461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秋田県内にお住まいの手話に関心のある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方ならどなたでもお申し込みできます。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お申込み方法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電話で申し込む場合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参加希望会場の担当福祉環境部まで、①氏名 ②年齢 ③住所 ④連絡先（電話番号など）⑤職業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⑥その他連絡事項をお伝えください。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3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ＦＡＸで申し込む場合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下記の項目にご記入のうえ、参加希望会場の担当までお申し込みください。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（この用紙をそのままお送りください。）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メール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申し込む場合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下記の項目にご記入のうえ、以下のメールアドレスへお申し込みください。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（メールアドレス：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takaani@pref.akita.lg.jp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ja-JP" altLang="en-US" sz="11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5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5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参加の可否については、県の担当より連絡いたします。</a:t>
            </a:r>
            <a:endParaRPr lang="en-US" altLang="ja-JP" sz="1100" u="sng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68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3553</TotalTime>
  <Words>130</Words>
  <Application>JUST Focus</Application>
  <Paragraphs>72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4.1.1</AppVersion>
  <PresentationFormat>ユーザー設定</PresentationFormat>
  <Slides>2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高杉　賢吾</dc:creator>
  <cp:lastModifiedBy>田口　智生</cp:lastModifiedBy>
  <cp:lastPrinted>2018-11-14T05:41:22Z</cp:lastPrinted>
  <dcterms:created xsi:type="dcterms:W3CDTF">2014-01-16T02:27:23Z</dcterms:created>
  <dcterms:modified xsi:type="dcterms:W3CDTF">2022-10-27T01:17:58Z</dcterms:modified>
  <cp:revision>366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