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99"/>
    <a:srgbClr val="FFCC66"/>
    <a:srgbClr val="CC99FF"/>
    <a:srgbClr val="FFFEC2"/>
    <a:srgbClr val="FEFBC6"/>
    <a:srgbClr val="FF0066"/>
    <a:srgbClr val="003366"/>
    <a:srgbClr val="FFD685"/>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53"/>
    <p:restoredTop sz="95070" autoAdjust="0"/>
  </p:normalViewPr>
  <p:slideViewPr>
    <p:cSldViewPr>
      <p:cViewPr varScale="1">
        <p:scale>
          <a:sx n="53" d="100"/>
          <a:sy n="53" d="100"/>
        </p:scale>
        <p:origin x="912"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902079" y="8"/>
            <a:ext cx="2984500" cy="501650"/>
          </a:xfrm>
          <a:prstGeom prst="rect">
            <a:avLst/>
          </a:prstGeom>
        </p:spPr>
        <p:txBody>
          <a:bodyPr vert="horz" lIns="91354" tIns="45678" rIns="91354" bIns="45678" rtlCol="0"/>
          <a:lstStyle>
            <a:lvl1pPr algn="r">
              <a:defRPr sz="1100"/>
            </a:lvl1pPr>
          </a:lstStyle>
          <a:p>
            <a:fld id="{133FA45C-481A-4715-B502-91C417C61F01}" type="datetimeFigureOut">
              <a:rPr kumimoji="1" lang="ja-JP" altLang="en-US" smtClean="0"/>
              <a:t>2024/10/16</a:t>
            </a:fld>
            <a:endParaRPr kumimoji="1" lang="ja-JP" altLang="en-US"/>
          </a:p>
        </p:txBody>
      </p:sp>
      <p:sp>
        <p:nvSpPr>
          <p:cNvPr id="1109" name="フッター プレースホルダー 3"/>
          <p:cNvSpPr>
            <a:spLocks noGrp="1"/>
          </p:cNvSpPr>
          <p:nvPr>
            <p:ph type="ftr" sz="quarter" idx="2"/>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902079" y="9517070"/>
            <a:ext cx="2984500" cy="501650"/>
          </a:xfrm>
          <a:prstGeom prst="rect">
            <a:avLst/>
          </a:prstGeom>
        </p:spPr>
        <p:txBody>
          <a:bodyPr vert="horz" lIns="91354" tIns="45678" rIns="91354" bIns="45678"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902079" y="8"/>
            <a:ext cx="2984500" cy="501650"/>
          </a:xfrm>
          <a:prstGeom prst="rect">
            <a:avLst/>
          </a:prstGeom>
        </p:spPr>
        <p:txBody>
          <a:bodyPr vert="horz" lIns="91354" tIns="45678" rIns="91354" bIns="45678" rtlCol="0"/>
          <a:lstStyle>
            <a:lvl1pPr algn="r">
              <a:defRPr sz="1100"/>
            </a:lvl1pPr>
          </a:lstStyle>
          <a:p>
            <a:fld id="{E2C71D6E-8036-4290-A226-00EC66520AC3}" type="datetimeFigureOut">
              <a:rPr kumimoji="1" lang="ja-JP" altLang="en-US" smtClean="0"/>
              <a:t>2024/10/16</a:t>
            </a:fld>
            <a:endParaRPr kumimoji="1" lang="ja-JP" altLang="en-US"/>
          </a:p>
        </p:txBody>
      </p:sp>
      <p:sp>
        <p:nvSpPr>
          <p:cNvPr id="1102" name="スライド イメージ プレースホルダー 3"/>
          <p:cNvSpPr>
            <a:spLocks noGrp="1" noRot="1" noChangeAspect="1"/>
          </p:cNvSpPr>
          <p:nvPr>
            <p:ph type="sldImg" idx="2"/>
          </p:nvPr>
        </p:nvSpPr>
        <p:spPr>
          <a:xfrm>
            <a:off x="2036763" y="752475"/>
            <a:ext cx="2814637" cy="3756025"/>
          </a:xfrm>
          <a:prstGeom prst="rect">
            <a:avLst/>
          </a:prstGeom>
          <a:noFill/>
          <a:ln w="12700">
            <a:solidFill>
              <a:prstClr val="black"/>
            </a:solidFill>
          </a:ln>
        </p:spPr>
        <p:txBody>
          <a:bodyPr vert="horz" lIns="91354" tIns="45678" rIns="91354" bIns="45678" rtlCol="0" anchor="ctr"/>
          <a:lstStyle/>
          <a:p>
            <a:endParaRPr lang="ja-JP" altLang="en-US"/>
          </a:p>
        </p:txBody>
      </p:sp>
      <p:sp>
        <p:nvSpPr>
          <p:cNvPr id="1103" name="ノート プレースホルダー 4"/>
          <p:cNvSpPr>
            <a:spLocks noGrp="1"/>
          </p:cNvSpPr>
          <p:nvPr>
            <p:ph type="body" sz="quarter" idx="3"/>
          </p:nvPr>
        </p:nvSpPr>
        <p:spPr>
          <a:xfrm>
            <a:off x="688982" y="4759331"/>
            <a:ext cx="5510213" cy="4510088"/>
          </a:xfrm>
          <a:prstGeom prst="rect">
            <a:avLst/>
          </a:prstGeom>
        </p:spPr>
        <p:txBody>
          <a:bodyPr vert="horz" lIns="91354" tIns="45678" rIns="91354" bIns="456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902079" y="9517070"/>
            <a:ext cx="2984500" cy="501650"/>
          </a:xfrm>
          <a:prstGeom prst="rect">
            <a:avLst/>
          </a:prstGeom>
        </p:spPr>
        <p:txBody>
          <a:bodyPr vert="horz" lIns="91354" tIns="45678" rIns="91354" bIns="45678"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スライド イメージ プレースホルダー 1"/>
          <p:cNvSpPr>
            <a:spLocks noGrp="1" noRot="1" noChangeAspect="1"/>
          </p:cNvSpPr>
          <p:nvPr>
            <p:ph type="sldImg"/>
          </p:nvPr>
        </p:nvSpPr>
        <p:spPr/>
      </p:sp>
      <p:sp>
        <p:nvSpPr>
          <p:cNvPr id="1125"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2024/10/16</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2024/10/16</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3"/>
          <p:cNvSpPr/>
          <p:nvPr/>
        </p:nvSpPr>
        <p:spPr>
          <a:xfrm>
            <a:off x="533697" y="1044000"/>
            <a:ext cx="5909899" cy="3016210"/>
          </a:xfrm>
          <a:prstGeom prst="rect">
            <a:avLst/>
          </a:prstGeom>
          <a:gradFill>
            <a:gsLst>
              <a:gs pos="0">
                <a:srgbClr val="CC99FF"/>
              </a:gs>
              <a:gs pos="50000">
                <a:schemeClr val="accent4">
                  <a:lumMod val="40000"/>
                  <a:lumOff val="60000"/>
                </a:schemeClr>
              </a:gs>
              <a:gs pos="100000">
                <a:schemeClr val="accent6">
                  <a:lumMod val="20000"/>
                  <a:lumOff val="80000"/>
                </a:schemeClr>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手話教室の</a:t>
            </a:r>
            <a:r>
              <a:rPr lang="ja-JP" altLang="en-US" sz="3200" b="1" cap="none" spc="0" dirty="0" err="1">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あんない</a:t>
            </a:r>
            <a:endParaRPr lang="en-US" altLang="ja-JP"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あいさつや自己紹介など</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簡単な手話を体験してみませんか？</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8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ln w="25400">
                  <a:noFill/>
                </a:ln>
                <a:effectLst/>
                <a:latin typeface="メイリオ" panose="020B0604030504040204" pitchFamily="50" charset="-128"/>
                <a:ea typeface="メイリオ" panose="020B0604030504040204" pitchFamily="50" charset="-128"/>
                <a:cs typeface="メイリオ" panose="020B0604030504040204" pitchFamily="50" charset="-128"/>
              </a:rPr>
              <a:t>ろうの</a:t>
            </a: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方と交流したい！　手話を覚えたい！</a:t>
            </a:r>
            <a:endParaRPr lang="en-US" altLang="ja-JP"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ln w="25400">
                  <a:noFill/>
                </a:ln>
                <a:latin typeface="メイリオ" panose="020B0604030504040204" pitchFamily="50" charset="-128"/>
                <a:ea typeface="メイリオ" panose="020B0604030504040204" pitchFamily="50" charset="-128"/>
                <a:cs typeface="メイリオ" panose="020B0604030504040204" pitchFamily="50" charset="-128"/>
              </a:rPr>
              <a:t>　　手話初心者の方</a:t>
            </a:r>
            <a:r>
              <a:rPr lang="ja-JP" altLang="en-US" sz="1400" dirty="0">
                <a:ln w="25400">
                  <a:noFill/>
                </a:ln>
                <a:latin typeface="メイリオ" panose="020B0604030504040204" pitchFamily="50" charset="-128"/>
                <a:ea typeface="メイリオ" panose="020B0604030504040204" pitchFamily="50" charset="-128"/>
                <a:cs typeface="メイリオ" panose="020B0604030504040204" pitchFamily="50" charset="-128"/>
              </a:rPr>
              <a:t>、是非ご参加ください。</a:t>
            </a:r>
            <a:endParaRPr lang="en-US" altLang="ja-JP" sz="140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000"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3" name="図 32"/>
          <p:cNvPicPr>
            <a:picLocks noChangeAspect="1"/>
          </p:cNvPicPr>
          <p:nvPr/>
        </p:nvPicPr>
        <p:blipFill>
          <a:blip r:embed="rId3"/>
          <a:stretch>
            <a:fillRect/>
          </a:stretch>
        </p:blipFill>
        <p:spPr>
          <a:xfrm>
            <a:off x="273167" y="7884000"/>
            <a:ext cx="1044237" cy="1044237"/>
          </a:xfrm>
          <a:prstGeom prst="rect">
            <a:avLst/>
          </a:prstGeom>
        </p:spPr>
      </p:pic>
      <p:sp>
        <p:nvSpPr>
          <p:cNvPr id="1114" name="テキスト ボックス 121"/>
          <p:cNvSpPr txBox="1"/>
          <p:nvPr/>
        </p:nvSpPr>
        <p:spPr>
          <a:xfrm>
            <a:off x="1317404" y="7829076"/>
            <a:ext cx="4999668" cy="892552"/>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en-US" altLang="ja-JP"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5" name="円/楕円 8"/>
          <p:cNvSpPr/>
          <p:nvPr/>
        </p:nvSpPr>
        <p:spPr>
          <a:xfrm rot="20739781">
            <a:off x="334857" y="720984"/>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grpSp>
        <p:nvGrpSpPr>
          <p:cNvPr id="1116" name="グループ化 25"/>
          <p:cNvGrpSpPr/>
          <p:nvPr/>
        </p:nvGrpSpPr>
        <p:grpSpPr>
          <a:xfrm rot="845663">
            <a:off x="4277224" y="353958"/>
            <a:ext cx="2233615" cy="1837148"/>
            <a:chOff x="4723470" y="3466154"/>
            <a:chExt cx="2233615" cy="1837148"/>
          </a:xfrm>
        </p:grpSpPr>
        <p:pic>
          <p:nvPicPr>
            <p:cNvPr id="1117" name="図 22"/>
            <p:cNvPicPr>
              <a:picLocks noChangeAspect="1"/>
            </p:cNvPicPr>
            <p:nvPr/>
          </p:nvPicPr>
          <p:blipFill>
            <a:blip r:embed="rId4"/>
            <a:stretch>
              <a:fillRect/>
            </a:stretch>
          </p:blipFill>
          <p:spPr>
            <a:xfrm>
              <a:off x="4723470" y="3466154"/>
              <a:ext cx="2233615" cy="1837148"/>
            </a:xfrm>
            <a:prstGeom prst="rect">
              <a:avLst/>
            </a:prstGeom>
          </p:spPr>
        </p:pic>
        <p:sp>
          <p:nvSpPr>
            <p:cNvPr id="1118" name="テキスト ボックス 23"/>
            <p:cNvSpPr txBox="1"/>
            <p:nvPr/>
          </p:nvSpPr>
          <p:spPr>
            <a:xfrm>
              <a:off x="5170554" y="3816598"/>
              <a:ext cx="1409583" cy="892552"/>
            </a:xfrm>
            <a:prstGeom prst="rect">
              <a:avLst/>
            </a:prstGeom>
            <a:noFill/>
          </p:spPr>
          <p:txBody>
            <a:bodyPr wrap="square" rtlCol="0">
              <a:spAutoFit/>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テキスト代</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無料！</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19" name="テキスト ボックス 24"/>
          <p:cNvSpPr txBox="1"/>
          <p:nvPr/>
        </p:nvSpPr>
        <p:spPr>
          <a:xfrm>
            <a:off x="4941000" y="4284000"/>
            <a:ext cx="1665841" cy="415498"/>
          </a:xfrm>
          <a:prstGeom prst="rect">
            <a:avLst/>
          </a:prstGeom>
          <a:noFill/>
        </p:spPr>
        <p:txBody>
          <a:bodyPr wrap="none" rtlCol="0">
            <a:spAutoFit/>
          </a:bodyPr>
          <a:lstStyle/>
          <a:p>
            <a:r>
              <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会場までの交通費等は</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　自己負担となります。</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21" name="図 6"/>
          <p:cNvPicPr>
            <a:picLocks noChangeAspect="1"/>
          </p:cNvPicPr>
          <p:nvPr/>
        </p:nvPicPr>
        <p:blipFill>
          <a:blip r:embed="rId5"/>
          <a:stretch>
            <a:fillRect/>
          </a:stretch>
        </p:blipFill>
        <p:spPr>
          <a:xfrm>
            <a:off x="1317452" y="4697021"/>
            <a:ext cx="4342388" cy="2492767"/>
          </a:xfrm>
          <a:prstGeom prst="rect">
            <a:avLst/>
          </a:prstGeom>
        </p:spPr>
      </p:pic>
      <p:sp>
        <p:nvSpPr>
          <p:cNvPr id="1122" name="角丸四角形 16"/>
          <p:cNvSpPr/>
          <p:nvPr/>
        </p:nvSpPr>
        <p:spPr>
          <a:xfrm>
            <a:off x="820697" y="5182870"/>
            <a:ext cx="5266045" cy="1263191"/>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湯沢会場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令和６年</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2１</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日（木）</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1４</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雄勝福祉環境部会議室</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（湯沢市千石町２丁目１−１０）</a:t>
            </a:r>
          </a:p>
        </p:txBody>
      </p:sp>
      <p:pic>
        <p:nvPicPr>
          <p:cNvPr id="2" name="図 29">
            <a:extLst>
              <a:ext uri="{FF2B5EF4-FFF2-40B4-BE49-F238E27FC236}">
                <a16:creationId xmlns:a16="http://schemas.microsoft.com/office/drawing/2014/main" id="{0F9EDCB5-173E-32D3-FDFD-60A567DEAE15}"/>
              </a:ext>
            </a:extLst>
          </p:cNvPr>
          <p:cNvPicPr>
            <a:picLocks noChangeAspect="1"/>
          </p:cNvPicPr>
          <p:nvPr/>
        </p:nvPicPr>
        <p:blipFill>
          <a:blip r:embed="rId6"/>
          <a:stretch>
            <a:fillRect/>
          </a:stretch>
        </p:blipFill>
        <p:spPr>
          <a:xfrm>
            <a:off x="2048725" y="1275150"/>
            <a:ext cx="2670674" cy="911368"/>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 name="テキスト ボックス 25"/>
          <p:cNvSpPr txBox="1"/>
          <p:nvPr/>
        </p:nvSpPr>
        <p:spPr>
          <a:xfrm>
            <a:off x="1868309" y="252000"/>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28" name="テキスト ボックス 16"/>
          <p:cNvSpPr txBox="1"/>
          <p:nvPr/>
        </p:nvSpPr>
        <p:spPr>
          <a:xfrm>
            <a:off x="495128" y="828001"/>
            <a:ext cx="5952331" cy="2476708"/>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秋田県内にお住まいで手話に関心のある方はどなたでもお申し込みできます。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①氏名 ②年齢 ③住所 ④連絡先（電話番号など） ⑤職業 ⑥その他連絡事項　を下記</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【湯沢会場】福祉環境部までお伝えください。</a:t>
            </a: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下記の項目をご記入のうえ、【湯沢会場】福祉環境部まで送信してください。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下記の項目をご入力のうえ、次のメールアドレスに送信してください。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　yuken@pref.akita.lg.jp　（雄勝地域振興局福祉環境部））</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5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お申し込みをいただいた後、参加の可否を【湯沢会場】福祉環境部から連絡いたします。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29" name="表 1"/>
          <p:cNvGraphicFramePr>
            <a:graphicFrameLocks noGrp="1"/>
          </p:cNvGraphicFramePr>
          <p:nvPr>
            <p:extLst>
              <p:ext uri="{D42A27DB-BD31-4B8C-83A1-F6EECF244321}">
                <p14:modId xmlns:p14="http://schemas.microsoft.com/office/powerpoint/2010/main" val="1270840258"/>
              </p:ext>
            </p:extLst>
          </p:nvPr>
        </p:nvGraphicFramePr>
        <p:xfrm>
          <a:off x="409575" y="3448050"/>
          <a:ext cx="6115050" cy="2987445"/>
        </p:xfrm>
        <a:graphic>
          <a:graphicData uri="http://schemas.openxmlformats.org/drawingml/2006/table">
            <a:tbl>
              <a:tblPr firstCol="1">
                <a:tableStyleId>{5DA37D80-6434-44D0-A028-1B22A696006F}</a:tableStyleId>
              </a:tblPr>
              <a:tblGrid>
                <a:gridCol w="1183827">
                  <a:extLst>
                    <a:ext uri="{9D8B030D-6E8A-4147-A177-3AD203B41FA5}">
                      <a16:colId xmlns:a16="http://schemas.microsoft.com/office/drawing/2014/main" val="20000"/>
                    </a:ext>
                  </a:extLst>
                </a:gridCol>
                <a:gridCol w="2733974">
                  <a:extLst>
                    <a:ext uri="{9D8B030D-6E8A-4147-A177-3AD203B41FA5}">
                      <a16:colId xmlns:a16="http://schemas.microsoft.com/office/drawing/2014/main" val="20001"/>
                    </a:ext>
                  </a:extLst>
                </a:gridCol>
                <a:gridCol w="2197249">
                  <a:extLst>
                    <a:ext uri="{9D8B030D-6E8A-4147-A177-3AD203B41FA5}">
                      <a16:colId xmlns:a16="http://schemas.microsoft.com/office/drawing/2014/main" val="20002"/>
                    </a:ext>
                  </a:extLst>
                </a:gridCol>
              </a:tblGrid>
              <a:tr h="217230">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１０歳未満・１０代</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３０代・４０代・５０代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６０代・７０代・８０代以上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3355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46528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2"/>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3"/>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　　　　）</a:t>
                      </a:r>
                    </a:p>
                  </a:txBody>
                  <a:tcPr anchor="ctr"/>
                </a:tc>
                <a:tc hMerge="1">
                  <a:txBody>
                    <a:bodyPr/>
                    <a:lstStyle/>
                    <a:p>
                      <a:endParaRPr kumimoji="1" lang="ja-JP" altLang="en-US"/>
                    </a:p>
                  </a:txBody>
                  <a:tcPr/>
                </a:tc>
                <a:extLst>
                  <a:ext uri="{0D108BD9-81ED-4DB2-BD59-A6C34878D82A}">
                    <a16:rowId xmlns:a16="http://schemas.microsoft.com/office/drawing/2014/main" val="10004"/>
                  </a:ext>
                </a:extLst>
              </a:tr>
              <a:tr h="65557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（連絡事項など）</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1130" name="テキスト ボックス 19"/>
          <p:cNvSpPr txBox="1"/>
          <p:nvPr/>
        </p:nvSpPr>
        <p:spPr>
          <a:xfrm>
            <a:off x="410077" y="6529642"/>
            <a:ext cx="6109967" cy="260717"/>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1" name="テキスト ボックス 20"/>
          <p:cNvSpPr txBox="1"/>
          <p:nvPr/>
        </p:nvSpPr>
        <p:spPr>
          <a:xfrm>
            <a:off x="410224" y="6974440"/>
            <a:ext cx="1861919" cy="276106"/>
          </a:xfrm>
          <a:prstGeom prst="rect">
            <a:avLst/>
          </a:prstGeom>
          <a:gradFill>
            <a:gsLst>
              <a:gs pos="0">
                <a:srgbClr val="FFCC66"/>
              </a:gs>
              <a:gs pos="35000">
                <a:srgbClr val="FFCC66">
                  <a:lumMod val="73000"/>
                  <a:lumOff val="27000"/>
                </a:srgbClr>
              </a:gs>
              <a:gs pos="100000">
                <a:srgbClr val="FFFF99">
                  <a:lumMod val="84000"/>
                  <a:lumOff val="16000"/>
                </a:srgb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2" name="テキスト ボックス 21"/>
          <p:cNvSpPr txBox="1"/>
          <p:nvPr/>
        </p:nvSpPr>
        <p:spPr>
          <a:xfrm>
            <a:off x="301383" y="7455211"/>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【湯沢</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雄勝地域振興局 福祉環境部</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0183-73-6155</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0183-73-6156</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33" name="図 10"/>
          <p:cNvPicPr>
            <a:picLocks noChangeAspect="1"/>
          </p:cNvPicPr>
          <p:nvPr/>
        </p:nvPicPr>
        <p:blipFill>
          <a:blip r:embed="rId2"/>
          <a:stretch>
            <a:fillRect/>
          </a:stretch>
        </p:blipFill>
        <p:spPr>
          <a:xfrm>
            <a:off x="4581000" y="6974440"/>
            <a:ext cx="1821376" cy="1747375"/>
          </a:xfrm>
          <a:prstGeom prst="rect">
            <a:avLst/>
          </a:prstGeom>
        </p:spPr>
      </p:pic>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3100</TotalTime>
  <Words>376</Words>
  <Application>Microsoft Office PowerPoint</Application>
  <PresentationFormat>画面に合わせる (4:3)</PresentationFormat>
  <Paragraphs>65</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HGP創英角ﾎﾟｯﾌﾟ体</vt:lpstr>
      <vt:lpstr>HG丸ｺﾞｼｯｸM-PRO</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伊藤 祥</cp:lastModifiedBy>
  <cp:revision>310</cp:revision>
  <cp:lastPrinted>2017-11-02T08:13:59Z</cp:lastPrinted>
  <dcterms:created xsi:type="dcterms:W3CDTF">2014-01-16T02:27:23Z</dcterms:created>
  <dcterms:modified xsi:type="dcterms:W3CDTF">2024-10-16T04:05:12Z</dcterms:modified>
</cp:coreProperties>
</file>