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6858000" cy="9144000" type="screen4x3"/>
  <p:notesSz cx="6888163" cy="100203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FF99"/>
    <a:srgbClr val="FFCC66"/>
    <a:srgbClr val="CC99FF"/>
    <a:srgbClr val="FFFEC2"/>
    <a:srgbClr val="FEFBC6"/>
    <a:srgbClr val="FF0066"/>
    <a:srgbClr val="003366"/>
    <a:srgbClr val="FFD685"/>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淡色スタイル 3 - アクセント 2">
    <a:wholeTbl>
      <a:tcTxStyle>
        <a:fontRef idx="minor">
          <a:srgbClr val="00000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353"/>
    <p:restoredTop sz="95070" autoAdjust="0"/>
  </p:normalViewPr>
  <p:slideViewPr>
    <p:cSldViewPr>
      <p:cViewPr varScale="1">
        <p:scale>
          <a:sx n="53" d="100"/>
          <a:sy n="53" d="100"/>
        </p:scale>
        <p:origin x="912" y="7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7" name="ヘッダー プレースホルダー 1"/>
          <p:cNvSpPr>
            <a:spLocks noGrp="1"/>
          </p:cNvSpPr>
          <p:nvPr>
            <p:ph type="hdr" sz="quarter"/>
          </p:nvPr>
        </p:nvSpPr>
        <p:spPr>
          <a:xfrm>
            <a:off x="4" y="8"/>
            <a:ext cx="2984500" cy="501650"/>
          </a:xfrm>
          <a:prstGeom prst="rect">
            <a:avLst/>
          </a:prstGeom>
        </p:spPr>
        <p:txBody>
          <a:bodyPr vert="horz" lIns="91354" tIns="45678" rIns="91354" bIns="45678" rtlCol="0"/>
          <a:lstStyle>
            <a:lvl1pPr algn="l">
              <a:defRPr sz="1100"/>
            </a:lvl1pPr>
          </a:lstStyle>
          <a:p>
            <a:endParaRPr kumimoji="1" lang="ja-JP" altLang="en-US"/>
          </a:p>
        </p:txBody>
      </p:sp>
      <p:sp>
        <p:nvSpPr>
          <p:cNvPr id="1108" name="日付プレースホルダー 2"/>
          <p:cNvSpPr>
            <a:spLocks noGrp="1"/>
          </p:cNvSpPr>
          <p:nvPr>
            <p:ph type="dt" sz="quarter" idx="1"/>
          </p:nvPr>
        </p:nvSpPr>
        <p:spPr>
          <a:xfrm>
            <a:off x="3902079" y="8"/>
            <a:ext cx="2984500" cy="501650"/>
          </a:xfrm>
          <a:prstGeom prst="rect">
            <a:avLst/>
          </a:prstGeom>
        </p:spPr>
        <p:txBody>
          <a:bodyPr vert="horz" lIns="91354" tIns="45678" rIns="91354" bIns="45678" rtlCol="0"/>
          <a:lstStyle>
            <a:lvl1pPr algn="r">
              <a:defRPr sz="1100"/>
            </a:lvl1pPr>
          </a:lstStyle>
          <a:p>
            <a:fld id="{133FA45C-481A-4715-B502-91C417C61F01}" type="datetimeFigureOut">
              <a:rPr kumimoji="1" lang="ja-JP" altLang="en-US" smtClean="0"/>
              <a:t>2024/10/16</a:t>
            </a:fld>
            <a:endParaRPr kumimoji="1" lang="ja-JP" altLang="en-US"/>
          </a:p>
        </p:txBody>
      </p:sp>
      <p:sp>
        <p:nvSpPr>
          <p:cNvPr id="1109" name="フッター プレースホルダー 3"/>
          <p:cNvSpPr>
            <a:spLocks noGrp="1"/>
          </p:cNvSpPr>
          <p:nvPr>
            <p:ph type="ftr" sz="quarter" idx="2"/>
          </p:nvPr>
        </p:nvSpPr>
        <p:spPr>
          <a:xfrm>
            <a:off x="4" y="9517070"/>
            <a:ext cx="2984500" cy="501650"/>
          </a:xfrm>
          <a:prstGeom prst="rect">
            <a:avLst/>
          </a:prstGeom>
        </p:spPr>
        <p:txBody>
          <a:bodyPr vert="horz" lIns="91354" tIns="45678" rIns="91354" bIns="45678" rtlCol="0" anchor="b"/>
          <a:lstStyle>
            <a:lvl1pPr algn="l">
              <a:defRPr sz="1100"/>
            </a:lvl1pPr>
          </a:lstStyle>
          <a:p>
            <a:endParaRPr kumimoji="1" lang="ja-JP" altLang="en-US"/>
          </a:p>
        </p:txBody>
      </p:sp>
      <p:sp>
        <p:nvSpPr>
          <p:cNvPr id="1110" name="スライド番号プレースホルダー 4"/>
          <p:cNvSpPr>
            <a:spLocks noGrp="1"/>
          </p:cNvSpPr>
          <p:nvPr>
            <p:ph type="sldNum" sz="quarter" idx="3"/>
          </p:nvPr>
        </p:nvSpPr>
        <p:spPr>
          <a:xfrm>
            <a:off x="3902079" y="9517070"/>
            <a:ext cx="2984500" cy="501650"/>
          </a:xfrm>
          <a:prstGeom prst="rect">
            <a:avLst/>
          </a:prstGeom>
        </p:spPr>
        <p:txBody>
          <a:bodyPr vert="horz" lIns="91354" tIns="45678" rIns="91354" bIns="45678" rtlCol="0" anchor="b"/>
          <a:lstStyle>
            <a:lvl1pPr algn="r">
              <a:defRPr sz="1100"/>
            </a:lvl1pPr>
          </a:lstStyle>
          <a:p>
            <a:fld id="{B67F7EBA-D702-451A-92BD-0F0FEC612DD0}" type="slidenum">
              <a:rPr kumimoji="1" lang="ja-JP" altLang="en-US" smtClean="0"/>
              <a:t>‹#›</a:t>
            </a:fld>
            <a:endParaRPr kumimoji="1" lang="ja-JP" altLang="en-US"/>
          </a:p>
        </p:txBody>
      </p:sp>
    </p:spTree>
    <p:extLst>
      <p:ext uri="{BB962C8B-B14F-4D97-AF65-F5344CB8AC3E}">
        <p14:creationId xmlns:p14="http://schemas.microsoft.com/office/powerpoint/2010/main" val="39610125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4" y="8"/>
            <a:ext cx="2984500" cy="501650"/>
          </a:xfrm>
          <a:prstGeom prst="rect">
            <a:avLst/>
          </a:prstGeom>
        </p:spPr>
        <p:txBody>
          <a:bodyPr vert="horz" lIns="91354" tIns="45678" rIns="91354" bIns="45678" rtlCol="0"/>
          <a:lstStyle>
            <a:lvl1pPr algn="l">
              <a:defRPr sz="1100"/>
            </a:lvl1pPr>
          </a:lstStyle>
          <a:p>
            <a:endParaRPr kumimoji="1" lang="ja-JP" altLang="en-US"/>
          </a:p>
        </p:txBody>
      </p:sp>
      <p:sp>
        <p:nvSpPr>
          <p:cNvPr id="1101" name="日付プレースホルダー 2"/>
          <p:cNvSpPr>
            <a:spLocks noGrp="1"/>
          </p:cNvSpPr>
          <p:nvPr>
            <p:ph type="dt" idx="1"/>
          </p:nvPr>
        </p:nvSpPr>
        <p:spPr>
          <a:xfrm>
            <a:off x="3902079" y="8"/>
            <a:ext cx="2984500" cy="501650"/>
          </a:xfrm>
          <a:prstGeom prst="rect">
            <a:avLst/>
          </a:prstGeom>
        </p:spPr>
        <p:txBody>
          <a:bodyPr vert="horz" lIns="91354" tIns="45678" rIns="91354" bIns="45678" rtlCol="0"/>
          <a:lstStyle>
            <a:lvl1pPr algn="r">
              <a:defRPr sz="1100"/>
            </a:lvl1pPr>
          </a:lstStyle>
          <a:p>
            <a:fld id="{E2C71D6E-8036-4290-A226-00EC66520AC3}" type="datetimeFigureOut">
              <a:rPr kumimoji="1" lang="ja-JP" altLang="en-US" smtClean="0"/>
              <a:t>2024/10/16</a:t>
            </a:fld>
            <a:endParaRPr kumimoji="1" lang="ja-JP" altLang="en-US"/>
          </a:p>
        </p:txBody>
      </p:sp>
      <p:sp>
        <p:nvSpPr>
          <p:cNvPr id="1102" name="スライド イメージ プレースホルダー 3"/>
          <p:cNvSpPr>
            <a:spLocks noGrp="1" noRot="1" noChangeAspect="1"/>
          </p:cNvSpPr>
          <p:nvPr>
            <p:ph type="sldImg" idx="2"/>
          </p:nvPr>
        </p:nvSpPr>
        <p:spPr>
          <a:xfrm>
            <a:off x="2036763" y="752475"/>
            <a:ext cx="2814637" cy="3756025"/>
          </a:xfrm>
          <a:prstGeom prst="rect">
            <a:avLst/>
          </a:prstGeom>
          <a:noFill/>
          <a:ln w="12700">
            <a:solidFill>
              <a:prstClr val="black"/>
            </a:solidFill>
          </a:ln>
        </p:spPr>
        <p:txBody>
          <a:bodyPr vert="horz" lIns="91354" tIns="45678" rIns="91354" bIns="45678" rtlCol="0" anchor="ctr"/>
          <a:lstStyle/>
          <a:p>
            <a:endParaRPr lang="ja-JP" altLang="en-US"/>
          </a:p>
        </p:txBody>
      </p:sp>
      <p:sp>
        <p:nvSpPr>
          <p:cNvPr id="1103" name="ノート プレースホルダー 4"/>
          <p:cNvSpPr>
            <a:spLocks noGrp="1"/>
          </p:cNvSpPr>
          <p:nvPr>
            <p:ph type="body" sz="quarter" idx="3"/>
          </p:nvPr>
        </p:nvSpPr>
        <p:spPr>
          <a:xfrm>
            <a:off x="688982" y="4759331"/>
            <a:ext cx="5510213" cy="4510088"/>
          </a:xfrm>
          <a:prstGeom prst="rect">
            <a:avLst/>
          </a:prstGeom>
        </p:spPr>
        <p:txBody>
          <a:bodyPr vert="horz" lIns="91354" tIns="45678" rIns="91354" bIns="4567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4" y="9517070"/>
            <a:ext cx="2984500" cy="501650"/>
          </a:xfrm>
          <a:prstGeom prst="rect">
            <a:avLst/>
          </a:prstGeom>
        </p:spPr>
        <p:txBody>
          <a:bodyPr vert="horz" lIns="91354" tIns="45678" rIns="91354" bIns="45678" rtlCol="0" anchor="b"/>
          <a:lstStyle>
            <a:lvl1pPr algn="l">
              <a:defRPr sz="1100"/>
            </a:lvl1pPr>
          </a:lstStyle>
          <a:p>
            <a:endParaRPr kumimoji="1" lang="ja-JP" altLang="en-US"/>
          </a:p>
        </p:txBody>
      </p:sp>
      <p:sp>
        <p:nvSpPr>
          <p:cNvPr id="1105" name="スライド番号プレースホルダー 6"/>
          <p:cNvSpPr>
            <a:spLocks noGrp="1"/>
          </p:cNvSpPr>
          <p:nvPr>
            <p:ph type="sldNum" sz="quarter" idx="5"/>
          </p:nvPr>
        </p:nvSpPr>
        <p:spPr>
          <a:xfrm>
            <a:off x="3902079" y="9517070"/>
            <a:ext cx="2984500" cy="501650"/>
          </a:xfrm>
          <a:prstGeom prst="rect">
            <a:avLst/>
          </a:prstGeom>
        </p:spPr>
        <p:txBody>
          <a:bodyPr vert="horz" lIns="91354" tIns="45678" rIns="91354" bIns="45678" rtlCol="0" anchor="b"/>
          <a:lstStyle>
            <a:lvl1pPr algn="r">
              <a:defRPr sz="1100"/>
            </a:lvl1pPr>
          </a:lstStyle>
          <a:p>
            <a:fld id="{F75FF635-1B69-47F2-A443-B4495DE501B5}" type="slidenum">
              <a:rPr kumimoji="1" lang="ja-JP" altLang="en-US" smtClean="0"/>
              <a:t>‹#›</a:t>
            </a:fld>
            <a:endParaRPr kumimoji="1" lang="ja-JP" altLang="en-US"/>
          </a:p>
        </p:txBody>
      </p:sp>
    </p:spTree>
    <p:extLst>
      <p:ext uri="{BB962C8B-B14F-4D97-AF65-F5344CB8AC3E}">
        <p14:creationId xmlns:p14="http://schemas.microsoft.com/office/powerpoint/2010/main" val="380565479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4" name="スライド イメージ プレースホルダー 1"/>
          <p:cNvSpPr>
            <a:spLocks noGrp="1" noRot="1" noChangeAspect="1"/>
          </p:cNvSpPr>
          <p:nvPr>
            <p:ph type="sldImg"/>
          </p:nvPr>
        </p:nvSpPr>
        <p:spPr/>
      </p:sp>
      <p:sp>
        <p:nvSpPr>
          <p:cNvPr id="1125"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62553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1032"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1033" name="日付プレースホルダ 3"/>
          <p:cNvSpPr>
            <a:spLocks noGrp="1"/>
          </p:cNvSpPr>
          <p:nvPr>
            <p:ph type="dt" sz="half" idx="10"/>
          </p:nvPr>
        </p:nvSpPr>
        <p:spPr/>
        <p:txBody>
          <a:bodyPr/>
          <a:lstStyle/>
          <a:p>
            <a:fld id="{E90ED720-0104-4369-84BC-D37694168613}" type="datetimeFigureOut">
              <a:rPr kumimoji="1" lang="ja-JP" altLang="en-US" smtClean="0"/>
              <a:t>2024/10/16</a:t>
            </a:fld>
            <a:endParaRPr kumimoji="1" lang="ja-JP" altLang="en-US"/>
          </a:p>
        </p:txBody>
      </p:sp>
      <p:sp>
        <p:nvSpPr>
          <p:cNvPr id="1034" name="フッター プレースホルダ 4"/>
          <p:cNvSpPr>
            <a:spLocks noGrp="1"/>
          </p:cNvSpPr>
          <p:nvPr>
            <p:ph type="ftr" sz="quarter" idx="11"/>
          </p:nvPr>
        </p:nvSpPr>
        <p:spPr/>
        <p:txBody>
          <a:bodyPr/>
          <a:lstStyle/>
          <a:p>
            <a:endParaRPr kumimoji="1" lang="ja-JP" altLang="en-US"/>
          </a:p>
        </p:txBody>
      </p:sp>
      <p:sp>
        <p:nvSpPr>
          <p:cNvPr id="1035"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0" name="日付プレースホルダ 3"/>
          <p:cNvSpPr>
            <a:spLocks noGrp="1"/>
          </p:cNvSpPr>
          <p:nvPr>
            <p:ph type="dt" sz="half" idx="10"/>
          </p:nvPr>
        </p:nvSpPr>
        <p:spPr/>
        <p:txBody>
          <a:bodyPr/>
          <a:lstStyle/>
          <a:p>
            <a:fld id="{E90ED720-0104-4369-84BC-D37694168613}" type="datetimeFigureOut">
              <a:rPr kumimoji="1" lang="ja-JP" altLang="en-US" smtClean="0"/>
              <a:t>2024/10/16</a:t>
            </a:fld>
            <a:endParaRPr kumimoji="1" lang="ja-JP" altLang="en-US"/>
          </a:p>
        </p:txBody>
      </p:sp>
      <p:sp>
        <p:nvSpPr>
          <p:cNvPr id="1091" name="フッター プレースホルダ 4"/>
          <p:cNvSpPr>
            <a:spLocks noGrp="1"/>
          </p:cNvSpPr>
          <p:nvPr>
            <p:ph type="ftr" sz="quarter" idx="11"/>
          </p:nvPr>
        </p:nvSpPr>
        <p:spPr/>
        <p:txBody>
          <a:bodyPr/>
          <a:lstStyle/>
          <a:p>
            <a:endParaRPr kumimoji="1" lang="ja-JP" altLang="en-US"/>
          </a:p>
        </p:txBody>
      </p:sp>
      <p:sp>
        <p:nvSpPr>
          <p:cNvPr id="1092"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4972050" y="366185"/>
            <a:ext cx="1543050" cy="7802033"/>
          </a:xfrm>
        </p:spPr>
        <p:txBody>
          <a:bodyPr vert="eaVert"/>
          <a:lstStyle/>
          <a:p>
            <a:r>
              <a:rPr kumimoji="1" lang="ja-JP" altLang="en-US"/>
              <a:t>マスタ タイトルの書式設定</a:t>
            </a:r>
          </a:p>
        </p:txBody>
      </p:sp>
      <p:sp>
        <p:nvSpPr>
          <p:cNvPr id="1095"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96" name="日付プレースホルダ 3"/>
          <p:cNvSpPr>
            <a:spLocks noGrp="1"/>
          </p:cNvSpPr>
          <p:nvPr>
            <p:ph type="dt" sz="half" idx="10"/>
          </p:nvPr>
        </p:nvSpPr>
        <p:spPr/>
        <p:txBody>
          <a:bodyPr/>
          <a:lstStyle/>
          <a:p>
            <a:fld id="{E90ED720-0104-4369-84BC-D37694168613}" type="datetimeFigureOut">
              <a:rPr kumimoji="1" lang="ja-JP" altLang="en-US" smtClean="0"/>
              <a:t>2024/10/16</a:t>
            </a:fld>
            <a:endParaRPr kumimoji="1" lang="ja-JP" altLang="en-US"/>
          </a:p>
        </p:txBody>
      </p:sp>
      <p:sp>
        <p:nvSpPr>
          <p:cNvPr id="1097" name="フッター プレースホルダ 4"/>
          <p:cNvSpPr>
            <a:spLocks noGrp="1"/>
          </p:cNvSpPr>
          <p:nvPr>
            <p:ph type="ftr" sz="quarter" idx="11"/>
          </p:nvPr>
        </p:nvSpPr>
        <p:spPr/>
        <p:txBody>
          <a:bodyPr/>
          <a:lstStyle/>
          <a:p>
            <a:endParaRPr kumimoji="1" lang="ja-JP" altLang="en-US"/>
          </a:p>
        </p:txBody>
      </p:sp>
      <p:sp>
        <p:nvSpPr>
          <p:cNvPr id="1098"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 タイトルの書式設定</a:t>
            </a:r>
          </a:p>
        </p:txBody>
      </p:sp>
      <p:sp>
        <p:nvSpPr>
          <p:cNvPr id="1038"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 3"/>
          <p:cNvSpPr>
            <a:spLocks noGrp="1"/>
          </p:cNvSpPr>
          <p:nvPr>
            <p:ph type="dt" sz="half" idx="10"/>
          </p:nvPr>
        </p:nvSpPr>
        <p:spPr/>
        <p:txBody>
          <a:bodyPr/>
          <a:lstStyle/>
          <a:p>
            <a:fld id="{E90ED720-0104-4369-84BC-D37694168613}" type="datetimeFigureOut">
              <a:rPr kumimoji="1" lang="ja-JP" altLang="en-US" smtClean="0"/>
              <a:t>2024/10/16</a:t>
            </a:fld>
            <a:endParaRPr kumimoji="1" lang="ja-JP" altLang="en-US"/>
          </a:p>
        </p:txBody>
      </p:sp>
      <p:sp>
        <p:nvSpPr>
          <p:cNvPr id="1040" name="フッター プレースホルダ 4"/>
          <p:cNvSpPr>
            <a:spLocks noGrp="1"/>
          </p:cNvSpPr>
          <p:nvPr>
            <p:ph type="ftr" sz="quarter" idx="11"/>
          </p:nvPr>
        </p:nvSpPr>
        <p:spPr/>
        <p:txBody>
          <a:bodyPr/>
          <a:lstStyle/>
          <a:p>
            <a:endParaRPr kumimoji="1" lang="ja-JP" altLang="en-US"/>
          </a:p>
        </p:txBody>
      </p:sp>
      <p:sp>
        <p:nvSpPr>
          <p:cNvPr id="1041"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1044"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1045" name="日付プレースホルダ 3"/>
          <p:cNvSpPr>
            <a:spLocks noGrp="1"/>
          </p:cNvSpPr>
          <p:nvPr>
            <p:ph type="dt" sz="half" idx="10"/>
          </p:nvPr>
        </p:nvSpPr>
        <p:spPr/>
        <p:txBody>
          <a:bodyPr/>
          <a:lstStyle/>
          <a:p>
            <a:fld id="{E90ED720-0104-4369-84BC-D37694168613}" type="datetimeFigureOut">
              <a:rPr kumimoji="1" lang="ja-JP" altLang="en-US" smtClean="0"/>
              <a:t>2024/10/16</a:t>
            </a:fld>
            <a:endParaRPr kumimoji="1" lang="ja-JP" altLang="en-US"/>
          </a:p>
        </p:txBody>
      </p:sp>
      <p:sp>
        <p:nvSpPr>
          <p:cNvPr id="1046" name="フッター プレースホルダ 4"/>
          <p:cNvSpPr>
            <a:spLocks noGrp="1"/>
          </p:cNvSpPr>
          <p:nvPr>
            <p:ph type="ftr" sz="quarter" idx="11"/>
          </p:nvPr>
        </p:nvSpPr>
        <p:spPr/>
        <p:txBody>
          <a:bodyPr/>
          <a:lstStyle/>
          <a:p>
            <a:endParaRPr kumimoji="1" lang="ja-JP" altLang="en-US"/>
          </a:p>
        </p:txBody>
      </p:sp>
      <p:sp>
        <p:nvSpPr>
          <p:cNvPr id="1047"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 タイトルの書式設定</a:t>
            </a:r>
          </a:p>
        </p:txBody>
      </p:sp>
      <p:sp>
        <p:nvSpPr>
          <p:cNvPr id="1050"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1"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2" name="日付プレースホルダ 4"/>
          <p:cNvSpPr>
            <a:spLocks noGrp="1"/>
          </p:cNvSpPr>
          <p:nvPr>
            <p:ph type="dt" sz="half" idx="10"/>
          </p:nvPr>
        </p:nvSpPr>
        <p:spPr/>
        <p:txBody>
          <a:bodyPr/>
          <a:lstStyle/>
          <a:p>
            <a:fld id="{E90ED720-0104-4369-84BC-D37694168613}" type="datetimeFigureOut">
              <a:rPr kumimoji="1" lang="ja-JP" altLang="en-US" smtClean="0"/>
              <a:t>2024/10/16</a:t>
            </a:fld>
            <a:endParaRPr kumimoji="1" lang="ja-JP" altLang="en-US"/>
          </a:p>
        </p:txBody>
      </p:sp>
      <p:sp>
        <p:nvSpPr>
          <p:cNvPr id="1053" name="フッター プレースホルダ 5"/>
          <p:cNvSpPr>
            <a:spLocks noGrp="1"/>
          </p:cNvSpPr>
          <p:nvPr>
            <p:ph type="ftr" sz="quarter" idx="11"/>
          </p:nvPr>
        </p:nvSpPr>
        <p:spPr/>
        <p:txBody>
          <a:bodyPr/>
          <a:lstStyle/>
          <a:p>
            <a:endParaRPr kumimoji="1" lang="ja-JP" altLang="en-US"/>
          </a:p>
        </p:txBody>
      </p:sp>
      <p:sp>
        <p:nvSpPr>
          <p:cNvPr id="1054"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a:t>マスタ タイトルの書式設定</a:t>
            </a:r>
          </a:p>
        </p:txBody>
      </p:sp>
      <p:sp>
        <p:nvSpPr>
          <p:cNvPr id="1057"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58"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59"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1060"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61" name="日付プレースホルダ 6"/>
          <p:cNvSpPr>
            <a:spLocks noGrp="1"/>
          </p:cNvSpPr>
          <p:nvPr>
            <p:ph type="dt" sz="half" idx="10"/>
          </p:nvPr>
        </p:nvSpPr>
        <p:spPr/>
        <p:txBody>
          <a:bodyPr/>
          <a:lstStyle/>
          <a:p>
            <a:fld id="{E90ED720-0104-4369-84BC-D37694168613}" type="datetimeFigureOut">
              <a:rPr kumimoji="1" lang="ja-JP" altLang="en-US" smtClean="0"/>
              <a:t>2024/10/16</a:t>
            </a:fld>
            <a:endParaRPr kumimoji="1" lang="ja-JP" altLang="en-US"/>
          </a:p>
        </p:txBody>
      </p:sp>
      <p:sp>
        <p:nvSpPr>
          <p:cNvPr id="1062" name="フッター プレースホルダ 7"/>
          <p:cNvSpPr>
            <a:spLocks noGrp="1"/>
          </p:cNvSpPr>
          <p:nvPr>
            <p:ph type="ftr" sz="quarter" idx="11"/>
          </p:nvPr>
        </p:nvSpPr>
        <p:spPr/>
        <p:txBody>
          <a:bodyPr/>
          <a:lstStyle/>
          <a:p>
            <a:endParaRPr kumimoji="1" lang="ja-JP" altLang="en-US"/>
          </a:p>
        </p:txBody>
      </p:sp>
      <p:sp>
        <p:nvSpPr>
          <p:cNvPr id="1063"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 タイトルの書式設定</a:t>
            </a:r>
          </a:p>
        </p:txBody>
      </p:sp>
      <p:sp>
        <p:nvSpPr>
          <p:cNvPr id="1066" name="日付プレースホルダ 2"/>
          <p:cNvSpPr>
            <a:spLocks noGrp="1"/>
          </p:cNvSpPr>
          <p:nvPr>
            <p:ph type="dt" sz="half" idx="10"/>
          </p:nvPr>
        </p:nvSpPr>
        <p:spPr/>
        <p:txBody>
          <a:bodyPr/>
          <a:lstStyle/>
          <a:p>
            <a:fld id="{E90ED720-0104-4369-84BC-D37694168613}" type="datetimeFigureOut">
              <a:rPr kumimoji="1" lang="ja-JP" altLang="en-US" smtClean="0"/>
              <a:t>2024/10/16</a:t>
            </a:fld>
            <a:endParaRPr kumimoji="1" lang="ja-JP" altLang="en-US"/>
          </a:p>
        </p:txBody>
      </p:sp>
      <p:sp>
        <p:nvSpPr>
          <p:cNvPr id="1067" name="フッター プレースホルダ 3"/>
          <p:cNvSpPr>
            <a:spLocks noGrp="1"/>
          </p:cNvSpPr>
          <p:nvPr>
            <p:ph type="ftr" sz="quarter" idx="11"/>
          </p:nvPr>
        </p:nvSpPr>
        <p:spPr/>
        <p:txBody>
          <a:bodyPr/>
          <a:lstStyle/>
          <a:p>
            <a:endParaRPr kumimoji="1" lang="ja-JP" altLang="en-US"/>
          </a:p>
        </p:txBody>
      </p:sp>
      <p:sp>
        <p:nvSpPr>
          <p:cNvPr id="1068"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1"/>
          <p:cNvSpPr>
            <a:spLocks noGrp="1"/>
          </p:cNvSpPr>
          <p:nvPr>
            <p:ph type="dt" sz="half" idx="10"/>
          </p:nvPr>
        </p:nvSpPr>
        <p:spPr/>
        <p:txBody>
          <a:bodyPr/>
          <a:lstStyle/>
          <a:p>
            <a:fld id="{E90ED720-0104-4369-84BC-D37694168613}" type="datetimeFigureOut">
              <a:rPr kumimoji="1" lang="ja-JP" altLang="en-US" smtClean="0"/>
              <a:t>2024/10/16</a:t>
            </a:fld>
            <a:endParaRPr kumimoji="1" lang="ja-JP" altLang="en-US"/>
          </a:p>
        </p:txBody>
      </p:sp>
      <p:sp>
        <p:nvSpPr>
          <p:cNvPr id="1071" name="フッター プレースホルダ 2"/>
          <p:cNvSpPr>
            <a:spLocks noGrp="1"/>
          </p:cNvSpPr>
          <p:nvPr>
            <p:ph type="ftr" sz="quarter" idx="11"/>
          </p:nvPr>
        </p:nvSpPr>
        <p:spPr/>
        <p:txBody>
          <a:bodyPr/>
          <a:lstStyle/>
          <a:p>
            <a:endParaRPr kumimoji="1" lang="ja-JP" altLang="en-US"/>
          </a:p>
        </p:txBody>
      </p:sp>
      <p:sp>
        <p:nvSpPr>
          <p:cNvPr id="1072"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1075"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76"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77" name="日付プレースホルダ 4"/>
          <p:cNvSpPr>
            <a:spLocks noGrp="1"/>
          </p:cNvSpPr>
          <p:nvPr>
            <p:ph type="dt" sz="half" idx="10"/>
          </p:nvPr>
        </p:nvSpPr>
        <p:spPr/>
        <p:txBody>
          <a:bodyPr/>
          <a:lstStyle/>
          <a:p>
            <a:fld id="{E90ED720-0104-4369-84BC-D37694168613}" type="datetimeFigureOut">
              <a:rPr kumimoji="1" lang="ja-JP" altLang="en-US" smtClean="0"/>
              <a:t>2024/10/16</a:t>
            </a:fld>
            <a:endParaRPr kumimoji="1" lang="ja-JP" altLang="en-US"/>
          </a:p>
        </p:txBody>
      </p:sp>
      <p:sp>
        <p:nvSpPr>
          <p:cNvPr id="1078" name="フッター プレースホルダ 5"/>
          <p:cNvSpPr>
            <a:spLocks noGrp="1"/>
          </p:cNvSpPr>
          <p:nvPr>
            <p:ph type="ftr" sz="quarter" idx="11"/>
          </p:nvPr>
        </p:nvSpPr>
        <p:spPr/>
        <p:txBody>
          <a:bodyPr/>
          <a:lstStyle/>
          <a:p>
            <a:endParaRPr kumimoji="1" lang="ja-JP" altLang="en-US"/>
          </a:p>
        </p:txBody>
      </p:sp>
      <p:sp>
        <p:nvSpPr>
          <p:cNvPr id="1079"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1082"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1083"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1084" name="日付プレースホルダ 4"/>
          <p:cNvSpPr>
            <a:spLocks noGrp="1"/>
          </p:cNvSpPr>
          <p:nvPr>
            <p:ph type="dt" sz="half" idx="10"/>
          </p:nvPr>
        </p:nvSpPr>
        <p:spPr/>
        <p:txBody>
          <a:bodyPr/>
          <a:lstStyle/>
          <a:p>
            <a:fld id="{E90ED720-0104-4369-84BC-D37694168613}" type="datetimeFigureOut">
              <a:rPr kumimoji="1" lang="ja-JP" altLang="en-US" smtClean="0"/>
              <a:t>2024/10/16</a:t>
            </a:fld>
            <a:endParaRPr kumimoji="1" lang="ja-JP" altLang="en-US"/>
          </a:p>
        </p:txBody>
      </p:sp>
      <p:sp>
        <p:nvSpPr>
          <p:cNvPr id="1085" name="フッター プレースホルダ 5"/>
          <p:cNvSpPr>
            <a:spLocks noGrp="1"/>
          </p:cNvSpPr>
          <p:nvPr>
            <p:ph type="ftr" sz="quarter" idx="11"/>
          </p:nvPr>
        </p:nvSpPr>
        <p:spPr/>
        <p:txBody>
          <a:bodyPr/>
          <a:lstStyle/>
          <a:p>
            <a:endParaRPr kumimoji="1" lang="ja-JP" altLang="en-US"/>
          </a:p>
        </p:txBody>
      </p:sp>
      <p:sp>
        <p:nvSpPr>
          <p:cNvPr id="1086"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1026"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27"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2024/10/16</a:t>
            </a:fld>
            <a:endParaRPr kumimoji="1" lang="ja-JP" altLang="en-US"/>
          </a:p>
        </p:txBody>
      </p:sp>
      <p:sp>
        <p:nvSpPr>
          <p:cNvPr id="1028"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1029"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 name="正方形/長方形 3"/>
          <p:cNvSpPr/>
          <p:nvPr/>
        </p:nvSpPr>
        <p:spPr>
          <a:xfrm>
            <a:off x="533697" y="1044000"/>
            <a:ext cx="5909899" cy="3016210"/>
          </a:xfrm>
          <a:prstGeom prst="rect">
            <a:avLst/>
          </a:prstGeom>
          <a:gradFill>
            <a:gsLst>
              <a:gs pos="0">
                <a:srgbClr val="CC99FF"/>
              </a:gs>
              <a:gs pos="50000">
                <a:schemeClr val="accent4">
                  <a:lumMod val="40000"/>
                  <a:lumOff val="60000"/>
                </a:schemeClr>
              </a:gs>
              <a:gs pos="100000">
                <a:schemeClr val="accent6">
                  <a:lumMod val="20000"/>
                  <a:lumOff val="80000"/>
                </a:schemeClr>
              </a:gs>
            </a:gsLst>
            <a:lin ang="5400000" scaled="0"/>
            <a:tileRect/>
          </a:gradFill>
          <a:ln w="15875">
            <a:noFill/>
          </a:ln>
          <a:effectLst/>
        </p:spPr>
        <p:txBody>
          <a:bodyPr wrap="square" lIns="91440" tIns="45720" rIns="91440" bIns="45720">
            <a:spAutoFit/>
          </a:bodyPr>
          <a:lstStyle/>
          <a:p>
            <a:pPr algn="ctr"/>
            <a:endParaRPr lang="en-US" altLang="ja-JP" sz="2400" b="1" cap="none" spc="0" dirty="0">
              <a:ln w="25400">
                <a:solidFill>
                  <a:schemeClr val="accent6">
                    <a:lumMod val="75000"/>
                  </a:schemeClr>
                </a:solidFill>
              </a:ln>
              <a:solidFill>
                <a:srgbClr val="FFFF00"/>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endParaRPr>
          </a:p>
          <a:p>
            <a:pPr algn="ctr"/>
            <a:r>
              <a:rPr lang="ja-JP" altLang="en-US" sz="3200" b="1" cap="none" spc="0" dirty="0">
                <a:ln w="25400">
                  <a:solidFill>
                    <a:srgbClr val="FF0066"/>
                  </a:solidFill>
                </a:ln>
                <a:solidFill>
                  <a:schemeClr val="bg1"/>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rPr>
              <a:t>　　</a:t>
            </a:r>
            <a:endParaRPr lang="en-US" altLang="ja-JP" sz="3200" b="1" dirty="0">
              <a:ln w="25400">
                <a:solidFill>
                  <a:srgbClr val="FF0066"/>
                </a:solidFill>
              </a:ln>
              <a:solidFill>
                <a:schemeClr val="bg1"/>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endParaRPr>
          </a:p>
          <a:p>
            <a:pPr algn="ctr"/>
            <a:endParaRPr lang="en-US" altLang="ja-JP" sz="2000" b="1" cap="none" spc="0" dirty="0">
              <a:ln w="25400">
                <a:solidFill>
                  <a:srgbClr val="FF0066"/>
                </a:solidFill>
              </a:ln>
              <a:solidFill>
                <a:schemeClr val="bg1"/>
              </a:solidFill>
              <a:effectLst>
                <a:glow rad="101600">
                  <a:schemeClr val="accent2">
                    <a:satMod val="175000"/>
                    <a:alpha val="40000"/>
                  </a:schemeClr>
                </a:glow>
              </a:effectLst>
              <a:latin typeface="HGP創英角ﾎﾟｯﾌﾟ体" panose="040B0A00000000000000" pitchFamily="50" charset="-128"/>
              <a:ea typeface="HGP創英角ﾎﾟｯﾌﾟ体" panose="040B0A00000000000000" pitchFamily="50" charset="-128"/>
            </a:endParaRPr>
          </a:p>
          <a:p>
            <a:pPr algn="ctr"/>
            <a:r>
              <a:rPr lang="ja-JP" altLang="en-US" sz="3200" b="1" cap="none" spc="0" dirty="0">
                <a:ln w="25400">
                  <a:solidFill>
                    <a:srgbClr val="FF0066"/>
                  </a:solidFill>
                </a:ln>
                <a:solidFill>
                  <a:schemeClr val="bg1"/>
                </a:solidFill>
                <a:effectLst>
                  <a:glow rad="101600">
                    <a:schemeClr val="accent2">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手話教室の</a:t>
            </a:r>
            <a:r>
              <a:rPr lang="ja-JP" altLang="en-US" sz="3200" b="1" cap="none" spc="0" dirty="0" err="1">
                <a:ln w="25400">
                  <a:solidFill>
                    <a:srgbClr val="FF0066"/>
                  </a:solidFill>
                </a:ln>
                <a:solidFill>
                  <a:schemeClr val="bg1"/>
                </a:solidFill>
                <a:effectLst>
                  <a:glow rad="101600">
                    <a:schemeClr val="accent2">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ご</a:t>
            </a:r>
            <a:r>
              <a:rPr lang="ja-JP" altLang="en-US" sz="3200" b="1" cap="none" spc="0" dirty="0">
                <a:ln w="25400">
                  <a:solidFill>
                    <a:srgbClr val="FF0066"/>
                  </a:solidFill>
                </a:ln>
                <a:solidFill>
                  <a:schemeClr val="bg1"/>
                </a:solidFill>
                <a:effectLst>
                  <a:glow rad="101600">
                    <a:schemeClr val="accent2">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rPr>
              <a:t>あんない</a:t>
            </a:r>
            <a:endParaRPr lang="en-US" altLang="ja-JP" sz="3200" b="1" cap="none" spc="0" dirty="0">
              <a:ln w="25400">
                <a:solidFill>
                  <a:srgbClr val="FF0066"/>
                </a:solidFill>
              </a:ln>
              <a:solidFill>
                <a:schemeClr val="bg1"/>
              </a:solidFill>
              <a:effectLst>
                <a:glow rad="101600">
                  <a:schemeClr val="accent2">
                    <a:satMod val="175000"/>
                    <a:alpha val="40000"/>
                  </a:schemeClr>
                </a:glow>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rPr>
              <a:t>あいさつや自己紹介など</a:t>
            </a:r>
            <a:endParaRPr lang="en-US" altLang="ja-JP" sz="16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6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rPr>
              <a:t>簡単な手話を体験してみませんか？</a:t>
            </a:r>
            <a:endParaRPr lang="en-US" altLang="ja-JP" sz="16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800" b="1" dirty="0">
              <a:ln w="25400">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dirty="0">
                <a:ln w="25400">
                  <a:noFill/>
                </a:ln>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err="1">
                <a:ln w="25400">
                  <a:noFill/>
                </a:ln>
                <a:effectLst/>
                <a:latin typeface="メイリオ" panose="020B0604030504040204" pitchFamily="50" charset="-128"/>
                <a:ea typeface="メイリオ" panose="020B0604030504040204" pitchFamily="50" charset="-128"/>
                <a:cs typeface="メイリオ" panose="020B0604030504040204" pitchFamily="50" charset="-128"/>
              </a:rPr>
              <a:t>ろうの</a:t>
            </a:r>
            <a:r>
              <a:rPr lang="ja-JP" altLang="en-US" sz="1400" dirty="0">
                <a:ln w="25400">
                  <a:noFill/>
                </a:ln>
                <a:effectLst/>
                <a:latin typeface="メイリオ" panose="020B0604030504040204" pitchFamily="50" charset="-128"/>
                <a:ea typeface="メイリオ" panose="020B0604030504040204" pitchFamily="50" charset="-128"/>
                <a:cs typeface="メイリオ" panose="020B0604030504040204" pitchFamily="50" charset="-128"/>
              </a:rPr>
              <a:t>方と交流したい！　手話を覚えたい！</a:t>
            </a:r>
            <a:endParaRPr lang="en-US" altLang="ja-JP" sz="1400" dirty="0">
              <a:ln w="25400">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dirty="0">
                <a:ln w="25400">
                  <a:noFill/>
                </a:ln>
                <a:latin typeface="メイリオ" panose="020B0604030504040204" pitchFamily="50" charset="-128"/>
                <a:ea typeface="メイリオ" panose="020B0604030504040204" pitchFamily="50" charset="-128"/>
                <a:cs typeface="メイリオ" panose="020B0604030504040204" pitchFamily="50" charset="-128"/>
              </a:rPr>
              <a:t>　　手話初心者の方</a:t>
            </a:r>
            <a:r>
              <a:rPr lang="ja-JP" altLang="en-US" sz="1400" dirty="0">
                <a:ln w="25400">
                  <a:noFill/>
                </a:ln>
                <a:latin typeface="メイリオ" panose="020B0604030504040204" pitchFamily="50" charset="-128"/>
                <a:ea typeface="メイリオ" panose="020B0604030504040204" pitchFamily="50" charset="-128"/>
                <a:cs typeface="メイリオ" panose="020B0604030504040204" pitchFamily="50" charset="-128"/>
              </a:rPr>
              <a:t>、是非ご参加ください。</a:t>
            </a:r>
            <a:endParaRPr lang="en-US" altLang="ja-JP" sz="1400" dirty="0">
              <a:ln w="25400">
                <a:noFill/>
              </a:ln>
              <a:latin typeface="メイリオ" panose="020B0604030504040204" pitchFamily="50" charset="-128"/>
              <a:ea typeface="メイリオ" panose="020B0604030504040204" pitchFamily="50" charset="-128"/>
              <a:cs typeface="メイリオ" panose="020B0604030504040204" pitchFamily="50" charset="-128"/>
            </a:endParaRPr>
          </a:p>
          <a:p>
            <a:pPr algn="ctr"/>
            <a:endParaRPr lang="en-US" altLang="ja-JP" sz="1000" dirty="0">
              <a:ln w="25400">
                <a:noFill/>
              </a:ln>
              <a:effectLst/>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13" name="図 32"/>
          <p:cNvPicPr>
            <a:picLocks noChangeAspect="1"/>
          </p:cNvPicPr>
          <p:nvPr/>
        </p:nvPicPr>
        <p:blipFill>
          <a:blip r:embed="rId3"/>
          <a:stretch>
            <a:fillRect/>
          </a:stretch>
        </p:blipFill>
        <p:spPr>
          <a:xfrm>
            <a:off x="273167" y="7884000"/>
            <a:ext cx="1044237" cy="1044237"/>
          </a:xfrm>
          <a:prstGeom prst="rect">
            <a:avLst/>
          </a:prstGeom>
        </p:spPr>
      </p:pic>
      <p:sp>
        <p:nvSpPr>
          <p:cNvPr id="1114" name="テキスト ボックス 121"/>
          <p:cNvSpPr txBox="1"/>
          <p:nvPr/>
        </p:nvSpPr>
        <p:spPr>
          <a:xfrm>
            <a:off x="1317404" y="7829076"/>
            <a:ext cx="4999668" cy="892552"/>
          </a:xfrm>
          <a:prstGeom prst="rect">
            <a:avLst/>
          </a:prstGeom>
          <a:noFill/>
        </p:spPr>
        <p:txBody>
          <a:bodyPr wrap="square" rtlCol="0">
            <a:spAutoFit/>
          </a:bodyPr>
          <a:lstStyle/>
          <a:p>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先着</a:t>
            </a:r>
            <a:r>
              <a:rPr lang="en-US" altLang="ja-JP" sz="2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6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名</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です！</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4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手話教室は事前の申込みが必要です。申込方法は裏面をご覧ください。</a:t>
            </a:r>
          </a:p>
          <a:p>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15" name="円/楕円 8"/>
          <p:cNvSpPr/>
          <p:nvPr/>
        </p:nvSpPr>
        <p:spPr>
          <a:xfrm rot="20739781">
            <a:off x="334857" y="720984"/>
            <a:ext cx="1239790" cy="1018476"/>
          </a:xfrm>
          <a:prstGeom prst="ellipse">
            <a:avLst/>
          </a:prstGeom>
          <a:solidFill>
            <a:schemeClr val="accent5">
              <a:lumMod val="20000"/>
              <a:lumOff val="80000"/>
            </a:schemeClr>
          </a:solidFill>
          <a:ln w="19050">
            <a:noFill/>
          </a:ln>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秋田県</a:t>
            </a:r>
            <a:endParaRPr kumimoji="1" lang="en-US" altLang="ja-JP" b="1" dirty="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a:p>
            <a:pPr algn="ctr"/>
            <a:r>
              <a:rPr kumimoji="1" lang="ja-JP" altLang="en-US" b="1" dirty="0">
                <a:solidFill>
                  <a:schemeClr val="tx2">
                    <a:lumMod val="75000"/>
                  </a:schemeClr>
                </a:solidFill>
                <a:latin typeface="HG丸ｺﾞｼｯｸM-PRO" panose="020F0600000000000000" pitchFamily="50" charset="-128"/>
                <a:ea typeface="HG丸ｺﾞｼｯｸM-PRO" panose="020F0600000000000000" pitchFamily="50" charset="-128"/>
                <a:cs typeface="メイリオ" panose="020B0604030504040204" pitchFamily="50" charset="-128"/>
              </a:rPr>
              <a:t>主催</a:t>
            </a:r>
          </a:p>
        </p:txBody>
      </p:sp>
      <p:grpSp>
        <p:nvGrpSpPr>
          <p:cNvPr id="1116" name="グループ化 25"/>
          <p:cNvGrpSpPr/>
          <p:nvPr/>
        </p:nvGrpSpPr>
        <p:grpSpPr>
          <a:xfrm rot="845663">
            <a:off x="4277224" y="353958"/>
            <a:ext cx="2233615" cy="1837148"/>
            <a:chOff x="4723470" y="3466154"/>
            <a:chExt cx="2233615" cy="1837148"/>
          </a:xfrm>
        </p:grpSpPr>
        <p:pic>
          <p:nvPicPr>
            <p:cNvPr id="1117" name="図 22"/>
            <p:cNvPicPr>
              <a:picLocks noChangeAspect="1"/>
            </p:cNvPicPr>
            <p:nvPr/>
          </p:nvPicPr>
          <p:blipFill>
            <a:blip r:embed="rId4"/>
            <a:stretch>
              <a:fillRect/>
            </a:stretch>
          </p:blipFill>
          <p:spPr>
            <a:xfrm>
              <a:off x="4723470" y="3466154"/>
              <a:ext cx="2233615" cy="1837148"/>
            </a:xfrm>
            <a:prstGeom prst="rect">
              <a:avLst/>
            </a:prstGeom>
          </p:spPr>
        </p:pic>
        <p:sp>
          <p:nvSpPr>
            <p:cNvPr id="1118" name="テキスト ボックス 23"/>
            <p:cNvSpPr txBox="1"/>
            <p:nvPr/>
          </p:nvSpPr>
          <p:spPr>
            <a:xfrm>
              <a:off x="5170554" y="3816598"/>
              <a:ext cx="1409583" cy="892552"/>
            </a:xfrm>
            <a:prstGeom prst="rect">
              <a:avLst/>
            </a:prstGeom>
            <a:noFill/>
          </p:spPr>
          <p:txBody>
            <a:bodyPr wrap="square" rtlCol="0">
              <a:spAutoFit/>
            </a:bodyPr>
            <a:lstStyle/>
            <a:p>
              <a:pPr algn="ctr"/>
              <a:r>
                <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参加費、</a:t>
              </a:r>
              <a:endParaRPr kumimoji="1"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テキスト代</a:t>
              </a:r>
              <a:endParaRPr kumimoji="1"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無料！</a:t>
              </a:r>
              <a:endParaRPr kumimoji="1"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119" name="テキスト ボックス 24"/>
          <p:cNvSpPr txBox="1"/>
          <p:nvPr/>
        </p:nvSpPr>
        <p:spPr>
          <a:xfrm>
            <a:off x="4941000" y="4284000"/>
            <a:ext cx="1665841" cy="415498"/>
          </a:xfrm>
          <a:prstGeom prst="rect">
            <a:avLst/>
          </a:prstGeom>
          <a:noFill/>
        </p:spPr>
        <p:txBody>
          <a:bodyPr wrap="none" rtlCol="0">
            <a:spAutoFit/>
          </a:bodyPr>
          <a:lstStyle/>
          <a:p>
            <a:r>
              <a:rPr lang="en-US" altLang="ja-JP" sz="1050" dirty="0">
                <a:ln w="25400">
                  <a:noFill/>
                </a:ln>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ln w="25400">
                  <a:noFill/>
                </a:ln>
                <a:latin typeface="メイリオ" panose="020B0604030504040204" pitchFamily="50" charset="-128"/>
                <a:ea typeface="メイリオ" panose="020B0604030504040204" pitchFamily="50" charset="-128"/>
                <a:cs typeface="メイリオ" panose="020B0604030504040204" pitchFamily="50" charset="-128"/>
              </a:rPr>
              <a:t>会場までの交通費等は</a:t>
            </a:r>
            <a:endParaRPr lang="en-US" altLang="ja-JP" sz="1050" dirty="0">
              <a:ln w="25400">
                <a:noFill/>
              </a:ln>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ln w="25400">
                  <a:noFill/>
                </a:ln>
                <a:latin typeface="メイリオ" panose="020B0604030504040204" pitchFamily="50" charset="-128"/>
                <a:ea typeface="メイリオ" panose="020B0604030504040204" pitchFamily="50" charset="-128"/>
                <a:cs typeface="メイリオ" panose="020B0604030504040204" pitchFamily="50" charset="-128"/>
              </a:rPr>
              <a:t>　自己負担となります。</a:t>
            </a:r>
            <a:endParaRPr lang="en-US" altLang="ja-JP" sz="1050" dirty="0">
              <a:ln w="25400">
                <a:noFill/>
              </a:ln>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21" name="図 6"/>
          <p:cNvPicPr>
            <a:picLocks noChangeAspect="1"/>
          </p:cNvPicPr>
          <p:nvPr/>
        </p:nvPicPr>
        <p:blipFill>
          <a:blip r:embed="rId5"/>
          <a:stretch>
            <a:fillRect/>
          </a:stretch>
        </p:blipFill>
        <p:spPr>
          <a:xfrm>
            <a:off x="1317452" y="4697021"/>
            <a:ext cx="4342388" cy="2492767"/>
          </a:xfrm>
          <a:prstGeom prst="rect">
            <a:avLst/>
          </a:prstGeom>
        </p:spPr>
      </p:pic>
      <p:sp>
        <p:nvSpPr>
          <p:cNvPr id="1122" name="角丸四角形 16"/>
          <p:cNvSpPr/>
          <p:nvPr/>
        </p:nvSpPr>
        <p:spPr>
          <a:xfrm>
            <a:off x="820697" y="5182870"/>
            <a:ext cx="5266045" cy="1263191"/>
          </a:xfrm>
          <a:prstGeom prst="round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ja-JP" altLang="en-US"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湯沢会場</a:t>
            </a:r>
            <a:endParaRPr lang="en-US" altLang="ja-JP" sz="20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　時</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algn="ct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令和６年</a:t>
            </a:r>
            <a:r>
              <a:rPr lang="en-US" altLang="ja-JP"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月</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2１</a:t>
            </a:r>
            <a:r>
              <a:rPr lang="ja-JP" altLang="en-US"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日（木）</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1４</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０</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～15</a:t>
            </a:r>
            <a:r>
              <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:30</a:t>
            </a:r>
            <a:endParaRPr lang="en-US" altLang="ja-JP" sz="1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endParaRPr lang="en-US" altLang="ja-JP" sz="8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場　所</a:t>
            </a:r>
            <a:r>
              <a:rPr lang="en-US" altLang="ja-JP"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p>
          <a:p>
            <a:pPr lvl="0" algn="ctr"/>
            <a:r>
              <a:rPr lang="ja-JP" altLang="en-US"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雄勝福祉環境部会議室</a:t>
            </a:r>
            <a:endParaRPr lang="en-US" altLang="ja-JP" sz="14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lvl="0" algn="ctr"/>
            <a:r>
              <a:rPr lang="ja-JP" altLang="en-US" sz="12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（湯沢市千石町２丁目１−１０）</a:t>
            </a:r>
          </a:p>
        </p:txBody>
      </p:sp>
      <p:pic>
        <p:nvPicPr>
          <p:cNvPr id="2" name="図 29">
            <a:extLst>
              <a:ext uri="{FF2B5EF4-FFF2-40B4-BE49-F238E27FC236}">
                <a16:creationId xmlns:a16="http://schemas.microsoft.com/office/drawing/2014/main" id="{0F9EDCB5-173E-32D3-FDFD-60A567DEAE15}"/>
              </a:ext>
            </a:extLst>
          </p:cNvPr>
          <p:cNvPicPr>
            <a:picLocks noChangeAspect="1"/>
          </p:cNvPicPr>
          <p:nvPr/>
        </p:nvPicPr>
        <p:blipFill>
          <a:blip r:embed="rId6"/>
          <a:stretch>
            <a:fillRect/>
          </a:stretch>
        </p:blipFill>
        <p:spPr>
          <a:xfrm>
            <a:off x="2048725" y="1275150"/>
            <a:ext cx="2670674" cy="911368"/>
          </a:xfrm>
          <a:prstGeom prst="rect">
            <a:avLst/>
          </a:prstGeom>
        </p:spPr>
      </p:pic>
    </p:spTree>
    <p:extLst>
      <p:ext uri="{BB962C8B-B14F-4D97-AF65-F5344CB8AC3E}">
        <p14:creationId xmlns:p14="http://schemas.microsoft.com/office/powerpoint/2010/main" val="4110066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 name="テキスト ボックス 25"/>
          <p:cNvSpPr txBox="1"/>
          <p:nvPr/>
        </p:nvSpPr>
        <p:spPr>
          <a:xfrm>
            <a:off x="1868309" y="252000"/>
            <a:ext cx="3168351" cy="461665"/>
          </a:xfrm>
          <a:prstGeom prst="rect">
            <a:avLst/>
          </a:prstGeom>
          <a:solidFill>
            <a:schemeClr val="accent6">
              <a:lumMod val="75000"/>
            </a:schemeClr>
          </a:solidFill>
          <a:ln>
            <a:solidFill>
              <a:schemeClr val="accent1"/>
            </a:solidFill>
          </a:ln>
          <a:effectLst>
            <a:softEdge rad="63500"/>
          </a:effectLst>
        </p:spPr>
        <p:txBody>
          <a:bodyPr wrap="square" rtlCol="0">
            <a:spAutoFit/>
          </a:bodyPr>
          <a:lstStyle/>
          <a:p>
            <a:pPr algn="ctr"/>
            <a:r>
              <a:rPr kumimoji="1" lang="ja-JP" altLang="en-US" sz="2400" dirty="0">
                <a:solidFill>
                  <a:schemeClr val="bg1"/>
                </a:solidFill>
                <a:latin typeface="ＤＦ特太ゴシック体" panose="020B0509000000000000" pitchFamily="49" charset="-128"/>
                <a:ea typeface="ＤＦ特太ゴシック体" panose="020B0509000000000000" pitchFamily="49" charset="-128"/>
              </a:rPr>
              <a:t>手話教室　申込用紙</a:t>
            </a:r>
          </a:p>
        </p:txBody>
      </p:sp>
      <p:sp>
        <p:nvSpPr>
          <p:cNvPr id="1128" name="テキスト ボックス 16"/>
          <p:cNvSpPr txBox="1"/>
          <p:nvPr/>
        </p:nvSpPr>
        <p:spPr>
          <a:xfrm>
            <a:off x="495128" y="828001"/>
            <a:ext cx="5952331" cy="2476708"/>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秋田県内にお住まいで手話に関心のある方はどなたでもお申し込みできます。</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お申込み方法</a:t>
            </a:r>
            <a:r>
              <a:rPr lang="en-US" altLang="ja-JP" sz="1200" b="1" dirty="0">
                <a:latin typeface="メイリオ" panose="020B0604030504040204" pitchFamily="50" charset="-128"/>
                <a:ea typeface="メイリオ" panose="020B0604030504040204" pitchFamily="50" charset="-128"/>
                <a:cs typeface="メイリオ" panose="020B0604030504040204" pitchFamily="50" charset="-128"/>
              </a:rPr>
              <a:t>】</a:t>
            </a: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電話で申し込む場合</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①氏名 ②年齢 ③住所 ④連絡先（電話番号など） ⑤職業 ⑥その他連絡事項　を下記</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【湯沢会場】福祉環境部までお伝えください。</a:t>
            </a:r>
          </a:p>
          <a:p>
            <a:endParaRPr lang="en-US" altLang="ja-JP" sz="3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ＦＡＸで申し込む場合</a:t>
            </a:r>
            <a:endParaRPr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下記の項目をご記入のうえ、【湯沢会場】福祉環境部まで送信してください。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（この用紙をそのままお送りください。）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メールで申し込む場合</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　下記の項目をご入力のうえ、次のメールアドレスに送信してください。</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cs typeface="メイリオ" panose="020B0604030504040204" pitchFamily="50" charset="-128"/>
              </a:rPr>
              <a:t>　（メールアドレス：　yuken@pref.akita.lg.jp　（雄勝地域振興局福祉環境部））</a:t>
            </a:r>
            <a:endParaRPr lang="ja-JP" altLang="en-US" sz="1100" u="sng"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5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100" u="sng" dirty="0">
                <a:latin typeface="メイリオ" panose="020B0604030504040204" pitchFamily="50" charset="-128"/>
                <a:ea typeface="メイリオ" panose="020B0604030504040204" pitchFamily="50" charset="-128"/>
                <a:cs typeface="メイリオ" panose="020B0604030504040204" pitchFamily="50" charset="-128"/>
              </a:rPr>
              <a:t>お申し込みをいただいた後、参加の可否を【湯沢会場】福祉環境部から連絡いたします。</a:t>
            </a:r>
            <a:endParaRPr lang="en-US" altLang="ja-JP" sz="1100" u="sng"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129" name="表 1"/>
          <p:cNvGraphicFramePr>
            <a:graphicFrameLocks noGrp="1"/>
          </p:cNvGraphicFramePr>
          <p:nvPr>
            <p:extLst>
              <p:ext uri="{D42A27DB-BD31-4B8C-83A1-F6EECF244321}">
                <p14:modId xmlns:p14="http://schemas.microsoft.com/office/powerpoint/2010/main" val="1270840258"/>
              </p:ext>
            </p:extLst>
          </p:nvPr>
        </p:nvGraphicFramePr>
        <p:xfrm>
          <a:off x="409575" y="3448050"/>
          <a:ext cx="6115050" cy="2987445"/>
        </p:xfrm>
        <a:graphic>
          <a:graphicData uri="http://schemas.openxmlformats.org/drawingml/2006/table">
            <a:tbl>
              <a:tblPr firstCol="1">
                <a:tableStyleId>{5DA37D80-6434-44D0-A028-1B22A696006F}</a:tableStyleId>
              </a:tblPr>
              <a:tblGrid>
                <a:gridCol w="1183827">
                  <a:extLst>
                    <a:ext uri="{9D8B030D-6E8A-4147-A177-3AD203B41FA5}">
                      <a16:colId xmlns:a16="http://schemas.microsoft.com/office/drawing/2014/main" val="20000"/>
                    </a:ext>
                  </a:extLst>
                </a:gridCol>
                <a:gridCol w="2733974">
                  <a:extLst>
                    <a:ext uri="{9D8B030D-6E8A-4147-A177-3AD203B41FA5}">
                      <a16:colId xmlns:a16="http://schemas.microsoft.com/office/drawing/2014/main" val="20001"/>
                    </a:ext>
                  </a:extLst>
                </a:gridCol>
                <a:gridCol w="2197249">
                  <a:extLst>
                    <a:ext uri="{9D8B030D-6E8A-4147-A177-3AD203B41FA5}">
                      <a16:colId xmlns:a16="http://schemas.microsoft.com/office/drawing/2014/main" val="20002"/>
                    </a:ext>
                  </a:extLst>
                </a:gridCol>
              </a:tblGrid>
              <a:tr h="217230">
                <a:tc rowSpan="2">
                  <a:txBody>
                    <a:bodyPr/>
                    <a:lstStyle/>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（ふりがな）</a:t>
                      </a:r>
                      <a:endParaRPr kumimoji="1"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a:p>
                      <a:pPr algn="ctr"/>
                      <a:endParaRPr kumimoji="1" lang="en-US" altLang="ja-JP" sz="6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氏　名</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a:txBody>
                    <a:bodyPr/>
                    <a:lstStyle/>
                    <a:p>
                      <a:endParaRPr kumimoji="1" lang="ja-JP" altLang="en-US" sz="1000" dirty="0"/>
                    </a:p>
                  </a:txBody>
                  <a:tcPr>
                    <a:lnB w="12700" cap="flat" cmpd="sng" algn="ctr">
                      <a:solidFill>
                        <a:schemeClr val="accent2">
                          <a:lumMod val="60000"/>
                          <a:lumOff val="40000"/>
                        </a:schemeClr>
                      </a:solidFill>
                      <a:prstDash val="dash"/>
                      <a:round/>
                      <a:headEnd type="none" w="med" len="med"/>
                      <a:tailEnd type="none" w="med" len="med"/>
                    </a:lnB>
                  </a:tcPr>
                </a:tc>
                <a:tc rowSpan="2">
                  <a:txBody>
                    <a:bodyPr/>
                    <a:lstStyle/>
                    <a:p>
                      <a:r>
                        <a:rPr kumimoji="1"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年齢</a:t>
                      </a:r>
                      <a:endParaRPr kumimoji="1" lang="en-US" altLang="ja-JP" sz="1100" b="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１０歳未満・１０代</a:t>
                      </a:r>
                      <a:r>
                        <a:rPr kumimoji="1" lang="ja-JP" altLang="en-US" sz="1100" baseline="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rPr>
                        <a:t>２０代</a:t>
                      </a:r>
                      <a:endParaRPr kumimoji="1" lang="en-US" altLang="ja-JP" sz="1100" baseline="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baseline="0" dirty="0">
                          <a:latin typeface="メイリオ" panose="020B0604030504040204" pitchFamily="50" charset="-128"/>
                          <a:ea typeface="メイリオ" panose="020B0604030504040204" pitchFamily="50" charset="-128"/>
                          <a:cs typeface="メイリオ" panose="020B0604030504040204" pitchFamily="50" charset="-128"/>
                        </a:rPr>
                        <a:t>３０代・４０代・５０代</a:t>
                      </a:r>
                      <a:endParaRPr kumimoji="1" lang="en-US" altLang="ja-JP" sz="1100" baseline="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100" baseline="0" dirty="0">
                          <a:latin typeface="メイリオ" panose="020B0604030504040204" pitchFamily="50" charset="-128"/>
                          <a:ea typeface="メイリオ" panose="020B0604030504040204" pitchFamily="50" charset="-128"/>
                          <a:cs typeface="メイリオ" panose="020B0604030504040204" pitchFamily="50" charset="-128"/>
                        </a:rPr>
                        <a:t>６０代・７０代・８０代以上</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a:txBody>
                  <a:tcPr/>
                </a:tc>
                <a:extLst>
                  <a:ext uri="{0D108BD9-81ED-4DB2-BD59-A6C34878D82A}">
                    <a16:rowId xmlns:a16="http://schemas.microsoft.com/office/drawing/2014/main" val="10000"/>
                  </a:ext>
                </a:extLst>
              </a:tr>
              <a:tr h="335548">
                <a:tc vMerge="1">
                  <a:txBody>
                    <a:bodyPr/>
                    <a:lstStyle/>
                    <a:p>
                      <a:endParaRPr kumimoji="1" lang="ja-JP" altLang="en-US"/>
                    </a:p>
                  </a:txBody>
                  <a:tcPr/>
                </a:tc>
                <a:tc>
                  <a:txBody>
                    <a:bodyPr/>
                    <a:lstStyle/>
                    <a:p>
                      <a:endParaRPr kumimoji="1" lang="ja-JP" altLang="en-US" sz="1600" dirty="0"/>
                    </a:p>
                  </a:txBody>
                  <a:tcPr>
                    <a:lnT w="12700" cap="flat" cmpd="sng" algn="ctr">
                      <a:solidFill>
                        <a:schemeClr val="accent2">
                          <a:lumMod val="60000"/>
                          <a:lumOff val="40000"/>
                        </a:schemeClr>
                      </a:solidFill>
                      <a:prstDash val="dash"/>
                      <a:round/>
                      <a:headEnd type="none" w="med" len="med"/>
                      <a:tailEnd type="none" w="med" len="med"/>
                    </a:lnT>
                  </a:tcPr>
                </a:tc>
                <a:tc vMerge="1">
                  <a:txBody>
                    <a:bodyPr/>
                    <a:lstStyle/>
                    <a:p>
                      <a:endParaRPr kumimoji="1" lang="ja-JP" altLang="en-US" sz="1600"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dash"/>
                      <a:round/>
                      <a:headEnd type="none" w="med" len="med"/>
                      <a:tailEnd type="none" w="med" len="med"/>
                    </a:lnT>
                  </a:tcPr>
                </a:tc>
                <a:extLst>
                  <a:ext uri="{0D108BD9-81ED-4DB2-BD59-A6C34878D82A}">
                    <a16:rowId xmlns:a16="http://schemas.microsoft.com/office/drawing/2014/main" val="10001"/>
                  </a:ext>
                </a:extLst>
              </a:tr>
              <a:tr h="465285">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住　所</a:t>
                      </a:r>
                    </a:p>
                  </a:txBody>
                  <a:tcPr anchor="ctr">
                    <a:solidFill>
                      <a:schemeClr val="accent6">
                        <a:lumMod val="20000"/>
                        <a:lumOff val="80000"/>
                      </a:schemeClr>
                    </a:solidFill>
                  </a:tcPr>
                </a:tc>
                <a:tc gridSpan="2">
                  <a:txBody>
                    <a:bodyPr/>
                    <a:lstStyle/>
                    <a:p>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　　　　　）</a:t>
                      </a:r>
                      <a:endPar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600" dirty="0"/>
                    </a:p>
                  </a:txBody>
                  <a:tcPr/>
                </a:tc>
                <a:tc hMerge="1">
                  <a:txBody>
                    <a:bodyPr/>
                    <a:lstStyle/>
                    <a:p>
                      <a:endParaRPr kumimoji="1" lang="ja-JP" altLang="en-US"/>
                    </a:p>
                  </a:txBody>
                  <a:tcPr/>
                </a:tc>
                <a:extLst>
                  <a:ext uri="{0D108BD9-81ED-4DB2-BD59-A6C34878D82A}">
                    <a16:rowId xmlns:a16="http://schemas.microsoft.com/office/drawing/2014/main" val="10002"/>
                  </a:ext>
                </a:extLst>
              </a:tr>
              <a:tr h="554383">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連絡先</a:t>
                      </a:r>
                    </a:p>
                  </a:txBody>
                  <a:tcPr anchor="ctr">
                    <a:solidFill>
                      <a:schemeClr val="accent6">
                        <a:lumMod val="20000"/>
                        <a:lumOff val="80000"/>
                      </a:schemeClr>
                    </a:solidFill>
                  </a:tcPr>
                </a:tc>
                <a:tc gridSpan="2">
                  <a:txBody>
                    <a:bodyPr/>
                    <a:lstStyle/>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TEL</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baseline="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400">
                          <a:latin typeface="メイリオ" panose="020B0604030504040204" pitchFamily="50" charset="-128"/>
                          <a:ea typeface="メイリオ" panose="020B0604030504040204" pitchFamily="50" charset="-128"/>
                          <a:cs typeface="メイリオ" panose="020B0604030504040204" pitchFamily="50" charset="-128"/>
                        </a:rPr>
                        <a:t>FAX</a:t>
                      </a:r>
                      <a:endParaRPr kumimoji="1" lang="en-US" altLang="ja-JP" sz="700" dirty="0">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cs typeface="メイリオ" panose="020B0604030504040204" pitchFamily="50" charset="-128"/>
                        </a:rPr>
                        <a:t>E-mail</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a:p>
                  </a:txBody>
                  <a:tcPr/>
                </a:tc>
                <a:extLst>
                  <a:ext uri="{0D108BD9-81ED-4DB2-BD59-A6C34878D82A}">
                    <a16:rowId xmlns:a16="http://schemas.microsoft.com/office/drawing/2014/main" val="10003"/>
                  </a:ext>
                </a:extLst>
              </a:tr>
              <a:tr h="466849">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職　業</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solidFill>
                      <a:schemeClr val="accent6">
                        <a:lumMod val="20000"/>
                        <a:lumOff val="80000"/>
                      </a:schemeClr>
                    </a:solidFill>
                  </a:tcPr>
                </a:tc>
                <a:tc gridSpan="2">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会社員 ・ 自営業 ・ 公務員 ・ 学生 ・ 主婦 ・ その他（　　　　）</a:t>
                      </a:r>
                    </a:p>
                  </a:txBody>
                  <a:tcPr anchor="ctr"/>
                </a:tc>
                <a:tc hMerge="1">
                  <a:txBody>
                    <a:bodyPr/>
                    <a:lstStyle/>
                    <a:p>
                      <a:endParaRPr kumimoji="1" lang="ja-JP" altLang="en-US"/>
                    </a:p>
                  </a:txBody>
                  <a:tcPr/>
                </a:tc>
                <a:extLst>
                  <a:ext uri="{0D108BD9-81ED-4DB2-BD59-A6C34878D82A}">
                    <a16:rowId xmlns:a16="http://schemas.microsoft.com/office/drawing/2014/main" val="10004"/>
                  </a:ext>
                </a:extLst>
              </a:tr>
              <a:tr h="655573">
                <a:tc>
                  <a:txBody>
                    <a:bodyPr/>
                    <a:lstStyle/>
                    <a:p>
                      <a:pPr algn="ct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備　考</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900" dirty="0">
                          <a:latin typeface="メイリオ" panose="020B0604030504040204" pitchFamily="50" charset="-128"/>
                          <a:ea typeface="メイリオ" panose="020B0604030504040204" pitchFamily="50" charset="-128"/>
                          <a:cs typeface="メイリオ" panose="020B0604030504040204" pitchFamily="50" charset="-128"/>
                        </a:rPr>
                        <a:t>（連絡事項など）</a:t>
                      </a:r>
                    </a:p>
                  </a:txBody>
                  <a:tcPr anchor="ctr">
                    <a:solidFill>
                      <a:schemeClr val="accent6">
                        <a:lumMod val="20000"/>
                        <a:lumOff val="80000"/>
                      </a:schemeClr>
                    </a:solidFill>
                  </a:tcPr>
                </a:tc>
                <a:tc gridSpan="2">
                  <a:txBody>
                    <a:bodyPr/>
                    <a:lstStyle/>
                    <a:p>
                      <a:endParaRPr kumimoji="1" lang="en-US" altLang="ja-JP" sz="1600" dirty="0"/>
                    </a:p>
                  </a:txBody>
                  <a:tcPr/>
                </a:tc>
                <a:tc hMerge="1">
                  <a:txBody>
                    <a:bodyPr/>
                    <a:lstStyle/>
                    <a:p>
                      <a:endParaRPr kumimoji="1" lang="ja-JP" altLang="en-US"/>
                    </a:p>
                  </a:txBody>
                  <a:tcPr/>
                </a:tc>
                <a:extLst>
                  <a:ext uri="{0D108BD9-81ED-4DB2-BD59-A6C34878D82A}">
                    <a16:rowId xmlns:a16="http://schemas.microsoft.com/office/drawing/2014/main" val="10005"/>
                  </a:ext>
                </a:extLst>
              </a:tr>
            </a:tbl>
          </a:graphicData>
        </a:graphic>
      </p:graphicFrame>
      <p:sp>
        <p:nvSpPr>
          <p:cNvPr id="1130" name="テキスト ボックス 19"/>
          <p:cNvSpPr txBox="1"/>
          <p:nvPr/>
        </p:nvSpPr>
        <p:spPr>
          <a:xfrm>
            <a:off x="410077" y="6529642"/>
            <a:ext cx="6109967" cy="260717"/>
          </a:xfrm>
          <a:prstGeom prst="rect">
            <a:avLst/>
          </a:prstGeom>
          <a:noFill/>
          <a:ln>
            <a:solidFill>
              <a:schemeClr val="accent1"/>
            </a:solidFill>
          </a:ln>
        </p:spPr>
        <p:txBody>
          <a:bodyPr wrap="square" rtlCol="0" anchor="ctr">
            <a:spAutoFit/>
          </a:bodyPr>
          <a:lstStyle/>
          <a:p>
            <a:pPr algn="ctr"/>
            <a:r>
              <a:rPr lang="ja-JP" altLang="en-US" sz="1100" dirty="0">
                <a:latin typeface="メイリオ" panose="020B0604030504040204" pitchFamily="50" charset="-128"/>
                <a:ea typeface="メイリオ" panose="020B0604030504040204" pitchFamily="50" charset="-128"/>
                <a:cs typeface="メイリオ" panose="020B0604030504040204" pitchFamily="50" charset="-128"/>
              </a:rPr>
              <a:t>記載された個人情報は手話教室実施のためにのみ使用し、その他の目的には使用いたしません。</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31" name="テキスト ボックス 20"/>
          <p:cNvSpPr txBox="1"/>
          <p:nvPr/>
        </p:nvSpPr>
        <p:spPr>
          <a:xfrm>
            <a:off x="410224" y="6974440"/>
            <a:ext cx="1861919" cy="276106"/>
          </a:xfrm>
          <a:prstGeom prst="rect">
            <a:avLst/>
          </a:prstGeom>
          <a:gradFill>
            <a:gsLst>
              <a:gs pos="0">
                <a:srgbClr val="FFCC66"/>
              </a:gs>
              <a:gs pos="35000">
                <a:srgbClr val="FFCC66">
                  <a:lumMod val="73000"/>
                  <a:lumOff val="27000"/>
                </a:srgbClr>
              </a:gs>
              <a:gs pos="100000">
                <a:srgbClr val="FFFF99">
                  <a:lumMod val="84000"/>
                  <a:lumOff val="16000"/>
                </a:srgbClr>
              </a:gs>
            </a:gsLst>
            <a:lin ang="16200000" scaled="0"/>
            <a:tileRect/>
          </a:gradFill>
          <a:ln>
            <a:noFill/>
          </a:ln>
        </p:spPr>
        <p:style>
          <a:lnRef idx="1">
            <a:schemeClr val="accent2"/>
          </a:lnRef>
          <a:fillRef idx="2">
            <a:schemeClr val="accent2"/>
          </a:fillRef>
          <a:effectRef idx="1">
            <a:schemeClr val="accent2"/>
          </a:effectRef>
          <a:fontRef idx="minor">
            <a:schemeClr val="dk1"/>
          </a:fontRef>
        </p:style>
        <p:txBody>
          <a:bodyPr wrap="square" rtlCol="0" anchor="ctr">
            <a:spAutoFit/>
          </a:bodyP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申込み先・お問合せ先</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32" name="テキスト ボックス 21"/>
          <p:cNvSpPr txBox="1"/>
          <p:nvPr/>
        </p:nvSpPr>
        <p:spPr>
          <a:xfrm>
            <a:off x="301383" y="7455211"/>
            <a:ext cx="4969945" cy="799326"/>
          </a:xfrm>
          <a:prstGeom prst="rect">
            <a:avLst/>
          </a:prstGeom>
          <a:noFill/>
        </p:spPr>
        <p:txBody>
          <a:bodyPr wrap="square" rtlCol="0" anchor="ctr">
            <a:spAutoFit/>
          </a:bodyPr>
          <a:lstStyle/>
          <a:p>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【湯沢</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会場</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定員になり次第締切</a:t>
            </a:r>
            <a:endParaRPr lang="en-US" altLang="ja-JP" sz="1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雄勝地域振興局 福祉環境部</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TEL 0183-73-6155</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FAX 0183-73-6156</a:t>
            </a:r>
            <a:endParaRPr lang="en-US" altLang="ja-JP" sz="11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133" name="図 10"/>
          <p:cNvPicPr>
            <a:picLocks noChangeAspect="1"/>
          </p:cNvPicPr>
          <p:nvPr/>
        </p:nvPicPr>
        <p:blipFill>
          <a:blip r:embed="rId2"/>
          <a:stretch>
            <a:fillRect/>
          </a:stretch>
        </p:blipFill>
        <p:spPr>
          <a:xfrm>
            <a:off x="4581000" y="6974440"/>
            <a:ext cx="1821376" cy="1747375"/>
          </a:xfrm>
          <a:prstGeom prst="rect">
            <a:avLst/>
          </a:prstGeom>
        </p:spPr>
      </p:pic>
    </p:spTree>
    <p:extLst>
      <p:ext uri="{BB962C8B-B14F-4D97-AF65-F5344CB8AC3E}">
        <p14:creationId xmlns:p14="http://schemas.microsoft.com/office/powerpoint/2010/main" val="8968029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3100</TotalTime>
  <Words>376</Words>
  <Application>Microsoft Office PowerPoint</Application>
  <PresentationFormat>画面に合わせる (4:3)</PresentationFormat>
  <Paragraphs>65</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ＤＦ特太ゴシック体</vt:lpstr>
      <vt:lpstr>HGP創英角ﾎﾟｯﾌﾟ体</vt:lpstr>
      <vt:lpstr>HG丸ｺﾞｼｯｸM-PRO</vt:lpstr>
      <vt:lpstr>メイリオ</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高杉　賢吾</dc:creator>
  <cp:lastModifiedBy>伊藤 祥</cp:lastModifiedBy>
  <cp:revision>310</cp:revision>
  <cp:lastPrinted>2017-11-02T08:13:59Z</cp:lastPrinted>
  <dcterms:created xsi:type="dcterms:W3CDTF">2014-01-16T02:27:23Z</dcterms:created>
  <dcterms:modified xsi:type="dcterms:W3CDTF">2024-10-16T04:05:12Z</dcterms:modified>
</cp:coreProperties>
</file>