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C6"/>
    <a:srgbClr val="FFFF99"/>
    <a:srgbClr val="FFCC66"/>
    <a:srgbClr val="FFFEC2"/>
    <a:srgbClr val="FFFF66"/>
    <a:srgbClr val="FF0066"/>
    <a:srgbClr val="003366"/>
    <a:srgbClr val="FFD685"/>
    <a:srgbClr val="FF7C8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rgbClr val="00000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5"/>
    <p:restoredTop sz="95070" autoAdjust="0"/>
  </p:normalViewPr>
  <p:slideViewPr>
    <p:cSldViewPr>
      <p:cViewPr varScale="1">
        <p:scale>
          <a:sx n="58" d="100"/>
          <a:sy n="58" d="100"/>
        </p:scale>
        <p:origin x="864"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8" name="日付プレースホルダー 2"/>
          <p:cNvSpPr>
            <a:spLocks noGrp="1"/>
          </p:cNvSpPr>
          <p:nvPr>
            <p:ph type="dt" sz="quarter" idx="1"/>
          </p:nvPr>
        </p:nvSpPr>
        <p:spPr>
          <a:xfrm>
            <a:off x="3902079" y="8"/>
            <a:ext cx="2984500" cy="501650"/>
          </a:xfrm>
          <a:prstGeom prst="rect">
            <a:avLst/>
          </a:prstGeom>
        </p:spPr>
        <p:txBody>
          <a:bodyPr vert="horz" lIns="91354" tIns="45678" rIns="91354" bIns="45678" rtlCol="0"/>
          <a:lstStyle>
            <a:lvl1pPr algn="r">
              <a:defRPr sz="1100"/>
            </a:lvl1pPr>
          </a:lstStyle>
          <a:p>
            <a:fld id="{133FA45C-481A-4715-B502-91C417C61F01}" type="datetimeFigureOut">
              <a:rPr kumimoji="1" lang="ja-JP" altLang="en-US" smtClean="0"/>
              <a:t>2024/12/3</a:t>
            </a:fld>
            <a:endParaRPr kumimoji="1" lang="ja-JP" altLang="en-US"/>
          </a:p>
        </p:txBody>
      </p:sp>
      <p:sp>
        <p:nvSpPr>
          <p:cNvPr id="1109" name="フッター プレースホルダー 3"/>
          <p:cNvSpPr>
            <a:spLocks noGrp="1"/>
          </p:cNvSpPr>
          <p:nvPr>
            <p:ph type="ftr" sz="quarter" idx="2"/>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10" name="スライド番号プレースホルダー 4"/>
          <p:cNvSpPr>
            <a:spLocks noGrp="1"/>
          </p:cNvSpPr>
          <p:nvPr>
            <p:ph type="sldNum" sz="quarter" idx="3"/>
          </p:nvPr>
        </p:nvSpPr>
        <p:spPr>
          <a:xfrm>
            <a:off x="3902079" y="9517070"/>
            <a:ext cx="2984500" cy="501650"/>
          </a:xfrm>
          <a:prstGeom prst="rect">
            <a:avLst/>
          </a:prstGeom>
        </p:spPr>
        <p:txBody>
          <a:bodyPr vert="horz" lIns="91354" tIns="45678" rIns="91354" bIns="45678" rtlCol="0" anchor="b"/>
          <a:lstStyle>
            <a:lvl1pPr algn="r">
              <a:defRPr sz="1100"/>
            </a:lvl1pPr>
          </a:lstStyle>
          <a:p>
            <a:fld id="{B67F7EBA-D702-451A-92BD-0F0FEC612DD0}" type="slidenum">
              <a:rPr kumimoji="1" lang="ja-JP" altLang="en-US" smtClean="0"/>
              <a:t>‹#›</a:t>
            </a:fld>
            <a:endParaRPr kumimoji="1" lang="ja-JP" altLang="en-US"/>
          </a:p>
        </p:txBody>
      </p:sp>
    </p:spTree>
    <p:extLst>
      <p:ext uri="{BB962C8B-B14F-4D97-AF65-F5344CB8AC3E}">
        <p14:creationId xmlns:p14="http://schemas.microsoft.com/office/powerpoint/2010/main" val="39610125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902079" y="8"/>
            <a:ext cx="2984500" cy="501650"/>
          </a:xfrm>
          <a:prstGeom prst="rect">
            <a:avLst/>
          </a:prstGeom>
        </p:spPr>
        <p:txBody>
          <a:bodyPr vert="horz" lIns="91354" tIns="45678" rIns="91354" bIns="45678" rtlCol="0"/>
          <a:lstStyle>
            <a:lvl1pPr algn="r">
              <a:defRPr sz="1100"/>
            </a:lvl1pPr>
          </a:lstStyle>
          <a:p>
            <a:fld id="{E2C71D6E-8036-4290-A226-00EC66520AC3}" type="datetimeFigureOut">
              <a:rPr kumimoji="1" lang="ja-JP" altLang="en-US" smtClean="0"/>
              <a:t>2024/12/3</a:t>
            </a:fld>
            <a:endParaRPr kumimoji="1" lang="ja-JP" altLang="en-US"/>
          </a:p>
        </p:txBody>
      </p:sp>
      <p:sp>
        <p:nvSpPr>
          <p:cNvPr id="1102" name="スライド イメージ プレースホルダー 3"/>
          <p:cNvSpPr>
            <a:spLocks noGrp="1" noRot="1" noChangeAspect="1"/>
          </p:cNvSpPr>
          <p:nvPr>
            <p:ph type="sldImg" idx="2"/>
          </p:nvPr>
        </p:nvSpPr>
        <p:spPr>
          <a:xfrm>
            <a:off x="2036763" y="752475"/>
            <a:ext cx="2814637" cy="3756025"/>
          </a:xfrm>
          <a:prstGeom prst="rect">
            <a:avLst/>
          </a:prstGeom>
          <a:noFill/>
          <a:ln w="12700">
            <a:solidFill>
              <a:prstClr val="black"/>
            </a:solidFill>
          </a:ln>
        </p:spPr>
        <p:txBody>
          <a:bodyPr vert="horz" lIns="91354" tIns="45678" rIns="91354" bIns="45678" rtlCol="0" anchor="ctr"/>
          <a:lstStyle/>
          <a:p>
            <a:endParaRPr lang="ja-JP" altLang="en-US"/>
          </a:p>
        </p:txBody>
      </p:sp>
      <p:sp>
        <p:nvSpPr>
          <p:cNvPr id="1103" name="ノート プレースホルダー 4"/>
          <p:cNvSpPr>
            <a:spLocks noGrp="1"/>
          </p:cNvSpPr>
          <p:nvPr>
            <p:ph type="body" sz="quarter" idx="3"/>
          </p:nvPr>
        </p:nvSpPr>
        <p:spPr>
          <a:xfrm>
            <a:off x="688982" y="4759331"/>
            <a:ext cx="5510213" cy="4510088"/>
          </a:xfrm>
          <a:prstGeom prst="rect">
            <a:avLst/>
          </a:prstGeom>
        </p:spPr>
        <p:txBody>
          <a:bodyPr vert="horz" lIns="91354" tIns="45678" rIns="91354" bIns="456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902079" y="9517070"/>
            <a:ext cx="2984500" cy="501650"/>
          </a:xfrm>
          <a:prstGeom prst="rect">
            <a:avLst/>
          </a:prstGeom>
        </p:spPr>
        <p:txBody>
          <a:bodyPr vert="horz" lIns="91354" tIns="45678" rIns="91354" bIns="45678" rtlCol="0" anchor="b"/>
          <a:lstStyle>
            <a:lvl1pPr algn="r">
              <a:defRPr sz="1100"/>
            </a:lvl1pPr>
          </a:lstStyle>
          <a:p>
            <a:fld id="{F75FF635-1B69-47F2-A443-B4495DE501B5}" type="slidenum">
              <a:rPr kumimoji="1" lang="ja-JP" altLang="en-US" smtClean="0"/>
              <a:t>‹#›</a:t>
            </a:fld>
            <a:endParaRPr kumimoji="1" lang="ja-JP" altLang="en-US"/>
          </a:p>
        </p:txBody>
      </p:sp>
    </p:spTree>
    <p:extLst>
      <p:ext uri="{BB962C8B-B14F-4D97-AF65-F5344CB8AC3E}">
        <p14:creationId xmlns:p14="http://schemas.microsoft.com/office/powerpoint/2010/main" val="38056547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25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2024/12/3</a:t>
            </a:fld>
            <a:endParaRPr kumimoji="1" lang="ja-JP" altLang="en-US"/>
          </a:p>
        </p:txBody>
      </p:sp>
      <p:sp>
        <p:nvSpPr>
          <p:cNvPr id="1028"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microsoft.com/office/2007/relationships/hdphoto" Target="../media/hdphoto1.wdp"/><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28"/>
          <p:cNvSpPr/>
          <p:nvPr/>
        </p:nvSpPr>
        <p:spPr>
          <a:xfrm>
            <a:off x="452917" y="1346196"/>
            <a:ext cx="5996449" cy="3000821"/>
          </a:xfrm>
          <a:prstGeom prst="rect">
            <a:avLst/>
          </a:prstGeom>
          <a:gradFill>
            <a:gsLst>
              <a:gs pos="0">
                <a:srgbClr val="FFD685"/>
              </a:gs>
              <a:gs pos="34000">
                <a:srgbClr val="FFFEC2"/>
              </a:gs>
              <a:gs pos="66000">
                <a:srgbClr val="FFFEC2"/>
              </a:gs>
              <a:gs pos="100000">
                <a:srgbClr val="DCFF97"/>
              </a:gs>
            </a:gsLst>
            <a:lin ang="5400000" scaled="0"/>
            <a:tileRect/>
          </a:gradFill>
          <a:ln w="15875">
            <a:noFill/>
          </a:ln>
          <a:effectLst/>
        </p:spPr>
        <p:txBody>
          <a:bodyPr wrap="square" lIns="91440" tIns="45720" rIns="91440" bIns="45720">
            <a:spAutoFit/>
          </a:bodyPr>
          <a:lstStyle/>
          <a:p>
            <a:pPr algn="ctr"/>
            <a:endParaRPr lang="en-US" altLang="ja-JP" sz="2400" b="1" cap="none" spc="0" dirty="0">
              <a:ln w="25400">
                <a:solidFill>
                  <a:schemeClr val="accent6">
                    <a:lumMod val="75000"/>
                  </a:schemeClr>
                </a:solidFill>
              </a:ln>
              <a:solidFill>
                <a:srgbClr val="FFFF00"/>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rPr>
              <a:t>　　</a:t>
            </a:r>
            <a:endParaRPr lang="en-US" altLang="ja-JP" sz="3200" b="1"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20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手話教室の</a:t>
            </a:r>
            <a:r>
              <a:rPr lang="ja-JP" altLang="en-US" sz="3200" b="1" cap="none" spc="0" dirty="0" err="1">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あんない</a:t>
            </a:r>
            <a:endParaRPr lang="en-US" altLang="ja-JP"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9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あいさつや自己紹介など</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簡単な手話を体験してみませんか？</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8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ln w="25400">
                  <a:noFill/>
                </a:ln>
                <a:effectLst/>
                <a:latin typeface="メイリオ" panose="020B0604030504040204" pitchFamily="50" charset="-128"/>
                <a:ea typeface="メイリオ" panose="020B0604030504040204" pitchFamily="50" charset="-128"/>
                <a:cs typeface="メイリオ" panose="020B0604030504040204" pitchFamily="50" charset="-128"/>
              </a:rPr>
              <a:t>ろうの</a:t>
            </a: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方が丁寧に手話を教えてくださいます。</a:t>
            </a:r>
            <a:endParaRPr lang="en-US" altLang="ja-JP"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ln w="25400">
                  <a:noFill/>
                </a:ln>
                <a:latin typeface="メイリオ" panose="020B0604030504040204" pitchFamily="50" charset="-128"/>
                <a:ea typeface="メイリオ" panose="020B0604030504040204" pitchFamily="50" charset="-128"/>
                <a:cs typeface="メイリオ" panose="020B0604030504040204" pitchFamily="50" charset="-128"/>
              </a:rPr>
              <a:t>　手話初心者の方</a:t>
            </a:r>
            <a:r>
              <a:rPr lang="ja-JP" altLang="en-US" sz="1400" dirty="0">
                <a:ln w="25400">
                  <a:noFill/>
                </a:ln>
                <a:latin typeface="メイリオ" panose="020B0604030504040204" pitchFamily="50" charset="-128"/>
                <a:ea typeface="メイリオ" panose="020B0604030504040204" pitchFamily="50" charset="-128"/>
                <a:cs typeface="メイリオ" panose="020B0604030504040204" pitchFamily="50" charset="-128"/>
              </a:rPr>
              <a:t>、是非ご参加ください。</a:t>
            </a:r>
            <a:endParaRPr lang="en-US" altLang="ja-JP" sz="140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3" name="図 5"/>
          <p:cNvPicPr>
            <a:picLocks noChangeAspect="1"/>
          </p:cNvPicPr>
          <p:nvPr/>
        </p:nvPicPr>
        <p:blipFill>
          <a:blip r:embed="rId3"/>
          <a:stretch>
            <a:fillRect/>
          </a:stretch>
        </p:blipFill>
        <p:spPr>
          <a:xfrm>
            <a:off x="1333160" y="4733389"/>
            <a:ext cx="4249194" cy="2270014"/>
          </a:xfrm>
          <a:prstGeom prst="rect">
            <a:avLst/>
          </a:prstGeom>
        </p:spPr>
      </p:pic>
      <p:pic>
        <p:nvPicPr>
          <p:cNvPr id="1114" name="図 32"/>
          <p:cNvPicPr>
            <a:picLocks noChangeAspect="1"/>
          </p:cNvPicPr>
          <p:nvPr/>
        </p:nvPicPr>
        <p:blipFill>
          <a:blip r:embed="rId4"/>
          <a:stretch>
            <a:fillRect/>
          </a:stretch>
        </p:blipFill>
        <p:spPr>
          <a:xfrm>
            <a:off x="233005" y="7956000"/>
            <a:ext cx="1044237" cy="1044237"/>
          </a:xfrm>
          <a:prstGeom prst="rect">
            <a:avLst/>
          </a:prstGeom>
        </p:spPr>
      </p:pic>
      <p:sp>
        <p:nvSpPr>
          <p:cNvPr id="1115" name="角丸四角形 41"/>
          <p:cNvSpPr/>
          <p:nvPr/>
        </p:nvSpPr>
        <p:spPr>
          <a:xfrm>
            <a:off x="857395" y="5320264"/>
            <a:ext cx="5266045" cy="1263191"/>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大館会場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　時</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令和７年１月</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３日（木）10</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p>
          <a:p>
            <a:pPr lvl="0" algn="ct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　所</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大館市立中央公民館　多目的室</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大館市桜町南４５</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ー</a:t>
            </a:r>
            <a:r>
              <a:rPr lang="zh-TW"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6" name="テキスト ボックス 121"/>
          <p:cNvSpPr txBox="1"/>
          <p:nvPr/>
        </p:nvSpPr>
        <p:spPr>
          <a:xfrm>
            <a:off x="1449700" y="7236000"/>
            <a:ext cx="4999668" cy="1630323"/>
          </a:xfrm>
          <a:prstGeom prst="rect">
            <a:avLst/>
          </a:prstGeom>
          <a:noFill/>
        </p:spPr>
        <p:txBody>
          <a:bodyPr wrap="square" rtlCol="0">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r>
              <a:rPr lang="en-US" altLang="ja-JP" sz="2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1０</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手話教室は事前の申込みが必要です。申込方法は裏面をご覧ください。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以下の２点あらかじめご了承ください。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①新型コロナウイルスの状況によっては、直前での中止の可能性もあ　</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ること。</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②手話では、口の動きや表情が言葉を読み取る際に重要になるため、</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教室中はマスクを外すこともあること。</a:t>
            </a:r>
          </a:p>
        </p:txBody>
      </p:sp>
      <p:sp>
        <p:nvSpPr>
          <p:cNvPr id="1117" name="円/楕円 8"/>
          <p:cNvSpPr/>
          <p:nvPr/>
        </p:nvSpPr>
        <p:spPr>
          <a:xfrm rot="20739781">
            <a:off x="313829" y="476962"/>
            <a:ext cx="1239790" cy="1018476"/>
          </a:xfrm>
          <a:prstGeom prst="ellipse">
            <a:avLst/>
          </a:prstGeom>
          <a:solidFill>
            <a:schemeClr val="accent5">
              <a:lumMod val="20000"/>
              <a:lumOff val="80000"/>
            </a:schemeClr>
          </a:solidFill>
          <a:ln w="19050">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秋田県</a:t>
            </a:r>
            <a:endParaRPr kumimoji="1" lang="en-US" altLang="ja-JP"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主催</a:t>
            </a:r>
          </a:p>
        </p:txBody>
      </p:sp>
      <p:sp>
        <p:nvSpPr>
          <p:cNvPr id="1118" name="テキスト ボックス 24"/>
          <p:cNvSpPr txBox="1"/>
          <p:nvPr/>
        </p:nvSpPr>
        <p:spPr>
          <a:xfrm>
            <a:off x="4902295" y="4396761"/>
            <a:ext cx="1665841" cy="415498"/>
          </a:xfrm>
          <a:prstGeom prst="rect">
            <a:avLst/>
          </a:prstGeom>
          <a:noFill/>
        </p:spPr>
        <p:txBody>
          <a:bodyPr wrap="none" rtlCol="0">
            <a:spAutoFit/>
          </a:bodyPr>
          <a:lstStyle/>
          <a:p>
            <a:r>
              <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会場までの交通費等は</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　自己負担となります。</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9" name="図 6"/>
          <p:cNvPicPr>
            <a:picLocks noChangeAspect="1"/>
          </p:cNvPicPr>
          <p:nvPr/>
        </p:nvPicPr>
        <p:blipFill>
          <a:blip r:embed="rId5"/>
          <a:stretch>
            <a:fillRect/>
          </a:stretch>
        </p:blipFill>
        <p:spPr>
          <a:xfrm>
            <a:off x="430550" y="4604510"/>
            <a:ext cx="574446" cy="595509"/>
          </a:xfrm>
          <a:prstGeom prst="rect">
            <a:avLst/>
          </a:prstGeom>
        </p:spPr>
      </p:pic>
      <p:pic>
        <p:nvPicPr>
          <p:cNvPr id="1120" name="図 7"/>
          <p:cNvPicPr>
            <a:picLocks noChangeAspect="1"/>
          </p:cNvPicPr>
          <p:nvPr/>
        </p:nvPicPr>
        <p:blipFill>
          <a:blip r:embed="rId6"/>
          <a:stretch>
            <a:fillRect/>
          </a:stretch>
        </p:blipFill>
        <p:spPr>
          <a:xfrm>
            <a:off x="5582354" y="5320264"/>
            <a:ext cx="559292" cy="550414"/>
          </a:xfrm>
          <a:prstGeom prst="rect">
            <a:avLst/>
          </a:prstGeom>
        </p:spPr>
      </p:pic>
      <p:pic>
        <p:nvPicPr>
          <p:cNvPr id="1121" name="図 10"/>
          <p:cNvPicPr>
            <a:picLocks noChangeAspect="1"/>
          </p:cNvPicPr>
          <p:nvPr/>
        </p:nvPicPr>
        <p:blipFill>
          <a:blip r:embed="rId7"/>
          <a:stretch>
            <a:fillRect/>
          </a:stretch>
        </p:blipFill>
        <p:spPr>
          <a:xfrm>
            <a:off x="6290239" y="4745353"/>
            <a:ext cx="349972" cy="723018"/>
          </a:xfrm>
          <a:prstGeom prst="rect">
            <a:avLst/>
          </a:prstGeom>
        </p:spPr>
      </p:pic>
      <p:grpSp>
        <p:nvGrpSpPr>
          <p:cNvPr id="1122" name="グループ化 25"/>
          <p:cNvGrpSpPr/>
          <p:nvPr/>
        </p:nvGrpSpPr>
        <p:grpSpPr>
          <a:xfrm rot="845663">
            <a:off x="4465750" y="134666"/>
            <a:ext cx="2233615" cy="1837148"/>
            <a:chOff x="4723470" y="3466154"/>
            <a:chExt cx="2233615" cy="1837148"/>
          </a:xfrm>
        </p:grpSpPr>
        <p:pic>
          <p:nvPicPr>
            <p:cNvPr id="1123" name="図 22"/>
            <p:cNvPicPr>
              <a:picLocks noChangeAspect="1"/>
            </p:cNvPicPr>
            <p:nvPr/>
          </p:nvPicPr>
          <p:blipFill>
            <a:blip r:embed="rId8"/>
            <a:stretch>
              <a:fillRect/>
            </a:stretch>
          </p:blipFill>
          <p:spPr>
            <a:xfrm>
              <a:off x="4723470" y="3466154"/>
              <a:ext cx="2233615" cy="1837148"/>
            </a:xfrm>
            <a:prstGeom prst="rect">
              <a:avLst/>
            </a:prstGeom>
          </p:spPr>
        </p:pic>
        <p:sp>
          <p:nvSpPr>
            <p:cNvPr id="1124" name="テキスト ボックス 23"/>
            <p:cNvSpPr txBox="1"/>
            <p:nvPr/>
          </p:nvSpPr>
          <p:spPr>
            <a:xfrm>
              <a:off x="5170554" y="3816598"/>
              <a:ext cx="1409583" cy="892552"/>
            </a:xfrm>
            <a:prstGeom prst="rect">
              <a:avLst/>
            </a:prstGeom>
            <a:noFill/>
          </p:spPr>
          <p:txBody>
            <a:bodyPr wrap="square" rtlCol="0">
              <a:spAutoFit/>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参加費、</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テキスト代</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無料！</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1125" name="図 11"/>
          <p:cNvPicPr>
            <a:picLocks noChangeAspect="1"/>
          </p:cNvPicPr>
          <p:nvPr/>
        </p:nvPicPr>
        <p:blipFill>
          <a:blip r:embed="rId9"/>
          <a:stretch>
            <a:fillRect/>
          </a:stretch>
        </p:blipFill>
        <p:spPr>
          <a:xfrm>
            <a:off x="326095" y="6418990"/>
            <a:ext cx="531300" cy="585670"/>
          </a:xfrm>
          <a:prstGeom prst="rect">
            <a:avLst/>
          </a:prstGeom>
        </p:spPr>
      </p:pic>
      <p:pic>
        <p:nvPicPr>
          <p:cNvPr id="1126" name="図 14"/>
          <p:cNvPicPr>
            <a:picLocks noChangeAspect="1"/>
          </p:cNvPicPr>
          <p:nvPr/>
        </p:nvPicPr>
        <p:blipFill>
          <a:blip r:embed="rId10"/>
          <a:stretch>
            <a:fillRect/>
          </a:stretch>
        </p:blipFill>
        <p:spPr>
          <a:xfrm>
            <a:off x="802439" y="5657355"/>
            <a:ext cx="530721" cy="589008"/>
          </a:xfrm>
          <a:prstGeom prst="rect">
            <a:avLst/>
          </a:prstGeom>
        </p:spPr>
      </p:pic>
      <p:pic>
        <p:nvPicPr>
          <p:cNvPr id="1127" name="図 15"/>
          <p:cNvPicPr>
            <a:picLocks noChangeAspect="1"/>
          </p:cNvPicPr>
          <p:nvPr/>
        </p:nvPicPr>
        <p:blipFill>
          <a:blip r:embed="rId11"/>
          <a:stretch>
            <a:fillRect/>
          </a:stretch>
        </p:blipFill>
        <p:spPr>
          <a:xfrm>
            <a:off x="233005" y="5106862"/>
            <a:ext cx="429618" cy="609058"/>
          </a:xfrm>
          <a:prstGeom prst="rect">
            <a:avLst/>
          </a:prstGeom>
        </p:spPr>
      </p:pic>
      <p:pic>
        <p:nvPicPr>
          <p:cNvPr id="1128" name="図 16"/>
          <p:cNvPicPr>
            <a:picLocks noChangeAspect="1"/>
          </p:cNvPicPr>
          <p:nvPr/>
        </p:nvPicPr>
        <p:blipFill>
          <a:blip r:embed="rId12"/>
          <a:stretch>
            <a:fillRect/>
          </a:stretch>
        </p:blipFill>
        <p:spPr>
          <a:xfrm>
            <a:off x="6258521" y="5870678"/>
            <a:ext cx="381691" cy="596592"/>
          </a:xfrm>
          <a:prstGeom prst="rect">
            <a:avLst/>
          </a:prstGeom>
        </p:spPr>
      </p:pic>
      <p:pic>
        <p:nvPicPr>
          <p:cNvPr id="1129" name="図 17"/>
          <p:cNvPicPr>
            <a:picLocks noChangeAspect="1"/>
          </p:cNvPicPr>
          <p:nvPr/>
        </p:nvPicPr>
        <p:blipFill>
          <a:blip r:embed="rId13"/>
          <a:stretch>
            <a:fillRect/>
          </a:stretch>
        </p:blipFill>
        <p:spPr>
          <a:xfrm>
            <a:off x="5603981" y="6380656"/>
            <a:ext cx="668799" cy="624004"/>
          </a:xfrm>
          <a:prstGeom prst="rect">
            <a:avLst/>
          </a:prstGeom>
        </p:spPr>
      </p:pic>
      <p:pic>
        <p:nvPicPr>
          <p:cNvPr id="1130" name="図 13"/>
          <p:cNvPicPr>
            <a:picLocks noChangeAspect="1"/>
          </p:cNvPicPr>
          <p:nvPr/>
        </p:nvPicPr>
        <p:blipFill>
          <a:blip r:embed="rId14">
            <a:extLst>
              <a:ext uri="{BEBA8EAE-BF5A-486C-A8C5-ECC9F3942E4B}">
                <a14:imgProps xmlns:a14="http://schemas.microsoft.com/office/drawing/2010/main">
                  <a14:imgLayer r:embed="rId15">
                    <a14:imgEffect>
                      <a14:backgroundRemoval t="6522" b="89493" l="2225" r="97120">
                        <a14:foregroundMark x1="3419" y1="58411" x2="2845" y2="75108"/>
                        <a14:foregroundMark x1="17257" y1="88260" x2="17966" y2="88392"/>
                        <a14:foregroundMark x1="91451" y1="89546" x2="91617" y2="89493"/>
                        <a14:foregroundMark x1="85608" y1="91410" x2="86459" y2="91139"/>
                        <a14:foregroundMark x1="95775" y1="65467" x2="95845" y2="63320"/>
                        <a14:foregroundMark x1="90627" y1="18686" x2="86871" y2="15454"/>
                        <a14:foregroundMark x1="37304" y1="29710" x2="46597" y2="42391"/>
                        <a14:foregroundMark x1="46597" y1="42391" x2="60864" y2="48551"/>
                        <a14:foregroundMark x1="60864" y1="48551" x2="56937" y2="65942"/>
                        <a14:foregroundMark x1="56937" y1="65942" x2="57723" y2="68116"/>
                        <a14:foregroundMark x1="88482" y1="34420" x2="90969" y2="55072"/>
                        <a14:foregroundMark x1="90969" y1="55072" x2="87565" y2="35870"/>
                        <a14:foregroundMark x1="87565" y1="35870" x2="89660" y2="35145"/>
                        <a14:foregroundMark x1="96240" y1="45161" x2="92801" y2="37319"/>
                        <a14:foregroundMark x1="80759" y1="83696" x2="81275" y2="88264"/>
                        <a14:foregroundMark x1="20550" y1="38043" x2="15969" y2="29710"/>
                        <a14:foregroundMark x1="8246" y1="77536" x2="9424" y2="71377"/>
                        <a14:foregroundMark x1="3665" y1="68116" x2="2225" y2="68116"/>
                        <a14:foregroundMark x1="11911" y1="69565" x2="15314" y2="69565"/>
                        <a14:foregroundMark x1="35864" y1="41304" x2="38743" y2="76087"/>
                        <a14:backgroundMark x1="1178" y1="88406" x2="1178" y2="28986"/>
                        <a14:backgroundMark x1="1178" y1="28986" x2="4188" y2="10870"/>
                        <a14:backgroundMark x1="4188" y1="10870" x2="27487" y2="3623"/>
                        <a14:backgroundMark x1="27487" y1="3623" x2="46990" y2="10507"/>
                        <a14:backgroundMark x1="46990" y1="10507" x2="59162" y2="10507"/>
                        <a14:backgroundMark x1="59162" y1="10507" x2="82330" y2="12681"/>
                        <a14:backgroundMark x1="82330" y1="12681" x2="90314" y2="9058"/>
                        <a14:backgroundMark x1="90314" y1="9058" x2="96728" y2="27174"/>
                        <a14:backgroundMark x1="96728" y1="27174" x2="98953" y2="46377"/>
                        <a14:backgroundMark x1="98953" y1="46377" x2="93455" y2="61232"/>
                        <a14:backgroundMark x1="93455" y1="61232" x2="84293" y2="73913"/>
                        <a14:backgroundMark x1="84293" y1="73913" x2="83246" y2="93478"/>
                        <a14:backgroundMark x1="83246" y1="93478" x2="54843" y2="97101"/>
                        <a14:backgroundMark x1="54843" y1="97101" x2="52880" y2="98913"/>
                        <a14:backgroundMark x1="1440" y1="42029" x2="7330" y2="44565"/>
                        <a14:backgroundMark x1="11126" y1="13043" x2="6021" y2="39130"/>
                        <a14:backgroundMark x1="91099" y1="74275" x2="95550" y2="96377"/>
                        <a14:backgroundMark x1="96204" y1="65942" x2="93325" y2="84783"/>
                        <a14:backgroundMark x1="93325" y1="84783" x2="93325" y2="84783"/>
                        <a14:backgroundMark x1="17408" y1="96377" x2="20812" y2="76087"/>
                        <a14:backgroundMark x1="19895" y1="84058" x2="25393" y2="93478"/>
                        <a14:backgroundMark x1="22120" y1="86232" x2="39267" y2="97101"/>
                        <a14:backgroundMark x1="39267" y1="97101" x2="51702" y2="96377"/>
                        <a14:backgroundMark x1="4058" y1="90942" x2="3141" y2="77536"/>
                        <a14:backgroundMark x1="2225" y1="76812" x2="3141" y2="85507"/>
                        <a14:backgroundMark x1="2225" y1="84783" x2="9686" y2="88768"/>
                        <a14:backgroundMark x1="9686" y1="88768" x2="17016" y2="87319"/>
                        <a14:backgroundMark x1="17016" y1="87319" x2="12304" y2="89493"/>
                        <a14:backgroundMark x1="2618" y1="58696" x2="4843" y2="48551"/>
                        <a14:backgroundMark x1="8770" y1="13768" x2="3927" y2="33696"/>
                        <a14:backgroundMark x1="3927" y1="33696" x2="10471" y2="11957"/>
                        <a14:backgroundMark x1="10471" y1="11957" x2="6021" y2="24638"/>
                        <a14:backgroundMark x1="5105" y1="31884" x2="3272" y2="58333"/>
                        <a14:backgroundMark x1="3272" y1="58333" x2="3665" y2="37319"/>
                        <a14:backgroundMark x1="3665" y1="37319" x2="3665" y2="37319"/>
                        <a14:backgroundMark x1="21073" y1="90942" x2="18848" y2="90217"/>
                        <a14:backgroundMark x1="18848" y1="86957" x2="19634" y2="90217"/>
                        <a14:backgroundMark x1="91623" y1="90217" x2="86780" y2="92391"/>
                        <a14:backgroundMark x1="95812" y1="68841" x2="95812" y2="62681"/>
                        <a14:backgroundMark x1="95812" y1="56884" x2="99738" y2="30072"/>
                        <a14:backgroundMark x1="99738" y1="30072" x2="96990" y2="27899"/>
                      </a14:backgroundRemoval>
                    </a14:imgEffect>
                  </a14:imgLayer>
                </a14:imgProps>
              </a:ext>
            </a:extLst>
          </a:blip>
          <a:stretch>
            <a:fillRect/>
          </a:stretch>
        </p:blipFill>
        <p:spPr>
          <a:xfrm>
            <a:off x="1793090" y="1328801"/>
            <a:ext cx="3037455" cy="1097300"/>
          </a:xfrm>
          <a:prstGeom prst="rect">
            <a:avLst/>
          </a:prstGeom>
        </p:spPr>
      </p:pic>
    </p:spTree>
    <p:extLst>
      <p:ext uri="{BB962C8B-B14F-4D97-AF65-F5344CB8AC3E}">
        <p14:creationId xmlns:p14="http://schemas.microsoft.com/office/powerpoint/2010/main" val="4110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 name="テキスト ボックス 25"/>
          <p:cNvSpPr txBox="1"/>
          <p:nvPr/>
        </p:nvSpPr>
        <p:spPr>
          <a:xfrm>
            <a:off x="1868309" y="69398"/>
            <a:ext cx="3168351" cy="461665"/>
          </a:xfrm>
          <a:prstGeom prst="rect">
            <a:avLst/>
          </a:prstGeom>
          <a:solidFill>
            <a:schemeClr val="accent6">
              <a:lumMod val="75000"/>
            </a:schemeClr>
          </a:solidFill>
          <a:ln>
            <a:solidFill>
              <a:schemeClr val="accent1"/>
            </a:solidFill>
          </a:ln>
          <a:effectLst>
            <a:softEdge rad="63500"/>
          </a:effectLst>
        </p:spPr>
        <p:txBody>
          <a:bodyPr wrap="square" rtlCol="0">
            <a:spAutoFit/>
          </a:bodyPr>
          <a:lstStyle/>
          <a:p>
            <a:pPr algn="ctr"/>
            <a:r>
              <a:rPr kumimoji="1" lang="ja-JP" altLang="en-US" sz="2400" dirty="0">
                <a:solidFill>
                  <a:schemeClr val="bg1"/>
                </a:solidFill>
                <a:latin typeface="ＤＦ特太ゴシック体" panose="020B0509000000000000" pitchFamily="49" charset="-128"/>
                <a:ea typeface="ＤＦ特太ゴシック体" panose="020B0509000000000000" pitchFamily="49" charset="-128"/>
              </a:rPr>
              <a:t>手話教室　申込用紙</a:t>
            </a:r>
          </a:p>
        </p:txBody>
      </p:sp>
      <p:sp>
        <p:nvSpPr>
          <p:cNvPr id="1136" name="テキスト ボックス 16"/>
          <p:cNvSpPr txBox="1"/>
          <p:nvPr/>
        </p:nvSpPr>
        <p:spPr>
          <a:xfrm>
            <a:off x="116632" y="574944"/>
            <a:ext cx="6624736" cy="2476708"/>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秋田県内にお住まいの手話に関心のある方ならどなたでもお申し込みできます。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お申込み方法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参加希望会場の担当福祉環境部まで、①氏名 ②年齢 ③住所 ④連絡先（電話番号など）⑤職業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⑥その他連絡事項をお伝えください。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下記の項目にご記入のうえ、以下のFAX番号へお申し込みください。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（この用紙をそのままお送りください。）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メールで申し込む場合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下記の項目にご記入のうえ、以下のメールアドレスへお申し込みください。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（メールアドレス：Oodate-kazuno@pref.akita.lg.jp）</a:t>
            </a: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参加の可否については、県の担当より連絡いたします。</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37" name="表 1"/>
          <p:cNvGraphicFramePr>
            <a:graphicFrameLocks noGrp="1"/>
          </p:cNvGraphicFramePr>
          <p:nvPr>
            <p:extLst>
              <p:ext uri="{D42A27DB-BD31-4B8C-83A1-F6EECF244321}">
                <p14:modId xmlns:p14="http://schemas.microsoft.com/office/powerpoint/2010/main" val="1270840258"/>
              </p:ext>
            </p:extLst>
          </p:nvPr>
        </p:nvGraphicFramePr>
        <p:xfrm>
          <a:off x="152639" y="3132000"/>
          <a:ext cx="6552728" cy="3096783"/>
        </p:xfrm>
        <a:graphic>
          <a:graphicData uri="http://schemas.openxmlformats.org/drawingml/2006/table">
            <a:tbl>
              <a:tblPr firstCol="1">
                <a:tableStyleId>{5DA37D80-6434-44D0-A028-1B22A696006F}</a:tableStyleId>
              </a:tblPr>
              <a:tblGrid>
                <a:gridCol w="1470978">
                  <a:extLst>
                    <a:ext uri="{9D8B030D-6E8A-4147-A177-3AD203B41FA5}">
                      <a16:colId xmlns:a16="http://schemas.microsoft.com/office/drawing/2014/main" val="20000"/>
                    </a:ext>
                  </a:extLst>
                </a:gridCol>
                <a:gridCol w="2724997">
                  <a:extLst>
                    <a:ext uri="{9D8B030D-6E8A-4147-A177-3AD203B41FA5}">
                      <a16:colId xmlns:a16="http://schemas.microsoft.com/office/drawing/2014/main" val="20001"/>
                    </a:ext>
                  </a:extLst>
                </a:gridCol>
                <a:gridCol w="2356753">
                  <a:extLst>
                    <a:ext uri="{9D8B030D-6E8A-4147-A177-3AD203B41FA5}">
                      <a16:colId xmlns:a16="http://schemas.microsoft.com/office/drawing/2014/main" val="20002"/>
                    </a:ext>
                  </a:extLst>
                </a:gridCol>
              </a:tblGrid>
              <a:tr h="233424">
                <a:tc rowSpan="2">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a:txBody>
                    <a:bodyPr/>
                    <a:lstStyle/>
                    <a:p>
                      <a:endParaRPr kumimoji="1" lang="ja-JP" altLang="en-US" sz="1000" dirty="0"/>
                    </a:p>
                  </a:txBody>
                  <a:tcPr>
                    <a:lnB w="12700" cap="flat" cmpd="sng" algn="ctr">
                      <a:solidFill>
                        <a:schemeClr val="accent2">
                          <a:lumMod val="60000"/>
                          <a:lumOff val="40000"/>
                        </a:schemeClr>
                      </a:solidFill>
                      <a:prstDash val="dash"/>
                      <a:round/>
                      <a:headEnd type="none" w="med" len="med"/>
                      <a:tailEnd type="none" w="med" len="med"/>
                    </a:lnB>
                  </a:tcPr>
                </a:tc>
                <a:tc rowSpan="2">
                  <a:txBody>
                    <a:bodyPr/>
                    <a:lstStyle/>
                    <a:p>
                      <a:r>
                        <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１０歳未満・１０代</a:t>
                      </a: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２０代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３０代・４０代・５０代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６０代・７０代以上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335548">
                <a:tc vMerge="1">
                  <a:txBody>
                    <a:bodyPr/>
                    <a:lstStyle/>
                    <a:p>
                      <a:endParaRPr kumimoji="1" lang="ja-JP" altLang="en-US"/>
                    </a:p>
                  </a:txBody>
                  <a:tcPr/>
                </a:tc>
                <a:tc>
                  <a:txBody>
                    <a:bodyPr/>
                    <a:lstStyle/>
                    <a:p>
                      <a:endParaRPr kumimoji="1" lang="ja-JP" altLang="en-US" sz="1600" dirty="0"/>
                    </a:p>
                  </a:txBody>
                  <a:tcPr>
                    <a:lnT w="12700" cap="flat" cmpd="sng" algn="ctr">
                      <a:solidFill>
                        <a:schemeClr val="accent2">
                          <a:lumMod val="60000"/>
                          <a:lumOff val="40000"/>
                        </a:schemeClr>
                      </a:solidFill>
                      <a:prstDash val="dash"/>
                      <a:round/>
                      <a:headEnd type="none" w="med" len="med"/>
                      <a:tailEnd type="none" w="med" len="med"/>
                    </a:lnT>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0001"/>
                  </a:ext>
                </a:extLst>
              </a:tr>
              <a:tr h="52520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住　所</a:t>
                      </a:r>
                    </a:p>
                  </a:txBody>
                  <a:tcPr anchor="ctr">
                    <a:solidFill>
                      <a:schemeClr val="accent6">
                        <a:lumMod val="20000"/>
                        <a:lumOff val="80000"/>
                      </a:schemeClr>
                    </a:solidFill>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2"/>
                  </a:ext>
                </a:extLst>
              </a:tr>
              <a:tr h="55438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連絡先</a:t>
                      </a:r>
                    </a:p>
                  </a:txBody>
                  <a:tcPr anchor="ctr">
                    <a:solidFill>
                      <a:schemeClr val="accent6">
                        <a:lumMod val="20000"/>
                        <a:lumOff val="80000"/>
                      </a:schemeClr>
                    </a:solidFill>
                  </a:tcPr>
                </a:tc>
                <a:tc gridSpan="2">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cs typeface="メイリオ" panose="020B0604030504040204" pitchFamily="50" charset="-128"/>
                        </a:rPr>
                        <a:t>FAX</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3"/>
                  </a:ext>
                </a:extLst>
              </a:tr>
              <a:tr h="466849">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　業</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2">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会社員　・　自営業　・　公務員　・　学生　・　主婦　・　その他</a:t>
                      </a:r>
                    </a:p>
                  </a:txBody>
                  <a:tcPr anchor="ctr"/>
                </a:tc>
                <a:tc hMerge="1">
                  <a:txBody>
                    <a:bodyPr/>
                    <a:lstStyle/>
                    <a:p>
                      <a:endParaRPr kumimoji="1" lang="ja-JP" altLang="en-US"/>
                    </a:p>
                  </a:txBody>
                  <a:tcPr/>
                </a:tc>
                <a:extLst>
                  <a:ext uri="{0D108BD9-81ED-4DB2-BD59-A6C34878D82A}">
                    <a16:rowId xmlns:a16="http://schemas.microsoft.com/office/drawing/2014/main" val="10004"/>
                  </a:ext>
                </a:extLst>
              </a:tr>
              <a:tr h="764911">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（主催者への連絡事項）</a:t>
                      </a:r>
                    </a:p>
                  </a:txBody>
                  <a:tcPr anchor="ctr">
                    <a:solidFill>
                      <a:schemeClr val="accent6">
                        <a:lumMod val="20000"/>
                        <a:lumOff val="80000"/>
                      </a:schemeClr>
                    </a:solidFill>
                  </a:tcPr>
                </a:tc>
                <a:tc gridSpan="2">
                  <a:txBody>
                    <a:bodyPr/>
                    <a:lstStyle/>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1138" name="テキスト ボックス 19"/>
          <p:cNvSpPr txBox="1"/>
          <p:nvPr/>
        </p:nvSpPr>
        <p:spPr>
          <a:xfrm>
            <a:off x="256278" y="6300000"/>
            <a:ext cx="6345446" cy="261610"/>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記載された個人情報は、手話教室実施のためにのみ使用し、その他の目的には使用いたしません。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9" name="テキスト ボックス 20"/>
          <p:cNvSpPr txBox="1"/>
          <p:nvPr/>
        </p:nvSpPr>
        <p:spPr>
          <a:xfrm>
            <a:off x="274321" y="7005935"/>
            <a:ext cx="1909936" cy="276999"/>
          </a:xfrm>
          <a:prstGeom prst="rect">
            <a:avLst/>
          </a:prstGeom>
          <a:gradFill>
            <a:gsLst>
              <a:gs pos="0">
                <a:schemeClr val="accent4">
                  <a:lumMod val="60000"/>
                  <a:lumOff val="40000"/>
                </a:schemeClr>
              </a:gs>
              <a:gs pos="50000">
                <a:schemeClr val="accent4">
                  <a:lumMod val="40000"/>
                  <a:lumOff val="60000"/>
                </a:schemeClr>
              </a:gs>
              <a:gs pos="100000">
                <a:schemeClr val="accent4">
                  <a:lumMod val="20000"/>
                  <a:lumOff val="80000"/>
                </a:schemeClr>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申込み先・お問合せ先</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0" name="テキスト ボックス 21"/>
          <p:cNvSpPr txBox="1"/>
          <p:nvPr/>
        </p:nvSpPr>
        <p:spPr>
          <a:xfrm>
            <a:off x="301383" y="7455211"/>
            <a:ext cx="4969945" cy="799326"/>
          </a:xfrm>
          <a:prstGeom prst="rect">
            <a:avLst/>
          </a:prstGeom>
          <a:noFill/>
        </p:spPr>
        <p:txBody>
          <a:bodyPr wrap="square" rtlCol="0" anchor="ctr">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【大館</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定員になり次第締切</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北秋田地域振興局　大館福祉環境部　企画福祉課</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 0186-52-3955</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 0186-52-3911</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1" name="テキスト ボックス 30"/>
          <p:cNvSpPr txBox="1"/>
          <p:nvPr/>
        </p:nvSpPr>
        <p:spPr>
          <a:xfrm>
            <a:off x="256278" y="6614860"/>
            <a:ext cx="5688089" cy="260717"/>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新型コロナウイルス感染症の発生状況により、手話教室を中止する場合があります。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96802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3057</TotalTime>
  <Words>444</Words>
  <Application>Microsoft Office PowerPoint</Application>
  <PresentationFormat>画面に合わせる (4:3)</PresentationFormat>
  <Paragraphs>71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HGP創英角ﾎﾟｯﾌﾟ体</vt:lpstr>
      <vt:lpstr>HG丸ｺﾞｼｯｸM-PRO</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高杉　賢吾</dc:creator>
  <cp:lastModifiedBy>伊藤 祥</cp:lastModifiedBy>
  <cp:revision>334</cp:revision>
  <cp:lastPrinted>2017-11-02T08:13:59Z</cp:lastPrinted>
  <dcterms:created xsi:type="dcterms:W3CDTF">2014-01-16T02:27:23Z</dcterms:created>
  <dcterms:modified xsi:type="dcterms:W3CDTF">2024-12-03T08:25:56Z</dcterms:modified>
</cp:coreProperties>
</file>