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0"/>
  </p:notesMasterIdLst>
  <p:handoutMasterIdLst>
    <p:handoutMasterId r:id="rId41"/>
  </p:handoutMasterIdLst>
  <p:sldIdLst>
    <p:sldId id="338" r:id="rId2"/>
    <p:sldId id="296" r:id="rId3"/>
    <p:sldId id="317" r:id="rId4"/>
    <p:sldId id="339" r:id="rId5"/>
    <p:sldId id="318" r:id="rId6"/>
    <p:sldId id="298" r:id="rId7"/>
    <p:sldId id="340" r:id="rId8"/>
    <p:sldId id="319" r:id="rId9"/>
    <p:sldId id="299" r:id="rId10"/>
    <p:sldId id="341" r:id="rId11"/>
    <p:sldId id="331" r:id="rId12"/>
    <p:sldId id="300" r:id="rId13"/>
    <p:sldId id="342" r:id="rId14"/>
    <p:sldId id="332" r:id="rId15"/>
    <p:sldId id="301" r:id="rId16"/>
    <p:sldId id="343" r:id="rId17"/>
    <p:sldId id="323" r:id="rId18"/>
    <p:sldId id="321" r:id="rId19"/>
    <p:sldId id="302" r:id="rId20"/>
    <p:sldId id="344" r:id="rId21"/>
    <p:sldId id="325" r:id="rId22"/>
    <p:sldId id="303" r:id="rId23"/>
    <p:sldId id="345" r:id="rId24"/>
    <p:sldId id="326" r:id="rId25"/>
    <p:sldId id="304" r:id="rId26"/>
    <p:sldId id="346" r:id="rId27"/>
    <p:sldId id="329" r:id="rId28"/>
    <p:sldId id="305" r:id="rId29"/>
    <p:sldId id="347" r:id="rId30"/>
    <p:sldId id="328" r:id="rId31"/>
    <p:sldId id="333" r:id="rId32"/>
    <p:sldId id="306" r:id="rId33"/>
    <p:sldId id="349" r:id="rId34"/>
    <p:sldId id="307" r:id="rId35"/>
    <p:sldId id="337" r:id="rId36"/>
    <p:sldId id="276" r:id="rId37"/>
    <p:sldId id="330" r:id="rId38"/>
    <p:sldId id="348" r:id="rId39"/>
  </p:sldIdLst>
  <p:sldSz cx="9144000" cy="6858000" type="screen4x3"/>
  <p:notesSz cx="6858000" cy="987425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4" autoAdjust="0"/>
    <p:restoredTop sz="92640" autoAdjust="0"/>
  </p:normalViewPr>
  <p:slideViewPr>
    <p:cSldViewPr>
      <p:cViewPr varScale="1">
        <p:scale>
          <a:sx n="105" d="100"/>
          <a:sy n="105" d="100"/>
        </p:scale>
        <p:origin x="1788" y="-42"/>
      </p:cViewPr>
      <p:guideLst>
        <p:guide orient="horz" pos="2160"/>
        <p:guide pos="2880"/>
      </p:guideLst>
    </p:cSldViewPr>
  </p:slideViewPr>
  <p:outlineViewPr>
    <p:cViewPr>
      <p:scale>
        <a:sx n="33" d="100"/>
        <a:sy n="33" d="100"/>
      </p:scale>
      <p:origin x="0" y="11706"/>
    </p:cViewPr>
  </p:outlineViewPr>
  <p:notesTextViewPr>
    <p:cViewPr>
      <p:scale>
        <a:sx n="100" d="100"/>
        <a:sy n="100" d="100"/>
      </p:scale>
      <p:origin x="0" y="0"/>
    </p:cViewPr>
  </p:notesTextViewPr>
  <p:sorterViewPr>
    <p:cViewPr>
      <p:scale>
        <a:sx n="66" d="100"/>
        <a:sy n="66" d="100"/>
      </p:scale>
      <p:origin x="0" y="1872"/>
    </p:cViewPr>
  </p:sorterViewPr>
  <p:notesViewPr>
    <p:cSldViewPr>
      <p:cViewPr varScale="1">
        <p:scale>
          <a:sx n="88" d="100"/>
          <a:sy n="88" d="100"/>
        </p:scale>
        <p:origin x="-1380" y="-108"/>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4.0983606557377122E-2"/>
          <c:y val="1.8518518518518583E-2"/>
          <c:w val="0.94847775175643956"/>
          <c:h val="0.96632996632996671"/>
        </c:manualLayout>
      </c:layout>
      <c:barChart>
        <c:barDir val="bar"/>
        <c:grouping val="clustered"/>
        <c:varyColors val="0"/>
        <c:ser>
          <c:idx val="0"/>
          <c:order val="0"/>
          <c:tx>
            <c:strRef>
              <c:f>Sheet1!$A$2</c:f>
              <c:strCache>
                <c:ptCount val="1"/>
                <c:pt idx="0">
                  <c:v>東京</c:v>
                </c:pt>
              </c:strCache>
            </c:strRef>
          </c:tx>
          <c:invertIfNegative val="0"/>
          <c:cat>
            <c:numRef>
              <c:f>Sheet1!$B$1:$H$1</c:f>
              <c:numCache>
                <c:formatCode>General</c:formatCode>
                <c:ptCount val="7"/>
              </c:numCache>
            </c:numRef>
          </c:cat>
          <c:val>
            <c:numRef>
              <c:f>Sheet1!$B$2:$H$2</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2712-47AC-803E-BDF3E0CBB534}"/>
            </c:ext>
          </c:extLst>
        </c:ser>
        <c:ser>
          <c:idx val="1"/>
          <c:order val="1"/>
          <c:tx>
            <c:strRef>
              <c:f>Sheet1!$A$3</c:f>
              <c:strCache>
                <c:ptCount val="1"/>
                <c:pt idx="0">
                  <c:v>名古屋</c:v>
                </c:pt>
              </c:strCache>
            </c:strRef>
          </c:tx>
          <c:invertIfNegative val="0"/>
          <c:cat>
            <c:numRef>
              <c:f>Sheet1!$B$1:$H$1</c:f>
              <c:numCache>
                <c:formatCode>General</c:formatCode>
                <c:ptCount val="7"/>
              </c:numCache>
            </c:numRef>
          </c:cat>
          <c:val>
            <c:numRef>
              <c:f>Sheet1!$B$3:$H$3</c:f>
              <c:numCache>
                <c:formatCode>General</c:formatCode>
                <c:ptCount val="7"/>
                <c:pt idx="0">
                  <c:v>2.8</c:v>
                </c:pt>
                <c:pt idx="1">
                  <c:v>3.4</c:v>
                </c:pt>
                <c:pt idx="2">
                  <c:v>3.6</c:v>
                </c:pt>
                <c:pt idx="3">
                  <c:v>4.7</c:v>
                </c:pt>
                <c:pt idx="4">
                  <c:v>12</c:v>
                </c:pt>
                <c:pt idx="5">
                  <c:v>14</c:v>
                </c:pt>
                <c:pt idx="6">
                  <c:v>14</c:v>
                </c:pt>
              </c:numCache>
            </c:numRef>
          </c:val>
          <c:extLst>
            <c:ext xmlns:c16="http://schemas.microsoft.com/office/drawing/2014/chart" uri="{C3380CC4-5D6E-409C-BE32-E72D297353CC}">
              <c16:uniqueId val="{00000001-2712-47AC-803E-BDF3E0CBB534}"/>
            </c:ext>
          </c:extLst>
        </c:ser>
        <c:dLbls>
          <c:showLegendKey val="0"/>
          <c:showVal val="0"/>
          <c:showCatName val="0"/>
          <c:showSerName val="0"/>
          <c:showPercent val="0"/>
          <c:showBubbleSize val="0"/>
        </c:dLbls>
        <c:gapWidth val="40"/>
        <c:axId val="153217664"/>
        <c:axId val="158077312"/>
      </c:barChart>
      <c:catAx>
        <c:axId val="153217664"/>
        <c:scaling>
          <c:orientation val="minMax"/>
        </c:scaling>
        <c:delete val="0"/>
        <c:axPos val="l"/>
        <c:numFmt formatCode="General" sourceLinked="1"/>
        <c:majorTickMark val="none"/>
        <c:minorTickMark val="none"/>
        <c:tickLblPos val="nextTo"/>
        <c:txPr>
          <a:bodyPr rot="0" vert="horz"/>
          <a:lstStyle/>
          <a:p>
            <a:pPr>
              <a:defRPr/>
            </a:pPr>
            <a:endParaRPr lang="ja-JP"/>
          </a:p>
        </c:txPr>
        <c:crossAx val="158077312"/>
        <c:crosses val="autoZero"/>
        <c:auto val="1"/>
        <c:lblAlgn val="ctr"/>
        <c:lblOffset val="100"/>
        <c:tickLblSkip val="1"/>
        <c:tickMarkSkip val="1"/>
        <c:noMultiLvlLbl val="0"/>
      </c:catAx>
      <c:valAx>
        <c:axId val="158077312"/>
        <c:scaling>
          <c:orientation val="minMax"/>
        </c:scaling>
        <c:delete val="1"/>
        <c:axPos val="b"/>
        <c:numFmt formatCode="General" sourceLinked="1"/>
        <c:majorTickMark val="out"/>
        <c:minorTickMark val="none"/>
        <c:tickLblPos val="none"/>
        <c:crossAx val="15321766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 y="2"/>
            <a:ext cx="2971800" cy="493713"/>
          </a:xfrm>
          <a:prstGeom prst="rect">
            <a:avLst/>
          </a:prstGeom>
          <a:noFill/>
          <a:ln w="9525">
            <a:noFill/>
            <a:miter lim="800000"/>
            <a:headEnd/>
            <a:tailEnd/>
          </a:ln>
          <a:effectLst/>
        </p:spPr>
        <p:txBody>
          <a:bodyPr vert="horz" wrap="square" lIns="95587" tIns="47794" rIns="95587" bIns="47794" numCol="1" anchor="t" anchorCtr="0" compatLnSpc="1">
            <a:prstTxWarp prst="textNoShape">
              <a:avLst/>
            </a:prstTxWarp>
          </a:bodyPr>
          <a:lstStyle>
            <a:lvl1pPr>
              <a:defRPr sz="1300"/>
            </a:lvl1pPr>
          </a:lstStyle>
          <a:p>
            <a:endParaRPr lang="ru-RU" altLang="ja-JP"/>
          </a:p>
        </p:txBody>
      </p:sp>
      <p:sp>
        <p:nvSpPr>
          <p:cNvPr id="69635" name="Rectangle 3"/>
          <p:cNvSpPr>
            <a:spLocks noGrp="1" noChangeArrowheads="1"/>
          </p:cNvSpPr>
          <p:nvPr>
            <p:ph type="dt" idx="1"/>
          </p:nvPr>
        </p:nvSpPr>
        <p:spPr bwMode="auto">
          <a:xfrm>
            <a:off x="3884614" y="2"/>
            <a:ext cx="2971800" cy="493713"/>
          </a:xfrm>
          <a:prstGeom prst="rect">
            <a:avLst/>
          </a:prstGeom>
          <a:noFill/>
          <a:ln w="9525">
            <a:noFill/>
            <a:miter lim="800000"/>
            <a:headEnd/>
            <a:tailEnd/>
          </a:ln>
          <a:effectLst/>
        </p:spPr>
        <p:txBody>
          <a:bodyPr vert="horz" wrap="square" lIns="95587" tIns="47794" rIns="95587" bIns="47794" numCol="1" anchor="t" anchorCtr="0" compatLnSpc="1">
            <a:prstTxWarp prst="textNoShape">
              <a:avLst/>
            </a:prstTxWarp>
          </a:bodyPr>
          <a:lstStyle>
            <a:lvl1pPr algn="r">
              <a:defRPr sz="1300"/>
            </a:lvl1pPr>
          </a:lstStyle>
          <a:p>
            <a:endParaRPr lang="ru-RU" altLang="ja-JP"/>
          </a:p>
        </p:txBody>
      </p:sp>
      <p:sp>
        <p:nvSpPr>
          <p:cNvPr id="69636" name="Rectangle 4"/>
          <p:cNvSpPr>
            <a:spLocks noGrp="1" noRot="1" noChangeAspect="1" noChangeArrowheads="1" noTextEdit="1"/>
          </p:cNvSpPr>
          <p:nvPr>
            <p:ph type="sldImg" idx="2"/>
          </p:nvPr>
        </p:nvSpPr>
        <p:spPr bwMode="auto">
          <a:xfrm>
            <a:off x="960438" y="741363"/>
            <a:ext cx="4937125" cy="370205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690268"/>
            <a:ext cx="5486400" cy="4443413"/>
          </a:xfrm>
          <a:prstGeom prst="rect">
            <a:avLst/>
          </a:prstGeom>
          <a:noFill/>
          <a:ln w="9525">
            <a:noFill/>
            <a:miter lim="800000"/>
            <a:headEnd/>
            <a:tailEnd/>
          </a:ln>
          <a:effectLst/>
        </p:spPr>
        <p:txBody>
          <a:bodyPr vert="horz" wrap="square" lIns="95587" tIns="47794" rIns="95587" bIns="47794" numCol="1" anchor="t" anchorCtr="0" compatLnSpc="1">
            <a:prstTxWarp prst="textNoShape">
              <a:avLst/>
            </a:prstTxWarp>
          </a:bodyPr>
          <a:lstStyle/>
          <a:p>
            <a:pPr lvl="0"/>
            <a:r>
              <a:rPr lang="ru-RU" altLang="ja-JP"/>
              <a:t>Click to edit Master text styles</a:t>
            </a:r>
          </a:p>
          <a:p>
            <a:pPr lvl="1"/>
            <a:r>
              <a:rPr lang="ru-RU" altLang="ja-JP"/>
              <a:t>Second level</a:t>
            </a:r>
          </a:p>
          <a:p>
            <a:pPr lvl="2"/>
            <a:r>
              <a:rPr lang="ru-RU" altLang="ja-JP"/>
              <a:t>Third level</a:t>
            </a:r>
          </a:p>
          <a:p>
            <a:pPr lvl="3"/>
            <a:r>
              <a:rPr lang="ru-RU" altLang="ja-JP"/>
              <a:t>Fourth level</a:t>
            </a:r>
          </a:p>
          <a:p>
            <a:pPr lvl="4"/>
            <a:r>
              <a:rPr lang="ru-RU" altLang="ja-JP"/>
              <a:t>Fifth level</a:t>
            </a:r>
          </a:p>
        </p:txBody>
      </p:sp>
      <p:sp>
        <p:nvSpPr>
          <p:cNvPr id="69638" name="Rectangle 6"/>
          <p:cNvSpPr>
            <a:spLocks noGrp="1" noChangeArrowheads="1"/>
          </p:cNvSpPr>
          <p:nvPr>
            <p:ph type="ftr" sz="quarter" idx="4"/>
          </p:nvPr>
        </p:nvSpPr>
        <p:spPr bwMode="auto">
          <a:xfrm>
            <a:off x="1" y="9378826"/>
            <a:ext cx="2971800" cy="493713"/>
          </a:xfrm>
          <a:prstGeom prst="rect">
            <a:avLst/>
          </a:prstGeom>
          <a:noFill/>
          <a:ln w="9525">
            <a:noFill/>
            <a:miter lim="800000"/>
            <a:headEnd/>
            <a:tailEnd/>
          </a:ln>
          <a:effectLst/>
        </p:spPr>
        <p:txBody>
          <a:bodyPr vert="horz" wrap="square" lIns="95587" tIns="47794" rIns="95587" bIns="47794" numCol="1" anchor="b" anchorCtr="0" compatLnSpc="1">
            <a:prstTxWarp prst="textNoShape">
              <a:avLst/>
            </a:prstTxWarp>
          </a:bodyPr>
          <a:lstStyle>
            <a:lvl1pPr>
              <a:defRPr sz="1300"/>
            </a:lvl1pPr>
          </a:lstStyle>
          <a:p>
            <a:endParaRPr lang="ru-RU" altLang="ja-JP"/>
          </a:p>
        </p:txBody>
      </p:sp>
      <p:sp>
        <p:nvSpPr>
          <p:cNvPr id="69639" name="Rectangle 7"/>
          <p:cNvSpPr>
            <a:spLocks noGrp="1" noChangeArrowheads="1"/>
          </p:cNvSpPr>
          <p:nvPr>
            <p:ph type="sldNum" sz="quarter" idx="5"/>
          </p:nvPr>
        </p:nvSpPr>
        <p:spPr bwMode="auto">
          <a:xfrm>
            <a:off x="3884614" y="9378826"/>
            <a:ext cx="2971800" cy="493713"/>
          </a:xfrm>
          <a:prstGeom prst="rect">
            <a:avLst/>
          </a:prstGeom>
          <a:noFill/>
          <a:ln w="9525">
            <a:noFill/>
            <a:miter lim="800000"/>
            <a:headEnd/>
            <a:tailEnd/>
          </a:ln>
          <a:effectLst/>
        </p:spPr>
        <p:txBody>
          <a:bodyPr vert="horz" wrap="square" lIns="95587" tIns="47794" rIns="95587" bIns="47794" numCol="1" anchor="b" anchorCtr="0" compatLnSpc="1">
            <a:prstTxWarp prst="textNoShape">
              <a:avLst/>
            </a:prstTxWarp>
          </a:bodyPr>
          <a:lstStyle>
            <a:lvl1pPr algn="r">
              <a:defRPr sz="1300"/>
            </a:lvl1pPr>
          </a:lstStyle>
          <a:p>
            <a:fld id="{9EB4EA4F-16C6-44C4-83F6-EE82B887A7DF}" type="slidenum">
              <a:rPr lang="ru-RU" altLang="ja-JP"/>
              <a:pPr/>
              <a:t>‹#›</a:t>
            </a:fld>
            <a:endParaRPr lang="ru-RU" altLang="ja-JP"/>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EB4EA4F-16C6-44C4-83F6-EE82B887A7DF}" type="slidenum">
              <a:rPr lang="ru-RU" altLang="ja-JP" smtClean="0"/>
              <a:pPr/>
              <a:t>1</a:t>
            </a:fld>
            <a:endParaRPr lang="ru-RU"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EB4EA4F-16C6-44C4-83F6-EE82B887A7DF}" type="slidenum">
              <a:rPr lang="ru-RU" altLang="ja-JP" smtClean="0"/>
              <a:pPr/>
              <a:t>31</a:t>
            </a:fld>
            <a:endParaRPr lang="ru-RU"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EB4EA4F-16C6-44C4-83F6-EE82B887A7DF}" type="slidenum">
              <a:rPr lang="ru-RU" altLang="ja-JP" smtClean="0"/>
              <a:pPr/>
              <a:t>3</a:t>
            </a:fld>
            <a:endParaRPr lang="ru-RU"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t>Effects of Cigarette Smoking on Endurance Performance</a:t>
            </a:r>
            <a:r>
              <a:rPr kumimoji="1" lang="en-US" altLang="ja-JP" baseline="0" dirty="0"/>
              <a:t>  </a:t>
            </a:r>
            <a:r>
              <a:rPr kumimoji="1" lang="en-US" altLang="ja-JP" dirty="0" err="1"/>
              <a:t>Maj</a:t>
            </a:r>
            <a:r>
              <a:rPr kumimoji="1" lang="en-US" altLang="ja-JP" dirty="0"/>
              <a:t> Kenneth H. Cooper, MC; Capt George O. </a:t>
            </a:r>
            <a:r>
              <a:rPr kumimoji="1" lang="en-US" altLang="ja-JP" dirty="0" err="1"/>
              <a:t>Gey</a:t>
            </a:r>
            <a:r>
              <a:rPr kumimoji="1" lang="en-US" altLang="ja-JP" dirty="0"/>
              <a:t>, MC; Robert A. </a:t>
            </a:r>
            <a:r>
              <a:rPr kumimoji="1" lang="en-US" altLang="ja-JP" dirty="0" err="1"/>
              <a:t>Bottenberg</a:t>
            </a:r>
            <a:r>
              <a:rPr kumimoji="1" lang="en-US" altLang="ja-JP" dirty="0"/>
              <a:t>, PhD</a:t>
            </a:r>
          </a:p>
          <a:p>
            <a:r>
              <a:rPr kumimoji="1" lang="en-US" altLang="ja-JP" dirty="0"/>
              <a:t>JAMA. 1968;203(3):189-192</a:t>
            </a:r>
          </a:p>
          <a:p>
            <a:r>
              <a:rPr kumimoji="1" lang="en-US" altLang="ja-JP" dirty="0"/>
              <a:t>ABSTRACT By means of a 12-minute field test, the effect of cigarette smoking on endurance performance was measured in 419 airmen before and after six weeks of basic training. In 47 airmen, cardiopulmonary indexes also were obtained during maximal treadmill performance. Field testing showed that endurance performance was inversely related to the number of cigarettes smoked daily and the duration of smoking. The training response also was impaired significantly in the smokers. During treadmill studies, smokers had a decrease in respiratory minute volume and a lower oxygen consumption at equivalent heart rates than nonsmokers. Further statistical studies demonstrated not only the independent effect of smoking, but also the effect of prior athletic history and physical characteristics on endurance performance. The latter effects become less significant as physical training progressed.</a:t>
            </a:r>
          </a:p>
        </p:txBody>
      </p:sp>
      <p:sp>
        <p:nvSpPr>
          <p:cNvPr id="4" name="スライド番号プレースホルダ 3"/>
          <p:cNvSpPr>
            <a:spLocks noGrp="1"/>
          </p:cNvSpPr>
          <p:nvPr>
            <p:ph type="sldNum" sz="quarter" idx="10"/>
          </p:nvPr>
        </p:nvSpPr>
        <p:spPr/>
        <p:txBody>
          <a:bodyPr/>
          <a:lstStyle/>
          <a:p>
            <a:fld id="{9EB4EA4F-16C6-44C4-83F6-EE82B887A7DF}" type="slidenum">
              <a:rPr lang="ru-RU" altLang="ja-JP" smtClean="0"/>
              <a:pPr/>
              <a:t>5</a:t>
            </a:fld>
            <a:endParaRPr lang="ru-RU"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EB4EA4F-16C6-44C4-83F6-EE82B887A7DF}" type="slidenum">
              <a:rPr lang="ru-RU" altLang="ja-JP" smtClean="0"/>
              <a:pPr/>
              <a:t>8</a:t>
            </a:fld>
            <a:endParaRPr lang="ru-RU"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EB4EA4F-16C6-44C4-83F6-EE82B887A7DF}" type="slidenum">
              <a:rPr lang="ru-RU" altLang="ja-JP" smtClean="0"/>
              <a:pPr/>
              <a:t>11</a:t>
            </a:fld>
            <a:endParaRPr lang="ru-RU"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r>
              <a:rPr kumimoji="1" lang="en-US" altLang="ja-JP" dirty="0"/>
              <a:t>Exposure to Environmental Tobacco Smoke and Cognitive Abilities among U.S. Children and Adolescents</a:t>
            </a:r>
          </a:p>
          <a:p>
            <a:r>
              <a:rPr kumimoji="1" lang="en-US" altLang="ja-JP" dirty="0"/>
              <a:t>Kimberly Yolton,1,2 Kim Dietrich,1,3 Peggy Auinger,4 Bruce P. Lanphear,1,2 and Richard Hornung1,3,4</a:t>
            </a:r>
          </a:p>
          <a:p>
            <a:r>
              <a:rPr kumimoji="1" lang="en-US" altLang="ja-JP" dirty="0"/>
              <a:t>Abstract We used the Third National Health and Nutrition Examination Survey (NHANES III), conducted from 1988 to 1994, to investigate the relationship between environmental tobacco smoke (ETS) exposure and cognitive abilities among U.S. children and adolescents 6–16 years of age. Serum </a:t>
            </a:r>
            <a:r>
              <a:rPr kumimoji="1" lang="en-US" altLang="ja-JP" dirty="0" err="1"/>
              <a:t>cotinine</a:t>
            </a:r>
            <a:r>
              <a:rPr kumimoji="1" lang="en-US" altLang="ja-JP" dirty="0"/>
              <a:t> was used as a biomarker of ETS exposure. Children were included in the sample if their serum </a:t>
            </a:r>
            <a:r>
              <a:rPr kumimoji="1" lang="en-US" altLang="ja-JP" dirty="0" err="1"/>
              <a:t>cotinine</a:t>
            </a:r>
            <a:r>
              <a:rPr kumimoji="1" lang="en-US" altLang="ja-JP" dirty="0"/>
              <a:t> levels were ≤15 </a:t>
            </a:r>
            <a:r>
              <a:rPr kumimoji="1" lang="en-US" altLang="ja-JP" dirty="0" err="1"/>
              <a:t>ng</a:t>
            </a:r>
            <a:r>
              <a:rPr kumimoji="1" lang="en-US" altLang="ja-JP" dirty="0"/>
              <a:t>/</a:t>
            </a:r>
            <a:r>
              <a:rPr kumimoji="1" lang="en-US" altLang="ja-JP" dirty="0" err="1"/>
              <a:t>mL</a:t>
            </a:r>
            <a:r>
              <a:rPr kumimoji="1" lang="en-US" altLang="ja-JP" dirty="0"/>
              <a:t>, a level consistent with ETS exposure, and if they denied using any tobacco products in the previous 5 days. Cognitive and academic abilities were assessed using the reading and math subtests of the Wide Range Achievement Test–Revised and the block design and digit span subtests of the Wechsler Intelligence Scale for Children–III. Analyses were conducted using SUDAAN software. Of the 5,365 6- to 16-year-olds included in NHANES III, 4,399 (82%) were included in this analysis. The geometric mean serum </a:t>
            </a:r>
            <a:r>
              <a:rPr kumimoji="1" lang="en-US" altLang="ja-JP" dirty="0" err="1"/>
              <a:t>cotinine</a:t>
            </a:r>
            <a:r>
              <a:rPr kumimoji="1" lang="en-US" altLang="ja-JP" dirty="0"/>
              <a:t> level was 0.23 </a:t>
            </a:r>
            <a:r>
              <a:rPr kumimoji="1" lang="en-US" altLang="ja-JP" dirty="0" err="1"/>
              <a:t>ng</a:t>
            </a:r>
            <a:r>
              <a:rPr kumimoji="1" lang="en-US" altLang="ja-JP" dirty="0"/>
              <a:t>/</a:t>
            </a:r>
            <a:r>
              <a:rPr kumimoji="1" lang="en-US" altLang="ja-JP" dirty="0" err="1"/>
              <a:t>mL</a:t>
            </a:r>
            <a:r>
              <a:rPr kumimoji="1" lang="en-US" altLang="ja-JP" dirty="0"/>
              <a:t> (range, 0.035–15 </a:t>
            </a:r>
            <a:r>
              <a:rPr kumimoji="1" lang="en-US" altLang="ja-JP" dirty="0" err="1"/>
              <a:t>ng</a:t>
            </a:r>
            <a:r>
              <a:rPr kumimoji="1" lang="en-US" altLang="ja-JP" dirty="0"/>
              <a:t>/</a:t>
            </a:r>
            <a:r>
              <a:rPr kumimoji="1" lang="en-US" altLang="ja-JP" dirty="0" err="1"/>
              <a:t>mL</a:t>
            </a:r>
            <a:r>
              <a:rPr kumimoji="1" lang="en-US" altLang="ja-JP" dirty="0"/>
              <a:t>); 80% of subjects had levels &lt; 1 </a:t>
            </a:r>
            <a:r>
              <a:rPr kumimoji="1" lang="en-US" altLang="ja-JP" dirty="0" err="1"/>
              <a:t>ng</a:t>
            </a:r>
            <a:r>
              <a:rPr kumimoji="1" lang="en-US" altLang="ja-JP" dirty="0"/>
              <a:t>/</a:t>
            </a:r>
            <a:r>
              <a:rPr kumimoji="1" lang="en-US" altLang="ja-JP" dirty="0" err="1"/>
              <a:t>mL.</a:t>
            </a:r>
            <a:r>
              <a:rPr kumimoji="1" lang="en-US" altLang="ja-JP" dirty="0"/>
              <a:t> After adjustment for sex, race, region, poverty, parent education and marital status, </a:t>
            </a:r>
            <a:r>
              <a:rPr kumimoji="1" lang="en-US" altLang="ja-JP" dirty="0" err="1"/>
              <a:t>ferritin</a:t>
            </a:r>
            <a:r>
              <a:rPr kumimoji="1" lang="en-US" altLang="ja-JP" dirty="0"/>
              <a:t>, and blood lead concentration, there was a significant inverse relationship between serum </a:t>
            </a:r>
            <a:r>
              <a:rPr kumimoji="1" lang="en-US" altLang="ja-JP" dirty="0" err="1"/>
              <a:t>cotinine</a:t>
            </a:r>
            <a:r>
              <a:rPr kumimoji="1" lang="en-US" altLang="ja-JP" dirty="0"/>
              <a:t> and scores on reading (β= −2.69, p = 0.001), math (β= −1.93, p = 0.01), and block design (β= −0.55, p &lt; 0.001) but not digit span (β= −0.08, p = 0.52). The estimated ETS-associated decrement in cognitive test scores was greater at lower </a:t>
            </a:r>
            <a:r>
              <a:rPr kumimoji="1" lang="en-US" altLang="ja-JP" dirty="0" err="1"/>
              <a:t>cotinine</a:t>
            </a:r>
            <a:r>
              <a:rPr kumimoji="1" lang="en-US" altLang="ja-JP" dirty="0"/>
              <a:t> levels. A log-linear analysis was selected as the best fit to characterize the increased slope in cognitive deficits at lower levels of exposure. These data, which indicate an inverse association between ETS exposure and cognitive deficits among children even at extremely low levels of exposure, support policy to further restrict children’s exposure.</a:t>
            </a:r>
          </a:p>
          <a:p>
            <a:r>
              <a:rPr kumimoji="1" lang="en-US" altLang="ja-JP" dirty="0"/>
              <a:t>Keywords: children, cognition, environment, environmental tobacco smoke, epidemiology</a:t>
            </a:r>
            <a:endParaRPr kumimoji="1" lang="ja-JP" altLang="en-US" dirty="0"/>
          </a:p>
        </p:txBody>
      </p:sp>
      <p:sp>
        <p:nvSpPr>
          <p:cNvPr id="4" name="スライド番号プレースホルダ 3"/>
          <p:cNvSpPr>
            <a:spLocks noGrp="1"/>
          </p:cNvSpPr>
          <p:nvPr>
            <p:ph type="sldNum" sz="quarter" idx="10"/>
          </p:nvPr>
        </p:nvSpPr>
        <p:spPr/>
        <p:txBody>
          <a:bodyPr/>
          <a:lstStyle/>
          <a:p>
            <a:fld id="{9EB4EA4F-16C6-44C4-83F6-EE82B887A7DF}" type="slidenum">
              <a:rPr lang="ru-RU" altLang="ja-JP" smtClean="0"/>
              <a:pPr/>
              <a:t>14</a:t>
            </a:fld>
            <a:endParaRPr lang="ru-RU"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EB4EA4F-16C6-44C4-83F6-EE82B887A7DF}" type="slidenum">
              <a:rPr lang="ru-RU" altLang="ja-JP" smtClean="0"/>
              <a:pPr/>
              <a:t>17</a:t>
            </a:fld>
            <a:endParaRPr lang="ru-RU"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EB4EA4F-16C6-44C4-83F6-EE82B887A7DF}" type="slidenum">
              <a:rPr lang="ru-RU" altLang="ja-JP" smtClean="0"/>
              <a:pPr/>
              <a:t>24</a:t>
            </a:fld>
            <a:endParaRPr lang="ru-RU"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EB4EA4F-16C6-44C4-83F6-EE82B887A7DF}" type="slidenum">
              <a:rPr lang="ru-RU" altLang="ja-JP" smtClean="0"/>
              <a:pPr/>
              <a:t>30</a:t>
            </a:fld>
            <a:endParaRPr lang="ru-RU"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02CF7CF0-9CF9-4BAE-A898-27B86F02CB50}" type="datetime1">
              <a:rPr kumimoji="1" lang="ja-JP" altLang="en-US" smtClean="0"/>
              <a:pPr/>
              <a:t>2022/12/14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974904" y="6453336"/>
            <a:ext cx="2133600" cy="365125"/>
          </a:xfrm>
        </p:spPr>
        <p:txBody>
          <a:bodyPr/>
          <a:lstStyle/>
          <a:p>
            <a:fld id="{E5A78857-6C26-4D52-9A34-E6FC4A3C423B}"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154547F-CD2C-4246-B040-711D688C5333}" type="datetime1">
              <a:rPr kumimoji="1" lang="ja-JP" altLang="en-US" smtClean="0"/>
              <a:pPr/>
              <a:t>2022/12/14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A78857-6C26-4D52-9A34-E6FC4A3C423B}"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5A68829-7DD9-4787-91F1-663BADA3C594}" type="datetime1">
              <a:rPr kumimoji="1" lang="ja-JP" altLang="en-US" smtClean="0"/>
              <a:pPr/>
              <a:t>2022/12/14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A78857-6C26-4D52-9A34-E6FC4A3C423B}"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6"/>
          </a:lnRef>
          <a:fillRef idx="3">
            <a:schemeClr val="accent6"/>
          </a:fillRef>
          <a:effectRef idx="3">
            <a:schemeClr val="accent6"/>
          </a:effectRef>
          <a:fontRef idx="none"/>
        </p:style>
        <p:txBody>
          <a:bodyPr>
            <a:noAutofit/>
          </a:bodyPr>
          <a:lstStyle>
            <a:lvl1pPr>
              <a:defRPr sz="6000">
                <a:solidFill>
                  <a:schemeClr val="bg1"/>
                </a:solidFill>
                <a:effectLst>
                  <a:outerShdw blurRad="38100" dist="38100" dir="2700000" algn="tl">
                    <a:srgbClr val="000000">
                      <a:alpha val="43137"/>
                    </a:srgbClr>
                  </a:outerShdw>
                </a:effectLst>
                <a:latin typeface="ＤＦＧロマン雪W9" pitchFamily="50" charset="-128"/>
                <a:ea typeface="ＤＦＧロマン雪W9" pitchFamily="50" charset="-128"/>
              </a:defRPr>
            </a:lvl1pPr>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lvl1pPr marL="0" indent="0">
              <a:buNone/>
              <a:defRPr sz="5400">
                <a:latin typeface="ＤＦＧロマン雪W9" pitchFamily="50" charset="-128"/>
                <a:ea typeface="ＤＦＧロマン雪W9" pitchFamily="50" charset="-128"/>
              </a:defRPr>
            </a:lvl1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p:txBody>
          <a:bodyPr/>
          <a:lstStyle/>
          <a:p>
            <a:fld id="{10E2D3C1-06E4-466E-9084-76005048FF8D}" type="datetime1">
              <a:rPr kumimoji="1" lang="ja-JP" altLang="en-US" smtClean="0"/>
              <a:pPr/>
              <a:t>2022/12/14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974904" y="6520259"/>
            <a:ext cx="2133600" cy="365125"/>
          </a:xfrm>
        </p:spPr>
        <p:txBody>
          <a:bodyPr/>
          <a:lstStyle/>
          <a:p>
            <a:fld id="{E5A78857-6C26-4D52-9A34-E6FC4A3C423B}" type="slidenum">
              <a:rPr kumimoji="1" lang="ja-JP" altLang="en-US" smtClean="0"/>
              <a:pPr/>
              <a:t>‹#›</a:t>
            </a:fld>
            <a:endParaRPr kumimoji="1" lang="ja-JP"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3100"/>
                            </p:stCondLst>
                            <p:childTnLst>
                              <p:par>
                                <p:cTn id="13" presetID="12" presetClass="entr" presetSubtype="4"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1000"/>
                                        <p:tgtEl>
                                          <p:spTgt spid="3">
                                            <p:txEl>
                                              <p:pRg st="1" end="1"/>
                                            </p:txEl>
                                          </p:spTgt>
                                        </p:tgtEl>
                                      </p:cBhvr>
                                    </p:animEffect>
                                  </p:childTnLst>
                                </p:cTn>
                              </p:par>
                            </p:childTnLst>
                          </p:cTn>
                        </p:par>
                        <p:par>
                          <p:cTn id="16" fill="hold">
                            <p:stCondLst>
                              <p:cond delay="4500"/>
                            </p:stCondLst>
                            <p:childTnLst>
                              <p:par>
                                <p:cTn id="17" presetID="12" presetClass="entr" presetSubtype="4" fill="hold" grpId="0" nodeType="after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1000"/>
                                        <p:tgtEl>
                                          <p:spTgt spid="3">
                                            <p:txEl>
                                              <p:pRg st="2" end="2"/>
                                            </p:txEl>
                                          </p:spTgt>
                                        </p:tgtEl>
                                      </p:cBhvr>
                                    </p:animEffect>
                                  </p:childTnLst>
                                </p:cTn>
                              </p:par>
                            </p:childTnLst>
                          </p:cTn>
                        </p:par>
                        <p:par>
                          <p:cTn id="20" fill="hold">
                            <p:stCondLst>
                              <p:cond delay="59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1000"/>
                                        <p:tgtEl>
                                          <p:spTgt spid="3">
                                            <p:txEl>
                                              <p:pRg st="3" end="3"/>
                                            </p:txEl>
                                          </p:spTgt>
                                        </p:tgtEl>
                                      </p:cBhvr>
                                    </p:animEffect>
                                  </p:childTnLst>
                                </p:cTn>
                              </p:par>
                            </p:childTnLst>
                          </p:cTn>
                        </p:par>
                        <p:par>
                          <p:cTn id="24" fill="hold">
                            <p:stCondLst>
                              <p:cond delay="73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p:tmplLst>
          <p:tmpl lvl="1">
            <p:tnLst>
              <p:par>
                <p:cTn presetID="12" presetClass="entr" presetSubtype="4"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slide(fromBottom)">
                      <p:cBhvr>
                        <p:cTn dur="1000"/>
                        <p:tgtEl>
                          <p:spTgt spid="3"/>
                        </p:tgtEl>
                      </p:cBhvr>
                    </p:animEffect>
                  </p:childTnLst>
                </p:cTn>
              </p:par>
            </p:tnLst>
          </p:tmpl>
          <p:tmpl lvl="2">
            <p:tnLst>
              <p:par>
                <p:cTn presetID="12" presetClass="entr" presetSubtype="4"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slide(fromBottom)">
                      <p:cBhvr>
                        <p:cTn dur="1000"/>
                        <p:tgtEl>
                          <p:spTgt spid="3"/>
                        </p:tgtEl>
                      </p:cBhvr>
                    </p:animEffect>
                  </p:childTnLst>
                </p:cTn>
              </p:par>
            </p:tnLst>
          </p:tmpl>
          <p:tmpl lvl="3">
            <p:tnLst>
              <p:par>
                <p:cTn presetID="12" presetClass="entr" presetSubtype="4"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slide(fromBottom)">
                      <p:cBhvr>
                        <p:cTn dur="1000"/>
                        <p:tgtEl>
                          <p:spTgt spid="3"/>
                        </p:tgtEl>
                      </p:cBhvr>
                    </p:animEffect>
                  </p:childTnLst>
                </p:cTn>
              </p:par>
            </p:tnLst>
          </p:tmpl>
          <p:tmpl lvl="4">
            <p:tnLst>
              <p:par>
                <p:cTn presetID="12" presetClass="entr" presetSubtype="4"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slide(fromBottom)">
                      <p:cBhvr>
                        <p:cTn dur="1000"/>
                        <p:tgtEl>
                          <p:spTgt spid="3"/>
                        </p:tgtEl>
                      </p:cBhvr>
                    </p:animEffect>
                  </p:childTnLst>
                </p:cTn>
              </p:par>
            </p:tnLst>
          </p:tmpl>
          <p:tmpl lvl="5">
            <p:tnLst>
              <p:par>
                <p:cTn presetID="12" presetClass="entr" presetSubtype="4"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slide(fromBottom)">
                      <p:cBhvr>
                        <p:cTn dur="1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753B8C3-280E-4094-9062-0B902AC96F19}" type="datetime1">
              <a:rPr kumimoji="1" lang="ja-JP" altLang="en-US" smtClean="0"/>
              <a:pPr/>
              <a:t>2022/12/14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A78857-6C26-4D52-9A34-E6FC4A3C423B}"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4706FB7-6216-4F67-ACF5-4FDF470D01D6}" type="datetime1">
              <a:rPr kumimoji="1" lang="ja-JP" altLang="en-US" smtClean="0"/>
              <a:pPr/>
              <a:t>2022/12/14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A78857-6C26-4D52-9A34-E6FC4A3C423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9CAE249-4016-4149-A861-29359E8C1F77}" type="datetime1">
              <a:rPr kumimoji="1" lang="ja-JP" altLang="en-US" smtClean="0"/>
              <a:pPr/>
              <a:t>2022/12/14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5A78857-6C26-4D52-9A34-E6FC4A3C423B}"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7812841-AE43-41D3-99AC-324148EAAF18}" type="datetime1">
              <a:rPr kumimoji="1" lang="ja-JP" altLang="en-US" smtClean="0"/>
              <a:pPr/>
              <a:t>2022/12/14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5A78857-6C26-4D52-9A34-E6FC4A3C423B}"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1A1453B-4F6F-4E0E-8C1A-EA1F2299968F}" type="datetime1">
              <a:rPr kumimoji="1" lang="ja-JP" altLang="en-US" smtClean="0"/>
              <a:pPr/>
              <a:t>2022/12/14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0B0283F-8931-4E23-A198-070EE0165316}" type="datetime1">
              <a:rPr kumimoji="1" lang="ja-JP" altLang="en-US" smtClean="0"/>
              <a:pPr/>
              <a:t>2022/12/14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A78857-6C26-4D52-9A34-E6FC4A3C423B}"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0EEA27F-58B2-4A8D-BE4D-3DCC7FBB26E9}" type="datetime1">
              <a:rPr kumimoji="1" lang="ja-JP" altLang="en-US" smtClean="0"/>
              <a:pPr/>
              <a:t>2022/12/14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A78857-6C26-4D52-9A34-E6FC4A3C423B}"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2C94E-79C9-41E1-9E92-3E9FE70BD105}" type="datetime1">
              <a:rPr kumimoji="1" lang="ja-JP" altLang="en-US" smtClean="0"/>
              <a:pPr/>
              <a:t>2022/12/14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78857-6C26-4D52-9A34-E6FC4A3C423B}" type="slidenum">
              <a:rPr kumimoji="1" lang="ja-JP" altLang="en-US" smtClean="0"/>
              <a:pPr/>
              <a:t>‹#›</a:t>
            </a:fld>
            <a:endParaRPr kumimoji="1" lang="ja-JP" altLang="en-US"/>
          </a:p>
        </p:txBody>
      </p:sp>
      <p:pic>
        <p:nvPicPr>
          <p:cNvPr id="115714" name="Picture 2" descr="C:\Users\Hiro\Desktop\禁煙イラスト\タバコ小僧3.png"/>
          <p:cNvPicPr>
            <a:picLocks noChangeAspect="1" noChangeArrowheads="1"/>
          </p:cNvPicPr>
          <p:nvPr userDrawn="1"/>
        </p:nvPicPr>
        <p:blipFill>
          <a:blip r:embed="rId14" cstate="screen"/>
          <a:srcRect/>
          <a:stretch>
            <a:fillRect/>
          </a:stretch>
        </p:blipFill>
        <p:spPr bwMode="auto">
          <a:xfrm>
            <a:off x="7884368" y="4509120"/>
            <a:ext cx="1119182" cy="2249024"/>
          </a:xfrm>
          <a:prstGeom prst="rect">
            <a:avLst/>
          </a:prstGeom>
          <a:noFill/>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2"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descr="C:\Users\Hiro\Desktop\禁煙イラスト\タバコ怪物.png"/>
          <p:cNvPicPr>
            <a:picLocks noChangeAspect="1" noChangeArrowheads="1"/>
          </p:cNvPicPr>
          <p:nvPr/>
        </p:nvPicPr>
        <p:blipFill>
          <a:blip r:embed="rId3" cstate="screen"/>
          <a:srcRect/>
          <a:stretch>
            <a:fillRect/>
          </a:stretch>
        </p:blipFill>
        <p:spPr bwMode="auto">
          <a:xfrm>
            <a:off x="3131840" y="0"/>
            <a:ext cx="6012160" cy="6774562"/>
          </a:xfrm>
          <a:prstGeom prst="rect">
            <a:avLst/>
          </a:prstGeom>
          <a:noFill/>
        </p:spPr>
      </p:pic>
      <p:sp>
        <p:nvSpPr>
          <p:cNvPr id="2" name="タイトル 1"/>
          <p:cNvSpPr>
            <a:spLocks noGrp="1"/>
          </p:cNvSpPr>
          <p:nvPr>
            <p:ph type="ctrTitle"/>
          </p:nvPr>
        </p:nvSpPr>
        <p:spPr>
          <a:xfrm>
            <a:off x="323528" y="4191223"/>
            <a:ext cx="8640960" cy="1470025"/>
          </a:xfrm>
        </p:spPr>
        <p:txBody>
          <a:bodyPr>
            <a:noAutofit/>
          </a:bodyPr>
          <a:lstStyle/>
          <a:p>
            <a:pPr algn="l"/>
            <a:r>
              <a:rPr lang="ja-JP" altLang="en-US" sz="6600" b="1" cap="none" dirty="0">
                <a:ln w="12700">
                  <a:solidFill>
                    <a:schemeClr val="tx2">
                      <a:satMod val="155000"/>
                    </a:schemeClr>
                  </a:solidFill>
                  <a:prstDash val="solid"/>
                </a:ln>
                <a:solidFill>
                  <a:srgbClr val="FFC000"/>
                </a:solidFill>
                <a:effectLst>
                  <a:glow rad="63500">
                    <a:schemeClr val="accent1">
                      <a:satMod val="175000"/>
                      <a:alpha val="40000"/>
                    </a:schemeClr>
                  </a:glow>
                  <a:outerShdw blurRad="41275" dist="20320" dir="1800000" algn="tl" rotWithShape="0">
                    <a:srgbClr val="000000">
                      <a:alpha val="40000"/>
                    </a:srgbClr>
                  </a:outerShdw>
                </a:effectLst>
                <a:latin typeface="Yu Gothic Medium" panose="020B0500000000000000" pitchFamily="50" charset="-128"/>
                <a:ea typeface="Yu Gothic Medium" panose="020B0500000000000000" pitchFamily="50" charset="-128"/>
              </a:rPr>
              <a:t>タバコ</a:t>
            </a:r>
            <a:r>
              <a:rPr kumimoji="1" lang="ja-JP" altLang="en-US" sz="6600" b="1"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Yu Gothic Medium" panose="020B0500000000000000" pitchFamily="50" charset="-128"/>
                <a:ea typeface="Yu Gothic Medium" panose="020B0500000000000000" pitchFamily="50" charset="-128"/>
              </a:rPr>
              <a:t>ものしり</a:t>
            </a:r>
            <a:r>
              <a:rPr lang="ja-JP" altLang="en-US" sz="6600" b="1" cap="none" dirty="0">
                <a:ln w="12700">
                  <a:solidFill>
                    <a:schemeClr val="tx2">
                      <a:satMod val="155000"/>
                    </a:schemeClr>
                  </a:solidFill>
                  <a:prstDash val="solid"/>
                </a:ln>
                <a:solidFill>
                  <a:srgbClr val="FFC000"/>
                </a:solidFill>
                <a:effectLst>
                  <a:glow rad="101600">
                    <a:schemeClr val="accent1">
                      <a:satMod val="175000"/>
                      <a:alpha val="40000"/>
                    </a:schemeClr>
                  </a:glow>
                  <a:outerShdw blurRad="41275" dist="20320" dir="1800000" algn="tl" rotWithShape="0">
                    <a:srgbClr val="000000">
                      <a:alpha val="40000"/>
                    </a:srgbClr>
                  </a:outerShdw>
                </a:effectLst>
                <a:latin typeface="Yu Gothic Medium" panose="020B0500000000000000" pitchFamily="50" charset="-128"/>
                <a:ea typeface="Yu Gothic Medium" panose="020B0500000000000000" pitchFamily="50" charset="-128"/>
              </a:rPr>
              <a:t>クイズ</a:t>
            </a:r>
            <a:endParaRPr lang="ja-JP" altLang="en-US" sz="6600" b="1" cap="none" dirty="0">
              <a:ln w="17780" cmpd="sng">
                <a:solidFill>
                  <a:srgbClr val="FFFFFF"/>
                </a:solidFill>
                <a:prstDash val="solid"/>
                <a:miter lim="800000"/>
              </a:ln>
              <a:solidFill>
                <a:srgbClr val="FFC000"/>
              </a:solidFill>
              <a:effectLst>
                <a:glow rad="101600">
                  <a:schemeClr val="accent1">
                    <a:satMod val="175000"/>
                    <a:alpha val="40000"/>
                  </a:schemeClr>
                </a:glow>
                <a:outerShdw blurRad="41275" dist="20320" dir="1800000" algn="tl" rotWithShape="0">
                  <a:srgbClr val="000000">
                    <a:alpha val="40000"/>
                  </a:srgbClr>
                </a:outerShdw>
              </a:effectLst>
              <a:latin typeface="Yu Gothic Medium" panose="020B0500000000000000" pitchFamily="50" charset="-128"/>
              <a:ea typeface="Yu Gothic Medium" panose="020B0500000000000000" pitchFamily="50" charset="-128"/>
            </a:endParaRPr>
          </a:p>
        </p:txBody>
      </p:sp>
      <p:sp>
        <p:nvSpPr>
          <p:cNvPr id="6" name="スライド番号プレースホルダ 5"/>
          <p:cNvSpPr>
            <a:spLocks noGrp="1"/>
          </p:cNvSpPr>
          <p:nvPr>
            <p:ph type="sldNum" sz="quarter" idx="12"/>
          </p:nvPr>
        </p:nvSpPr>
        <p:spPr/>
        <p:txBody>
          <a:bodyPr/>
          <a:lstStyle/>
          <a:p>
            <a:fld id="{E5A78857-6C26-4D52-9A34-E6FC4A3C423B}" type="slidenum">
              <a:rPr kumimoji="1" lang="ja-JP" altLang="en-US" smtClean="0"/>
              <a:pPr/>
              <a:t>1</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mph" presetSubtype="0" fill="hold" grpId="0" nodeType="afterEffect">
                                  <p:stCondLst>
                                    <p:cond delay="0"/>
                                  </p:stCondLst>
                                  <p:iterate type="lt">
                                    <p:tmPct val="10000"/>
                                  </p:iterate>
                                  <p:childTnLst>
                                    <p:animMotion origin="layout" path="M 0.0 0.0 L 0.0 -0.07213" pathEditMode="relative" ptsTypes="">
                                      <p:cBhvr>
                                        <p:cTn id="12" dur="500" accel="50000" decel="50000" autoRev="1" fill="hold">
                                          <p:stCondLst>
                                            <p:cond delay="0"/>
                                          </p:stCondLst>
                                        </p:cTn>
                                        <p:tgtEl>
                                          <p:spTgt spid="2"/>
                                        </p:tgtEl>
                                        <p:attrNameLst>
                                          <p:attrName>ppt_x</p:attrName>
                                          <p:attrName>ppt_y</p:attrName>
                                        </p:attrNameLst>
                                      </p:cBhvr>
                                    </p:animMotion>
                                    <p:animRot by="1500000">
                                      <p:cBhvr>
                                        <p:cTn id="13" dur="250" fill="hold">
                                          <p:stCondLst>
                                            <p:cond delay="0"/>
                                          </p:stCondLst>
                                        </p:cTn>
                                        <p:tgtEl>
                                          <p:spTgt spid="2"/>
                                        </p:tgtEl>
                                        <p:attrNameLst>
                                          <p:attrName>r</p:attrName>
                                        </p:attrNameLst>
                                      </p:cBhvr>
                                    </p:animRot>
                                    <p:animRot by="-1500000">
                                      <p:cBhvr>
                                        <p:cTn id="14" dur="250" fill="hold">
                                          <p:stCondLst>
                                            <p:cond delay="250"/>
                                          </p:stCondLst>
                                        </p:cTn>
                                        <p:tgtEl>
                                          <p:spTgt spid="2"/>
                                        </p:tgtEl>
                                        <p:attrNameLst>
                                          <p:attrName>r</p:attrName>
                                        </p:attrNameLst>
                                      </p:cBhvr>
                                    </p:animRot>
                                    <p:animRot by="-1500000">
                                      <p:cBhvr>
                                        <p:cTn id="15" dur="250" fill="hold">
                                          <p:stCondLst>
                                            <p:cond delay="500"/>
                                          </p:stCondLst>
                                        </p:cTn>
                                        <p:tgtEl>
                                          <p:spTgt spid="2"/>
                                        </p:tgtEl>
                                        <p:attrNameLst>
                                          <p:attrName>r</p:attrName>
                                        </p:attrNameLst>
                                      </p:cBhvr>
                                    </p:animRot>
                                    <p:animRot by="1500000">
                                      <p:cBhvr>
                                        <p:cTn id="16"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S教科書体" pitchFamily="18" charset="-128"/>
                <a:ea typeface="HGS教科書体" pitchFamily="18" charset="-128"/>
              </a:rPr>
              <a:t>正解は</a:t>
            </a:r>
            <a:endParaRPr kumimoji="1" lang="ja-JP" altLang="en-US" dirty="0">
              <a:latin typeface="HGS教科書体" pitchFamily="18" charset="-128"/>
              <a:ea typeface="HGS教科書体" pitchFamily="18" charset="-128"/>
            </a:endParaRPr>
          </a:p>
        </p:txBody>
      </p:sp>
      <p:sp>
        <p:nvSpPr>
          <p:cNvPr id="3" name="コンテンツ プレースホルダ 2"/>
          <p:cNvSpPr>
            <a:spLocks noGrp="1"/>
          </p:cNvSpPr>
          <p:nvPr>
            <p:ph idx="1"/>
          </p:nvPr>
        </p:nvSpPr>
        <p:spPr/>
        <p:txBody>
          <a:bodyPr>
            <a:noAutofit/>
          </a:bodyPr>
          <a:lstStyle/>
          <a:p>
            <a:pPr algn="ctr"/>
            <a:r>
              <a:rPr lang="ja-JP" altLang="en-US" sz="2400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a:t>
            </a:r>
            <a:endParaRPr kumimoji="1" lang="ja-JP" altLang="en-US" sz="24000" dirty="0">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10</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S教科書体" pitchFamily="18" charset="-128"/>
                <a:ea typeface="HGS教科書体" pitchFamily="18" charset="-128"/>
              </a:rPr>
              <a:t>肺がんになる危険性</a:t>
            </a:r>
            <a:endParaRPr lang="ja-JP" altLang="en-US" b="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endParaRPr>
          </a:p>
        </p:txBody>
      </p:sp>
      <p:sp>
        <p:nvSpPr>
          <p:cNvPr id="15" name="コンテンツ プレースホルダ 14"/>
          <p:cNvSpPr>
            <a:spLocks noGrp="1"/>
          </p:cNvSpPr>
          <p:nvPr>
            <p:ph idx="1"/>
          </p:nvPr>
        </p:nvSpPr>
        <p:spPr/>
        <p:txBody>
          <a:bodyPr>
            <a:normAutofit/>
          </a:bodyPr>
          <a:lstStyle/>
          <a:p>
            <a:r>
              <a:rPr kumimoji="1" lang="ja-JP" altLang="en-US" sz="4400" b="1" dirty="0">
                <a:effectLst>
                  <a:outerShdw blurRad="38100" dist="38100" dir="2700000" algn="tl">
                    <a:srgbClr val="000000">
                      <a:alpha val="43137"/>
                    </a:srgbClr>
                  </a:outerShdw>
                </a:effectLst>
                <a:latin typeface="HGS教科書体" pitchFamily="18" charset="-128"/>
                <a:ea typeface="HGS教科書体" pitchFamily="18" charset="-128"/>
              </a:rPr>
              <a:t>中学生でタバコを</a:t>
            </a:r>
            <a:r>
              <a:rPr kumimoji="1" lang="en-US" altLang="ja-JP" sz="4400" b="1" dirty="0">
                <a:effectLst>
                  <a:outerShdw blurRad="38100" dist="38100" dir="2700000" algn="tl">
                    <a:srgbClr val="000000">
                      <a:alpha val="43137"/>
                    </a:srgbClr>
                  </a:outerShdw>
                </a:effectLst>
                <a:latin typeface="HGS教科書体" pitchFamily="18" charset="-128"/>
                <a:ea typeface="HGS教科書体" pitchFamily="18" charset="-128"/>
              </a:rPr>
              <a:t>1</a:t>
            </a:r>
            <a:r>
              <a:rPr kumimoji="1" lang="ja-JP" altLang="en-US" sz="4400" b="1" dirty="0">
                <a:effectLst>
                  <a:outerShdw blurRad="38100" dist="38100" dir="2700000" algn="tl">
                    <a:srgbClr val="000000">
                      <a:alpha val="43137"/>
                    </a:srgbClr>
                  </a:outerShdw>
                </a:effectLst>
                <a:latin typeface="HGS教科書体" pitchFamily="18" charset="-128"/>
                <a:ea typeface="HGS教科書体" pitchFamily="18" charset="-128"/>
              </a:rPr>
              <a:t>日</a:t>
            </a:r>
            <a:r>
              <a:rPr kumimoji="1" lang="en-US" altLang="ja-JP" sz="4400" b="1" dirty="0">
                <a:effectLst>
                  <a:outerShdw blurRad="38100" dist="38100" dir="2700000" algn="tl">
                    <a:srgbClr val="000000">
                      <a:alpha val="43137"/>
                    </a:srgbClr>
                  </a:outerShdw>
                </a:effectLst>
                <a:latin typeface="HGS教科書体" pitchFamily="18" charset="-128"/>
                <a:ea typeface="HGS教科書体" pitchFamily="18" charset="-128"/>
              </a:rPr>
              <a:t>3-4</a:t>
            </a:r>
            <a:r>
              <a:rPr kumimoji="1" lang="ja-JP" altLang="en-US" sz="4400" b="1" dirty="0">
                <a:effectLst>
                  <a:outerShdw blurRad="38100" dist="38100" dir="2700000" algn="tl">
                    <a:srgbClr val="000000">
                      <a:alpha val="43137"/>
                    </a:srgbClr>
                  </a:outerShdw>
                </a:effectLst>
                <a:latin typeface="HGS教科書体" pitchFamily="18" charset="-128"/>
                <a:ea typeface="HGS教科書体" pitchFamily="18" charset="-128"/>
              </a:rPr>
              <a:t>本吸うのは大人が</a:t>
            </a:r>
            <a:r>
              <a:rPr kumimoji="1" lang="en-US" altLang="ja-JP" sz="4400" b="1" dirty="0">
                <a:effectLst>
                  <a:outerShdw blurRad="38100" dist="38100" dir="2700000" algn="tl">
                    <a:srgbClr val="000000">
                      <a:alpha val="43137"/>
                    </a:srgbClr>
                  </a:outerShdw>
                </a:effectLst>
                <a:latin typeface="HGS教科書体" pitchFamily="18" charset="-128"/>
                <a:ea typeface="HGS教科書体" pitchFamily="18" charset="-128"/>
              </a:rPr>
              <a:t>30</a:t>
            </a:r>
            <a:r>
              <a:rPr kumimoji="1" lang="ja-JP" altLang="en-US" sz="4400" b="1" dirty="0">
                <a:effectLst>
                  <a:outerShdw blurRad="38100" dist="38100" dir="2700000" algn="tl">
                    <a:srgbClr val="000000">
                      <a:alpha val="43137"/>
                    </a:srgbClr>
                  </a:outerShdw>
                </a:effectLst>
                <a:latin typeface="HGS教科書体" pitchFamily="18" charset="-128"/>
                <a:ea typeface="HGS教科書体" pitchFamily="18" charset="-128"/>
              </a:rPr>
              <a:t>本吸うのと同じ</a:t>
            </a:r>
          </a:p>
        </p:txBody>
      </p:sp>
      <p:pic>
        <p:nvPicPr>
          <p:cNvPr id="5123" name="Picture 3" descr="C:\Users\Hiro\Desktop\禁煙イラスト\こどもから吸うと.jpg"/>
          <p:cNvPicPr>
            <a:picLocks noChangeAspect="1" noChangeArrowheads="1"/>
          </p:cNvPicPr>
          <p:nvPr/>
        </p:nvPicPr>
        <p:blipFill>
          <a:blip r:embed="rId3" cstate="screen"/>
          <a:srcRect/>
          <a:stretch>
            <a:fillRect/>
          </a:stretch>
        </p:blipFill>
        <p:spPr bwMode="auto">
          <a:xfrm>
            <a:off x="2269259" y="3067487"/>
            <a:ext cx="4895029" cy="3673881"/>
          </a:xfrm>
          <a:prstGeom prst="rect">
            <a:avLst/>
          </a:prstGeom>
          <a:ln>
            <a:solidFill>
              <a:schemeClr val="accent6"/>
            </a:solidFill>
          </a:ln>
          <a:effectLst>
            <a:outerShdw blurRad="190500" algn="tl" rotWithShape="0">
              <a:srgbClr val="000000">
                <a:alpha val="70000"/>
              </a:srgbClr>
            </a:outerShdw>
          </a:effectLst>
        </p:spPr>
        <p:style>
          <a:lnRef idx="2">
            <a:schemeClr val="accent6"/>
          </a:lnRef>
          <a:fillRef idx="1">
            <a:schemeClr val="lt1"/>
          </a:fillRef>
          <a:effectRef idx="0">
            <a:schemeClr val="accent6"/>
          </a:effectRef>
          <a:fontRef idx="minor">
            <a:schemeClr val="dk1"/>
          </a:fontRef>
        </p:style>
      </p:pic>
      <p:sp>
        <p:nvSpPr>
          <p:cNvPr id="16" name="スライド番号プレースホルダ 15"/>
          <p:cNvSpPr>
            <a:spLocks noGrp="1"/>
          </p:cNvSpPr>
          <p:nvPr>
            <p:ph type="sldNum" sz="quarter" idx="12"/>
          </p:nvPr>
        </p:nvSpPr>
        <p:spPr/>
        <p:txBody>
          <a:bodyPr/>
          <a:lstStyle/>
          <a:p>
            <a:fld id="{E5A78857-6C26-4D52-9A34-E6FC4A3C423B}" type="slidenum">
              <a:rPr kumimoji="1" lang="ja-JP" altLang="en-US" smtClean="0"/>
              <a:pPr/>
              <a:t>11</a:t>
            </a:fld>
            <a:endParaRPr kumimoji="1" lang="ja-JP" altLang="en-US"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8000"/>
                                  </p:iterate>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slide(fromBottom)">
                                      <p:cBhvr>
                                        <p:cTn id="11" dur="500"/>
                                        <p:tgtEl>
                                          <p:spTgt spid="15">
                                            <p:txEl>
                                              <p:pRg st="0" end="0"/>
                                            </p:txEl>
                                          </p:spTgt>
                                        </p:tgtEl>
                                      </p:cBhvr>
                                    </p:animEffect>
                                  </p:childTnLst>
                                </p:cTn>
                              </p:par>
                            </p:childTnLst>
                          </p:cTn>
                        </p:par>
                        <p:par>
                          <p:cTn id="12" fill="hold">
                            <p:stCondLst>
                              <p:cond delay="2660"/>
                            </p:stCondLst>
                            <p:childTnLst>
                              <p:par>
                                <p:cTn id="13" presetID="22" presetClass="entr" presetSubtype="8" fill="hold" nodeType="after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wipe(left)">
                                      <p:cBhvr>
                                        <p:cTn id="15"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marL="742950" indent="-742950"/>
            <a:r>
              <a:rPr kumimoji="1" lang="ja-JP" altLang="en-US" dirty="0">
                <a:latin typeface="HGS教科書体" pitchFamily="18" charset="-128"/>
                <a:ea typeface="HGS教科書体" pitchFamily="18" charset="-128"/>
              </a:rPr>
              <a:t>第</a:t>
            </a:r>
            <a:r>
              <a:rPr kumimoji="1" lang="en-US" altLang="ja-JP" dirty="0">
                <a:latin typeface="HGS教科書体" pitchFamily="18" charset="-128"/>
                <a:ea typeface="HGS教科書体" pitchFamily="18" charset="-128"/>
              </a:rPr>
              <a:t>4</a:t>
            </a:r>
            <a:r>
              <a:rPr kumimoji="1" lang="ja-JP" altLang="en-US" dirty="0">
                <a:latin typeface="HGS教科書体" pitchFamily="18" charset="-128"/>
                <a:ea typeface="HGS教科書体" pitchFamily="18" charset="-128"/>
              </a:rPr>
              <a:t>問</a:t>
            </a:r>
          </a:p>
        </p:txBody>
      </p:sp>
      <p:sp>
        <p:nvSpPr>
          <p:cNvPr id="3" name="コンテンツ プレースホルダ 2"/>
          <p:cNvSpPr>
            <a:spLocks noGrp="1"/>
          </p:cNvSpPr>
          <p:nvPr>
            <p:ph idx="1"/>
          </p:nvPr>
        </p:nvSpPr>
        <p:spPr/>
        <p:txBody>
          <a:bodyPr>
            <a:noAutofit/>
          </a:bodyPr>
          <a:lstStyle/>
          <a:p>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家族にタバコを吸う人がいて、その煙を吸っている子供はテストの点数が下がる</a:t>
            </a: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	</a:t>
            </a:r>
            <a:endParaRPr lang="en-US" altLang="ja-JP" b="1" dirty="0">
              <a:effectLst>
                <a:outerShdw blurRad="38100" dist="38100" dir="2700000" algn="tl">
                  <a:srgbClr val="000000">
                    <a:alpha val="43137"/>
                  </a:srgbClr>
                </a:outerShdw>
              </a:effectLst>
              <a:latin typeface="HGS教科書体" pitchFamily="18" charset="-128"/>
              <a:ea typeface="HGS教科書体" pitchFamily="18" charset="-128"/>
            </a:endParaRPr>
          </a:p>
          <a:p>
            <a:pPr algn="ct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 ただしい</a:t>
            </a:r>
            <a:endParaRPr lang="en-US" altLang="ja-JP" b="1" dirty="0">
              <a:effectLst>
                <a:outerShdw blurRad="38100" dist="38100" dir="2700000" algn="tl">
                  <a:srgbClr val="000000">
                    <a:alpha val="43137"/>
                  </a:srgbClr>
                </a:outerShdw>
              </a:effectLst>
              <a:latin typeface="HGS教科書体" pitchFamily="18" charset="-128"/>
              <a:ea typeface="HGS教科書体" pitchFamily="18" charset="-128"/>
            </a:endParaRPr>
          </a:p>
          <a:p>
            <a:pPr algn="ctr"/>
            <a:r>
              <a:rPr lang="en-US" altLang="ja-JP"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まちがい</a:t>
            </a:r>
            <a:endParaRPr lang="en-US" altLang="ja-JP" b="1" dirty="0">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12</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8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480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1000"/>
                                        <p:tgtEl>
                                          <p:spTgt spid="3">
                                            <p:txEl>
                                              <p:pRg st="1" end="1"/>
                                            </p:txEl>
                                          </p:spTgt>
                                        </p:tgtEl>
                                      </p:cBhvr>
                                    </p:animEffect>
                                  </p:childTnLst>
                                </p:cTn>
                              </p:par>
                            </p:childTnLst>
                          </p:cTn>
                        </p:par>
                        <p:par>
                          <p:cTn id="16" fill="hold">
                            <p:stCondLst>
                              <p:cond delay="5800"/>
                            </p:stCondLst>
                            <p:childTnLst>
                              <p:par>
                                <p:cTn id="17" presetID="1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S教科書体" pitchFamily="18" charset="-128"/>
                <a:ea typeface="HGS教科書体" pitchFamily="18" charset="-128"/>
              </a:rPr>
              <a:t>正解は</a:t>
            </a:r>
            <a:endParaRPr kumimoji="1" lang="ja-JP" altLang="en-US" dirty="0">
              <a:latin typeface="HGS教科書体" pitchFamily="18" charset="-128"/>
              <a:ea typeface="HGS教科書体" pitchFamily="18" charset="-128"/>
            </a:endParaRPr>
          </a:p>
        </p:txBody>
      </p:sp>
      <p:sp>
        <p:nvSpPr>
          <p:cNvPr id="3" name="コンテンツ プレースホルダ 2"/>
          <p:cNvSpPr>
            <a:spLocks noGrp="1"/>
          </p:cNvSpPr>
          <p:nvPr>
            <p:ph idx="1"/>
          </p:nvPr>
        </p:nvSpPr>
        <p:spPr/>
        <p:txBody>
          <a:bodyPr>
            <a:noAutofit/>
          </a:bodyPr>
          <a:lstStyle/>
          <a:p>
            <a:pPr algn="ctr"/>
            <a:r>
              <a:rPr lang="ja-JP" altLang="en-US" sz="2400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a:t>
            </a:r>
            <a:endParaRPr kumimoji="1" lang="ja-JP" altLang="en-US" sz="24000" dirty="0">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13</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6700" dirty="0">
                <a:latin typeface="HGS教科書体" pitchFamily="18" charset="-128"/>
                <a:ea typeface="HGS教科書体" pitchFamily="18" charset="-128"/>
              </a:rPr>
              <a:t>タバコの煙を吸うと</a:t>
            </a:r>
            <a:r>
              <a:rPr lang="en-US" altLang="ja-JP" sz="7200" b="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 </a:t>
            </a:r>
            <a:endParaRPr lang="ja-JP" altLang="en-US" sz="7200" b="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endParaRPr>
          </a:p>
        </p:txBody>
      </p:sp>
      <p:sp>
        <p:nvSpPr>
          <p:cNvPr id="15" name="コンテンツ プレースホルダ 14"/>
          <p:cNvSpPr>
            <a:spLocks noGrp="1"/>
          </p:cNvSpPr>
          <p:nvPr>
            <p:ph idx="1"/>
          </p:nvPr>
        </p:nvSpPr>
        <p:spPr>
          <a:xfrm>
            <a:off x="457200" y="1556792"/>
            <a:ext cx="8229600" cy="4525963"/>
          </a:xfrm>
        </p:spPr>
        <p:txBody>
          <a:bodyPr>
            <a:normAutofit/>
          </a:bodyPr>
          <a:lstStyle/>
          <a:p>
            <a:r>
              <a:rPr kumimoji="1" lang="ja-JP" altLang="en-US" sz="3600" b="1" dirty="0">
                <a:effectLst>
                  <a:outerShdw blurRad="38100" dist="38100" dir="2700000" algn="tl">
                    <a:srgbClr val="000000">
                      <a:alpha val="43137"/>
                    </a:srgbClr>
                  </a:outerShdw>
                </a:effectLst>
                <a:latin typeface="HGS教科書体" pitchFamily="18" charset="-128"/>
                <a:ea typeface="HGS教科書体" pitchFamily="18" charset="-128"/>
              </a:rPr>
              <a:t>タバコの煙を吸っているとテストの点数が下がる</a:t>
            </a:r>
          </a:p>
        </p:txBody>
      </p:sp>
      <p:pic>
        <p:nvPicPr>
          <p:cNvPr id="9218" name="Picture 2" descr="C:\Users\Hiro\Documents\My Documents\禁煙\禁煙フォーラム\2012\110526世界禁煙デー秋田フォーラム2012パネル2.jpg"/>
          <p:cNvPicPr>
            <a:picLocks noChangeAspect="1" noChangeArrowheads="1"/>
          </p:cNvPicPr>
          <p:nvPr/>
        </p:nvPicPr>
        <p:blipFill>
          <a:blip r:embed="rId3" cstate="screen"/>
          <a:srcRect/>
          <a:stretch>
            <a:fillRect/>
          </a:stretch>
        </p:blipFill>
        <p:spPr bwMode="auto">
          <a:xfrm>
            <a:off x="1719474" y="2780929"/>
            <a:ext cx="5741564" cy="3703590"/>
          </a:xfrm>
          <a:prstGeom prst="rect">
            <a:avLst/>
          </a:prstGeom>
          <a:ln>
            <a:solidFill>
              <a:schemeClr val="accent6"/>
            </a:solidFill>
          </a:ln>
          <a:effectLst>
            <a:outerShdw blurRad="190500" algn="tl" rotWithShape="0">
              <a:srgbClr val="000000">
                <a:alpha val="70000"/>
              </a:srgbClr>
            </a:outerShdw>
          </a:effectLst>
        </p:spPr>
        <p:style>
          <a:lnRef idx="2">
            <a:schemeClr val="accent6"/>
          </a:lnRef>
          <a:fillRef idx="1001">
            <a:schemeClr val="lt1"/>
          </a:fillRef>
          <a:effectRef idx="0">
            <a:schemeClr val="accent6"/>
          </a:effectRef>
          <a:fontRef idx="minor">
            <a:schemeClr val="dk1"/>
          </a:fontRef>
        </p:style>
      </p:pic>
      <p:sp>
        <p:nvSpPr>
          <p:cNvPr id="6" name="スライド番号プレースホルダ 5"/>
          <p:cNvSpPr>
            <a:spLocks noGrp="1"/>
          </p:cNvSpPr>
          <p:nvPr>
            <p:ph type="sldNum" sz="quarter" idx="12"/>
          </p:nvPr>
        </p:nvSpPr>
        <p:spPr/>
        <p:txBody>
          <a:bodyPr/>
          <a:lstStyle/>
          <a:p>
            <a:fld id="{E5A78857-6C26-4D52-9A34-E6FC4A3C423B}" type="slidenum">
              <a:rPr kumimoji="1" lang="ja-JP" altLang="en-US" smtClean="0"/>
              <a:pPr/>
              <a:t>14</a:t>
            </a:fld>
            <a:endParaRPr kumimoji="1" lang="ja-JP" altLang="en-US" dirty="0"/>
          </a:p>
        </p:txBody>
      </p:sp>
      <p:sp>
        <p:nvSpPr>
          <p:cNvPr id="7" name="正方形/長方形 6"/>
          <p:cNvSpPr/>
          <p:nvPr/>
        </p:nvSpPr>
        <p:spPr>
          <a:xfrm>
            <a:off x="0" y="6557243"/>
            <a:ext cx="7452320" cy="338554"/>
          </a:xfrm>
          <a:prstGeom prst="rect">
            <a:avLst/>
          </a:prstGeom>
        </p:spPr>
        <p:txBody>
          <a:bodyPr wrap="square">
            <a:spAutoFit/>
          </a:bodyPr>
          <a:lstStyle/>
          <a:p>
            <a:r>
              <a:rPr lang="en-US" altLang="ja-JP" sz="1600" dirty="0" err="1">
                <a:latin typeface="HGS教科書体" pitchFamily="18" charset="-128"/>
                <a:ea typeface="HGS教科書体" pitchFamily="18" charset="-128"/>
                <a:cs typeface="メイリオ" pitchFamily="50" charset="-128"/>
              </a:rPr>
              <a:t>Yolton</a:t>
            </a:r>
            <a:r>
              <a:rPr lang="en-US" altLang="ja-JP" sz="1600" dirty="0">
                <a:latin typeface="HGS教科書体" pitchFamily="18" charset="-128"/>
                <a:ea typeface="HGS教科書体" pitchFamily="18" charset="-128"/>
                <a:cs typeface="メイリオ" pitchFamily="50" charset="-128"/>
              </a:rPr>
              <a:t>, K. et al. : Environ Health </a:t>
            </a:r>
            <a:r>
              <a:rPr lang="en-US" altLang="ja-JP" sz="1600" dirty="0" err="1">
                <a:latin typeface="HGS教科書体" pitchFamily="18" charset="-128"/>
                <a:ea typeface="HGS教科書体" pitchFamily="18" charset="-128"/>
                <a:cs typeface="メイリオ" pitchFamily="50" charset="-128"/>
              </a:rPr>
              <a:t>Perspect</a:t>
            </a:r>
            <a:r>
              <a:rPr lang="en-US" altLang="ja-JP" sz="1600" dirty="0">
                <a:latin typeface="HGS教科書体" pitchFamily="18" charset="-128"/>
                <a:ea typeface="HGS教科書体" pitchFamily="18" charset="-128"/>
                <a:cs typeface="メイリオ" pitchFamily="50" charset="-128"/>
              </a:rPr>
              <a:t> 113: 98-103,2005 </a:t>
            </a:r>
            <a:r>
              <a:rPr lang="ja-JP" altLang="en-US" sz="1600" dirty="0">
                <a:latin typeface="HGS教科書体" pitchFamily="18" charset="-128"/>
                <a:ea typeface="HGS教科書体" pitchFamily="18" charset="-128"/>
                <a:cs typeface="メイリオ" pitchFamily="50" charset="-128"/>
              </a:rPr>
              <a:t>より改変</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8000"/>
                                  </p:iterate>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slide(fromBottom)">
                                      <p:cBhvr>
                                        <p:cTn id="11" dur="500"/>
                                        <p:tgtEl>
                                          <p:spTgt spid="15">
                                            <p:txEl>
                                              <p:pRg st="0" end="0"/>
                                            </p:txEl>
                                          </p:spTgt>
                                        </p:tgtEl>
                                      </p:cBhvr>
                                    </p:animEffect>
                                  </p:childTnLst>
                                </p:cTn>
                              </p:par>
                            </p:childTnLst>
                          </p:cTn>
                        </p:par>
                        <p:par>
                          <p:cTn id="12" fill="hold">
                            <p:stCondLst>
                              <p:cond delay="2340"/>
                            </p:stCondLst>
                            <p:childTnLst>
                              <p:par>
                                <p:cTn id="13" presetID="22" presetClass="entr" presetSubtype="8"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ipe(left)">
                                      <p:cBhvr>
                                        <p:cTn id="15" dur="1000"/>
                                        <p:tgtEl>
                                          <p:spTgt spid="9218"/>
                                        </p:tgtEl>
                                      </p:cBhvr>
                                    </p:animEffect>
                                  </p:childTnLst>
                                </p:cTn>
                              </p:par>
                            </p:childTnLst>
                          </p:cTn>
                        </p:par>
                        <p:par>
                          <p:cTn id="16" fill="hold">
                            <p:stCondLst>
                              <p:cond delay="334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5"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HGS教科書体" pitchFamily="18" charset="-128"/>
                <a:ea typeface="HGS教科書体" pitchFamily="18" charset="-128"/>
              </a:rPr>
              <a:t>第</a:t>
            </a:r>
            <a:r>
              <a:rPr kumimoji="1" lang="en-US" altLang="ja-JP" dirty="0">
                <a:latin typeface="HGS教科書体" pitchFamily="18" charset="-128"/>
                <a:ea typeface="HGS教科書体" pitchFamily="18" charset="-128"/>
              </a:rPr>
              <a:t>5</a:t>
            </a:r>
            <a:r>
              <a:rPr kumimoji="1" lang="ja-JP" altLang="en-US" dirty="0">
                <a:latin typeface="HGS教科書体" pitchFamily="18" charset="-128"/>
                <a:ea typeface="HGS教科書体" pitchFamily="18" charset="-128"/>
              </a:rPr>
              <a:t>問</a:t>
            </a:r>
          </a:p>
        </p:txBody>
      </p:sp>
      <p:sp>
        <p:nvSpPr>
          <p:cNvPr id="3" name="コンテンツ プレースホルダ 2"/>
          <p:cNvSpPr>
            <a:spLocks noGrp="1"/>
          </p:cNvSpPr>
          <p:nvPr>
            <p:ph idx="1"/>
          </p:nvPr>
        </p:nvSpPr>
        <p:spPr/>
        <p:txBody>
          <a:bodyPr>
            <a:normAutofit fontScale="92500" lnSpcReduction="20000"/>
          </a:bodyPr>
          <a:lstStyle/>
          <a:p>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お父さんがタバコを吸っているとタバコを吸わないお母さんが肺がんになりやすくなる</a:t>
            </a:r>
            <a:endParaRPr lang="en-US" altLang="ja-JP" b="1" dirty="0">
              <a:effectLst>
                <a:outerShdw blurRad="38100" dist="38100" dir="2700000" algn="tl">
                  <a:srgbClr val="000000">
                    <a:alpha val="43137"/>
                  </a:srgbClr>
                </a:outerShdw>
              </a:effectLst>
              <a:latin typeface="HGS教科書体" pitchFamily="18" charset="-128"/>
              <a:ea typeface="HGS教科書体" pitchFamily="18" charset="-128"/>
            </a:endParaRPr>
          </a:p>
          <a:p>
            <a:pPr algn="ctr">
              <a:spcBef>
                <a:spcPts val="2400"/>
              </a:spcBef>
            </a:pP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 ただしい</a:t>
            </a:r>
            <a:endParaRPr lang="en-US" altLang="ja-JP" b="1" dirty="0">
              <a:effectLst>
                <a:outerShdw blurRad="38100" dist="38100" dir="2700000" algn="tl">
                  <a:srgbClr val="000000">
                    <a:alpha val="43137"/>
                  </a:srgbClr>
                </a:outerShdw>
              </a:effectLst>
              <a:latin typeface="HGS教科書体" pitchFamily="18" charset="-128"/>
              <a:ea typeface="HGS教科書体" pitchFamily="18" charset="-128"/>
            </a:endParaRPr>
          </a:p>
          <a:p>
            <a:pPr algn="ctr"/>
            <a:r>
              <a:rPr lang="en-US" altLang="ja-JP"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まちがい</a:t>
            </a:r>
            <a:endParaRPr lang="en-US" altLang="ja-JP" b="1" dirty="0">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15</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8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504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1000"/>
                                        <p:tgtEl>
                                          <p:spTgt spid="3">
                                            <p:txEl>
                                              <p:pRg st="1" end="1"/>
                                            </p:txEl>
                                          </p:spTgt>
                                        </p:tgtEl>
                                      </p:cBhvr>
                                    </p:animEffect>
                                  </p:childTnLst>
                                </p:cTn>
                              </p:par>
                            </p:childTnLst>
                          </p:cTn>
                        </p:par>
                        <p:par>
                          <p:cTn id="16" fill="hold">
                            <p:stCondLst>
                              <p:cond delay="6040"/>
                            </p:stCondLst>
                            <p:childTnLst>
                              <p:par>
                                <p:cTn id="17" presetID="1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S教科書体" pitchFamily="18" charset="-128"/>
                <a:ea typeface="HGS教科書体" pitchFamily="18" charset="-128"/>
              </a:rPr>
              <a:t>正解は</a:t>
            </a:r>
            <a:endParaRPr kumimoji="1" lang="ja-JP" altLang="en-US" dirty="0">
              <a:latin typeface="HGS教科書体" pitchFamily="18" charset="-128"/>
              <a:ea typeface="HGS教科書体" pitchFamily="18" charset="-128"/>
            </a:endParaRPr>
          </a:p>
        </p:txBody>
      </p:sp>
      <p:sp>
        <p:nvSpPr>
          <p:cNvPr id="3" name="コンテンツ プレースホルダ 2"/>
          <p:cNvSpPr>
            <a:spLocks noGrp="1"/>
          </p:cNvSpPr>
          <p:nvPr>
            <p:ph idx="1"/>
          </p:nvPr>
        </p:nvSpPr>
        <p:spPr/>
        <p:txBody>
          <a:bodyPr>
            <a:noAutofit/>
          </a:bodyPr>
          <a:lstStyle/>
          <a:p>
            <a:pPr algn="ctr"/>
            <a:r>
              <a:rPr lang="ja-JP" altLang="en-US" sz="2400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a:t>
            </a:r>
            <a:endParaRPr kumimoji="1" lang="ja-JP" altLang="en-US" sz="24000" dirty="0">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16</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b="0" dirty="0">
                <a:latin typeface="HGS教科書体" pitchFamily="18" charset="-128"/>
                <a:ea typeface="HGS教科書体" pitchFamily="18" charset="-128"/>
              </a:rPr>
              <a:t>他人のタバコの煙でも</a:t>
            </a:r>
            <a:r>
              <a:rPr lang="en-US" altLang="ja-JP" b="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 </a:t>
            </a:r>
            <a:endParaRPr lang="ja-JP" altLang="en-US" b="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endParaRPr>
          </a:p>
        </p:txBody>
      </p:sp>
      <p:sp>
        <p:nvSpPr>
          <p:cNvPr id="8" name="コンテンツ プレースホルダ 7"/>
          <p:cNvSpPr>
            <a:spLocks noGrp="1"/>
          </p:cNvSpPr>
          <p:nvPr>
            <p:ph idx="1"/>
          </p:nvPr>
        </p:nvSpPr>
        <p:spPr/>
        <p:txBody>
          <a:bodyPr>
            <a:normAutofit/>
          </a:bodyPr>
          <a:lstStyle/>
          <a:p>
            <a:r>
              <a:rPr kumimoji="1" lang="ja-JP" altLang="en-US" sz="4400" b="1" dirty="0">
                <a:effectLst>
                  <a:outerShdw blurRad="38100" dist="38100" dir="2700000" algn="tl">
                    <a:srgbClr val="000000">
                      <a:alpha val="43137"/>
                    </a:srgbClr>
                  </a:outerShdw>
                </a:effectLst>
                <a:latin typeface="HGS教科書体" pitchFamily="18" charset="-128"/>
                <a:ea typeface="HGS教科書体" pitchFamily="18" charset="-128"/>
              </a:rPr>
              <a:t>自分は吸わなくとも他人のタバコの煙で病気になってしまう</a:t>
            </a: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17</a:t>
            </a:fld>
            <a:endParaRPr kumimoji="1" lang="ja-JP" altLang="en-US" dirty="0"/>
          </a:p>
        </p:txBody>
      </p:sp>
      <p:pic>
        <p:nvPicPr>
          <p:cNvPr id="8195" name="Picture 3" descr="C:\Users\Hiro\Documents\My Documents\禁煙\画像\妻の受動喫煙_ノバルティス.jpg"/>
          <p:cNvPicPr>
            <a:picLocks noChangeAspect="1" noChangeArrowheads="1"/>
          </p:cNvPicPr>
          <p:nvPr/>
        </p:nvPicPr>
        <p:blipFill>
          <a:blip r:embed="rId3" cstate="screen"/>
          <a:srcRect/>
          <a:stretch>
            <a:fillRect/>
          </a:stretch>
        </p:blipFill>
        <p:spPr bwMode="auto">
          <a:xfrm>
            <a:off x="1547664" y="3190944"/>
            <a:ext cx="6048672" cy="340640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8000"/>
                                  </p:iterate>
                                  <p:childTnLst>
                                    <p:set>
                                      <p:cBhvr>
                                        <p:cTn id="10" dur="1" fill="hold">
                                          <p:stCondLst>
                                            <p:cond delay="0"/>
                                          </p:stCondLst>
                                        </p:cTn>
                                        <p:tgtEl>
                                          <p:spTgt spid="8">
                                            <p:txEl>
                                              <p:pRg st="0" end="0"/>
                                            </p:txEl>
                                          </p:spTgt>
                                        </p:tgtEl>
                                        <p:attrNameLst>
                                          <p:attrName>style.visibility</p:attrName>
                                        </p:attrNameLst>
                                      </p:cBhvr>
                                      <p:to>
                                        <p:strVal val="visible"/>
                                      </p:to>
                                    </p:set>
                                    <p:animEffect transition="in" filter="slide(fromBottom)">
                                      <p:cBhvr>
                                        <p:cTn id="11" dur="500"/>
                                        <p:tgtEl>
                                          <p:spTgt spid="8">
                                            <p:txEl>
                                              <p:pRg st="0" end="0"/>
                                            </p:txEl>
                                          </p:spTgt>
                                        </p:tgtEl>
                                      </p:cBhvr>
                                    </p:animEffect>
                                  </p:childTnLst>
                                </p:cTn>
                              </p:par>
                            </p:childTnLst>
                          </p:cTn>
                        </p:par>
                        <p:par>
                          <p:cTn id="12" fill="hold">
                            <p:stCondLst>
                              <p:cond delay="2540"/>
                            </p:stCondLst>
                            <p:childTnLst>
                              <p:par>
                                <p:cTn id="13" presetID="22" presetClass="entr" presetSubtype="8" fill="hold" nodeType="after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wipe(left)">
                                      <p:cBhvr>
                                        <p:cTn id="15"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80728"/>
            <a:ext cx="7772400" cy="2619723"/>
          </a:xfrm>
        </p:spPr>
        <p:txBody>
          <a:bodyPr>
            <a:noAutofit/>
          </a:bodyPr>
          <a:lstStyle/>
          <a:p>
            <a:pPr algn="just"/>
            <a:r>
              <a:rPr lang="ja-JP" altLang="en-US" sz="5400" b="1" dirty="0">
                <a:effectLst>
                  <a:outerShdw blurRad="38100" dist="38100" dir="2700000" algn="tl">
                    <a:srgbClr val="000000">
                      <a:alpha val="43137"/>
                    </a:srgbClr>
                  </a:outerShdw>
                </a:effectLst>
                <a:latin typeface="HGS教科書体" pitchFamily="18" charset="-128"/>
                <a:ea typeface="HGS教科書体" pitchFamily="18" charset="-128"/>
                <a:cs typeface="+mn-cs"/>
              </a:rPr>
              <a:t>次の質問について正しい答えを選びなさい。</a:t>
            </a:r>
          </a:p>
        </p:txBody>
      </p:sp>
      <p:sp>
        <p:nvSpPr>
          <p:cNvPr id="4" name="サブタイトル 3"/>
          <p:cNvSpPr>
            <a:spLocks noGrp="1"/>
          </p:cNvSpPr>
          <p:nvPr>
            <p:ph type="subTitle" idx="1"/>
          </p:nvPr>
        </p:nvSpPr>
        <p:spPr>
          <a:xfrm>
            <a:off x="1187624" y="4246240"/>
            <a:ext cx="6768752" cy="982960"/>
          </a:xfrm>
        </p:spPr>
        <p:style>
          <a:lnRef idx="0">
            <a:schemeClr val="accent6"/>
          </a:lnRef>
          <a:fillRef idx="3">
            <a:schemeClr val="accent6"/>
          </a:fillRef>
          <a:effectRef idx="3">
            <a:schemeClr val="accent6"/>
          </a:effectRef>
          <a:fontRef idx="minor">
            <a:schemeClr val="lt1"/>
          </a:fontRef>
        </p:style>
        <p:txBody>
          <a:bodyPr>
            <a:normAutofit fontScale="92500"/>
          </a:bodyPr>
          <a:lstStyle/>
          <a:p>
            <a:pPr algn="ctr"/>
            <a:r>
              <a:rPr lang="ja-JP" altLang="en-US" sz="4800" b="0"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では、次の問題スタート</a:t>
            </a:r>
            <a:endParaRPr kumimoji="1" lang="ja-JP" altLang="en-US" sz="4800" b="0"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5" name="スライド番号プレースホルダ 4"/>
          <p:cNvSpPr>
            <a:spLocks noGrp="1"/>
          </p:cNvSpPr>
          <p:nvPr>
            <p:ph type="sldNum" sz="quarter" idx="12"/>
          </p:nvPr>
        </p:nvSpPr>
        <p:spPr/>
        <p:txBody>
          <a:bodyPr/>
          <a:lstStyle/>
          <a:p>
            <a:fld id="{E5A78857-6C26-4D52-9A34-E6FC4A3C423B}" type="slidenum">
              <a:rPr kumimoji="1" lang="ja-JP" altLang="en-US" smtClean="0"/>
              <a:pPr/>
              <a:t>18</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8000"/>
                                  </p:iterate>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1260"/>
                            </p:stCondLst>
                            <p:childTnLst>
                              <p:par>
                                <p:cTn id="9" presetID="23" presetClass="entr" presetSubtype="16"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p:cTn id="11" dur="500" fill="hold"/>
                                        <p:tgtEl>
                                          <p:spTgt spid="4">
                                            <p:bg/>
                                          </p:spTgt>
                                        </p:tgtEl>
                                        <p:attrNameLst>
                                          <p:attrName>ppt_w</p:attrName>
                                        </p:attrNameLst>
                                      </p:cBhvr>
                                      <p:tavLst>
                                        <p:tav tm="0">
                                          <p:val>
                                            <p:fltVal val="0"/>
                                          </p:val>
                                        </p:tav>
                                        <p:tav tm="100000">
                                          <p:val>
                                            <p:strVal val="#ppt_w"/>
                                          </p:val>
                                        </p:tav>
                                      </p:tavLst>
                                    </p:anim>
                                    <p:anim calcmode="lin" valueType="num">
                                      <p:cBhvr>
                                        <p:cTn id="12" dur="500" fill="hold"/>
                                        <p:tgtEl>
                                          <p:spTgt spid="4">
                                            <p:bg/>
                                          </p:spTgt>
                                        </p:tgtEl>
                                        <p:attrNameLst>
                                          <p:attrName>ppt_h</p:attrName>
                                        </p:attrNameLst>
                                      </p:cBhvr>
                                      <p:tavLst>
                                        <p:tav tm="0">
                                          <p:val>
                                            <p:fltVal val="0"/>
                                          </p:val>
                                        </p:tav>
                                        <p:tav tm="100000">
                                          <p:val>
                                            <p:strVal val="#ppt_h"/>
                                          </p:val>
                                        </p:tav>
                                      </p:tavLst>
                                    </p:anim>
                                  </p:childTnLst>
                                </p:cTn>
                              </p:par>
                            </p:childTnLst>
                          </p:cTn>
                        </p:par>
                        <p:par>
                          <p:cTn id="13" fill="hold">
                            <p:stCondLst>
                              <p:cond delay="1760"/>
                            </p:stCondLst>
                            <p:childTnLst>
                              <p:par>
                                <p:cTn id="14" presetID="23" presetClass="entr" presetSubtype="16"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HGS教科書体" pitchFamily="18" charset="-128"/>
                <a:ea typeface="HGS教科書体" pitchFamily="18" charset="-128"/>
              </a:rPr>
              <a:t>第</a:t>
            </a:r>
            <a:r>
              <a:rPr kumimoji="1" lang="en-US" altLang="ja-JP" dirty="0">
                <a:latin typeface="HGS教科書体" pitchFamily="18" charset="-128"/>
                <a:ea typeface="HGS教科書体" pitchFamily="18" charset="-128"/>
              </a:rPr>
              <a:t>6</a:t>
            </a:r>
            <a:r>
              <a:rPr kumimoji="1" lang="ja-JP" altLang="en-US" dirty="0">
                <a:latin typeface="HGS教科書体" pitchFamily="18" charset="-128"/>
                <a:ea typeface="HGS教科書体" pitchFamily="18" charset="-128"/>
              </a:rPr>
              <a:t>問</a:t>
            </a:r>
          </a:p>
        </p:txBody>
      </p:sp>
      <p:sp>
        <p:nvSpPr>
          <p:cNvPr id="3" name="コンテンツ プレースホルダ 2"/>
          <p:cNvSpPr>
            <a:spLocks noGrp="1"/>
          </p:cNvSpPr>
          <p:nvPr>
            <p:ph idx="1"/>
          </p:nvPr>
        </p:nvSpPr>
        <p:spPr/>
        <p:txBody>
          <a:bodyPr>
            <a:noAutofit/>
          </a:bodyPr>
          <a:lstStyle/>
          <a:p>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タバコの中に含まれる発がん物質はだいたい何種類くらいでしょう</a:t>
            </a:r>
          </a:p>
          <a:p>
            <a:r>
              <a:rPr lang="ja-JP" altLang="en-US" sz="4800" dirty="0">
                <a:latin typeface="HGS教科書体" pitchFamily="18" charset="-128"/>
                <a:ea typeface="HGS教科書体" pitchFamily="18" charset="-128"/>
              </a:rPr>
              <a:t>	</a:t>
            </a:r>
            <a:r>
              <a:rPr lang="en-US" altLang="ja-JP" sz="4800" dirty="0">
                <a:latin typeface="HGS教科書体" pitchFamily="18" charset="-128"/>
                <a:ea typeface="HGS教科書体" pitchFamily="18" charset="-128"/>
              </a:rPr>
              <a:t>	  </a:t>
            </a:r>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Ａ：</a:t>
            </a:r>
            <a:r>
              <a:rPr lang="en-US" altLang="ja-JP" sz="4800" b="1" dirty="0">
                <a:effectLst>
                  <a:outerShdw blurRad="38100" dist="38100" dir="2700000" algn="tl">
                    <a:srgbClr val="000000">
                      <a:alpha val="43137"/>
                    </a:srgbClr>
                  </a:outerShdw>
                </a:effectLst>
                <a:latin typeface="HGS教科書体" pitchFamily="18" charset="-128"/>
                <a:ea typeface="HGS教科書体" pitchFamily="18" charset="-128"/>
              </a:rPr>
              <a:t>10</a:t>
            </a:r>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種類</a:t>
            </a:r>
            <a:endParaRPr lang="en-US" altLang="ja-JP" sz="4800" b="1" dirty="0">
              <a:effectLst>
                <a:outerShdw blurRad="38100" dist="38100" dir="2700000" algn="tl">
                  <a:srgbClr val="000000">
                    <a:alpha val="43137"/>
                  </a:srgbClr>
                </a:outerShdw>
              </a:effectLst>
              <a:latin typeface="HGS教科書体" pitchFamily="18" charset="-128"/>
              <a:ea typeface="HGS教科書体" pitchFamily="18" charset="-128"/>
            </a:endParaRPr>
          </a:p>
          <a:p>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　　</a:t>
            </a:r>
            <a:r>
              <a:rPr lang="en-US" altLang="ja-JP" sz="4800"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Ｂ：</a:t>
            </a:r>
            <a:r>
              <a:rPr lang="en-US" altLang="ja-JP" sz="4800" b="1" dirty="0">
                <a:effectLst>
                  <a:outerShdw blurRad="38100" dist="38100" dir="2700000" algn="tl">
                    <a:srgbClr val="000000">
                      <a:alpha val="43137"/>
                    </a:srgbClr>
                  </a:outerShdw>
                </a:effectLst>
                <a:latin typeface="HGS教科書体" pitchFamily="18" charset="-128"/>
                <a:ea typeface="HGS教科書体" pitchFamily="18" charset="-128"/>
              </a:rPr>
              <a:t>40</a:t>
            </a:r>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種類</a:t>
            </a:r>
            <a:endParaRPr lang="en-US" altLang="ja-JP" sz="4800" b="1" dirty="0">
              <a:effectLst>
                <a:outerShdw blurRad="38100" dist="38100" dir="2700000" algn="tl">
                  <a:srgbClr val="000000">
                    <a:alpha val="43137"/>
                  </a:srgbClr>
                </a:outerShdw>
              </a:effectLst>
              <a:latin typeface="HGS教科書体" pitchFamily="18" charset="-128"/>
              <a:ea typeface="HGS教科書体" pitchFamily="18" charset="-128"/>
            </a:endParaRPr>
          </a:p>
          <a:p>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　　</a:t>
            </a:r>
            <a:r>
              <a:rPr lang="en-US" altLang="ja-JP" sz="4800"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Ｃ：</a:t>
            </a:r>
            <a:r>
              <a:rPr lang="en-US" altLang="ja-JP" sz="4800" b="1" dirty="0">
                <a:effectLst>
                  <a:outerShdw blurRad="38100" dist="38100" dir="2700000" algn="tl">
                    <a:srgbClr val="000000">
                      <a:alpha val="43137"/>
                    </a:srgbClr>
                  </a:outerShdw>
                </a:effectLst>
                <a:latin typeface="HGS教科書体" pitchFamily="18" charset="-128"/>
                <a:ea typeface="HGS教科書体" pitchFamily="18" charset="-128"/>
              </a:rPr>
              <a:t>70</a:t>
            </a:r>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種類</a:t>
            </a:r>
            <a:endParaRPr kumimoji="1" lang="ja-JP" altLang="en-US" sz="4800" b="1" dirty="0">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19</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8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432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1000"/>
                                        <p:tgtEl>
                                          <p:spTgt spid="3">
                                            <p:txEl>
                                              <p:pRg st="1" end="1"/>
                                            </p:txEl>
                                          </p:spTgt>
                                        </p:tgtEl>
                                      </p:cBhvr>
                                    </p:animEffect>
                                  </p:childTnLst>
                                </p:cTn>
                              </p:par>
                            </p:childTnLst>
                          </p:cTn>
                        </p:par>
                        <p:par>
                          <p:cTn id="16" fill="hold">
                            <p:stCondLst>
                              <p:cond delay="5320"/>
                            </p:stCondLst>
                            <p:childTnLst>
                              <p:par>
                                <p:cTn id="17" presetID="1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1000"/>
                                        <p:tgtEl>
                                          <p:spTgt spid="3">
                                            <p:txEl>
                                              <p:pRg st="2" end="2"/>
                                            </p:txEl>
                                          </p:spTgt>
                                        </p:tgtEl>
                                      </p:cBhvr>
                                    </p:animEffect>
                                  </p:childTnLst>
                                </p:cTn>
                              </p:par>
                            </p:childTnLst>
                          </p:cTn>
                        </p:par>
                        <p:par>
                          <p:cTn id="20" fill="hold">
                            <p:stCondLst>
                              <p:cond delay="6320"/>
                            </p:stCondLst>
                            <p:childTnLst>
                              <p:par>
                                <p:cTn id="21" presetID="1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80728"/>
            <a:ext cx="7772400" cy="2619723"/>
          </a:xfrm>
        </p:spPr>
        <p:txBody>
          <a:bodyPr>
            <a:noAutofit/>
          </a:bodyPr>
          <a:lstStyle/>
          <a:p>
            <a:pPr algn="just"/>
            <a:r>
              <a:rPr lang="ja-JP" altLang="en-US" sz="5400" b="1" dirty="0">
                <a:effectLst>
                  <a:outerShdw blurRad="38100" dist="38100" dir="2700000" algn="tl">
                    <a:srgbClr val="000000">
                      <a:alpha val="43137"/>
                    </a:srgbClr>
                  </a:outerShdw>
                </a:effectLst>
                <a:latin typeface="HGS教科書体" pitchFamily="18" charset="-128"/>
                <a:ea typeface="HGS教科書体" pitchFamily="18" charset="-128"/>
                <a:cs typeface="+mn-cs"/>
              </a:rPr>
              <a:t>次の文が正しい時は○を、まちがっている時は</a:t>
            </a:r>
            <a:r>
              <a:rPr lang="en-US" altLang="ja-JP" sz="5400" b="1" dirty="0">
                <a:effectLst>
                  <a:outerShdw blurRad="38100" dist="38100" dir="2700000" algn="tl">
                    <a:srgbClr val="000000">
                      <a:alpha val="43137"/>
                    </a:srgbClr>
                  </a:outerShdw>
                </a:effectLst>
                <a:latin typeface="HGS教科書体" pitchFamily="18" charset="-128"/>
                <a:ea typeface="HGS教科書体" pitchFamily="18" charset="-128"/>
                <a:cs typeface="+mn-cs"/>
              </a:rPr>
              <a:t>×</a:t>
            </a:r>
            <a:r>
              <a:rPr lang="ja-JP" altLang="en-US" sz="5400" b="1" dirty="0">
                <a:effectLst>
                  <a:outerShdw blurRad="38100" dist="38100" dir="2700000" algn="tl">
                    <a:srgbClr val="000000">
                      <a:alpha val="43137"/>
                    </a:srgbClr>
                  </a:outerShdw>
                </a:effectLst>
                <a:latin typeface="HGS教科書体" pitchFamily="18" charset="-128"/>
                <a:ea typeface="HGS教科書体" pitchFamily="18" charset="-128"/>
                <a:cs typeface="+mn-cs"/>
              </a:rPr>
              <a:t>をつけなさい。</a:t>
            </a:r>
          </a:p>
        </p:txBody>
      </p:sp>
      <p:sp>
        <p:nvSpPr>
          <p:cNvPr id="4" name="サブタイトル 3"/>
          <p:cNvSpPr>
            <a:spLocks noGrp="1"/>
          </p:cNvSpPr>
          <p:nvPr>
            <p:ph type="subTitle" idx="1"/>
          </p:nvPr>
        </p:nvSpPr>
        <p:spPr>
          <a:xfrm>
            <a:off x="1371600" y="4246240"/>
            <a:ext cx="6400800" cy="982960"/>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ja-JP" altLang="en-US" sz="4800" b="0"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では、第</a:t>
            </a:r>
            <a:r>
              <a:rPr lang="en-US" altLang="ja-JP" sz="4800" b="0"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1</a:t>
            </a:r>
            <a:r>
              <a:rPr lang="ja-JP" altLang="en-US" sz="4800" b="0"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問スタート</a:t>
            </a:r>
            <a:endParaRPr kumimoji="1" lang="ja-JP" altLang="en-US" sz="4800" b="0"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5" name="スライド番号プレースホルダ 4"/>
          <p:cNvSpPr>
            <a:spLocks noGrp="1"/>
          </p:cNvSpPr>
          <p:nvPr>
            <p:ph type="sldNum" sz="quarter" idx="12"/>
          </p:nvPr>
        </p:nvSpPr>
        <p:spPr/>
        <p:txBody>
          <a:bodyPr/>
          <a:lstStyle/>
          <a:p>
            <a:fld id="{E5A78857-6C26-4D52-9A34-E6FC4A3C423B}" type="slidenum">
              <a:rPr kumimoji="1" lang="ja-JP" altLang="en-US" smtClean="0"/>
              <a:pPr/>
              <a:t>2</a:t>
            </a:fld>
            <a:endParaRPr kumimoji="1" lang="ja-JP" alt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8000"/>
                                  </p:iterate>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par>
                          <p:cTn id="8" fill="hold">
                            <p:stCondLst>
                              <p:cond delay="3240"/>
                            </p:stCondLst>
                            <p:childTnLst>
                              <p:par>
                                <p:cTn id="9" presetID="23" presetClass="entr" presetSubtype="16"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p:cTn id="11" dur="500" fill="hold"/>
                                        <p:tgtEl>
                                          <p:spTgt spid="4">
                                            <p:bg/>
                                          </p:spTgt>
                                        </p:tgtEl>
                                        <p:attrNameLst>
                                          <p:attrName>ppt_w</p:attrName>
                                        </p:attrNameLst>
                                      </p:cBhvr>
                                      <p:tavLst>
                                        <p:tav tm="0">
                                          <p:val>
                                            <p:fltVal val="0"/>
                                          </p:val>
                                        </p:tav>
                                        <p:tav tm="100000">
                                          <p:val>
                                            <p:strVal val="#ppt_w"/>
                                          </p:val>
                                        </p:tav>
                                      </p:tavLst>
                                    </p:anim>
                                    <p:anim calcmode="lin" valueType="num">
                                      <p:cBhvr>
                                        <p:cTn id="12" dur="500" fill="hold"/>
                                        <p:tgtEl>
                                          <p:spTgt spid="4">
                                            <p:bg/>
                                          </p:spTgt>
                                        </p:tgtEl>
                                        <p:attrNameLst>
                                          <p:attrName>ppt_h</p:attrName>
                                        </p:attrNameLst>
                                      </p:cBhvr>
                                      <p:tavLst>
                                        <p:tav tm="0">
                                          <p:val>
                                            <p:fltVal val="0"/>
                                          </p:val>
                                        </p:tav>
                                        <p:tav tm="100000">
                                          <p:val>
                                            <p:strVal val="#ppt_h"/>
                                          </p:val>
                                        </p:tav>
                                      </p:tavLst>
                                    </p:anim>
                                  </p:childTnLst>
                                </p:cTn>
                              </p:par>
                            </p:childTnLst>
                          </p:cTn>
                        </p:par>
                        <p:par>
                          <p:cTn id="13" fill="hold">
                            <p:stCondLst>
                              <p:cond delay="3740"/>
                            </p:stCondLst>
                            <p:childTnLst>
                              <p:par>
                                <p:cTn id="14" presetID="23" presetClass="entr" presetSubtype="16"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S教科書体" pitchFamily="18" charset="-128"/>
                <a:ea typeface="HGS教科書体" pitchFamily="18" charset="-128"/>
              </a:rPr>
              <a:t>正解は</a:t>
            </a:r>
            <a:endParaRPr kumimoji="1" lang="ja-JP" altLang="en-US" dirty="0">
              <a:latin typeface="HGS教科書体" pitchFamily="18" charset="-128"/>
              <a:ea typeface="HGS教科書体" pitchFamily="18" charset="-128"/>
            </a:endParaRPr>
          </a:p>
        </p:txBody>
      </p:sp>
      <p:sp>
        <p:nvSpPr>
          <p:cNvPr id="3" name="コンテンツ プレースホルダ 2"/>
          <p:cNvSpPr>
            <a:spLocks noGrp="1"/>
          </p:cNvSpPr>
          <p:nvPr>
            <p:ph idx="1"/>
          </p:nvPr>
        </p:nvSpPr>
        <p:spPr/>
        <p:txBody>
          <a:bodyPr>
            <a:noAutofit/>
          </a:bodyPr>
          <a:lstStyle/>
          <a:p>
            <a:pPr algn="ctr"/>
            <a:r>
              <a:rPr lang="ja-JP" altLang="en-US" sz="2600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Ｃ</a:t>
            </a: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20</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S教科書体" pitchFamily="18" charset="-128"/>
                <a:ea typeface="HGS教科書体" pitchFamily="18" charset="-128"/>
              </a:rPr>
              <a:t>タバコでがんになる</a:t>
            </a:r>
            <a:endParaRPr kumimoji="1" lang="ja-JP" altLang="en-US" dirty="0">
              <a:latin typeface="HGS教科書体" pitchFamily="18" charset="-128"/>
              <a:ea typeface="HGS教科書体" pitchFamily="18" charset="-128"/>
            </a:endParaRPr>
          </a:p>
        </p:txBody>
      </p:sp>
      <p:sp>
        <p:nvSpPr>
          <p:cNvPr id="6" name="テキスト ボックス 5"/>
          <p:cNvSpPr txBox="1"/>
          <p:nvPr/>
        </p:nvSpPr>
        <p:spPr>
          <a:xfrm>
            <a:off x="457200" y="-531440"/>
            <a:ext cx="8224428" cy="8402300"/>
          </a:xfrm>
          <a:prstGeom prst="rect">
            <a:avLst/>
          </a:prstGeom>
          <a:noFill/>
        </p:spPr>
        <p:txBody>
          <a:bodyPr wrap="square" rtlCol="0">
            <a:spAutoFit/>
          </a:bodyPr>
          <a:lstStyle/>
          <a:p>
            <a:pPr algn="ctr"/>
            <a:r>
              <a:rPr lang="ja-JP" altLang="en-US" sz="3600" b="1" dirty="0">
                <a:latin typeface="HG教科書体" pitchFamily="17" charset="-128"/>
                <a:ea typeface="HG教科書体" pitchFamily="17" charset="-128"/>
              </a:rPr>
              <a:t>ベンゼン カドミウム</a:t>
            </a:r>
          </a:p>
          <a:p>
            <a:pPr algn="ctr"/>
            <a:r>
              <a:rPr lang="en-US" altLang="ja-JP" sz="3600" b="1" dirty="0">
                <a:latin typeface="HG教科書体" pitchFamily="17" charset="-128"/>
                <a:ea typeface="HG教科書体" pitchFamily="17" charset="-128"/>
              </a:rPr>
              <a:t>2-</a:t>
            </a:r>
            <a:r>
              <a:rPr lang="ja-JP" altLang="en-US" sz="3600" b="1" dirty="0">
                <a:latin typeface="HG教科書体" pitchFamily="17" charset="-128"/>
                <a:ea typeface="HG教科書体" pitchFamily="17" charset="-128"/>
              </a:rPr>
              <a:t>アミノナフタレン</a:t>
            </a:r>
          </a:p>
          <a:p>
            <a:pPr algn="ctr"/>
            <a:r>
              <a:rPr lang="ja-JP" altLang="en-US" sz="3600" b="1" dirty="0">
                <a:latin typeface="HG教科書体" pitchFamily="17" charset="-128"/>
                <a:ea typeface="HG教科書体" pitchFamily="17" charset="-128"/>
              </a:rPr>
              <a:t>ニッケル クロム 砒素</a:t>
            </a:r>
          </a:p>
          <a:p>
            <a:pPr algn="ctr"/>
            <a:r>
              <a:rPr lang="en-US" altLang="ja-JP" sz="3600" b="1" dirty="0">
                <a:latin typeface="HG教科書体" pitchFamily="17" charset="-128"/>
                <a:ea typeface="HG教科書体" pitchFamily="17" charset="-128"/>
              </a:rPr>
              <a:t>4-</a:t>
            </a:r>
            <a:r>
              <a:rPr lang="ja-JP" altLang="en-US" sz="3600" b="1" dirty="0">
                <a:latin typeface="HG教科書体" pitchFamily="17" charset="-128"/>
                <a:ea typeface="HG教科書体" pitchFamily="17" charset="-128"/>
              </a:rPr>
              <a:t>アミノビフェニル</a:t>
            </a:r>
          </a:p>
          <a:p>
            <a:pPr algn="ctr"/>
            <a:r>
              <a:rPr lang="en-US" altLang="ja-JP" sz="3600" b="1" dirty="0">
                <a:latin typeface="HG教科書体" pitchFamily="17" charset="-128"/>
                <a:ea typeface="HG教科書体" pitchFamily="17" charset="-128"/>
              </a:rPr>
              <a:t>NNK NNN </a:t>
            </a:r>
            <a:r>
              <a:rPr lang="ja-JP" altLang="en-US" sz="3600" b="1" dirty="0">
                <a:latin typeface="HG教科書体" pitchFamily="17" charset="-128"/>
                <a:ea typeface="HG教科書体" pitchFamily="17" charset="-128"/>
              </a:rPr>
              <a:t>ベンゾ</a:t>
            </a:r>
            <a:r>
              <a:rPr lang="en-US" altLang="ja-JP" sz="3600" b="1" dirty="0">
                <a:latin typeface="HG教科書体" pitchFamily="17" charset="-128"/>
                <a:ea typeface="HG教科書体" pitchFamily="17" charset="-128"/>
              </a:rPr>
              <a:t>(a)</a:t>
            </a:r>
            <a:r>
              <a:rPr lang="ja-JP" altLang="en-US" sz="3600" b="1" dirty="0">
                <a:latin typeface="HG教科書体" pitchFamily="17" charset="-128"/>
                <a:ea typeface="HG教科書体" pitchFamily="17" charset="-128"/>
              </a:rPr>
              <a:t>ピレン　</a:t>
            </a:r>
            <a:endParaRPr lang="en-US" altLang="ja-JP" sz="3600" b="1" dirty="0">
              <a:latin typeface="HG教科書体" pitchFamily="17" charset="-128"/>
              <a:ea typeface="HG教科書体" pitchFamily="17" charset="-128"/>
            </a:endParaRPr>
          </a:p>
          <a:p>
            <a:pPr algn="ctr"/>
            <a:r>
              <a:rPr lang="ja-JP" altLang="en-US" sz="3600" b="1" dirty="0">
                <a:latin typeface="HG教科書体" pitchFamily="17" charset="-128"/>
                <a:ea typeface="HG教科書体" pitchFamily="17" charset="-128"/>
              </a:rPr>
              <a:t>ホルムアルデヒド</a:t>
            </a:r>
          </a:p>
          <a:p>
            <a:pPr algn="ctr"/>
            <a:r>
              <a:rPr lang="en-US" altLang="ja-JP" sz="3600" b="1" dirty="0">
                <a:latin typeface="HG教科書体" pitchFamily="17" charset="-128"/>
                <a:ea typeface="HG教科書体" pitchFamily="17" charset="-128"/>
              </a:rPr>
              <a:t>1,3-</a:t>
            </a:r>
            <a:r>
              <a:rPr lang="ja-JP" altLang="en-US" sz="3600" b="1" dirty="0">
                <a:latin typeface="HG教科書体" pitchFamily="17" charset="-128"/>
                <a:ea typeface="HG教科書体" pitchFamily="17" charset="-128"/>
              </a:rPr>
              <a:t>ブタジエン </a:t>
            </a:r>
          </a:p>
          <a:p>
            <a:pPr algn="ctr"/>
            <a:r>
              <a:rPr lang="ja-JP" altLang="en-US" sz="3600" b="1" dirty="0">
                <a:latin typeface="HG教科書体" pitchFamily="17" charset="-128"/>
                <a:ea typeface="HG教科書体" pitchFamily="17" charset="-128"/>
              </a:rPr>
              <a:t>アセトアルデヒド</a:t>
            </a:r>
          </a:p>
          <a:p>
            <a:pPr algn="ctr"/>
            <a:r>
              <a:rPr lang="ja-JP" altLang="en-US" sz="3600" b="1" dirty="0">
                <a:latin typeface="HG教科書体" pitchFamily="17" charset="-128"/>
                <a:ea typeface="HG教科書体" pitchFamily="17" charset="-128"/>
              </a:rPr>
              <a:t>イソプレン</a:t>
            </a:r>
          </a:p>
          <a:p>
            <a:pPr algn="ctr"/>
            <a:r>
              <a:rPr lang="ja-JP" altLang="en-US" sz="3600" b="1" dirty="0">
                <a:latin typeface="HG教科書体" pitchFamily="17" charset="-128"/>
                <a:ea typeface="HG教科書体" pitchFamily="17" charset="-128"/>
              </a:rPr>
              <a:t>カテコール</a:t>
            </a:r>
          </a:p>
          <a:p>
            <a:pPr algn="ctr"/>
            <a:r>
              <a:rPr lang="ja-JP" altLang="en-US" sz="3600" b="1" dirty="0">
                <a:latin typeface="HG教科書体" pitchFamily="17" charset="-128"/>
                <a:ea typeface="HG教科書体" pitchFamily="17" charset="-128"/>
              </a:rPr>
              <a:t>アクリロニトリル</a:t>
            </a:r>
          </a:p>
          <a:p>
            <a:pPr algn="ctr"/>
            <a:r>
              <a:rPr lang="ja-JP" altLang="en-US" sz="3600" b="1" dirty="0">
                <a:latin typeface="HG教科書体" pitchFamily="17" charset="-128"/>
                <a:ea typeface="HG教科書体" pitchFamily="17" charset="-128"/>
              </a:rPr>
              <a:t>スチレン 鉛 </a:t>
            </a:r>
          </a:p>
          <a:p>
            <a:pPr algn="ctr"/>
            <a:r>
              <a:rPr kumimoji="1" lang="ja-JP" altLang="en-US" sz="3600" b="1" dirty="0">
                <a:latin typeface="HG教科書体" pitchFamily="17" charset="-128"/>
                <a:ea typeface="HG教科書体" pitchFamily="17" charset="-128"/>
              </a:rPr>
              <a:t>・</a:t>
            </a:r>
            <a:endParaRPr kumimoji="1" lang="en-US" altLang="ja-JP" sz="3600" b="1" dirty="0">
              <a:latin typeface="HG教科書体" pitchFamily="17" charset="-128"/>
              <a:ea typeface="HG教科書体" pitchFamily="17" charset="-128"/>
            </a:endParaRPr>
          </a:p>
          <a:p>
            <a:pPr algn="ctr"/>
            <a:r>
              <a:rPr lang="ja-JP" altLang="en-US" sz="3600" b="1" dirty="0">
                <a:latin typeface="HG教科書体" pitchFamily="17" charset="-128"/>
                <a:ea typeface="HG教科書体" pitchFamily="17" charset="-128"/>
              </a:rPr>
              <a:t>・</a:t>
            </a:r>
            <a:endParaRPr kumimoji="1" lang="en-US" altLang="ja-JP" sz="3600" b="1" dirty="0">
              <a:latin typeface="HG教科書体" pitchFamily="17" charset="-128"/>
              <a:ea typeface="HG教科書体" pitchFamily="17" charset="-128"/>
            </a:endParaRPr>
          </a:p>
          <a:p>
            <a:pPr algn="ctr"/>
            <a:r>
              <a:rPr lang="ja-JP" altLang="en-US" sz="3600" b="1" dirty="0">
                <a:latin typeface="HG教科書体" pitchFamily="17" charset="-128"/>
                <a:ea typeface="HG教科書体" pitchFamily="17" charset="-128"/>
              </a:rPr>
              <a:t>・</a:t>
            </a:r>
            <a:endParaRPr kumimoji="1" lang="ja-JP" altLang="en-US" sz="3600" b="1" dirty="0">
              <a:latin typeface="HG教科書体" pitchFamily="17" charset="-128"/>
              <a:ea typeface="HG教科書体" pitchFamily="17" charset="-128"/>
            </a:endParaRPr>
          </a:p>
        </p:txBody>
      </p:sp>
      <p:sp>
        <p:nvSpPr>
          <p:cNvPr id="7" name="テキスト ボックス 6"/>
          <p:cNvSpPr txBox="1"/>
          <p:nvPr/>
        </p:nvSpPr>
        <p:spPr>
          <a:xfrm>
            <a:off x="4355976" y="4941168"/>
            <a:ext cx="5928226" cy="510909"/>
          </a:xfrm>
          <a:prstGeom prst="rect">
            <a:avLst/>
          </a:prstGeom>
        </p:spPr>
        <p:txBody>
          <a:bodyPr vert="horz" lIns="91440" tIns="45720" rIns="91440" bIns="45720" rtlCol="0">
            <a:normAutofit lnSpcReduction="10000"/>
          </a:bodyPr>
          <a:lstStyle/>
          <a:p>
            <a:pPr>
              <a:lnSpc>
                <a:spcPct val="80000"/>
              </a:lnSpc>
              <a:spcBef>
                <a:spcPct val="20000"/>
              </a:spcBef>
            </a:pPr>
            <a:endParaRPr kumimoji="1" lang="ja-JP" altLang="en-US" sz="3400" dirty="0">
              <a:latin typeface="ＤＦＧロマン雪W9" pitchFamily="50" charset="-128"/>
              <a:ea typeface="ＤＦＧロマン雪W9" pitchFamily="50" charset="-128"/>
            </a:endParaRPr>
          </a:p>
        </p:txBody>
      </p:sp>
      <p:sp>
        <p:nvSpPr>
          <p:cNvPr id="8" name="スライド番号プレースホルダ 7"/>
          <p:cNvSpPr>
            <a:spLocks noGrp="1"/>
          </p:cNvSpPr>
          <p:nvPr>
            <p:ph type="sldNum" sz="quarter" idx="12"/>
          </p:nvPr>
        </p:nvSpPr>
        <p:spPr/>
        <p:txBody>
          <a:bodyPr/>
          <a:lstStyle/>
          <a:p>
            <a:fld id="{E5A78857-6C26-4D52-9A34-E6FC4A3C423B}" type="slidenum">
              <a:rPr kumimoji="1" lang="ja-JP" altLang="en-US" smtClean="0"/>
              <a:pPr/>
              <a:t>21</a:t>
            </a:fld>
            <a:endParaRPr kumimoji="1" lang="ja-JP" altLang="en-US" dirty="0"/>
          </a:p>
        </p:txBody>
      </p:sp>
      <p:sp>
        <p:nvSpPr>
          <p:cNvPr id="9" name="コンテンツ プレースホルダ 2">
            <a:extLst>
              <a:ext uri="{FF2B5EF4-FFF2-40B4-BE49-F238E27FC236}">
                <a16:creationId xmlns:a16="http://schemas.microsoft.com/office/drawing/2014/main" id="{55294032-02FD-4839-AB26-EB765A9ECB88}"/>
              </a:ext>
            </a:extLst>
          </p:cNvPr>
          <p:cNvSpPr>
            <a:spLocks noGrp="1"/>
          </p:cNvSpPr>
          <p:nvPr/>
        </p:nvSpPr>
        <p:spPr>
          <a:xfrm>
            <a:off x="462372" y="1637758"/>
            <a:ext cx="8219256" cy="204482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5400" kern="1200">
                <a:solidFill>
                  <a:schemeClr val="tx1"/>
                </a:solidFill>
                <a:latin typeface="ＤＦＧロマン雪W9" pitchFamily="50" charset="-128"/>
                <a:ea typeface="ＤＦＧロマン雪W9"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4000" b="1" dirty="0">
                <a:effectLst>
                  <a:outerShdw blurRad="38100" dist="38100" dir="2700000" algn="tl">
                    <a:srgbClr val="000000">
                      <a:alpha val="43137"/>
                    </a:srgbClr>
                  </a:outerShdw>
                </a:effectLst>
                <a:latin typeface="HGS教科書体" pitchFamily="18" charset="-128"/>
                <a:ea typeface="HGS教科書体" pitchFamily="18" charset="-128"/>
              </a:rPr>
              <a:t>タバコの煙には体に有害なものが</a:t>
            </a:r>
            <a:r>
              <a:rPr lang="en-US" altLang="ja-JP" sz="4000" b="1" dirty="0">
                <a:effectLst>
                  <a:outerShdw blurRad="38100" dist="38100" dir="2700000" algn="tl">
                    <a:srgbClr val="000000">
                      <a:alpha val="43137"/>
                    </a:srgbClr>
                  </a:outerShdw>
                </a:effectLst>
                <a:latin typeface="HGS教科書体" pitchFamily="18" charset="-128"/>
                <a:ea typeface="HGS教科書体" pitchFamily="18" charset="-128"/>
              </a:rPr>
              <a:t>250</a:t>
            </a:r>
            <a:r>
              <a:rPr lang="ja-JP" altLang="en-US" sz="4000" b="1" dirty="0">
                <a:effectLst>
                  <a:outerShdw blurRad="38100" dist="38100" dir="2700000" algn="tl">
                    <a:srgbClr val="000000">
                      <a:alpha val="43137"/>
                    </a:srgbClr>
                  </a:outerShdw>
                </a:effectLst>
                <a:latin typeface="HGS教科書体" pitchFamily="18" charset="-128"/>
                <a:ea typeface="HGS教科書体" pitchFamily="18" charset="-128"/>
              </a:rPr>
              <a:t>種類以上、がんをひきおこすものは</a:t>
            </a:r>
            <a:r>
              <a:rPr lang="en-US" altLang="ja-JP" sz="4000" b="1" dirty="0">
                <a:effectLst>
                  <a:outerShdw blurRad="38100" dist="38100" dir="2700000" algn="tl">
                    <a:srgbClr val="000000">
                      <a:alpha val="43137"/>
                    </a:srgbClr>
                  </a:outerShdw>
                </a:effectLst>
                <a:latin typeface="HGS教科書体" pitchFamily="18" charset="-128"/>
                <a:ea typeface="HGS教科書体" pitchFamily="18" charset="-128"/>
              </a:rPr>
              <a:t>70</a:t>
            </a:r>
            <a:r>
              <a:rPr lang="ja-JP" altLang="en-US" sz="4000" b="1" dirty="0">
                <a:effectLst>
                  <a:outerShdw blurRad="38100" dist="38100" dir="2700000" algn="tl">
                    <a:srgbClr val="000000">
                      <a:alpha val="43137"/>
                    </a:srgbClr>
                  </a:outerShdw>
                </a:effectLst>
                <a:latin typeface="HGS教科書体" pitchFamily="18" charset="-128"/>
                <a:ea typeface="HGS教科書体" pitchFamily="18" charset="-128"/>
              </a:rPr>
              <a:t>種類以上含まれている</a:t>
            </a:r>
            <a:endParaRPr lang="ja-JP" altLang="en-US" sz="3600" dirty="0">
              <a:latin typeface="HGS教科書体" pitchFamily="18" charset="-128"/>
              <a:ea typeface="HGS教科書体" pitchFamily="18" charset="-128"/>
            </a:endParaRPr>
          </a:p>
          <a:p>
            <a:endParaRPr kumimoji="1" lang="ja-JP" altLang="en-US" sz="4000" dirty="0">
              <a:latin typeface="HGS教科書体" pitchFamily="18" charset="-128"/>
              <a:ea typeface="HGS教科書体"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8"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500" fill="hold"/>
                                        <p:tgtEl>
                                          <p:spTgt spid="6"/>
                                        </p:tgtEl>
                                        <p:attrNameLst>
                                          <p:attrName>ppt_x</p:attrName>
                                        </p:attrNameLst>
                                      </p:cBhvr>
                                      <p:tavLst>
                                        <p:tav tm="0">
                                          <p:val>
                                            <p:strVal val="#ppt_x"/>
                                          </p:val>
                                        </p:tav>
                                        <p:tav tm="100000">
                                          <p:val>
                                            <p:strVal val="#ppt_x"/>
                                          </p:val>
                                        </p:tav>
                                      </p:tavLst>
                                    </p:anim>
                                    <p:anim calcmode="lin" valueType="num">
                                      <p:cBhvr>
                                        <p:cTn id="17" dur="5500" fill="hold"/>
                                        <p:tgtEl>
                                          <p:spTgt spid="6"/>
                                        </p:tgtEl>
                                        <p:attrNameLst>
                                          <p:attrName>ppt_y</p:attrName>
                                        </p:attrNameLst>
                                      </p:cBhvr>
                                      <p:tavLst>
                                        <p:tav tm="0">
                                          <p:val>
                                            <p:strVal val="#ppt_y+1"/>
                                          </p:val>
                                        </p:tav>
                                        <p:tav tm="100000">
                                          <p:val>
                                            <p:strVal val="#ppt_y-1"/>
                                          </p:val>
                                        </p:tav>
                                      </p:tavLst>
                                    </p:anim>
                                  </p:childTnLst>
                                  <p:subTnLst>
                                    <p:set>
                                      <p:cBhvr override="childStyle">
                                        <p:cTn dur="1" fill="hold" display="0" masterRel="sameClick" afterEffect="1">
                                          <p:stCondLst>
                                            <p:cond evt="end" delay="0">
                                              <p:tn val="14"/>
                                            </p:cond>
                                          </p:stCondLst>
                                        </p:cTn>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HGS教科書体" pitchFamily="18" charset="-128"/>
                <a:ea typeface="HGS教科書体" pitchFamily="18" charset="-128"/>
              </a:rPr>
              <a:t>第</a:t>
            </a:r>
            <a:r>
              <a:rPr kumimoji="1" lang="en-US" altLang="ja-JP" dirty="0">
                <a:latin typeface="HGS教科書体" pitchFamily="18" charset="-128"/>
                <a:ea typeface="HGS教科書体" pitchFamily="18" charset="-128"/>
              </a:rPr>
              <a:t>7</a:t>
            </a:r>
            <a:r>
              <a:rPr kumimoji="1" lang="ja-JP" altLang="en-US" dirty="0">
                <a:latin typeface="HGS教科書体" pitchFamily="18" charset="-128"/>
                <a:ea typeface="HGS教科書体" pitchFamily="18" charset="-128"/>
              </a:rPr>
              <a:t>問</a:t>
            </a:r>
          </a:p>
        </p:txBody>
      </p:sp>
      <p:sp>
        <p:nvSpPr>
          <p:cNvPr id="3" name="コンテンツ プレースホルダ 2"/>
          <p:cNvSpPr>
            <a:spLocks noGrp="1"/>
          </p:cNvSpPr>
          <p:nvPr>
            <p:ph idx="1"/>
          </p:nvPr>
        </p:nvSpPr>
        <p:spPr>
          <a:xfrm>
            <a:off x="457200" y="1600200"/>
            <a:ext cx="8229600" cy="4997152"/>
          </a:xfrm>
        </p:spPr>
        <p:txBody>
          <a:bodyPr>
            <a:noAutofit/>
          </a:bodyPr>
          <a:lstStyle/>
          <a:p>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人がタバコをやめられないのはどうしてでしょう</a:t>
            </a:r>
          </a:p>
          <a:p>
            <a:pPr>
              <a:spcBef>
                <a:spcPts val="1800"/>
              </a:spcBef>
            </a:pPr>
            <a:r>
              <a:rPr lang="en-US" altLang="ja-JP" sz="4800"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Ａ：病気だから</a:t>
            </a:r>
            <a:endParaRPr lang="en-US" altLang="ja-JP" sz="4800" b="1" dirty="0">
              <a:effectLst>
                <a:outerShdw blurRad="38100" dist="38100" dir="2700000" algn="tl">
                  <a:srgbClr val="000000">
                    <a:alpha val="43137"/>
                  </a:srgbClr>
                </a:outerShdw>
              </a:effectLst>
              <a:latin typeface="HGS教科書体" pitchFamily="18" charset="-128"/>
              <a:ea typeface="HGS教科書体" pitchFamily="18" charset="-128"/>
            </a:endParaRPr>
          </a:p>
          <a:p>
            <a:r>
              <a:rPr lang="en-US" altLang="ja-JP" sz="4800"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Ｂ：タバコが好きだから　</a:t>
            </a:r>
            <a:endParaRPr lang="en-US" altLang="ja-JP" sz="4800" b="1" dirty="0">
              <a:effectLst>
                <a:outerShdw blurRad="38100" dist="38100" dir="2700000" algn="tl">
                  <a:srgbClr val="000000">
                    <a:alpha val="43137"/>
                  </a:srgbClr>
                </a:outerShdw>
              </a:effectLst>
              <a:latin typeface="HGS教科書体" pitchFamily="18" charset="-128"/>
              <a:ea typeface="HGS教科書体" pitchFamily="18" charset="-128"/>
            </a:endParaRPr>
          </a:p>
          <a:p>
            <a:r>
              <a:rPr lang="en-US" altLang="ja-JP" sz="4800"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sz="4800" b="1" dirty="0">
                <a:effectLst>
                  <a:outerShdw blurRad="38100" dist="38100" dir="2700000" algn="tl">
                    <a:srgbClr val="000000">
                      <a:alpha val="43137"/>
                    </a:srgbClr>
                  </a:outerShdw>
                </a:effectLst>
                <a:latin typeface="HGS教科書体" pitchFamily="18" charset="-128"/>
                <a:ea typeface="HGS教科書体" pitchFamily="18" charset="-128"/>
              </a:rPr>
              <a:t>Ｃ：かっこいいから</a:t>
            </a:r>
            <a:endParaRPr kumimoji="1" lang="ja-JP" altLang="en-US" sz="4800" b="1" dirty="0">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22</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8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368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1000"/>
                                        <p:tgtEl>
                                          <p:spTgt spid="3">
                                            <p:txEl>
                                              <p:pRg st="1" end="1"/>
                                            </p:txEl>
                                          </p:spTgt>
                                        </p:tgtEl>
                                      </p:cBhvr>
                                    </p:animEffect>
                                  </p:childTnLst>
                                </p:cTn>
                              </p:par>
                            </p:childTnLst>
                          </p:cTn>
                        </p:par>
                        <p:par>
                          <p:cTn id="16" fill="hold">
                            <p:stCondLst>
                              <p:cond delay="4680"/>
                            </p:stCondLst>
                            <p:childTnLst>
                              <p:par>
                                <p:cTn id="17" presetID="1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1000"/>
                                        <p:tgtEl>
                                          <p:spTgt spid="3">
                                            <p:txEl>
                                              <p:pRg st="2" end="2"/>
                                            </p:txEl>
                                          </p:spTgt>
                                        </p:tgtEl>
                                      </p:cBhvr>
                                    </p:animEffect>
                                  </p:childTnLst>
                                </p:cTn>
                              </p:par>
                            </p:childTnLst>
                          </p:cTn>
                        </p:par>
                        <p:par>
                          <p:cTn id="20" fill="hold">
                            <p:stCondLst>
                              <p:cond delay="5680"/>
                            </p:stCondLst>
                            <p:childTnLst>
                              <p:par>
                                <p:cTn id="21" presetID="1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S教科書体" pitchFamily="18" charset="-128"/>
                <a:ea typeface="HGS教科書体" pitchFamily="18" charset="-128"/>
              </a:rPr>
              <a:t>正解は</a:t>
            </a:r>
            <a:endParaRPr kumimoji="1" lang="ja-JP" altLang="en-US" dirty="0">
              <a:latin typeface="HGS教科書体" pitchFamily="18" charset="-128"/>
              <a:ea typeface="HGS教科書体" pitchFamily="18" charset="-128"/>
            </a:endParaRPr>
          </a:p>
        </p:txBody>
      </p:sp>
      <p:sp>
        <p:nvSpPr>
          <p:cNvPr id="3" name="コンテンツ プレースホルダ 2"/>
          <p:cNvSpPr>
            <a:spLocks noGrp="1"/>
          </p:cNvSpPr>
          <p:nvPr>
            <p:ph idx="1"/>
          </p:nvPr>
        </p:nvSpPr>
        <p:spPr/>
        <p:txBody>
          <a:bodyPr>
            <a:noAutofit/>
          </a:bodyPr>
          <a:lstStyle/>
          <a:p>
            <a:pPr algn="ctr"/>
            <a:r>
              <a:rPr lang="ja-JP" altLang="en-US" sz="2600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Ａ</a:t>
            </a: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23</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6700" b="0" dirty="0">
                <a:latin typeface="HGS教科書体" pitchFamily="18" charset="-128"/>
                <a:ea typeface="HGS教科書体" pitchFamily="18" charset="-128"/>
              </a:rPr>
              <a:t>タバコを吸うのは病気</a:t>
            </a:r>
            <a:endParaRPr lang="ja-JP" altLang="en-US" sz="7200" b="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endParaRPr>
          </a:p>
        </p:txBody>
      </p:sp>
      <p:sp>
        <p:nvSpPr>
          <p:cNvPr id="8" name="コンテンツ プレースホルダ 7"/>
          <p:cNvSpPr>
            <a:spLocks noGrp="1"/>
          </p:cNvSpPr>
          <p:nvPr>
            <p:ph idx="1"/>
          </p:nvPr>
        </p:nvSpPr>
        <p:spPr>
          <a:xfrm>
            <a:off x="457200" y="1600200"/>
            <a:ext cx="8219256" cy="4525963"/>
          </a:xfrm>
        </p:spPr>
        <p:txBody>
          <a:bodyPr>
            <a:normAutofit/>
          </a:bodyPr>
          <a:lstStyle/>
          <a:p>
            <a:r>
              <a:rPr kumimoji="1" lang="ja-JP" altLang="en-US" sz="4300" b="1" dirty="0">
                <a:latin typeface="HGS教科書体" pitchFamily="18" charset="-128"/>
                <a:ea typeface="HGS教科書体" pitchFamily="18" charset="-128"/>
              </a:rPr>
              <a:t>タバコを吸うと</a:t>
            </a:r>
            <a:r>
              <a:rPr kumimoji="1" lang="ja-JP" altLang="en-US"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GS教科書体" pitchFamily="18" charset="-128"/>
                <a:ea typeface="HGS教科書体" pitchFamily="18" charset="-128"/>
              </a:rPr>
              <a:t>ニコチン依存症</a:t>
            </a:r>
            <a:r>
              <a:rPr kumimoji="1" lang="ja-JP" altLang="en-US" sz="4300" b="1" dirty="0">
                <a:latin typeface="HGS教科書体" pitchFamily="18" charset="-128"/>
                <a:ea typeface="HGS教科書体" pitchFamily="18" charset="-128"/>
              </a:rPr>
              <a:t>という病気にかかってしまう。</a:t>
            </a: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24</a:t>
            </a:fld>
            <a:endParaRPr kumimoji="1" lang="ja-JP" altLang="en-US" dirty="0"/>
          </a:p>
        </p:txBody>
      </p:sp>
      <p:pic>
        <p:nvPicPr>
          <p:cNvPr id="6" name="Picture 2" descr="C:\Users\Hiro\Documents\My Documents\禁煙\講演資料\たばこかっこいいパンフ\たばこかっこいい06.png"/>
          <p:cNvPicPr>
            <a:picLocks noChangeAspect="1" noChangeArrowheads="1"/>
          </p:cNvPicPr>
          <p:nvPr/>
        </p:nvPicPr>
        <p:blipFill>
          <a:blip r:embed="rId3" cstate="screen"/>
          <a:srcRect/>
          <a:stretch>
            <a:fillRect/>
          </a:stretch>
        </p:blipFill>
        <p:spPr bwMode="auto">
          <a:xfrm>
            <a:off x="320735" y="3068960"/>
            <a:ext cx="7563633" cy="3540794"/>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8000"/>
                                  </p:iterate>
                                  <p:childTnLst>
                                    <p:set>
                                      <p:cBhvr>
                                        <p:cTn id="10" dur="1" fill="hold">
                                          <p:stCondLst>
                                            <p:cond delay="0"/>
                                          </p:stCondLst>
                                        </p:cTn>
                                        <p:tgtEl>
                                          <p:spTgt spid="8">
                                            <p:txEl>
                                              <p:pRg st="0" end="0"/>
                                            </p:txEl>
                                          </p:spTgt>
                                        </p:tgtEl>
                                        <p:attrNameLst>
                                          <p:attrName>style.visibility</p:attrName>
                                        </p:attrNameLst>
                                      </p:cBhvr>
                                      <p:to>
                                        <p:strVal val="visible"/>
                                      </p:to>
                                    </p:set>
                                    <p:animEffect transition="in" filter="slide(fromBottom)">
                                      <p:cBhvr>
                                        <p:cTn id="11" dur="500"/>
                                        <p:tgtEl>
                                          <p:spTgt spid="8">
                                            <p:txEl>
                                              <p:pRg st="0" end="0"/>
                                            </p:txEl>
                                          </p:spTgt>
                                        </p:tgtEl>
                                      </p:cBhvr>
                                    </p:animEffect>
                                  </p:childTnLst>
                                </p:cTn>
                              </p:par>
                            </p:childTnLst>
                          </p:cTn>
                        </p:par>
                        <p:par>
                          <p:cTn id="12" fill="hold">
                            <p:stCondLst>
                              <p:cond delay="258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HGS教科書体" pitchFamily="18" charset="-128"/>
                <a:ea typeface="HGS教科書体" pitchFamily="18" charset="-128"/>
              </a:rPr>
              <a:t>第</a:t>
            </a:r>
            <a:r>
              <a:rPr kumimoji="1" lang="en-US" altLang="ja-JP" dirty="0">
                <a:latin typeface="HGS教科書体" pitchFamily="18" charset="-128"/>
                <a:ea typeface="HGS教科書体" pitchFamily="18" charset="-128"/>
              </a:rPr>
              <a:t>8</a:t>
            </a:r>
            <a:r>
              <a:rPr kumimoji="1" lang="ja-JP" altLang="en-US" dirty="0">
                <a:latin typeface="HGS教科書体" pitchFamily="18" charset="-128"/>
                <a:ea typeface="HGS教科書体" pitchFamily="18" charset="-128"/>
              </a:rPr>
              <a:t>問</a:t>
            </a:r>
          </a:p>
        </p:txBody>
      </p:sp>
      <p:sp>
        <p:nvSpPr>
          <p:cNvPr id="3" name="コンテンツ プレースホルダ 2"/>
          <p:cNvSpPr>
            <a:spLocks noGrp="1"/>
          </p:cNvSpPr>
          <p:nvPr>
            <p:ph idx="1"/>
          </p:nvPr>
        </p:nvSpPr>
        <p:spPr/>
        <p:txBody>
          <a:bodyPr>
            <a:noAutofit/>
          </a:bodyPr>
          <a:lstStyle/>
          <a:p>
            <a:r>
              <a:rPr lang="ja-JP" altLang="en-US" sz="3600" b="1" dirty="0">
                <a:effectLst>
                  <a:outerShdw blurRad="38100" dist="38100" dir="2700000" algn="tl">
                    <a:srgbClr val="000000">
                      <a:alpha val="43137"/>
                    </a:srgbClr>
                  </a:outerShdw>
                </a:effectLst>
                <a:latin typeface="HGS教科書体" pitchFamily="18" charset="-128"/>
                <a:ea typeface="HGS教科書体" pitchFamily="18" charset="-128"/>
              </a:rPr>
              <a:t>タバコを吸っている人が吸い込んでいる煙（主流煙）とタバコから立ちのぼる煙（副流煙）を比べると</a:t>
            </a:r>
          </a:p>
          <a:p>
            <a:pPr>
              <a:spcBef>
                <a:spcPts val="2400"/>
              </a:spcBef>
            </a:pPr>
            <a:r>
              <a:rPr lang="ja-JP" altLang="en-US" sz="3600" b="1" dirty="0">
                <a:effectLst>
                  <a:outerShdw blurRad="38100" dist="38100" dir="2700000" algn="tl">
                    <a:srgbClr val="000000">
                      <a:alpha val="43137"/>
                    </a:srgbClr>
                  </a:outerShdw>
                </a:effectLst>
                <a:latin typeface="HGS教科書体" pitchFamily="18" charset="-128"/>
                <a:ea typeface="HGS教科書体" pitchFamily="18" charset="-128"/>
              </a:rPr>
              <a:t>Ａ：副流煙の方が有毒　</a:t>
            </a:r>
            <a:endParaRPr lang="en-US" altLang="ja-JP" sz="3600" b="1" dirty="0">
              <a:effectLst>
                <a:outerShdw blurRad="38100" dist="38100" dir="2700000" algn="tl">
                  <a:srgbClr val="000000">
                    <a:alpha val="43137"/>
                  </a:srgbClr>
                </a:outerShdw>
              </a:effectLst>
              <a:latin typeface="HGS教科書体" pitchFamily="18" charset="-128"/>
              <a:ea typeface="HGS教科書体" pitchFamily="18" charset="-128"/>
            </a:endParaRPr>
          </a:p>
          <a:p>
            <a:pPr>
              <a:spcBef>
                <a:spcPts val="1200"/>
              </a:spcBef>
            </a:pPr>
            <a:r>
              <a:rPr lang="ja-JP" altLang="en-US" sz="3600" b="1" dirty="0">
                <a:effectLst>
                  <a:outerShdw blurRad="38100" dist="38100" dir="2700000" algn="tl">
                    <a:srgbClr val="000000">
                      <a:alpha val="43137"/>
                    </a:srgbClr>
                  </a:outerShdw>
                </a:effectLst>
                <a:latin typeface="HGS教科書体" pitchFamily="18" charset="-128"/>
                <a:ea typeface="HGS教科書体" pitchFamily="18" charset="-128"/>
              </a:rPr>
              <a:t>Ｂ：どちらもほぼ同じ</a:t>
            </a:r>
            <a:endParaRPr lang="en-US" altLang="ja-JP" sz="3600" b="1" dirty="0">
              <a:effectLst>
                <a:outerShdw blurRad="38100" dist="38100" dir="2700000" algn="tl">
                  <a:srgbClr val="000000">
                    <a:alpha val="43137"/>
                  </a:srgbClr>
                </a:outerShdw>
              </a:effectLst>
              <a:latin typeface="HGS教科書体" pitchFamily="18" charset="-128"/>
              <a:ea typeface="HGS教科書体" pitchFamily="18" charset="-128"/>
            </a:endParaRPr>
          </a:p>
          <a:p>
            <a:pPr>
              <a:spcBef>
                <a:spcPts val="1200"/>
              </a:spcBef>
            </a:pPr>
            <a:r>
              <a:rPr lang="ja-JP" altLang="en-US" sz="3600" b="1" dirty="0">
                <a:effectLst>
                  <a:outerShdw blurRad="38100" dist="38100" dir="2700000" algn="tl">
                    <a:srgbClr val="000000">
                      <a:alpha val="43137"/>
                    </a:srgbClr>
                  </a:outerShdw>
                </a:effectLst>
                <a:latin typeface="HGS教科書体" pitchFamily="18" charset="-128"/>
                <a:ea typeface="HGS教科書体" pitchFamily="18" charset="-128"/>
              </a:rPr>
              <a:t>Ｃ：主流煙の方が有毒</a:t>
            </a:r>
            <a:endParaRPr kumimoji="1" lang="ja-JP" altLang="en-US" sz="3600" b="1" dirty="0">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25</a:t>
            </a:fld>
            <a:endParaRPr kumimoji="1" lang="ja-JP" altLang="en-US" dirty="0"/>
          </a:p>
        </p:txBody>
      </p:sp>
      <p:pic>
        <p:nvPicPr>
          <p:cNvPr id="6146" name="Picture 2" descr="C:\Users\Hiro\Documents\My Documents\禁煙\画像\副流煙.gif"/>
          <p:cNvPicPr>
            <a:picLocks noChangeAspect="1" noChangeArrowheads="1"/>
          </p:cNvPicPr>
          <p:nvPr/>
        </p:nvPicPr>
        <p:blipFill>
          <a:blip r:embed="rId2" cstate="screen"/>
          <a:srcRect/>
          <a:stretch>
            <a:fillRect/>
          </a:stretch>
        </p:blipFill>
        <p:spPr bwMode="auto">
          <a:xfrm>
            <a:off x="5364088" y="3717032"/>
            <a:ext cx="3096344" cy="1092827"/>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8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3300"/>
                            </p:stCondLst>
                            <p:childTnLst>
                              <p:par>
                                <p:cTn id="13" presetID="22" presetClass="entr" presetSubtype="8"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wipe(left)">
                                      <p:cBhvr>
                                        <p:cTn id="15" dur="1000"/>
                                        <p:tgtEl>
                                          <p:spTgt spid="6146"/>
                                        </p:tgtEl>
                                      </p:cBhvr>
                                    </p:animEffect>
                                  </p:childTnLst>
                                </p:cTn>
                              </p:par>
                            </p:childTnLst>
                          </p:cTn>
                        </p:par>
                        <p:par>
                          <p:cTn id="16" fill="hold">
                            <p:stCondLst>
                              <p:cond delay="4300"/>
                            </p:stCondLst>
                            <p:childTnLst>
                              <p:par>
                                <p:cTn id="17" presetID="1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lide(fromBottom)">
                                      <p:cBhvr>
                                        <p:cTn id="19" dur="500"/>
                                        <p:tgtEl>
                                          <p:spTgt spid="3">
                                            <p:txEl>
                                              <p:pRg st="1" end="1"/>
                                            </p:txEl>
                                          </p:spTgt>
                                        </p:tgtEl>
                                      </p:cBhvr>
                                    </p:animEffect>
                                  </p:childTnLst>
                                </p:cTn>
                              </p:par>
                            </p:childTnLst>
                          </p:cTn>
                        </p:par>
                        <p:par>
                          <p:cTn id="20" fill="hold">
                            <p:stCondLst>
                              <p:cond delay="4800"/>
                            </p:stCondLst>
                            <p:childTnLst>
                              <p:par>
                                <p:cTn id="21" presetID="1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lide(fromBottom)">
                                      <p:cBhvr>
                                        <p:cTn id="23" dur="500"/>
                                        <p:tgtEl>
                                          <p:spTgt spid="3">
                                            <p:txEl>
                                              <p:pRg st="2" end="2"/>
                                            </p:txEl>
                                          </p:spTgt>
                                        </p:tgtEl>
                                      </p:cBhvr>
                                    </p:animEffect>
                                  </p:childTnLst>
                                </p:cTn>
                              </p:par>
                            </p:childTnLst>
                          </p:cTn>
                        </p:par>
                        <p:par>
                          <p:cTn id="24" fill="hold">
                            <p:stCondLst>
                              <p:cond delay="5300"/>
                            </p:stCondLst>
                            <p:childTnLst>
                              <p:par>
                                <p:cTn id="25" presetID="1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S教科書体" pitchFamily="18" charset="-128"/>
                <a:ea typeface="HGS教科書体" pitchFamily="18" charset="-128"/>
              </a:rPr>
              <a:t>正解は</a:t>
            </a:r>
            <a:endParaRPr kumimoji="1" lang="ja-JP" altLang="en-US" dirty="0">
              <a:latin typeface="HGS教科書体" pitchFamily="18" charset="-128"/>
              <a:ea typeface="HGS教科書体" pitchFamily="18" charset="-128"/>
            </a:endParaRPr>
          </a:p>
        </p:txBody>
      </p:sp>
      <p:sp>
        <p:nvSpPr>
          <p:cNvPr id="3" name="コンテンツ プレースホルダ 2"/>
          <p:cNvSpPr>
            <a:spLocks noGrp="1"/>
          </p:cNvSpPr>
          <p:nvPr>
            <p:ph idx="1"/>
          </p:nvPr>
        </p:nvSpPr>
        <p:spPr/>
        <p:txBody>
          <a:bodyPr>
            <a:noAutofit/>
          </a:bodyPr>
          <a:lstStyle/>
          <a:p>
            <a:pPr algn="ctr"/>
            <a:r>
              <a:rPr lang="ja-JP" altLang="en-US" sz="2600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Ａ</a:t>
            </a: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26</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40"/>
          <p:cNvSpPr>
            <a:spLocks noChangeArrowheads="1"/>
          </p:cNvSpPr>
          <p:nvPr/>
        </p:nvSpPr>
        <p:spPr bwMode="auto">
          <a:xfrm>
            <a:off x="4427984" y="6382489"/>
            <a:ext cx="4655442" cy="430887"/>
          </a:xfrm>
          <a:prstGeom prst="rect">
            <a:avLst/>
          </a:prstGeom>
          <a:noFill/>
          <a:ln w="9525">
            <a:noFill/>
            <a:miter lim="800000"/>
            <a:headEnd/>
            <a:tailEnd/>
          </a:ln>
          <a:effectLst/>
        </p:spPr>
        <p:txBody>
          <a:bodyPr wrap="none">
            <a:spAutoFit/>
          </a:bodyPr>
          <a:lstStyle/>
          <a:p>
            <a:pPr marL="342900" indent="-342900"/>
            <a:r>
              <a:rPr lang="en-US" altLang="ja-JP" sz="1100" dirty="0">
                <a:latin typeface="HGS教科書体" pitchFamily="18" charset="-128"/>
                <a:ea typeface="HGS教科書体" pitchFamily="18" charset="-128"/>
              </a:rPr>
              <a:t>1) </a:t>
            </a:r>
            <a:r>
              <a:rPr lang="ja-JP" altLang="en-US" sz="1100" dirty="0">
                <a:latin typeface="HGS教科書体" pitchFamily="18" charset="-128"/>
                <a:ea typeface="HGS教科書体" pitchFamily="18" charset="-128"/>
              </a:rPr>
              <a:t>厚生労働省</a:t>
            </a:r>
            <a:r>
              <a:rPr lang="en-US" altLang="ja-JP" sz="1100" dirty="0">
                <a:latin typeface="HGS教科書体" pitchFamily="18" charset="-128"/>
                <a:ea typeface="HGS教科書体" pitchFamily="18" charset="-128"/>
              </a:rPr>
              <a:t>. </a:t>
            </a:r>
            <a:r>
              <a:rPr lang="ja-JP" altLang="en-US" sz="1100" dirty="0">
                <a:latin typeface="HGS教科書体" pitchFamily="18" charset="-128"/>
                <a:ea typeface="HGS教科書体" pitchFamily="18" charset="-128"/>
              </a:rPr>
              <a:t>健康ネット</a:t>
            </a:r>
            <a:r>
              <a:rPr lang="en-US" altLang="ja-JP" sz="1100" dirty="0">
                <a:latin typeface="HGS教科書体" pitchFamily="18" charset="-128"/>
                <a:ea typeface="HGS教科書体" pitchFamily="18" charset="-128"/>
              </a:rPr>
              <a:t>2) </a:t>
            </a:r>
            <a:r>
              <a:rPr lang="ja-JP" altLang="en-US" sz="1100" dirty="0">
                <a:latin typeface="HGS教科書体" pitchFamily="18" charset="-128"/>
                <a:ea typeface="HGS教科書体" pitchFamily="18" charset="-128"/>
              </a:rPr>
              <a:t>厚生労働省</a:t>
            </a:r>
            <a:r>
              <a:rPr lang="en-US" altLang="ja-JP" sz="1100" dirty="0">
                <a:latin typeface="HGS教科書体" pitchFamily="18" charset="-128"/>
                <a:ea typeface="HGS教科書体" pitchFamily="18" charset="-128"/>
              </a:rPr>
              <a:t>.</a:t>
            </a:r>
            <a:r>
              <a:rPr lang="ja-JP" altLang="en-US" sz="1100" dirty="0">
                <a:latin typeface="HGS教科書体" pitchFamily="18" charset="-128"/>
                <a:ea typeface="HGS教科書体" pitchFamily="18" charset="-128"/>
              </a:rPr>
              <a:t>たばこ煙の成分分析について　</a:t>
            </a:r>
          </a:p>
          <a:p>
            <a:pPr marL="342900" indent="-342900"/>
            <a:r>
              <a:rPr lang="en-US" altLang="ja-JP" sz="1100" dirty="0">
                <a:latin typeface="HGS教科書体" pitchFamily="18" charset="-128"/>
                <a:ea typeface="HGS教科書体" pitchFamily="18" charset="-128"/>
              </a:rPr>
              <a:t>3) </a:t>
            </a:r>
            <a:r>
              <a:rPr lang="ja-JP" altLang="en-US" sz="1100" dirty="0">
                <a:latin typeface="HGS教科書体" pitchFamily="18" charset="-128"/>
                <a:ea typeface="HGS教科書体" pitchFamily="18" charset="-128"/>
              </a:rPr>
              <a:t>厚生省編</a:t>
            </a:r>
            <a:r>
              <a:rPr lang="en-US" altLang="ja-JP" sz="1100" dirty="0">
                <a:latin typeface="HGS教科書体" pitchFamily="18" charset="-128"/>
                <a:ea typeface="HGS教科書体" pitchFamily="18" charset="-128"/>
              </a:rPr>
              <a:t>. </a:t>
            </a:r>
            <a:r>
              <a:rPr lang="ja-JP" altLang="en-US" sz="1100" dirty="0">
                <a:latin typeface="HGS教科書体" pitchFamily="18" charset="-128"/>
                <a:ea typeface="HGS教科書体" pitchFamily="18" charset="-128"/>
              </a:rPr>
              <a:t>喫煙の生理・薬理</a:t>
            </a:r>
            <a:r>
              <a:rPr lang="en-US" altLang="ja-JP" sz="1100" dirty="0">
                <a:latin typeface="HGS教科書体" pitchFamily="18" charset="-128"/>
                <a:ea typeface="HGS教科書体" pitchFamily="18" charset="-128"/>
              </a:rPr>
              <a:t>:</a:t>
            </a:r>
            <a:r>
              <a:rPr lang="ja-JP" altLang="en-US" sz="1100" dirty="0">
                <a:latin typeface="HGS教科書体" pitchFamily="18" charset="-128"/>
                <a:ea typeface="HGS教科書体" pitchFamily="18" charset="-128"/>
              </a:rPr>
              <a:t>喫煙と健康</a:t>
            </a:r>
            <a:r>
              <a:rPr lang="en-US" altLang="ja-JP" sz="1100" dirty="0">
                <a:latin typeface="HGS教科書体" pitchFamily="18" charset="-128"/>
                <a:ea typeface="HGS教科書体" pitchFamily="18" charset="-128"/>
              </a:rPr>
              <a:t>. 48, 1992.</a:t>
            </a:r>
          </a:p>
        </p:txBody>
      </p:sp>
      <p:grpSp>
        <p:nvGrpSpPr>
          <p:cNvPr id="37" name="グループ化 36"/>
          <p:cNvGrpSpPr/>
          <p:nvPr/>
        </p:nvGrpSpPr>
        <p:grpSpPr>
          <a:xfrm>
            <a:off x="322833" y="1844824"/>
            <a:ext cx="8353623" cy="5043982"/>
            <a:chOff x="178817" y="1472257"/>
            <a:chExt cx="8590533" cy="5416550"/>
          </a:xfrm>
        </p:grpSpPr>
        <p:graphicFrame>
          <p:nvGraphicFramePr>
            <p:cNvPr id="47" name="Object 3"/>
            <p:cNvGraphicFramePr>
              <a:graphicFrameLocks noChangeAspect="1"/>
            </p:cNvGraphicFramePr>
            <p:nvPr/>
          </p:nvGraphicFramePr>
          <p:xfrm>
            <a:off x="1885950" y="1472257"/>
            <a:ext cx="6883400" cy="54165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34"/>
            <p:cNvSpPr txBox="1">
              <a:spLocks noChangeArrowheads="1"/>
            </p:cNvSpPr>
            <p:nvPr/>
          </p:nvSpPr>
          <p:spPr bwMode="auto">
            <a:xfrm>
              <a:off x="6440844" y="1578058"/>
              <a:ext cx="1979612" cy="400110"/>
            </a:xfrm>
            <a:prstGeom prst="rect">
              <a:avLst/>
            </a:prstGeom>
            <a:noFill/>
            <a:ln w="9525">
              <a:noFill/>
              <a:miter lim="800000"/>
              <a:headEnd/>
              <a:tailEnd/>
            </a:ln>
            <a:effectLst/>
          </p:spPr>
          <p:txBody>
            <a:bodyPr wrap="square">
              <a:spAutoFit/>
            </a:bodyPr>
            <a:lstStyle/>
            <a:p>
              <a:r>
                <a:rPr lang="en-US" altLang="ja-JP"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19</a:t>
              </a:r>
              <a:r>
                <a:rPr lang="ja-JP" altLang="en-US"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a:t>
              </a:r>
              <a:r>
                <a:rPr lang="en-US" altLang="ja-JP"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129</a:t>
              </a:r>
              <a:r>
                <a:rPr lang="ja-JP" altLang="en-US"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倍</a:t>
              </a:r>
            </a:p>
          </p:txBody>
        </p:sp>
        <p:sp>
          <p:nvSpPr>
            <p:cNvPr id="7" name="Text Box 135"/>
            <p:cNvSpPr txBox="1">
              <a:spLocks noChangeArrowheads="1"/>
            </p:cNvSpPr>
            <p:nvPr/>
          </p:nvSpPr>
          <p:spPr bwMode="auto">
            <a:xfrm>
              <a:off x="6444208" y="3068960"/>
              <a:ext cx="863600" cy="396875"/>
            </a:xfrm>
            <a:prstGeom prst="rect">
              <a:avLst/>
            </a:prstGeom>
            <a:noFill/>
            <a:ln w="9525">
              <a:noFill/>
              <a:miter lim="800000"/>
              <a:headEnd/>
              <a:tailEnd/>
            </a:ln>
            <a:effectLst/>
          </p:spPr>
          <p:txBody>
            <a:bodyPr>
              <a:spAutoFit/>
            </a:bodyPr>
            <a:lstStyle/>
            <a:p>
              <a:r>
                <a:rPr lang="en-US" altLang="ja-JP"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46</a:t>
              </a:r>
              <a:r>
                <a:rPr lang="ja-JP" altLang="en-US"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倍</a:t>
              </a:r>
            </a:p>
          </p:txBody>
        </p:sp>
        <p:sp>
          <p:nvSpPr>
            <p:cNvPr id="8" name="Text Box 136"/>
            <p:cNvSpPr txBox="1">
              <a:spLocks noChangeArrowheads="1"/>
            </p:cNvSpPr>
            <p:nvPr/>
          </p:nvSpPr>
          <p:spPr bwMode="auto">
            <a:xfrm>
              <a:off x="3276600" y="3797945"/>
              <a:ext cx="1008063" cy="396875"/>
            </a:xfrm>
            <a:prstGeom prst="rect">
              <a:avLst/>
            </a:prstGeom>
            <a:noFill/>
            <a:ln w="9525">
              <a:noFill/>
              <a:miter lim="800000"/>
              <a:headEnd/>
              <a:tailEnd/>
            </a:ln>
            <a:effectLst/>
          </p:spPr>
          <p:txBody>
            <a:bodyPr>
              <a:spAutoFit/>
            </a:bodyPr>
            <a:lstStyle/>
            <a:p>
              <a:r>
                <a:rPr lang="en-US" altLang="ja-JP"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4.7</a:t>
              </a:r>
              <a:r>
                <a:rPr lang="ja-JP" altLang="en-US"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倍</a:t>
              </a:r>
            </a:p>
          </p:txBody>
        </p:sp>
        <p:sp>
          <p:nvSpPr>
            <p:cNvPr id="9" name="Text Box 137"/>
            <p:cNvSpPr txBox="1">
              <a:spLocks noChangeArrowheads="1"/>
            </p:cNvSpPr>
            <p:nvPr/>
          </p:nvSpPr>
          <p:spPr bwMode="auto">
            <a:xfrm>
              <a:off x="2811314" y="4551652"/>
              <a:ext cx="1008062" cy="396875"/>
            </a:xfrm>
            <a:prstGeom prst="rect">
              <a:avLst/>
            </a:prstGeom>
            <a:noFill/>
            <a:ln w="9525">
              <a:noFill/>
              <a:miter lim="800000"/>
              <a:headEnd/>
              <a:tailEnd/>
            </a:ln>
            <a:effectLst/>
          </p:spPr>
          <p:txBody>
            <a:bodyPr>
              <a:spAutoFit/>
            </a:bodyPr>
            <a:lstStyle/>
            <a:p>
              <a:r>
                <a:rPr lang="en-US" altLang="ja-JP"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3.6</a:t>
              </a:r>
              <a:r>
                <a:rPr lang="ja-JP" altLang="en-US"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倍</a:t>
              </a:r>
            </a:p>
          </p:txBody>
        </p:sp>
        <p:sp>
          <p:nvSpPr>
            <p:cNvPr id="10" name="Text Box 138"/>
            <p:cNvSpPr txBox="1">
              <a:spLocks noChangeArrowheads="1"/>
            </p:cNvSpPr>
            <p:nvPr/>
          </p:nvSpPr>
          <p:spPr bwMode="auto">
            <a:xfrm>
              <a:off x="2689705" y="5287979"/>
              <a:ext cx="1081087" cy="396875"/>
            </a:xfrm>
            <a:prstGeom prst="rect">
              <a:avLst/>
            </a:prstGeom>
            <a:noFill/>
            <a:ln w="9525">
              <a:noFill/>
              <a:miter lim="800000"/>
              <a:headEnd/>
              <a:tailEnd/>
            </a:ln>
            <a:effectLst/>
          </p:spPr>
          <p:txBody>
            <a:bodyPr>
              <a:spAutoFit/>
            </a:bodyPr>
            <a:lstStyle/>
            <a:p>
              <a:r>
                <a:rPr lang="en-US" altLang="ja-JP"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3.4</a:t>
              </a:r>
              <a:r>
                <a:rPr lang="ja-JP" altLang="en-US"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倍</a:t>
              </a:r>
            </a:p>
          </p:txBody>
        </p:sp>
        <p:sp>
          <p:nvSpPr>
            <p:cNvPr id="11" name="Text Box 139"/>
            <p:cNvSpPr txBox="1">
              <a:spLocks noChangeArrowheads="1"/>
            </p:cNvSpPr>
            <p:nvPr/>
          </p:nvSpPr>
          <p:spPr bwMode="auto">
            <a:xfrm>
              <a:off x="2463172" y="6031921"/>
              <a:ext cx="1008062" cy="396875"/>
            </a:xfrm>
            <a:prstGeom prst="rect">
              <a:avLst/>
            </a:prstGeom>
            <a:noFill/>
            <a:ln w="9525">
              <a:noFill/>
              <a:miter lim="800000"/>
              <a:headEnd/>
              <a:tailEnd/>
            </a:ln>
            <a:effectLst/>
          </p:spPr>
          <p:txBody>
            <a:bodyPr>
              <a:spAutoFit/>
            </a:bodyPr>
            <a:lstStyle/>
            <a:p>
              <a:r>
                <a:rPr lang="en-US" altLang="ja-JP"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2.8</a:t>
              </a:r>
              <a:r>
                <a:rPr lang="ja-JP" altLang="en-US"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倍</a:t>
              </a:r>
            </a:p>
          </p:txBody>
        </p:sp>
        <p:sp>
          <p:nvSpPr>
            <p:cNvPr id="13" name="Text Box 141"/>
            <p:cNvSpPr txBox="1">
              <a:spLocks noChangeArrowheads="1"/>
            </p:cNvSpPr>
            <p:nvPr/>
          </p:nvSpPr>
          <p:spPr bwMode="auto">
            <a:xfrm>
              <a:off x="2555875" y="1853257"/>
              <a:ext cx="1655763" cy="429664"/>
            </a:xfrm>
            <a:prstGeom prst="rect">
              <a:avLst/>
            </a:prstGeom>
            <a:noFill/>
            <a:ln w="9525">
              <a:noFill/>
              <a:miter lim="800000"/>
              <a:headEnd/>
              <a:tailEnd/>
            </a:ln>
            <a:effectLst/>
          </p:spPr>
          <p:txBody>
            <a:bodyPr>
              <a:spAutoFit/>
            </a:bodyPr>
            <a:lstStyle/>
            <a:p>
              <a:r>
                <a:rPr lang="ja-JP" altLang="en-US" sz="2000" b="1" dirty="0">
                  <a:effectLst>
                    <a:outerShdw blurRad="38100" dist="38100" dir="2700000" algn="tl">
                      <a:srgbClr val="000000">
                        <a:alpha val="43137"/>
                      </a:srgbClr>
                    </a:outerShdw>
                  </a:effectLst>
                  <a:latin typeface="HGS教科書体" pitchFamily="18" charset="-128"/>
                  <a:ea typeface="HGS教科書体" pitchFamily="18" charset="-128"/>
                </a:rPr>
                <a:t>主流煙 </a:t>
              </a:r>
              <a:r>
                <a:rPr lang="en-US" altLang="ja-JP" sz="2000" b="1" dirty="0">
                  <a:effectLst>
                    <a:outerShdw blurRad="38100" dist="38100" dir="2700000" algn="tl">
                      <a:srgbClr val="000000">
                        <a:alpha val="43137"/>
                      </a:srgbClr>
                    </a:outerShdw>
                  </a:effectLst>
                  <a:latin typeface="HGS教科書体" pitchFamily="18" charset="-128"/>
                  <a:ea typeface="HGS教科書体" pitchFamily="18" charset="-128"/>
                </a:rPr>
                <a:t>1</a:t>
              </a:r>
              <a:r>
                <a:rPr lang="ja-JP" altLang="en-US" sz="2000" b="1" dirty="0">
                  <a:effectLst>
                    <a:outerShdw blurRad="38100" dist="38100" dir="2700000" algn="tl">
                      <a:srgbClr val="000000">
                        <a:alpha val="43137"/>
                      </a:srgbClr>
                    </a:outerShdw>
                  </a:effectLst>
                  <a:latin typeface="HGS教科書体" pitchFamily="18" charset="-128"/>
                  <a:ea typeface="HGS教科書体" pitchFamily="18" charset="-128"/>
                </a:rPr>
                <a:t>倍</a:t>
              </a:r>
            </a:p>
          </p:txBody>
        </p:sp>
        <p:sp>
          <p:nvSpPr>
            <p:cNvPr id="14" name="Rectangle 142"/>
            <p:cNvSpPr>
              <a:spLocks noChangeArrowheads="1"/>
            </p:cNvSpPr>
            <p:nvPr/>
          </p:nvSpPr>
          <p:spPr bwMode="auto">
            <a:xfrm>
              <a:off x="3655778" y="4552052"/>
              <a:ext cx="306494" cy="276999"/>
            </a:xfrm>
            <a:prstGeom prst="rect">
              <a:avLst/>
            </a:prstGeom>
            <a:noFill/>
            <a:ln w="9525">
              <a:noFill/>
              <a:miter lim="800000"/>
              <a:headEnd/>
              <a:tailEnd/>
            </a:ln>
            <a:effectLst/>
          </p:spPr>
          <p:txBody>
            <a:bodyPr wrap="none">
              <a:spAutoFit/>
            </a:bodyPr>
            <a:lstStyle/>
            <a:p>
              <a:r>
                <a:rPr lang="en-US" altLang="ja-JP" sz="1200" dirty="0">
                  <a:latin typeface="HGS教科書体" pitchFamily="18" charset="-128"/>
                  <a:ea typeface="HGS教科書体" pitchFamily="18" charset="-128"/>
                </a:rPr>
                <a:t>3)</a:t>
              </a:r>
            </a:p>
          </p:txBody>
        </p:sp>
        <p:sp>
          <p:nvSpPr>
            <p:cNvPr id="15" name="Rectangle 143"/>
            <p:cNvSpPr>
              <a:spLocks noChangeArrowheads="1"/>
            </p:cNvSpPr>
            <p:nvPr/>
          </p:nvSpPr>
          <p:spPr bwMode="auto">
            <a:xfrm>
              <a:off x="8183033" y="1556792"/>
              <a:ext cx="306494" cy="276999"/>
            </a:xfrm>
            <a:prstGeom prst="rect">
              <a:avLst/>
            </a:prstGeom>
            <a:noFill/>
            <a:ln w="9525">
              <a:noFill/>
              <a:miter lim="800000"/>
              <a:headEnd/>
              <a:tailEnd/>
            </a:ln>
            <a:effectLst/>
          </p:spPr>
          <p:txBody>
            <a:bodyPr wrap="none">
              <a:spAutoFit/>
            </a:bodyPr>
            <a:lstStyle/>
            <a:p>
              <a:r>
                <a:rPr lang="en-US" altLang="ja-JP" sz="1200" dirty="0">
                  <a:latin typeface="HGS教科書体" pitchFamily="18" charset="-128"/>
                  <a:ea typeface="HGS教科書体" pitchFamily="18" charset="-128"/>
                </a:rPr>
                <a:t>1)</a:t>
              </a:r>
            </a:p>
          </p:txBody>
        </p:sp>
        <p:sp>
          <p:nvSpPr>
            <p:cNvPr id="16" name="Rectangle 144"/>
            <p:cNvSpPr>
              <a:spLocks noChangeArrowheads="1"/>
            </p:cNvSpPr>
            <p:nvPr/>
          </p:nvSpPr>
          <p:spPr bwMode="auto">
            <a:xfrm>
              <a:off x="7317553" y="3047694"/>
              <a:ext cx="306494" cy="276999"/>
            </a:xfrm>
            <a:prstGeom prst="rect">
              <a:avLst/>
            </a:prstGeom>
            <a:noFill/>
            <a:ln w="9525">
              <a:noFill/>
              <a:miter lim="800000"/>
              <a:headEnd/>
              <a:tailEnd/>
            </a:ln>
            <a:effectLst/>
          </p:spPr>
          <p:txBody>
            <a:bodyPr wrap="none">
              <a:spAutoFit/>
            </a:bodyPr>
            <a:lstStyle/>
            <a:p>
              <a:r>
                <a:rPr lang="en-US" altLang="ja-JP" sz="1200" dirty="0">
                  <a:latin typeface="HGS教科書体" pitchFamily="18" charset="-128"/>
                  <a:ea typeface="HGS教科書体" pitchFamily="18" charset="-128"/>
                </a:rPr>
                <a:t>1)</a:t>
              </a:r>
            </a:p>
          </p:txBody>
        </p:sp>
        <p:sp>
          <p:nvSpPr>
            <p:cNvPr id="17" name="Rectangle 145"/>
            <p:cNvSpPr>
              <a:spLocks noChangeArrowheads="1"/>
            </p:cNvSpPr>
            <p:nvPr/>
          </p:nvSpPr>
          <p:spPr bwMode="auto">
            <a:xfrm>
              <a:off x="4138568" y="3789440"/>
              <a:ext cx="306494" cy="276999"/>
            </a:xfrm>
            <a:prstGeom prst="rect">
              <a:avLst/>
            </a:prstGeom>
            <a:noFill/>
            <a:ln w="9525">
              <a:noFill/>
              <a:miter lim="800000"/>
              <a:headEnd/>
              <a:tailEnd/>
            </a:ln>
            <a:effectLst/>
          </p:spPr>
          <p:txBody>
            <a:bodyPr wrap="none">
              <a:spAutoFit/>
            </a:bodyPr>
            <a:lstStyle/>
            <a:p>
              <a:r>
                <a:rPr lang="en-US" altLang="ja-JP" sz="1200" dirty="0">
                  <a:latin typeface="HGS教科書体" pitchFamily="18" charset="-128"/>
                  <a:ea typeface="HGS教科書体" pitchFamily="18" charset="-128"/>
                </a:rPr>
                <a:t>1)</a:t>
              </a:r>
            </a:p>
          </p:txBody>
        </p:sp>
        <p:sp>
          <p:nvSpPr>
            <p:cNvPr id="18" name="Rectangle 146"/>
            <p:cNvSpPr>
              <a:spLocks noChangeArrowheads="1"/>
            </p:cNvSpPr>
            <p:nvPr/>
          </p:nvSpPr>
          <p:spPr bwMode="auto">
            <a:xfrm>
              <a:off x="3573137" y="5290975"/>
              <a:ext cx="306494" cy="276999"/>
            </a:xfrm>
            <a:prstGeom prst="rect">
              <a:avLst/>
            </a:prstGeom>
            <a:noFill/>
            <a:ln w="9525">
              <a:noFill/>
              <a:miter lim="800000"/>
              <a:headEnd/>
              <a:tailEnd/>
            </a:ln>
            <a:effectLst/>
          </p:spPr>
          <p:txBody>
            <a:bodyPr wrap="none">
              <a:spAutoFit/>
            </a:bodyPr>
            <a:lstStyle/>
            <a:p>
              <a:r>
                <a:rPr lang="en-US" altLang="ja-JP" sz="1200" dirty="0">
                  <a:latin typeface="HGS教科書体" pitchFamily="18" charset="-128"/>
                  <a:ea typeface="HGS教科書体" pitchFamily="18" charset="-128"/>
                </a:rPr>
                <a:t>1)</a:t>
              </a:r>
            </a:p>
          </p:txBody>
        </p:sp>
        <p:sp>
          <p:nvSpPr>
            <p:cNvPr id="19" name="Rectangle 147"/>
            <p:cNvSpPr>
              <a:spLocks noChangeArrowheads="1"/>
            </p:cNvSpPr>
            <p:nvPr/>
          </p:nvSpPr>
          <p:spPr bwMode="auto">
            <a:xfrm>
              <a:off x="3335847" y="6042554"/>
              <a:ext cx="306494" cy="276999"/>
            </a:xfrm>
            <a:prstGeom prst="rect">
              <a:avLst/>
            </a:prstGeom>
            <a:noFill/>
            <a:ln w="9525">
              <a:noFill/>
              <a:miter lim="800000"/>
              <a:headEnd/>
              <a:tailEnd/>
            </a:ln>
            <a:effectLst/>
          </p:spPr>
          <p:txBody>
            <a:bodyPr wrap="none">
              <a:spAutoFit/>
            </a:bodyPr>
            <a:lstStyle/>
            <a:p>
              <a:r>
                <a:rPr lang="en-US" altLang="ja-JP" sz="1200" dirty="0">
                  <a:latin typeface="HGS教科書体" pitchFamily="18" charset="-128"/>
                  <a:ea typeface="HGS教科書体" pitchFamily="18" charset="-128"/>
                </a:rPr>
                <a:t>1)</a:t>
              </a:r>
            </a:p>
          </p:txBody>
        </p:sp>
        <p:sp>
          <p:nvSpPr>
            <p:cNvPr id="20" name="Text Box 148"/>
            <p:cNvSpPr txBox="1">
              <a:spLocks noChangeArrowheads="1"/>
            </p:cNvSpPr>
            <p:nvPr/>
          </p:nvSpPr>
          <p:spPr bwMode="auto">
            <a:xfrm>
              <a:off x="4659487" y="1556792"/>
              <a:ext cx="1152525" cy="396875"/>
            </a:xfrm>
            <a:prstGeom prst="rect">
              <a:avLst/>
            </a:prstGeom>
            <a:noFill/>
            <a:ln w="9525">
              <a:noFill/>
              <a:miter lim="800000"/>
              <a:headEnd/>
              <a:tailEnd/>
            </a:ln>
            <a:effectLst/>
          </p:spPr>
          <p:txBody>
            <a:bodyPr>
              <a:spAutoFit/>
            </a:bodyPr>
            <a:lstStyle/>
            <a:p>
              <a:r>
                <a:rPr lang="ja-JP" altLang="en-US"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副流煙</a:t>
              </a:r>
            </a:p>
          </p:txBody>
        </p:sp>
        <p:sp>
          <p:nvSpPr>
            <p:cNvPr id="25" name="Rectangle 153"/>
            <p:cNvSpPr>
              <a:spLocks noChangeArrowheads="1"/>
            </p:cNvSpPr>
            <p:nvPr/>
          </p:nvSpPr>
          <p:spPr bwMode="auto">
            <a:xfrm>
              <a:off x="179532" y="1655589"/>
              <a:ext cx="1945851" cy="594918"/>
            </a:xfrm>
            <a:prstGeom prst="rect">
              <a:avLst/>
            </a:prstGeom>
            <a:noFill/>
            <a:ln w="9525">
              <a:noFill/>
              <a:miter lim="800000"/>
              <a:headEnd/>
              <a:tailEnd/>
            </a:ln>
          </p:spPr>
          <p:txBody>
            <a:bodyPr wrap="square" lIns="0" tIns="0" rIns="0" bIns="0">
              <a:spAutoFit/>
            </a:bodyPr>
            <a:lstStyle/>
            <a:p>
              <a:pPr algn="r"/>
              <a:r>
                <a:rPr lang="ja-JP" altLang="en-US" sz="1800" b="1" dirty="0">
                  <a:solidFill>
                    <a:srgbClr val="000000"/>
                  </a:solidFill>
                  <a:effectLst>
                    <a:outerShdw blurRad="38100" dist="38100" dir="2700000" algn="tl">
                      <a:srgbClr val="000000">
                        <a:alpha val="43137"/>
                      </a:srgbClr>
                    </a:outerShdw>
                  </a:effectLst>
                  <a:latin typeface="HGS教科書体" pitchFamily="18" charset="-128"/>
                  <a:ea typeface="HGS教科書体" pitchFamily="18" charset="-128"/>
                </a:rPr>
                <a:t>ジメチル</a:t>
              </a:r>
            </a:p>
            <a:p>
              <a:pPr algn="r"/>
              <a:r>
                <a:rPr lang="ja-JP" altLang="en-US" sz="1800" b="1" dirty="0">
                  <a:solidFill>
                    <a:srgbClr val="000000"/>
                  </a:solidFill>
                  <a:effectLst>
                    <a:outerShdw blurRad="38100" dist="38100" dir="2700000" algn="tl">
                      <a:srgbClr val="000000">
                        <a:alpha val="43137"/>
                      </a:srgbClr>
                    </a:outerShdw>
                  </a:effectLst>
                  <a:latin typeface="HGS教科書体" pitchFamily="18" charset="-128"/>
                  <a:ea typeface="HGS教科書体" pitchFamily="18" charset="-128"/>
                </a:rPr>
                <a:t>ニトロソアミン</a:t>
              </a:r>
              <a:endParaRPr lang="ja-JP" altLang="en-US" sz="1800" b="1" dirty="0">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27" name="Rectangle 155"/>
            <p:cNvSpPr>
              <a:spLocks noChangeArrowheads="1"/>
            </p:cNvSpPr>
            <p:nvPr/>
          </p:nvSpPr>
          <p:spPr bwMode="auto">
            <a:xfrm>
              <a:off x="178817" y="2546399"/>
              <a:ext cx="1944911" cy="297459"/>
            </a:xfrm>
            <a:prstGeom prst="rect">
              <a:avLst/>
            </a:prstGeom>
            <a:noFill/>
            <a:ln w="9525">
              <a:noFill/>
              <a:miter lim="800000"/>
              <a:headEnd/>
              <a:tailEnd/>
            </a:ln>
          </p:spPr>
          <p:txBody>
            <a:bodyPr wrap="square" lIns="0" tIns="0" rIns="0" bIns="0">
              <a:spAutoFit/>
            </a:bodyPr>
            <a:lstStyle/>
            <a:p>
              <a:pPr algn="r"/>
              <a:r>
                <a:rPr lang="ja-JP" altLang="en-US" sz="1800" b="1" dirty="0">
                  <a:solidFill>
                    <a:srgbClr val="000000"/>
                  </a:solidFill>
                  <a:effectLst>
                    <a:outerShdw blurRad="38100" dist="38100" dir="2700000" algn="tl">
                      <a:srgbClr val="000000">
                        <a:alpha val="43137"/>
                      </a:srgbClr>
                    </a:outerShdw>
                  </a:effectLst>
                  <a:latin typeface="HGS教科書体" pitchFamily="18" charset="-128"/>
                  <a:ea typeface="HGS教科書体" pitchFamily="18" charset="-128"/>
                </a:rPr>
                <a:t>ホルムアルデヒド</a:t>
              </a:r>
              <a:endParaRPr lang="ja-JP" altLang="en-US" sz="1800" b="1" dirty="0">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28" name="Rectangle 156"/>
            <p:cNvSpPr>
              <a:spLocks noChangeArrowheads="1"/>
            </p:cNvSpPr>
            <p:nvPr/>
          </p:nvSpPr>
          <p:spPr bwMode="auto">
            <a:xfrm>
              <a:off x="900113" y="3293120"/>
              <a:ext cx="1223615" cy="297459"/>
            </a:xfrm>
            <a:prstGeom prst="rect">
              <a:avLst/>
            </a:prstGeom>
            <a:noFill/>
            <a:ln w="9525">
              <a:noFill/>
              <a:miter lim="800000"/>
              <a:headEnd/>
              <a:tailEnd/>
            </a:ln>
          </p:spPr>
          <p:txBody>
            <a:bodyPr wrap="square" lIns="0" tIns="0" rIns="0" bIns="0">
              <a:spAutoFit/>
            </a:bodyPr>
            <a:lstStyle/>
            <a:p>
              <a:pPr algn="r"/>
              <a:r>
                <a:rPr lang="ja-JP" altLang="en-US" sz="1800" b="1" dirty="0">
                  <a:effectLst>
                    <a:outerShdw blurRad="38100" dist="38100" dir="2700000" algn="tl">
                      <a:srgbClr val="000000">
                        <a:alpha val="43137"/>
                      </a:srgbClr>
                    </a:outerShdw>
                  </a:effectLst>
                  <a:latin typeface="HGS教科書体" pitchFamily="18" charset="-128"/>
                  <a:ea typeface="HGS教科書体" pitchFamily="18" charset="-128"/>
                </a:rPr>
                <a:t>アンモニア</a:t>
              </a:r>
            </a:p>
          </p:txBody>
        </p:sp>
        <p:sp>
          <p:nvSpPr>
            <p:cNvPr id="29" name="Rectangle 157"/>
            <p:cNvSpPr>
              <a:spLocks noChangeArrowheads="1"/>
            </p:cNvSpPr>
            <p:nvPr/>
          </p:nvSpPr>
          <p:spPr bwMode="auto">
            <a:xfrm>
              <a:off x="910746" y="4045744"/>
              <a:ext cx="1223615" cy="297459"/>
            </a:xfrm>
            <a:prstGeom prst="rect">
              <a:avLst/>
            </a:prstGeom>
            <a:noFill/>
            <a:ln w="9525">
              <a:noFill/>
              <a:miter lim="800000"/>
              <a:headEnd/>
              <a:tailEnd/>
            </a:ln>
          </p:spPr>
          <p:txBody>
            <a:bodyPr wrap="square" lIns="0" tIns="0" rIns="0" bIns="0">
              <a:spAutoFit/>
            </a:bodyPr>
            <a:lstStyle/>
            <a:p>
              <a:pPr algn="r"/>
              <a:r>
                <a:rPr lang="ja-JP" altLang="en-US" sz="1800" b="1" dirty="0">
                  <a:effectLst>
                    <a:outerShdw blurRad="38100" dist="38100" dir="2700000" algn="tl">
                      <a:srgbClr val="000000">
                        <a:alpha val="43137"/>
                      </a:srgbClr>
                    </a:outerShdw>
                  </a:effectLst>
                  <a:latin typeface="HGS教科書体" pitchFamily="18" charset="-128"/>
                  <a:ea typeface="HGS教科書体" pitchFamily="18" charset="-128"/>
                </a:rPr>
                <a:t>一酸化炭素</a:t>
              </a:r>
            </a:p>
          </p:txBody>
        </p:sp>
        <p:sp>
          <p:nvSpPr>
            <p:cNvPr id="30" name="Rectangle 158"/>
            <p:cNvSpPr>
              <a:spLocks noChangeArrowheads="1"/>
            </p:cNvSpPr>
            <p:nvPr/>
          </p:nvSpPr>
          <p:spPr bwMode="auto">
            <a:xfrm>
              <a:off x="771933" y="4795374"/>
              <a:ext cx="1351795" cy="297459"/>
            </a:xfrm>
            <a:prstGeom prst="rect">
              <a:avLst/>
            </a:prstGeom>
            <a:noFill/>
            <a:ln w="9525">
              <a:noFill/>
              <a:miter lim="800000"/>
              <a:headEnd/>
              <a:tailEnd/>
            </a:ln>
          </p:spPr>
          <p:txBody>
            <a:bodyPr wrap="square" lIns="0" tIns="0" rIns="0" bIns="0">
              <a:spAutoFit/>
            </a:bodyPr>
            <a:lstStyle/>
            <a:p>
              <a:pPr algn="r"/>
              <a:r>
                <a:rPr lang="ja-JP" altLang="en-US" sz="1800" b="1" dirty="0">
                  <a:solidFill>
                    <a:srgbClr val="000000"/>
                  </a:solidFill>
                  <a:effectLst>
                    <a:outerShdw blurRad="38100" dist="38100" dir="2700000" algn="tl">
                      <a:srgbClr val="000000">
                        <a:alpha val="43137"/>
                      </a:srgbClr>
                    </a:outerShdw>
                  </a:effectLst>
                  <a:latin typeface="HGS教科書体" pitchFamily="18" charset="-128"/>
                  <a:ea typeface="HGS教科書体" pitchFamily="18" charset="-128"/>
                </a:rPr>
                <a:t>カドミウム</a:t>
              </a:r>
              <a:endParaRPr lang="ja-JP" altLang="en-US" sz="1800" b="1" dirty="0">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31" name="Rectangle 159"/>
            <p:cNvSpPr>
              <a:spLocks noChangeArrowheads="1"/>
            </p:cNvSpPr>
            <p:nvPr/>
          </p:nvSpPr>
          <p:spPr bwMode="auto">
            <a:xfrm>
              <a:off x="1403648" y="5538837"/>
              <a:ext cx="719807" cy="297459"/>
            </a:xfrm>
            <a:prstGeom prst="rect">
              <a:avLst/>
            </a:prstGeom>
            <a:noFill/>
            <a:ln w="9525">
              <a:noFill/>
              <a:miter lim="800000"/>
              <a:headEnd/>
              <a:tailEnd/>
            </a:ln>
          </p:spPr>
          <p:txBody>
            <a:bodyPr wrap="square" lIns="0" tIns="0" rIns="0" bIns="0">
              <a:spAutoFit/>
            </a:bodyPr>
            <a:lstStyle/>
            <a:p>
              <a:pPr algn="r"/>
              <a:r>
                <a:rPr lang="ja-JP" altLang="en-US" sz="1800" b="1" dirty="0">
                  <a:solidFill>
                    <a:srgbClr val="000000"/>
                  </a:solidFill>
                  <a:effectLst>
                    <a:outerShdw blurRad="38100" dist="38100" dir="2700000" algn="tl">
                      <a:srgbClr val="000000">
                        <a:alpha val="43137"/>
                      </a:srgbClr>
                    </a:outerShdw>
                  </a:effectLst>
                  <a:latin typeface="HGS教科書体" pitchFamily="18" charset="-128"/>
                  <a:ea typeface="HGS教科書体" pitchFamily="18" charset="-128"/>
                </a:rPr>
                <a:t>タール</a:t>
              </a:r>
              <a:endParaRPr lang="ja-JP" altLang="en-US" sz="1800" b="1" dirty="0">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32" name="Rectangle 160"/>
            <p:cNvSpPr>
              <a:spLocks noChangeArrowheads="1"/>
            </p:cNvSpPr>
            <p:nvPr/>
          </p:nvSpPr>
          <p:spPr bwMode="auto">
            <a:xfrm>
              <a:off x="845983" y="6288402"/>
              <a:ext cx="1277745" cy="297459"/>
            </a:xfrm>
            <a:prstGeom prst="rect">
              <a:avLst/>
            </a:prstGeom>
            <a:noFill/>
            <a:ln w="9525">
              <a:noFill/>
              <a:miter lim="800000"/>
              <a:headEnd/>
              <a:tailEnd/>
            </a:ln>
          </p:spPr>
          <p:txBody>
            <a:bodyPr wrap="square" lIns="0" tIns="0" rIns="0" bIns="0">
              <a:spAutoFit/>
            </a:bodyPr>
            <a:lstStyle/>
            <a:p>
              <a:pPr algn="r"/>
              <a:r>
                <a:rPr lang="ja-JP" altLang="en-US" sz="1800" b="1" dirty="0">
                  <a:solidFill>
                    <a:srgbClr val="000000"/>
                  </a:solidFill>
                  <a:effectLst>
                    <a:outerShdw blurRad="38100" dist="38100" dir="2700000" algn="tl">
                      <a:srgbClr val="000000">
                        <a:alpha val="43137"/>
                      </a:srgbClr>
                    </a:outerShdw>
                  </a:effectLst>
                  <a:latin typeface="HGS教科書体" pitchFamily="18" charset="-128"/>
                  <a:ea typeface="HGS教科書体" pitchFamily="18" charset="-128"/>
                </a:rPr>
                <a:t>ニコチン</a:t>
              </a:r>
              <a:endParaRPr lang="ja-JP" altLang="en-US" sz="1800" b="1" dirty="0">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34" name="Freeform 162"/>
            <p:cNvSpPr>
              <a:spLocks/>
            </p:cNvSpPr>
            <p:nvPr/>
          </p:nvSpPr>
          <p:spPr bwMode="auto">
            <a:xfrm>
              <a:off x="6064671" y="1492895"/>
              <a:ext cx="163513" cy="531812"/>
            </a:xfrm>
            <a:custGeom>
              <a:avLst/>
              <a:gdLst/>
              <a:ahLst/>
              <a:cxnLst>
                <a:cxn ang="0">
                  <a:pos x="208" y="661"/>
                </a:cxn>
                <a:cxn ang="0">
                  <a:pos x="196" y="640"/>
                </a:cxn>
                <a:cxn ang="0">
                  <a:pos x="189" y="620"/>
                </a:cxn>
                <a:cxn ang="0">
                  <a:pos x="181" y="599"/>
                </a:cxn>
                <a:cxn ang="0">
                  <a:pos x="177" y="580"/>
                </a:cxn>
                <a:cxn ang="0">
                  <a:pos x="173" y="559"/>
                </a:cxn>
                <a:cxn ang="0">
                  <a:pos x="169" y="538"/>
                </a:cxn>
                <a:cxn ang="0">
                  <a:pos x="167" y="517"/>
                </a:cxn>
                <a:cxn ang="0">
                  <a:pos x="167" y="498"/>
                </a:cxn>
                <a:cxn ang="0">
                  <a:pos x="167" y="477"/>
                </a:cxn>
                <a:cxn ang="0">
                  <a:pos x="169" y="455"/>
                </a:cxn>
                <a:cxn ang="0">
                  <a:pos x="171" y="434"/>
                </a:cxn>
                <a:cxn ang="0">
                  <a:pos x="173" y="413"/>
                </a:cxn>
                <a:cxn ang="0">
                  <a:pos x="181" y="371"/>
                </a:cxn>
                <a:cxn ang="0">
                  <a:pos x="187" y="331"/>
                </a:cxn>
                <a:cxn ang="0">
                  <a:pos x="194" y="288"/>
                </a:cxn>
                <a:cxn ang="0">
                  <a:pos x="200" y="246"/>
                </a:cxn>
                <a:cxn ang="0">
                  <a:pos x="204" y="225"/>
                </a:cxn>
                <a:cxn ang="0">
                  <a:pos x="206" y="204"/>
                </a:cxn>
                <a:cxn ang="0">
                  <a:pos x="206" y="183"/>
                </a:cxn>
                <a:cxn ang="0">
                  <a:pos x="208" y="164"/>
                </a:cxn>
                <a:cxn ang="0">
                  <a:pos x="206" y="143"/>
                </a:cxn>
                <a:cxn ang="0">
                  <a:pos x="206" y="121"/>
                </a:cxn>
                <a:cxn ang="0">
                  <a:pos x="202" y="100"/>
                </a:cxn>
                <a:cxn ang="0">
                  <a:pos x="198" y="81"/>
                </a:cxn>
                <a:cxn ang="0">
                  <a:pos x="192" y="60"/>
                </a:cxn>
                <a:cxn ang="0">
                  <a:pos x="187" y="41"/>
                </a:cxn>
                <a:cxn ang="0">
                  <a:pos x="179" y="20"/>
                </a:cxn>
                <a:cxn ang="0">
                  <a:pos x="167" y="0"/>
                </a:cxn>
                <a:cxn ang="0">
                  <a:pos x="0" y="10"/>
                </a:cxn>
                <a:cxn ang="0">
                  <a:pos x="12" y="29"/>
                </a:cxn>
                <a:cxn ang="0">
                  <a:pos x="20" y="50"/>
                </a:cxn>
                <a:cxn ang="0">
                  <a:pos x="25" y="70"/>
                </a:cxn>
                <a:cxn ang="0">
                  <a:pos x="31" y="91"/>
                </a:cxn>
                <a:cxn ang="0">
                  <a:pos x="35" y="112"/>
                </a:cxn>
                <a:cxn ang="0">
                  <a:pos x="39" y="131"/>
                </a:cxn>
                <a:cxn ang="0">
                  <a:pos x="39" y="152"/>
                </a:cxn>
                <a:cxn ang="0">
                  <a:pos x="41" y="173"/>
                </a:cxn>
                <a:cxn ang="0">
                  <a:pos x="39" y="194"/>
                </a:cxn>
                <a:cxn ang="0">
                  <a:pos x="39" y="215"/>
                </a:cxn>
                <a:cxn ang="0">
                  <a:pos x="37" y="235"/>
                </a:cxn>
                <a:cxn ang="0">
                  <a:pos x="33" y="256"/>
                </a:cxn>
                <a:cxn ang="0">
                  <a:pos x="27" y="298"/>
                </a:cxn>
                <a:cxn ang="0">
                  <a:pos x="20" y="340"/>
                </a:cxn>
                <a:cxn ang="0">
                  <a:pos x="14" y="382"/>
                </a:cxn>
                <a:cxn ang="0">
                  <a:pos x="6" y="423"/>
                </a:cxn>
                <a:cxn ang="0">
                  <a:pos x="4" y="444"/>
                </a:cxn>
                <a:cxn ang="0">
                  <a:pos x="2" y="465"/>
                </a:cxn>
                <a:cxn ang="0">
                  <a:pos x="0" y="486"/>
                </a:cxn>
                <a:cxn ang="0">
                  <a:pos x="0" y="507"/>
                </a:cxn>
                <a:cxn ang="0">
                  <a:pos x="0" y="528"/>
                </a:cxn>
                <a:cxn ang="0">
                  <a:pos x="2" y="548"/>
                </a:cxn>
                <a:cxn ang="0">
                  <a:pos x="6" y="569"/>
                </a:cxn>
                <a:cxn ang="0">
                  <a:pos x="10" y="590"/>
                </a:cxn>
                <a:cxn ang="0">
                  <a:pos x="14" y="609"/>
                </a:cxn>
                <a:cxn ang="0">
                  <a:pos x="22" y="630"/>
                </a:cxn>
                <a:cxn ang="0">
                  <a:pos x="29" y="651"/>
                </a:cxn>
                <a:cxn ang="0">
                  <a:pos x="41" y="670"/>
                </a:cxn>
                <a:cxn ang="0">
                  <a:pos x="208" y="661"/>
                </a:cxn>
              </a:cxnLst>
              <a:rect l="0" t="0" r="r" b="b"/>
              <a:pathLst>
                <a:path w="208" h="670">
                  <a:moveTo>
                    <a:pt x="208" y="661"/>
                  </a:moveTo>
                  <a:lnTo>
                    <a:pt x="196" y="640"/>
                  </a:lnTo>
                  <a:lnTo>
                    <a:pt x="189" y="620"/>
                  </a:lnTo>
                  <a:lnTo>
                    <a:pt x="181" y="599"/>
                  </a:lnTo>
                  <a:lnTo>
                    <a:pt x="177" y="580"/>
                  </a:lnTo>
                  <a:lnTo>
                    <a:pt x="173" y="559"/>
                  </a:lnTo>
                  <a:lnTo>
                    <a:pt x="169" y="538"/>
                  </a:lnTo>
                  <a:lnTo>
                    <a:pt x="167" y="517"/>
                  </a:lnTo>
                  <a:lnTo>
                    <a:pt x="167" y="498"/>
                  </a:lnTo>
                  <a:lnTo>
                    <a:pt x="167" y="477"/>
                  </a:lnTo>
                  <a:lnTo>
                    <a:pt x="169" y="455"/>
                  </a:lnTo>
                  <a:lnTo>
                    <a:pt x="171" y="434"/>
                  </a:lnTo>
                  <a:lnTo>
                    <a:pt x="173" y="413"/>
                  </a:lnTo>
                  <a:lnTo>
                    <a:pt x="181" y="371"/>
                  </a:lnTo>
                  <a:lnTo>
                    <a:pt x="187" y="331"/>
                  </a:lnTo>
                  <a:lnTo>
                    <a:pt x="194" y="288"/>
                  </a:lnTo>
                  <a:lnTo>
                    <a:pt x="200" y="246"/>
                  </a:lnTo>
                  <a:lnTo>
                    <a:pt x="204" y="225"/>
                  </a:lnTo>
                  <a:lnTo>
                    <a:pt x="206" y="204"/>
                  </a:lnTo>
                  <a:lnTo>
                    <a:pt x="206" y="183"/>
                  </a:lnTo>
                  <a:lnTo>
                    <a:pt x="208" y="164"/>
                  </a:lnTo>
                  <a:lnTo>
                    <a:pt x="206" y="143"/>
                  </a:lnTo>
                  <a:lnTo>
                    <a:pt x="206" y="121"/>
                  </a:lnTo>
                  <a:lnTo>
                    <a:pt x="202" y="100"/>
                  </a:lnTo>
                  <a:lnTo>
                    <a:pt x="198" y="81"/>
                  </a:lnTo>
                  <a:lnTo>
                    <a:pt x="192" y="60"/>
                  </a:lnTo>
                  <a:lnTo>
                    <a:pt x="187" y="41"/>
                  </a:lnTo>
                  <a:lnTo>
                    <a:pt x="179" y="20"/>
                  </a:lnTo>
                  <a:lnTo>
                    <a:pt x="167" y="0"/>
                  </a:lnTo>
                  <a:lnTo>
                    <a:pt x="0" y="10"/>
                  </a:lnTo>
                  <a:lnTo>
                    <a:pt x="12" y="29"/>
                  </a:lnTo>
                  <a:lnTo>
                    <a:pt x="20" y="50"/>
                  </a:lnTo>
                  <a:lnTo>
                    <a:pt x="25" y="70"/>
                  </a:lnTo>
                  <a:lnTo>
                    <a:pt x="31" y="91"/>
                  </a:lnTo>
                  <a:lnTo>
                    <a:pt x="35" y="112"/>
                  </a:lnTo>
                  <a:lnTo>
                    <a:pt x="39" y="131"/>
                  </a:lnTo>
                  <a:lnTo>
                    <a:pt x="39" y="152"/>
                  </a:lnTo>
                  <a:lnTo>
                    <a:pt x="41" y="173"/>
                  </a:lnTo>
                  <a:lnTo>
                    <a:pt x="39" y="194"/>
                  </a:lnTo>
                  <a:lnTo>
                    <a:pt x="39" y="215"/>
                  </a:lnTo>
                  <a:lnTo>
                    <a:pt x="37" y="235"/>
                  </a:lnTo>
                  <a:lnTo>
                    <a:pt x="33" y="256"/>
                  </a:lnTo>
                  <a:lnTo>
                    <a:pt x="27" y="298"/>
                  </a:lnTo>
                  <a:lnTo>
                    <a:pt x="20" y="340"/>
                  </a:lnTo>
                  <a:lnTo>
                    <a:pt x="14" y="382"/>
                  </a:lnTo>
                  <a:lnTo>
                    <a:pt x="6" y="423"/>
                  </a:lnTo>
                  <a:lnTo>
                    <a:pt x="4" y="444"/>
                  </a:lnTo>
                  <a:lnTo>
                    <a:pt x="2" y="465"/>
                  </a:lnTo>
                  <a:lnTo>
                    <a:pt x="0" y="486"/>
                  </a:lnTo>
                  <a:lnTo>
                    <a:pt x="0" y="507"/>
                  </a:lnTo>
                  <a:lnTo>
                    <a:pt x="0" y="528"/>
                  </a:lnTo>
                  <a:lnTo>
                    <a:pt x="2" y="548"/>
                  </a:lnTo>
                  <a:lnTo>
                    <a:pt x="6" y="569"/>
                  </a:lnTo>
                  <a:lnTo>
                    <a:pt x="10" y="590"/>
                  </a:lnTo>
                  <a:lnTo>
                    <a:pt x="14" y="609"/>
                  </a:lnTo>
                  <a:lnTo>
                    <a:pt x="22" y="630"/>
                  </a:lnTo>
                  <a:lnTo>
                    <a:pt x="29" y="651"/>
                  </a:lnTo>
                  <a:lnTo>
                    <a:pt x="41" y="670"/>
                  </a:lnTo>
                  <a:lnTo>
                    <a:pt x="208" y="661"/>
                  </a:lnTo>
                </a:path>
              </a:pathLst>
            </a:custGeom>
            <a:solidFill>
              <a:schemeClr val="bg1"/>
            </a:solidFill>
            <a:ln w="9525">
              <a:solidFill>
                <a:srgbClr val="000000"/>
              </a:solidFill>
              <a:prstDash val="solid"/>
              <a:round/>
              <a:headEnd/>
              <a:tailEnd/>
            </a:ln>
          </p:spPr>
          <p:txBody>
            <a:bodyPr/>
            <a:lstStyle/>
            <a:p>
              <a:endParaRPr lang="ja-JP" altLang="en-US">
                <a:latin typeface="HGS教科書体" pitchFamily="18" charset="-128"/>
                <a:ea typeface="HGS教科書体" pitchFamily="18" charset="-128"/>
              </a:endParaRPr>
            </a:p>
          </p:txBody>
        </p:sp>
        <p:sp>
          <p:nvSpPr>
            <p:cNvPr id="38" name="Freeform 166"/>
            <p:cNvSpPr>
              <a:spLocks/>
            </p:cNvSpPr>
            <p:nvPr/>
          </p:nvSpPr>
          <p:spPr bwMode="auto">
            <a:xfrm>
              <a:off x="6064671" y="2213620"/>
              <a:ext cx="163513" cy="531812"/>
            </a:xfrm>
            <a:custGeom>
              <a:avLst/>
              <a:gdLst/>
              <a:ahLst/>
              <a:cxnLst>
                <a:cxn ang="0">
                  <a:pos x="208" y="661"/>
                </a:cxn>
                <a:cxn ang="0">
                  <a:pos x="196" y="640"/>
                </a:cxn>
                <a:cxn ang="0">
                  <a:pos x="189" y="620"/>
                </a:cxn>
                <a:cxn ang="0">
                  <a:pos x="181" y="599"/>
                </a:cxn>
                <a:cxn ang="0">
                  <a:pos x="177" y="580"/>
                </a:cxn>
                <a:cxn ang="0">
                  <a:pos x="173" y="559"/>
                </a:cxn>
                <a:cxn ang="0">
                  <a:pos x="169" y="538"/>
                </a:cxn>
                <a:cxn ang="0">
                  <a:pos x="167" y="517"/>
                </a:cxn>
                <a:cxn ang="0">
                  <a:pos x="167" y="498"/>
                </a:cxn>
                <a:cxn ang="0">
                  <a:pos x="167" y="477"/>
                </a:cxn>
                <a:cxn ang="0">
                  <a:pos x="169" y="455"/>
                </a:cxn>
                <a:cxn ang="0">
                  <a:pos x="171" y="434"/>
                </a:cxn>
                <a:cxn ang="0">
                  <a:pos x="173" y="413"/>
                </a:cxn>
                <a:cxn ang="0">
                  <a:pos x="181" y="371"/>
                </a:cxn>
                <a:cxn ang="0">
                  <a:pos x="187" y="331"/>
                </a:cxn>
                <a:cxn ang="0">
                  <a:pos x="194" y="288"/>
                </a:cxn>
                <a:cxn ang="0">
                  <a:pos x="200" y="246"/>
                </a:cxn>
                <a:cxn ang="0">
                  <a:pos x="204" y="225"/>
                </a:cxn>
                <a:cxn ang="0">
                  <a:pos x="206" y="204"/>
                </a:cxn>
                <a:cxn ang="0">
                  <a:pos x="206" y="183"/>
                </a:cxn>
                <a:cxn ang="0">
                  <a:pos x="208" y="164"/>
                </a:cxn>
                <a:cxn ang="0">
                  <a:pos x="206" y="143"/>
                </a:cxn>
                <a:cxn ang="0">
                  <a:pos x="206" y="121"/>
                </a:cxn>
                <a:cxn ang="0">
                  <a:pos x="202" y="100"/>
                </a:cxn>
                <a:cxn ang="0">
                  <a:pos x="198" y="81"/>
                </a:cxn>
                <a:cxn ang="0">
                  <a:pos x="192" y="60"/>
                </a:cxn>
                <a:cxn ang="0">
                  <a:pos x="187" y="41"/>
                </a:cxn>
                <a:cxn ang="0">
                  <a:pos x="179" y="20"/>
                </a:cxn>
                <a:cxn ang="0">
                  <a:pos x="167" y="0"/>
                </a:cxn>
                <a:cxn ang="0">
                  <a:pos x="0" y="10"/>
                </a:cxn>
                <a:cxn ang="0">
                  <a:pos x="12" y="29"/>
                </a:cxn>
                <a:cxn ang="0">
                  <a:pos x="20" y="50"/>
                </a:cxn>
                <a:cxn ang="0">
                  <a:pos x="25" y="70"/>
                </a:cxn>
                <a:cxn ang="0">
                  <a:pos x="31" y="91"/>
                </a:cxn>
                <a:cxn ang="0">
                  <a:pos x="35" y="112"/>
                </a:cxn>
                <a:cxn ang="0">
                  <a:pos x="39" y="131"/>
                </a:cxn>
                <a:cxn ang="0">
                  <a:pos x="39" y="152"/>
                </a:cxn>
                <a:cxn ang="0">
                  <a:pos x="41" y="173"/>
                </a:cxn>
                <a:cxn ang="0">
                  <a:pos x="39" y="194"/>
                </a:cxn>
                <a:cxn ang="0">
                  <a:pos x="39" y="215"/>
                </a:cxn>
                <a:cxn ang="0">
                  <a:pos x="37" y="235"/>
                </a:cxn>
                <a:cxn ang="0">
                  <a:pos x="33" y="256"/>
                </a:cxn>
                <a:cxn ang="0">
                  <a:pos x="27" y="298"/>
                </a:cxn>
                <a:cxn ang="0">
                  <a:pos x="20" y="340"/>
                </a:cxn>
                <a:cxn ang="0">
                  <a:pos x="14" y="382"/>
                </a:cxn>
                <a:cxn ang="0">
                  <a:pos x="6" y="423"/>
                </a:cxn>
                <a:cxn ang="0">
                  <a:pos x="4" y="444"/>
                </a:cxn>
                <a:cxn ang="0">
                  <a:pos x="2" y="465"/>
                </a:cxn>
                <a:cxn ang="0">
                  <a:pos x="0" y="486"/>
                </a:cxn>
                <a:cxn ang="0">
                  <a:pos x="0" y="507"/>
                </a:cxn>
                <a:cxn ang="0">
                  <a:pos x="0" y="528"/>
                </a:cxn>
                <a:cxn ang="0">
                  <a:pos x="2" y="548"/>
                </a:cxn>
                <a:cxn ang="0">
                  <a:pos x="6" y="569"/>
                </a:cxn>
                <a:cxn ang="0">
                  <a:pos x="10" y="590"/>
                </a:cxn>
                <a:cxn ang="0">
                  <a:pos x="14" y="609"/>
                </a:cxn>
                <a:cxn ang="0">
                  <a:pos x="22" y="630"/>
                </a:cxn>
                <a:cxn ang="0">
                  <a:pos x="29" y="651"/>
                </a:cxn>
                <a:cxn ang="0">
                  <a:pos x="41" y="670"/>
                </a:cxn>
                <a:cxn ang="0">
                  <a:pos x="208" y="661"/>
                </a:cxn>
              </a:cxnLst>
              <a:rect l="0" t="0" r="r" b="b"/>
              <a:pathLst>
                <a:path w="208" h="670">
                  <a:moveTo>
                    <a:pt x="208" y="661"/>
                  </a:moveTo>
                  <a:lnTo>
                    <a:pt x="196" y="640"/>
                  </a:lnTo>
                  <a:lnTo>
                    <a:pt x="189" y="620"/>
                  </a:lnTo>
                  <a:lnTo>
                    <a:pt x="181" y="599"/>
                  </a:lnTo>
                  <a:lnTo>
                    <a:pt x="177" y="580"/>
                  </a:lnTo>
                  <a:lnTo>
                    <a:pt x="173" y="559"/>
                  </a:lnTo>
                  <a:lnTo>
                    <a:pt x="169" y="538"/>
                  </a:lnTo>
                  <a:lnTo>
                    <a:pt x="167" y="517"/>
                  </a:lnTo>
                  <a:lnTo>
                    <a:pt x="167" y="498"/>
                  </a:lnTo>
                  <a:lnTo>
                    <a:pt x="167" y="477"/>
                  </a:lnTo>
                  <a:lnTo>
                    <a:pt x="169" y="455"/>
                  </a:lnTo>
                  <a:lnTo>
                    <a:pt x="171" y="434"/>
                  </a:lnTo>
                  <a:lnTo>
                    <a:pt x="173" y="413"/>
                  </a:lnTo>
                  <a:lnTo>
                    <a:pt x="181" y="371"/>
                  </a:lnTo>
                  <a:lnTo>
                    <a:pt x="187" y="331"/>
                  </a:lnTo>
                  <a:lnTo>
                    <a:pt x="194" y="288"/>
                  </a:lnTo>
                  <a:lnTo>
                    <a:pt x="200" y="246"/>
                  </a:lnTo>
                  <a:lnTo>
                    <a:pt x="204" y="225"/>
                  </a:lnTo>
                  <a:lnTo>
                    <a:pt x="206" y="204"/>
                  </a:lnTo>
                  <a:lnTo>
                    <a:pt x="206" y="183"/>
                  </a:lnTo>
                  <a:lnTo>
                    <a:pt x="208" y="164"/>
                  </a:lnTo>
                  <a:lnTo>
                    <a:pt x="206" y="143"/>
                  </a:lnTo>
                  <a:lnTo>
                    <a:pt x="206" y="121"/>
                  </a:lnTo>
                  <a:lnTo>
                    <a:pt x="202" y="100"/>
                  </a:lnTo>
                  <a:lnTo>
                    <a:pt x="198" y="81"/>
                  </a:lnTo>
                  <a:lnTo>
                    <a:pt x="192" y="60"/>
                  </a:lnTo>
                  <a:lnTo>
                    <a:pt x="187" y="41"/>
                  </a:lnTo>
                  <a:lnTo>
                    <a:pt x="179" y="20"/>
                  </a:lnTo>
                  <a:lnTo>
                    <a:pt x="167" y="0"/>
                  </a:lnTo>
                  <a:lnTo>
                    <a:pt x="0" y="10"/>
                  </a:lnTo>
                  <a:lnTo>
                    <a:pt x="12" y="29"/>
                  </a:lnTo>
                  <a:lnTo>
                    <a:pt x="20" y="50"/>
                  </a:lnTo>
                  <a:lnTo>
                    <a:pt x="25" y="70"/>
                  </a:lnTo>
                  <a:lnTo>
                    <a:pt x="31" y="91"/>
                  </a:lnTo>
                  <a:lnTo>
                    <a:pt x="35" y="112"/>
                  </a:lnTo>
                  <a:lnTo>
                    <a:pt x="39" y="131"/>
                  </a:lnTo>
                  <a:lnTo>
                    <a:pt x="39" y="152"/>
                  </a:lnTo>
                  <a:lnTo>
                    <a:pt x="41" y="173"/>
                  </a:lnTo>
                  <a:lnTo>
                    <a:pt x="39" y="194"/>
                  </a:lnTo>
                  <a:lnTo>
                    <a:pt x="39" y="215"/>
                  </a:lnTo>
                  <a:lnTo>
                    <a:pt x="37" y="235"/>
                  </a:lnTo>
                  <a:lnTo>
                    <a:pt x="33" y="256"/>
                  </a:lnTo>
                  <a:lnTo>
                    <a:pt x="27" y="298"/>
                  </a:lnTo>
                  <a:lnTo>
                    <a:pt x="20" y="340"/>
                  </a:lnTo>
                  <a:lnTo>
                    <a:pt x="14" y="382"/>
                  </a:lnTo>
                  <a:lnTo>
                    <a:pt x="6" y="423"/>
                  </a:lnTo>
                  <a:lnTo>
                    <a:pt x="4" y="444"/>
                  </a:lnTo>
                  <a:lnTo>
                    <a:pt x="2" y="465"/>
                  </a:lnTo>
                  <a:lnTo>
                    <a:pt x="0" y="486"/>
                  </a:lnTo>
                  <a:lnTo>
                    <a:pt x="0" y="507"/>
                  </a:lnTo>
                  <a:lnTo>
                    <a:pt x="0" y="528"/>
                  </a:lnTo>
                  <a:lnTo>
                    <a:pt x="2" y="548"/>
                  </a:lnTo>
                  <a:lnTo>
                    <a:pt x="6" y="569"/>
                  </a:lnTo>
                  <a:lnTo>
                    <a:pt x="10" y="590"/>
                  </a:lnTo>
                  <a:lnTo>
                    <a:pt x="14" y="609"/>
                  </a:lnTo>
                  <a:lnTo>
                    <a:pt x="22" y="630"/>
                  </a:lnTo>
                  <a:lnTo>
                    <a:pt x="29" y="651"/>
                  </a:lnTo>
                  <a:lnTo>
                    <a:pt x="41" y="670"/>
                  </a:lnTo>
                  <a:lnTo>
                    <a:pt x="208" y="661"/>
                  </a:lnTo>
                </a:path>
              </a:pathLst>
            </a:custGeom>
            <a:solidFill>
              <a:schemeClr val="bg1"/>
            </a:solidFill>
            <a:ln w="9525">
              <a:solidFill>
                <a:srgbClr val="000000"/>
              </a:solidFill>
              <a:prstDash val="solid"/>
              <a:round/>
              <a:headEnd/>
              <a:tailEnd/>
            </a:ln>
          </p:spPr>
          <p:txBody>
            <a:bodyPr/>
            <a:lstStyle/>
            <a:p>
              <a:endParaRPr lang="ja-JP" altLang="en-US">
                <a:latin typeface="HGS教科書体" pitchFamily="18" charset="-128"/>
                <a:ea typeface="HGS教科書体" pitchFamily="18" charset="-128"/>
              </a:endParaRPr>
            </a:p>
          </p:txBody>
        </p:sp>
        <p:sp>
          <p:nvSpPr>
            <p:cNvPr id="42" name="Freeform 170"/>
            <p:cNvSpPr>
              <a:spLocks/>
            </p:cNvSpPr>
            <p:nvPr/>
          </p:nvSpPr>
          <p:spPr bwMode="auto">
            <a:xfrm>
              <a:off x="6084888" y="2983557"/>
              <a:ext cx="163513" cy="531813"/>
            </a:xfrm>
            <a:custGeom>
              <a:avLst/>
              <a:gdLst/>
              <a:ahLst/>
              <a:cxnLst>
                <a:cxn ang="0">
                  <a:pos x="208" y="661"/>
                </a:cxn>
                <a:cxn ang="0">
                  <a:pos x="196" y="640"/>
                </a:cxn>
                <a:cxn ang="0">
                  <a:pos x="189" y="620"/>
                </a:cxn>
                <a:cxn ang="0">
                  <a:pos x="181" y="599"/>
                </a:cxn>
                <a:cxn ang="0">
                  <a:pos x="177" y="580"/>
                </a:cxn>
                <a:cxn ang="0">
                  <a:pos x="173" y="559"/>
                </a:cxn>
                <a:cxn ang="0">
                  <a:pos x="169" y="538"/>
                </a:cxn>
                <a:cxn ang="0">
                  <a:pos x="167" y="517"/>
                </a:cxn>
                <a:cxn ang="0">
                  <a:pos x="167" y="498"/>
                </a:cxn>
                <a:cxn ang="0">
                  <a:pos x="167" y="477"/>
                </a:cxn>
                <a:cxn ang="0">
                  <a:pos x="169" y="455"/>
                </a:cxn>
                <a:cxn ang="0">
                  <a:pos x="171" y="434"/>
                </a:cxn>
                <a:cxn ang="0">
                  <a:pos x="173" y="413"/>
                </a:cxn>
                <a:cxn ang="0">
                  <a:pos x="181" y="371"/>
                </a:cxn>
                <a:cxn ang="0">
                  <a:pos x="187" y="331"/>
                </a:cxn>
                <a:cxn ang="0">
                  <a:pos x="194" y="288"/>
                </a:cxn>
                <a:cxn ang="0">
                  <a:pos x="200" y="246"/>
                </a:cxn>
                <a:cxn ang="0">
                  <a:pos x="204" y="225"/>
                </a:cxn>
                <a:cxn ang="0">
                  <a:pos x="206" y="204"/>
                </a:cxn>
                <a:cxn ang="0">
                  <a:pos x="206" y="183"/>
                </a:cxn>
                <a:cxn ang="0">
                  <a:pos x="208" y="164"/>
                </a:cxn>
                <a:cxn ang="0">
                  <a:pos x="206" y="143"/>
                </a:cxn>
                <a:cxn ang="0">
                  <a:pos x="206" y="121"/>
                </a:cxn>
                <a:cxn ang="0">
                  <a:pos x="202" y="100"/>
                </a:cxn>
                <a:cxn ang="0">
                  <a:pos x="198" y="81"/>
                </a:cxn>
                <a:cxn ang="0">
                  <a:pos x="192" y="60"/>
                </a:cxn>
                <a:cxn ang="0">
                  <a:pos x="187" y="41"/>
                </a:cxn>
                <a:cxn ang="0">
                  <a:pos x="179" y="20"/>
                </a:cxn>
                <a:cxn ang="0">
                  <a:pos x="167" y="0"/>
                </a:cxn>
                <a:cxn ang="0">
                  <a:pos x="0" y="10"/>
                </a:cxn>
                <a:cxn ang="0">
                  <a:pos x="12" y="29"/>
                </a:cxn>
                <a:cxn ang="0">
                  <a:pos x="20" y="50"/>
                </a:cxn>
                <a:cxn ang="0">
                  <a:pos x="25" y="70"/>
                </a:cxn>
                <a:cxn ang="0">
                  <a:pos x="31" y="91"/>
                </a:cxn>
                <a:cxn ang="0">
                  <a:pos x="35" y="112"/>
                </a:cxn>
                <a:cxn ang="0">
                  <a:pos x="39" y="131"/>
                </a:cxn>
                <a:cxn ang="0">
                  <a:pos x="39" y="152"/>
                </a:cxn>
                <a:cxn ang="0">
                  <a:pos x="41" y="173"/>
                </a:cxn>
                <a:cxn ang="0">
                  <a:pos x="39" y="194"/>
                </a:cxn>
                <a:cxn ang="0">
                  <a:pos x="39" y="215"/>
                </a:cxn>
                <a:cxn ang="0">
                  <a:pos x="37" y="235"/>
                </a:cxn>
                <a:cxn ang="0">
                  <a:pos x="33" y="256"/>
                </a:cxn>
                <a:cxn ang="0">
                  <a:pos x="27" y="298"/>
                </a:cxn>
                <a:cxn ang="0">
                  <a:pos x="20" y="340"/>
                </a:cxn>
                <a:cxn ang="0">
                  <a:pos x="14" y="382"/>
                </a:cxn>
                <a:cxn ang="0">
                  <a:pos x="6" y="423"/>
                </a:cxn>
                <a:cxn ang="0">
                  <a:pos x="4" y="444"/>
                </a:cxn>
                <a:cxn ang="0">
                  <a:pos x="2" y="465"/>
                </a:cxn>
                <a:cxn ang="0">
                  <a:pos x="0" y="486"/>
                </a:cxn>
                <a:cxn ang="0">
                  <a:pos x="0" y="507"/>
                </a:cxn>
                <a:cxn ang="0">
                  <a:pos x="0" y="528"/>
                </a:cxn>
                <a:cxn ang="0">
                  <a:pos x="2" y="548"/>
                </a:cxn>
                <a:cxn ang="0">
                  <a:pos x="6" y="569"/>
                </a:cxn>
                <a:cxn ang="0">
                  <a:pos x="10" y="590"/>
                </a:cxn>
                <a:cxn ang="0">
                  <a:pos x="14" y="609"/>
                </a:cxn>
                <a:cxn ang="0">
                  <a:pos x="22" y="630"/>
                </a:cxn>
                <a:cxn ang="0">
                  <a:pos x="29" y="651"/>
                </a:cxn>
                <a:cxn ang="0">
                  <a:pos x="41" y="670"/>
                </a:cxn>
                <a:cxn ang="0">
                  <a:pos x="208" y="661"/>
                </a:cxn>
              </a:cxnLst>
              <a:rect l="0" t="0" r="r" b="b"/>
              <a:pathLst>
                <a:path w="208" h="670">
                  <a:moveTo>
                    <a:pt x="208" y="661"/>
                  </a:moveTo>
                  <a:lnTo>
                    <a:pt x="196" y="640"/>
                  </a:lnTo>
                  <a:lnTo>
                    <a:pt x="189" y="620"/>
                  </a:lnTo>
                  <a:lnTo>
                    <a:pt x="181" y="599"/>
                  </a:lnTo>
                  <a:lnTo>
                    <a:pt x="177" y="580"/>
                  </a:lnTo>
                  <a:lnTo>
                    <a:pt x="173" y="559"/>
                  </a:lnTo>
                  <a:lnTo>
                    <a:pt x="169" y="538"/>
                  </a:lnTo>
                  <a:lnTo>
                    <a:pt x="167" y="517"/>
                  </a:lnTo>
                  <a:lnTo>
                    <a:pt x="167" y="498"/>
                  </a:lnTo>
                  <a:lnTo>
                    <a:pt x="167" y="477"/>
                  </a:lnTo>
                  <a:lnTo>
                    <a:pt x="169" y="455"/>
                  </a:lnTo>
                  <a:lnTo>
                    <a:pt x="171" y="434"/>
                  </a:lnTo>
                  <a:lnTo>
                    <a:pt x="173" y="413"/>
                  </a:lnTo>
                  <a:lnTo>
                    <a:pt x="181" y="371"/>
                  </a:lnTo>
                  <a:lnTo>
                    <a:pt x="187" y="331"/>
                  </a:lnTo>
                  <a:lnTo>
                    <a:pt x="194" y="288"/>
                  </a:lnTo>
                  <a:lnTo>
                    <a:pt x="200" y="246"/>
                  </a:lnTo>
                  <a:lnTo>
                    <a:pt x="204" y="225"/>
                  </a:lnTo>
                  <a:lnTo>
                    <a:pt x="206" y="204"/>
                  </a:lnTo>
                  <a:lnTo>
                    <a:pt x="206" y="183"/>
                  </a:lnTo>
                  <a:lnTo>
                    <a:pt x="208" y="164"/>
                  </a:lnTo>
                  <a:lnTo>
                    <a:pt x="206" y="143"/>
                  </a:lnTo>
                  <a:lnTo>
                    <a:pt x="206" y="121"/>
                  </a:lnTo>
                  <a:lnTo>
                    <a:pt x="202" y="100"/>
                  </a:lnTo>
                  <a:lnTo>
                    <a:pt x="198" y="81"/>
                  </a:lnTo>
                  <a:lnTo>
                    <a:pt x="192" y="60"/>
                  </a:lnTo>
                  <a:lnTo>
                    <a:pt x="187" y="41"/>
                  </a:lnTo>
                  <a:lnTo>
                    <a:pt x="179" y="20"/>
                  </a:lnTo>
                  <a:lnTo>
                    <a:pt x="167" y="0"/>
                  </a:lnTo>
                  <a:lnTo>
                    <a:pt x="0" y="10"/>
                  </a:lnTo>
                  <a:lnTo>
                    <a:pt x="12" y="29"/>
                  </a:lnTo>
                  <a:lnTo>
                    <a:pt x="20" y="50"/>
                  </a:lnTo>
                  <a:lnTo>
                    <a:pt x="25" y="70"/>
                  </a:lnTo>
                  <a:lnTo>
                    <a:pt x="31" y="91"/>
                  </a:lnTo>
                  <a:lnTo>
                    <a:pt x="35" y="112"/>
                  </a:lnTo>
                  <a:lnTo>
                    <a:pt x="39" y="131"/>
                  </a:lnTo>
                  <a:lnTo>
                    <a:pt x="39" y="152"/>
                  </a:lnTo>
                  <a:lnTo>
                    <a:pt x="41" y="173"/>
                  </a:lnTo>
                  <a:lnTo>
                    <a:pt x="39" y="194"/>
                  </a:lnTo>
                  <a:lnTo>
                    <a:pt x="39" y="215"/>
                  </a:lnTo>
                  <a:lnTo>
                    <a:pt x="37" y="235"/>
                  </a:lnTo>
                  <a:lnTo>
                    <a:pt x="33" y="256"/>
                  </a:lnTo>
                  <a:lnTo>
                    <a:pt x="27" y="298"/>
                  </a:lnTo>
                  <a:lnTo>
                    <a:pt x="20" y="340"/>
                  </a:lnTo>
                  <a:lnTo>
                    <a:pt x="14" y="382"/>
                  </a:lnTo>
                  <a:lnTo>
                    <a:pt x="6" y="423"/>
                  </a:lnTo>
                  <a:lnTo>
                    <a:pt x="4" y="444"/>
                  </a:lnTo>
                  <a:lnTo>
                    <a:pt x="2" y="465"/>
                  </a:lnTo>
                  <a:lnTo>
                    <a:pt x="0" y="486"/>
                  </a:lnTo>
                  <a:lnTo>
                    <a:pt x="0" y="507"/>
                  </a:lnTo>
                  <a:lnTo>
                    <a:pt x="0" y="528"/>
                  </a:lnTo>
                  <a:lnTo>
                    <a:pt x="2" y="548"/>
                  </a:lnTo>
                  <a:lnTo>
                    <a:pt x="6" y="569"/>
                  </a:lnTo>
                  <a:lnTo>
                    <a:pt x="10" y="590"/>
                  </a:lnTo>
                  <a:lnTo>
                    <a:pt x="14" y="609"/>
                  </a:lnTo>
                  <a:lnTo>
                    <a:pt x="22" y="630"/>
                  </a:lnTo>
                  <a:lnTo>
                    <a:pt x="29" y="651"/>
                  </a:lnTo>
                  <a:lnTo>
                    <a:pt x="41" y="670"/>
                  </a:lnTo>
                  <a:lnTo>
                    <a:pt x="208" y="661"/>
                  </a:lnTo>
                </a:path>
              </a:pathLst>
            </a:custGeom>
            <a:solidFill>
              <a:schemeClr val="bg1"/>
            </a:solidFill>
            <a:ln w="9525">
              <a:solidFill>
                <a:srgbClr val="000000"/>
              </a:solidFill>
              <a:prstDash val="solid"/>
              <a:round/>
              <a:headEnd/>
              <a:tailEnd/>
            </a:ln>
          </p:spPr>
          <p:txBody>
            <a:bodyPr/>
            <a:lstStyle/>
            <a:p>
              <a:endParaRPr lang="ja-JP" altLang="en-US">
                <a:latin typeface="HGS教科書体" pitchFamily="18" charset="-128"/>
                <a:ea typeface="HGS教科書体" pitchFamily="18" charset="-128"/>
              </a:endParaRPr>
            </a:p>
          </p:txBody>
        </p:sp>
        <p:sp>
          <p:nvSpPr>
            <p:cNvPr id="45" name="Text Box 173"/>
            <p:cNvSpPr txBox="1">
              <a:spLocks noChangeArrowheads="1"/>
            </p:cNvSpPr>
            <p:nvPr/>
          </p:nvSpPr>
          <p:spPr bwMode="auto">
            <a:xfrm>
              <a:off x="6611913" y="2316981"/>
              <a:ext cx="1511300" cy="396875"/>
            </a:xfrm>
            <a:prstGeom prst="rect">
              <a:avLst/>
            </a:prstGeom>
            <a:noFill/>
            <a:ln w="9525">
              <a:noFill/>
              <a:miter lim="800000"/>
              <a:headEnd/>
              <a:tailEnd/>
            </a:ln>
            <a:effectLst/>
          </p:spPr>
          <p:txBody>
            <a:bodyPr>
              <a:spAutoFit/>
            </a:bodyPr>
            <a:lstStyle/>
            <a:p>
              <a:r>
                <a:rPr lang="en-US" altLang="ja-JP"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6</a:t>
              </a:r>
              <a:r>
                <a:rPr lang="ja-JP" altLang="en-US"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a:t>
              </a:r>
              <a:r>
                <a:rPr lang="en-US" altLang="ja-JP"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121</a:t>
              </a:r>
              <a:r>
                <a:rPr lang="ja-JP" altLang="en-US" sz="2000" b="1"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rPr>
                <a:t>倍</a:t>
              </a:r>
            </a:p>
          </p:txBody>
        </p:sp>
        <p:sp>
          <p:nvSpPr>
            <p:cNvPr id="46" name="Rectangle 174"/>
            <p:cNvSpPr>
              <a:spLocks noChangeArrowheads="1"/>
            </p:cNvSpPr>
            <p:nvPr/>
          </p:nvSpPr>
          <p:spPr bwMode="auto">
            <a:xfrm>
              <a:off x="8192282" y="2298138"/>
              <a:ext cx="306494" cy="276999"/>
            </a:xfrm>
            <a:prstGeom prst="rect">
              <a:avLst/>
            </a:prstGeom>
            <a:noFill/>
            <a:ln w="9525">
              <a:noFill/>
              <a:miter lim="800000"/>
              <a:headEnd/>
              <a:tailEnd/>
            </a:ln>
            <a:effectLst/>
          </p:spPr>
          <p:txBody>
            <a:bodyPr wrap="none">
              <a:spAutoFit/>
            </a:bodyPr>
            <a:lstStyle/>
            <a:p>
              <a:r>
                <a:rPr lang="en-US" altLang="ja-JP" sz="1200" dirty="0">
                  <a:latin typeface="HGS教科書体" pitchFamily="18" charset="-128"/>
                  <a:ea typeface="HGS教科書体" pitchFamily="18" charset="-128"/>
                </a:rPr>
                <a:t>2)</a:t>
              </a:r>
            </a:p>
          </p:txBody>
        </p:sp>
      </p:grpSp>
      <p:sp>
        <p:nvSpPr>
          <p:cNvPr id="35" name="タイトル 1"/>
          <p:cNvSpPr>
            <a:spLocks noGrp="1"/>
          </p:cNvSpPr>
          <p:nvPr>
            <p:ph type="title"/>
          </p:nvPr>
        </p:nvSpPr>
        <p:spPr>
          <a:xfrm>
            <a:off x="457200" y="274638"/>
            <a:ext cx="8229600" cy="1498178"/>
          </a:xfrm>
        </p:spPr>
        <p:txBody>
          <a:bodyPr>
            <a:normAutofit fontScale="90000"/>
          </a:bodyPr>
          <a:lstStyle/>
          <a:p>
            <a:r>
              <a:rPr kumimoji="1" lang="ja-JP" altLang="en-US" sz="4000" b="1" dirty="0">
                <a:latin typeface="HGS教科書体" pitchFamily="18" charset="-128"/>
                <a:ea typeface="HGS教科書体" pitchFamily="18" charset="-128"/>
              </a:rPr>
              <a:t>直接吸ってしまうと</a:t>
            </a:r>
            <a:br>
              <a:rPr kumimoji="1" lang="en-US" altLang="ja-JP" sz="6700" b="0" dirty="0">
                <a:latin typeface="HGS教科書体" pitchFamily="18" charset="-128"/>
                <a:ea typeface="HGS教科書体" pitchFamily="18" charset="-128"/>
              </a:rPr>
            </a:br>
            <a:r>
              <a:rPr kumimoji="1" lang="ja-JP" altLang="en-US" sz="6700" b="0" dirty="0">
                <a:latin typeface="HGS教科書体" pitchFamily="18" charset="-128"/>
                <a:ea typeface="HGS教科書体" pitchFamily="18" charset="-128"/>
              </a:rPr>
              <a:t>副流煙の方が有毒</a:t>
            </a:r>
            <a:r>
              <a:rPr lang="en-US" altLang="ja-JP" sz="7200" b="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 </a:t>
            </a:r>
            <a:endParaRPr lang="ja-JP" altLang="en-US" sz="7200" b="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endParaRPr>
          </a:p>
        </p:txBody>
      </p:sp>
      <p:sp>
        <p:nvSpPr>
          <p:cNvPr id="36" name="スライド番号プレースホルダ 35"/>
          <p:cNvSpPr>
            <a:spLocks noGrp="1"/>
          </p:cNvSpPr>
          <p:nvPr>
            <p:ph type="sldNum" sz="quarter" idx="12"/>
          </p:nvPr>
        </p:nvSpPr>
        <p:spPr/>
        <p:txBody>
          <a:bodyPr/>
          <a:lstStyle/>
          <a:p>
            <a:fld id="{E5A78857-6C26-4D52-9A34-E6FC4A3C423B}" type="slidenum">
              <a:rPr kumimoji="1" lang="ja-JP" altLang="en-US" smtClean="0">
                <a:latin typeface="HGS教科書体" pitchFamily="18" charset="-128"/>
                <a:ea typeface="HGS教科書体" pitchFamily="18" charset="-128"/>
              </a:rPr>
              <a:pPr/>
              <a:t>27</a:t>
            </a:fld>
            <a:endParaRPr kumimoji="1" lang="ja-JP" altLang="en-US" dirty="0">
              <a:latin typeface="HGS教科書体" pitchFamily="18" charset="-128"/>
              <a:ea typeface="HGS教科書体" pitchFamily="18" charset="-128"/>
            </a:endParaRPr>
          </a:p>
        </p:txBody>
      </p:sp>
      <p:pic>
        <p:nvPicPr>
          <p:cNvPr id="39" name="Picture 150" descr="Cigarette Gun"/>
          <p:cNvPicPr>
            <a:picLocks noChangeAspect="1" noChangeArrowheads="1"/>
          </p:cNvPicPr>
          <p:nvPr/>
        </p:nvPicPr>
        <p:blipFill>
          <a:blip r:embed="rId3" cstate="screen"/>
          <a:srcRect/>
          <a:stretch>
            <a:fillRect/>
          </a:stretch>
        </p:blipFill>
        <p:spPr bwMode="auto">
          <a:xfrm>
            <a:off x="4424238" y="5131172"/>
            <a:ext cx="4540250" cy="10128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1000"/>
                                        <p:tgtEl>
                                          <p:spTgt spid="3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HGS教科書体" pitchFamily="18" charset="-128"/>
                <a:ea typeface="HGS教科書体" pitchFamily="18" charset="-128"/>
              </a:rPr>
              <a:t>第</a:t>
            </a:r>
            <a:r>
              <a:rPr kumimoji="1" lang="en-US" altLang="ja-JP" dirty="0">
                <a:latin typeface="HGS教科書体" pitchFamily="18" charset="-128"/>
                <a:ea typeface="HGS教科書体" pitchFamily="18" charset="-128"/>
              </a:rPr>
              <a:t>9</a:t>
            </a:r>
            <a:r>
              <a:rPr kumimoji="1" lang="ja-JP" altLang="en-US" dirty="0">
                <a:latin typeface="HGS教科書体" pitchFamily="18" charset="-128"/>
                <a:ea typeface="HGS教科書体" pitchFamily="18" charset="-128"/>
              </a:rPr>
              <a:t>問</a:t>
            </a:r>
          </a:p>
        </p:txBody>
      </p:sp>
      <p:sp>
        <p:nvSpPr>
          <p:cNvPr id="3" name="コンテンツ プレースホルダ 2"/>
          <p:cNvSpPr>
            <a:spLocks noGrp="1"/>
          </p:cNvSpPr>
          <p:nvPr>
            <p:ph idx="1"/>
          </p:nvPr>
        </p:nvSpPr>
        <p:spPr/>
        <p:txBody>
          <a:bodyPr>
            <a:normAutofit fontScale="92500" lnSpcReduction="20000"/>
          </a:bodyPr>
          <a:lstStyle/>
          <a:p>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タバコを１本吸うと寿命はどれくらい短くなるのでしょう</a:t>
            </a:r>
          </a:p>
          <a:p>
            <a:pPr>
              <a:spcBef>
                <a:spcPts val="3000"/>
              </a:spcBef>
            </a:pPr>
            <a:r>
              <a:rPr lang="en-US" altLang="ja-JP"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　Ａ：</a:t>
            </a:r>
            <a:r>
              <a:rPr lang="en-US" altLang="ja-JP" b="1" dirty="0">
                <a:effectLst>
                  <a:outerShdw blurRad="38100" dist="38100" dir="2700000" algn="tl">
                    <a:srgbClr val="000000">
                      <a:alpha val="43137"/>
                    </a:srgbClr>
                  </a:outerShdw>
                </a:effectLst>
                <a:latin typeface="HGS教科書体" pitchFamily="18" charset="-128"/>
                <a:ea typeface="HGS教科書体" pitchFamily="18" charset="-128"/>
              </a:rPr>
              <a:t>10</a:t>
            </a: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秒</a:t>
            </a:r>
            <a:endParaRPr lang="en-US" altLang="ja-JP" b="1" dirty="0">
              <a:effectLst>
                <a:outerShdw blurRad="38100" dist="38100" dir="2700000" algn="tl">
                  <a:srgbClr val="000000">
                    <a:alpha val="43137"/>
                  </a:srgbClr>
                </a:outerShdw>
              </a:effectLst>
              <a:latin typeface="HGS教科書体" pitchFamily="18" charset="-128"/>
              <a:ea typeface="HGS教科書体" pitchFamily="18" charset="-128"/>
            </a:endParaRPr>
          </a:p>
          <a:p>
            <a:pPr>
              <a:spcBef>
                <a:spcPts val="600"/>
              </a:spcBef>
            </a:pPr>
            <a:r>
              <a:rPr lang="en-US" altLang="ja-JP"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　Ｂ：  </a:t>
            </a:r>
            <a:r>
              <a:rPr lang="en-US" altLang="ja-JP" b="1" dirty="0">
                <a:effectLst>
                  <a:outerShdw blurRad="38100" dist="38100" dir="2700000" algn="tl">
                    <a:srgbClr val="000000">
                      <a:alpha val="43137"/>
                    </a:srgbClr>
                  </a:outerShdw>
                </a:effectLst>
                <a:latin typeface="HGS教科書体" pitchFamily="18" charset="-128"/>
                <a:ea typeface="HGS教科書体" pitchFamily="18" charset="-128"/>
              </a:rPr>
              <a:t>1</a:t>
            </a: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分</a:t>
            </a:r>
            <a:endParaRPr lang="en-US" altLang="ja-JP" b="1" dirty="0">
              <a:effectLst>
                <a:outerShdw blurRad="38100" dist="38100" dir="2700000" algn="tl">
                  <a:srgbClr val="000000">
                    <a:alpha val="43137"/>
                  </a:srgbClr>
                </a:outerShdw>
              </a:effectLst>
              <a:latin typeface="HGS教科書体" pitchFamily="18" charset="-128"/>
              <a:ea typeface="HGS教科書体" pitchFamily="18" charset="-128"/>
            </a:endParaRPr>
          </a:p>
          <a:p>
            <a:pPr>
              <a:spcBef>
                <a:spcPts val="600"/>
              </a:spcBef>
            </a:pPr>
            <a:r>
              <a:rPr lang="en-US" altLang="ja-JP"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　Ｃ：  </a:t>
            </a:r>
            <a:r>
              <a:rPr lang="en-US" altLang="ja-JP" b="1" dirty="0">
                <a:effectLst>
                  <a:outerShdw blurRad="38100" dist="38100" dir="2700000" algn="tl">
                    <a:srgbClr val="000000">
                      <a:alpha val="43137"/>
                    </a:srgbClr>
                  </a:outerShdw>
                </a:effectLst>
                <a:latin typeface="HGS教科書体" pitchFamily="18" charset="-128"/>
                <a:ea typeface="HGS教科書体" pitchFamily="18" charset="-128"/>
              </a:rPr>
              <a:t>5</a:t>
            </a: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分</a:t>
            </a:r>
            <a:endParaRPr lang="en-US" altLang="ja-JP" b="1" dirty="0">
              <a:effectLst>
                <a:outerShdw blurRad="38100" dist="38100" dir="2700000" algn="tl">
                  <a:srgbClr val="000000">
                    <a:alpha val="43137"/>
                  </a:srgbClr>
                </a:outerShdw>
              </a:effectLst>
              <a:latin typeface="HGS教科書体" pitchFamily="18" charset="-128"/>
              <a:ea typeface="HGS教科書体" pitchFamily="18" charset="-128"/>
            </a:endParaRPr>
          </a:p>
          <a:p>
            <a:endParaRPr kumimoji="1" lang="ja-JP" altLang="en-US" dirty="0">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28</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450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1000"/>
                                        <p:tgtEl>
                                          <p:spTgt spid="3">
                                            <p:txEl>
                                              <p:pRg st="1" end="1"/>
                                            </p:txEl>
                                          </p:spTgt>
                                        </p:tgtEl>
                                      </p:cBhvr>
                                    </p:animEffect>
                                  </p:childTnLst>
                                </p:cTn>
                              </p:par>
                            </p:childTnLst>
                          </p:cTn>
                        </p:par>
                        <p:par>
                          <p:cTn id="16" fill="hold">
                            <p:stCondLst>
                              <p:cond delay="5500"/>
                            </p:stCondLst>
                            <p:childTnLst>
                              <p:par>
                                <p:cTn id="17" presetID="1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1000"/>
                                        <p:tgtEl>
                                          <p:spTgt spid="3">
                                            <p:txEl>
                                              <p:pRg st="2" end="2"/>
                                            </p:txEl>
                                          </p:spTgt>
                                        </p:tgtEl>
                                      </p:cBhvr>
                                    </p:animEffect>
                                  </p:childTnLst>
                                </p:cTn>
                              </p:par>
                            </p:childTnLst>
                          </p:cTn>
                        </p:par>
                        <p:par>
                          <p:cTn id="20" fill="hold">
                            <p:stCondLst>
                              <p:cond delay="6500"/>
                            </p:stCondLst>
                            <p:childTnLst>
                              <p:par>
                                <p:cTn id="21" presetID="1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S教科書体" pitchFamily="18" charset="-128"/>
                <a:ea typeface="HGS教科書体" pitchFamily="18" charset="-128"/>
              </a:rPr>
              <a:t>正解は</a:t>
            </a:r>
            <a:endParaRPr kumimoji="1" lang="ja-JP" altLang="en-US" dirty="0">
              <a:latin typeface="HGS教科書体" pitchFamily="18" charset="-128"/>
              <a:ea typeface="HGS教科書体" pitchFamily="18" charset="-128"/>
            </a:endParaRPr>
          </a:p>
        </p:txBody>
      </p:sp>
      <p:sp>
        <p:nvSpPr>
          <p:cNvPr id="3" name="コンテンツ プレースホルダ 2"/>
          <p:cNvSpPr>
            <a:spLocks noGrp="1"/>
          </p:cNvSpPr>
          <p:nvPr>
            <p:ph idx="1"/>
          </p:nvPr>
        </p:nvSpPr>
        <p:spPr/>
        <p:txBody>
          <a:bodyPr>
            <a:noAutofit/>
          </a:bodyPr>
          <a:lstStyle/>
          <a:p>
            <a:pPr algn="ctr"/>
            <a:r>
              <a:rPr lang="ja-JP" altLang="en-US" sz="2600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Ｃ</a:t>
            </a: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29</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normAutofit/>
          </a:bodyPr>
          <a:lstStyle/>
          <a:p>
            <a:pPr algn="ctr">
              <a:spcBef>
                <a:spcPct val="20000"/>
              </a:spcBef>
            </a:pPr>
            <a:r>
              <a:rPr lang="ja-JP" altLang="en-US" sz="6000" b="0"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cs typeface="+mn-cs"/>
              </a:rPr>
              <a:t>第</a:t>
            </a:r>
            <a:r>
              <a:rPr lang="en-US" altLang="ja-JP" sz="6000" b="0"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cs typeface="+mn-cs"/>
              </a:rPr>
              <a:t>1</a:t>
            </a:r>
            <a:r>
              <a:rPr lang="ja-JP" altLang="en-US" sz="6000" b="0"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cs typeface="+mn-cs"/>
              </a:rPr>
              <a:t>問</a:t>
            </a:r>
          </a:p>
        </p:txBody>
      </p:sp>
      <p:sp>
        <p:nvSpPr>
          <p:cNvPr id="3" name="コンテンツ プレースホルダ 2"/>
          <p:cNvSpPr>
            <a:spLocks noGrp="1"/>
          </p:cNvSpPr>
          <p:nvPr>
            <p:ph idx="1"/>
          </p:nvPr>
        </p:nvSpPr>
        <p:spPr/>
        <p:txBody>
          <a:bodyPr>
            <a:normAutofit lnSpcReduction="10000"/>
          </a:bodyPr>
          <a:lstStyle/>
          <a:p>
            <a:pPr marL="0" lvl="0" indent="0">
              <a:buNone/>
            </a:pPr>
            <a:r>
              <a:rPr lang="ja-JP" altLang="en-US" sz="5400" b="1" dirty="0">
                <a:effectLst>
                  <a:outerShdw blurRad="38100" dist="38100" dir="2700000" algn="tl">
                    <a:srgbClr val="000000">
                      <a:alpha val="43137"/>
                    </a:srgbClr>
                  </a:outerShdw>
                </a:effectLst>
                <a:latin typeface="HGS教科書体" pitchFamily="18" charset="-128"/>
                <a:ea typeface="HGS教科書体" pitchFamily="18" charset="-128"/>
              </a:rPr>
              <a:t>タバコを吸うと体力がなくなる</a:t>
            </a:r>
            <a:endParaRPr lang="ja-JP" altLang="ja-JP" sz="5400" b="1" dirty="0">
              <a:effectLst>
                <a:outerShdw blurRad="38100" dist="38100" dir="2700000" algn="tl">
                  <a:srgbClr val="000000">
                    <a:alpha val="43137"/>
                  </a:srgbClr>
                </a:outerShdw>
              </a:effectLst>
              <a:latin typeface="HGS教科書体" pitchFamily="18" charset="-128"/>
              <a:ea typeface="HGS教科書体" pitchFamily="18" charset="-128"/>
            </a:endParaRPr>
          </a:p>
          <a:p>
            <a:pPr>
              <a:buNone/>
            </a:pPr>
            <a:endParaRPr kumimoji="1" lang="en-US" altLang="ja-JP" dirty="0">
              <a:latin typeface="HGS教科書体" pitchFamily="18" charset="-128"/>
              <a:ea typeface="HGS教科書体" pitchFamily="18" charset="-128"/>
            </a:endParaRPr>
          </a:p>
          <a:p>
            <a:pPr algn="ctr">
              <a:buNone/>
            </a:pPr>
            <a:r>
              <a:rPr lang="ja-JP" altLang="en-US" sz="5400" b="1" dirty="0">
                <a:effectLst>
                  <a:outerShdw blurRad="38100" dist="38100" dir="2700000" algn="tl">
                    <a:srgbClr val="000000">
                      <a:alpha val="43137"/>
                    </a:srgbClr>
                  </a:outerShdw>
                </a:effectLst>
                <a:latin typeface="HGS教科書体" pitchFamily="18" charset="-128"/>
                <a:ea typeface="HGS教科書体" pitchFamily="18" charset="-128"/>
              </a:rPr>
              <a:t>○ ただしい</a:t>
            </a:r>
            <a:endParaRPr lang="en-US" altLang="ja-JP" sz="5400" b="1" dirty="0">
              <a:effectLst>
                <a:outerShdw blurRad="38100" dist="38100" dir="2700000" algn="tl">
                  <a:srgbClr val="000000">
                    <a:alpha val="43137"/>
                  </a:srgbClr>
                </a:outerShdw>
              </a:effectLst>
              <a:latin typeface="HGS教科書体" pitchFamily="18" charset="-128"/>
              <a:ea typeface="HGS教科書体" pitchFamily="18" charset="-128"/>
            </a:endParaRPr>
          </a:p>
          <a:p>
            <a:pPr algn="ctr">
              <a:buNone/>
            </a:pPr>
            <a:r>
              <a:rPr lang="en-US" altLang="ja-JP" sz="5400"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sz="5400" b="1" dirty="0">
                <a:effectLst>
                  <a:outerShdw blurRad="38100" dist="38100" dir="2700000" algn="tl">
                    <a:srgbClr val="000000">
                      <a:alpha val="43137"/>
                    </a:srgbClr>
                  </a:outerShdw>
                </a:effectLst>
                <a:latin typeface="HGS教科書体" pitchFamily="18" charset="-128"/>
                <a:ea typeface="HGS教科書体" pitchFamily="18" charset="-128"/>
              </a:rPr>
              <a:t>まちがい</a:t>
            </a:r>
            <a:endParaRPr lang="en-US" altLang="ja-JP" sz="5400" b="1" dirty="0">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3</a:t>
            </a:fld>
            <a:endParaRPr kumimoji="1" lang="ja-JP" altLang="en-US"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3300"/>
                            </p:stCondLst>
                            <p:childTnLst>
                              <p:par>
                                <p:cTn id="13" presetID="1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1000"/>
                                        <p:tgtEl>
                                          <p:spTgt spid="3">
                                            <p:txEl>
                                              <p:pRg st="2" end="2"/>
                                            </p:txEl>
                                          </p:spTgt>
                                        </p:tgtEl>
                                      </p:cBhvr>
                                    </p:animEffect>
                                  </p:childTnLst>
                                </p:cTn>
                              </p:par>
                            </p:childTnLst>
                          </p:cTn>
                        </p:par>
                        <p:par>
                          <p:cTn id="16" fill="hold">
                            <p:stCondLst>
                              <p:cond delay="4300"/>
                            </p:stCondLst>
                            <p:childTnLst>
                              <p:par>
                                <p:cTn id="17" presetID="1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800" dirty="0">
                <a:latin typeface="HGS教科書体" pitchFamily="18" charset="-128"/>
                <a:ea typeface="HGS教科書体" pitchFamily="18" charset="-128"/>
              </a:rPr>
              <a:t>タバコを吸うと寿命が縮む</a:t>
            </a:r>
            <a:endParaRPr lang="ja-JP" altLang="en-US" sz="5400" b="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endParaRPr>
          </a:p>
        </p:txBody>
      </p:sp>
      <p:sp>
        <p:nvSpPr>
          <p:cNvPr id="8" name="コンテンツ プレースホルダ 7"/>
          <p:cNvSpPr>
            <a:spLocks noGrp="1"/>
          </p:cNvSpPr>
          <p:nvPr>
            <p:ph idx="1"/>
          </p:nvPr>
        </p:nvSpPr>
        <p:spPr>
          <a:xfrm>
            <a:off x="457200" y="1556792"/>
            <a:ext cx="8229600" cy="4525963"/>
          </a:xfrm>
        </p:spPr>
        <p:txBody>
          <a:bodyPr/>
          <a:lstStyle/>
          <a:p>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「タバコ１本につき</a:t>
            </a:r>
            <a:r>
              <a:rPr lang="ja-JP"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HGS教科書体" pitchFamily="18" charset="-128"/>
                <a:ea typeface="HGS教科書体" pitchFamily="18" charset="-128"/>
              </a:rPr>
              <a:t>５分３０秒</a:t>
            </a: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、寿命が縮む。</a:t>
            </a:r>
            <a:endParaRPr lang="en-US" altLang="ja-JP" b="1" dirty="0">
              <a:effectLst>
                <a:outerShdw blurRad="38100" dist="38100" dir="2700000" algn="tl">
                  <a:srgbClr val="000000">
                    <a:alpha val="43137"/>
                  </a:srgbClr>
                </a:outerShdw>
              </a:effectLst>
              <a:latin typeface="HGS教科書体" pitchFamily="18" charset="-128"/>
              <a:ea typeface="HGS教科書体" pitchFamily="18" charset="-128"/>
            </a:endParaRPr>
          </a:p>
          <a:p>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１日２０本を１年間吸えば、２８日間の損失！」</a:t>
            </a:r>
          </a:p>
        </p:txBody>
      </p:sp>
      <p:sp>
        <p:nvSpPr>
          <p:cNvPr id="4" name="テキスト ボックス 3"/>
          <p:cNvSpPr txBox="1"/>
          <p:nvPr/>
        </p:nvSpPr>
        <p:spPr>
          <a:xfrm>
            <a:off x="107504" y="6372036"/>
            <a:ext cx="5104281" cy="369332"/>
          </a:xfrm>
          <a:prstGeom prst="rect">
            <a:avLst/>
          </a:prstGeom>
          <a:noFill/>
        </p:spPr>
        <p:txBody>
          <a:bodyPr wrap="none" rtlCol="0">
            <a:spAutoFit/>
          </a:bodyPr>
          <a:lstStyle/>
          <a:p>
            <a:pPr algn="r"/>
            <a:r>
              <a:rPr lang="en-US" altLang="ja-JP" dirty="0">
                <a:latin typeface="HGS教科書体" pitchFamily="18" charset="-128"/>
                <a:ea typeface="HGS教科書体" pitchFamily="18" charset="-128"/>
                <a:cs typeface="メイリオ" pitchFamily="50" charset="-128"/>
              </a:rPr>
              <a:t>Royal College of Physicians(</a:t>
            </a:r>
            <a:r>
              <a:rPr lang="ja-JP" altLang="en-US" dirty="0">
                <a:latin typeface="HGS教科書体" pitchFamily="18" charset="-128"/>
                <a:ea typeface="HGS教科書体" pitchFamily="18" charset="-128"/>
                <a:cs typeface="メイリオ" pitchFamily="50" charset="-128"/>
              </a:rPr>
              <a:t>英国王立内科医学会</a:t>
            </a:r>
            <a:r>
              <a:rPr lang="en-US" altLang="ja-JP" dirty="0">
                <a:latin typeface="HGS教科書体" pitchFamily="18" charset="-128"/>
                <a:ea typeface="HGS教科書体" pitchFamily="18" charset="-128"/>
                <a:cs typeface="メイリオ" pitchFamily="50" charset="-128"/>
              </a:rPr>
              <a:t>): 1977</a:t>
            </a:r>
            <a:endParaRPr kumimoji="1" lang="ja-JP" altLang="en-US" dirty="0">
              <a:latin typeface="HGS教科書体" pitchFamily="18" charset="-128"/>
              <a:ea typeface="HGS教科書体" pitchFamily="18"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E5A78857-6C26-4D52-9A34-E6FC4A3C423B}" type="slidenum">
              <a:rPr kumimoji="1" lang="ja-JP" altLang="en-US" smtClean="0"/>
              <a:pPr/>
              <a:t>30</a:t>
            </a:fld>
            <a:endParaRPr kumimoji="1" lang="ja-JP" altLang="en-US"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8000"/>
                                  </p:iterate>
                                  <p:childTnLst>
                                    <p:set>
                                      <p:cBhvr>
                                        <p:cTn id="10" dur="1" fill="hold">
                                          <p:stCondLst>
                                            <p:cond delay="0"/>
                                          </p:stCondLst>
                                        </p:cTn>
                                        <p:tgtEl>
                                          <p:spTgt spid="8">
                                            <p:txEl>
                                              <p:pRg st="0" end="0"/>
                                            </p:txEl>
                                          </p:spTgt>
                                        </p:tgtEl>
                                        <p:attrNameLst>
                                          <p:attrName>style.visibility</p:attrName>
                                        </p:attrNameLst>
                                      </p:cBhvr>
                                      <p:to>
                                        <p:strVal val="visible"/>
                                      </p:to>
                                    </p:set>
                                    <p:animEffect transition="in" filter="slide(fromBottom)">
                                      <p:cBhvr>
                                        <p:cTn id="11" dur="500"/>
                                        <p:tgtEl>
                                          <p:spTgt spid="8">
                                            <p:txEl>
                                              <p:pRg st="0" end="0"/>
                                            </p:txEl>
                                          </p:spTgt>
                                        </p:tgtEl>
                                      </p:cBhvr>
                                    </p:animEffect>
                                  </p:childTnLst>
                                </p:cTn>
                              </p:par>
                            </p:childTnLst>
                          </p:cTn>
                        </p:par>
                        <p:par>
                          <p:cTn id="12" fill="hold">
                            <p:stCondLst>
                              <p:cond delay="2300"/>
                            </p:stCondLst>
                            <p:childTnLst>
                              <p:par>
                                <p:cTn id="13" presetID="12" presetClass="entr" presetSubtype="4" fill="hold" grpId="0" nodeType="afterEffect">
                                  <p:stCondLst>
                                    <p:cond delay="0"/>
                                  </p:stCondLst>
                                  <p:iterate type="lt">
                                    <p:tmPct val="8000"/>
                                  </p:iterate>
                                  <p:childTnLst>
                                    <p:set>
                                      <p:cBhvr>
                                        <p:cTn id="14" dur="1" fill="hold">
                                          <p:stCondLst>
                                            <p:cond delay="0"/>
                                          </p:stCondLst>
                                        </p:cTn>
                                        <p:tgtEl>
                                          <p:spTgt spid="8">
                                            <p:txEl>
                                              <p:pRg st="1" end="1"/>
                                            </p:txEl>
                                          </p:spTgt>
                                        </p:tgtEl>
                                        <p:attrNameLst>
                                          <p:attrName>style.visibility</p:attrName>
                                        </p:attrNameLst>
                                      </p:cBhvr>
                                      <p:to>
                                        <p:strVal val="visible"/>
                                      </p:to>
                                    </p:set>
                                    <p:animEffect transition="in" filter="slide(fromBottom)">
                                      <p:cBhvr>
                                        <p:cTn id="15" dur="500"/>
                                        <p:tgtEl>
                                          <p:spTgt spid="8">
                                            <p:txEl>
                                              <p:pRg st="1" end="1"/>
                                            </p:txEl>
                                          </p:spTgt>
                                        </p:tgtEl>
                                      </p:cBhvr>
                                    </p:animEffect>
                                  </p:childTnLst>
                                </p:cTn>
                              </p:par>
                            </p:childTnLst>
                          </p:cTn>
                        </p:par>
                        <p:par>
                          <p:cTn id="16" fill="hold">
                            <p:stCondLst>
                              <p:cond delay="364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8"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412776"/>
            <a:ext cx="7772400" cy="1470025"/>
          </a:xfrm>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a:spcBef>
                <a:spcPct val="20000"/>
              </a:spcBef>
            </a:pPr>
            <a:r>
              <a:rPr lang="ja-JP" altLang="en-US" sz="7300"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cs typeface="+mn-cs"/>
              </a:rPr>
              <a:t>最後の問題だよ！</a:t>
            </a:r>
          </a:p>
        </p:txBody>
      </p:sp>
      <p:sp>
        <p:nvSpPr>
          <p:cNvPr id="3" name="スライド番号プレースホルダ 2"/>
          <p:cNvSpPr>
            <a:spLocks noGrp="1"/>
          </p:cNvSpPr>
          <p:nvPr>
            <p:ph type="sldNum" sz="quarter" idx="12"/>
          </p:nvPr>
        </p:nvSpPr>
        <p:spPr/>
        <p:txBody>
          <a:bodyPr/>
          <a:lstStyle/>
          <a:p>
            <a:fld id="{E5A78857-6C26-4D52-9A34-E6FC4A3C423B}" type="slidenum">
              <a:rPr kumimoji="1" lang="ja-JP" altLang="en-US" smtClean="0"/>
              <a:pPr/>
              <a:t>31</a:t>
            </a:fld>
            <a:endParaRPr kumimoji="1" lang="ja-JP" altLang="en-US"/>
          </a:p>
        </p:txBody>
      </p:sp>
      <p:pic>
        <p:nvPicPr>
          <p:cNvPr id="5" name="図 4" descr="タバコダメ.jpg"/>
          <p:cNvPicPr>
            <a:picLocks noChangeAspect="1"/>
          </p:cNvPicPr>
          <p:nvPr/>
        </p:nvPicPr>
        <p:blipFill>
          <a:blip r:embed="rId3" cstate="screen"/>
          <a:stretch>
            <a:fillRect/>
          </a:stretch>
        </p:blipFill>
        <p:spPr>
          <a:xfrm>
            <a:off x="2987824" y="3501008"/>
            <a:ext cx="3080607" cy="2736304"/>
          </a:xfrm>
          <a:prstGeom prst="rect">
            <a:avLst/>
          </a:prstGeom>
          <a:ln>
            <a:noFill/>
          </a:ln>
          <a:effectLst>
            <a:outerShdw blurRad="190500" algn="tl" rotWithShape="0">
              <a:srgbClr val="000000">
                <a:alpha val="70000"/>
              </a:srgbClr>
            </a:outerShdw>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HGS教科書体" pitchFamily="18" charset="-128"/>
                <a:ea typeface="HGS教科書体" pitchFamily="18" charset="-128"/>
              </a:rPr>
              <a:t>第</a:t>
            </a:r>
            <a:r>
              <a:rPr kumimoji="1" lang="en-US" altLang="ja-JP" dirty="0">
                <a:latin typeface="HGS教科書体" pitchFamily="18" charset="-128"/>
                <a:ea typeface="HGS教科書体" pitchFamily="18" charset="-128"/>
              </a:rPr>
              <a:t>10</a:t>
            </a:r>
            <a:r>
              <a:rPr kumimoji="1" lang="ja-JP" altLang="en-US" dirty="0">
                <a:latin typeface="HGS教科書体" pitchFamily="18" charset="-128"/>
                <a:ea typeface="HGS教科書体" pitchFamily="18" charset="-128"/>
              </a:rPr>
              <a:t>問</a:t>
            </a:r>
          </a:p>
        </p:txBody>
      </p:sp>
      <p:sp>
        <p:nvSpPr>
          <p:cNvPr id="3" name="コンテンツ プレースホルダ 2"/>
          <p:cNvSpPr>
            <a:spLocks noGrp="1"/>
          </p:cNvSpPr>
          <p:nvPr>
            <p:ph idx="1"/>
          </p:nvPr>
        </p:nvSpPr>
        <p:spPr>
          <a:xfrm>
            <a:off x="457200" y="1600200"/>
            <a:ext cx="8229600" cy="4853136"/>
          </a:xfrm>
        </p:spPr>
        <p:txBody>
          <a:bodyPr>
            <a:normAutofit fontScale="85000" lnSpcReduction="20000"/>
          </a:bodyPr>
          <a:lstStyle/>
          <a:p>
            <a:r>
              <a:rPr lang="ja-JP" altLang="en-US" sz="5200" b="1" dirty="0">
                <a:effectLst>
                  <a:outerShdw blurRad="38100" dist="38100" dir="2700000" algn="tl">
                    <a:srgbClr val="000000">
                      <a:alpha val="43137"/>
                    </a:srgbClr>
                  </a:outerShdw>
                </a:effectLst>
                <a:latin typeface="HGS教科書体" pitchFamily="18" charset="-128"/>
                <a:ea typeface="HGS教科書体" pitchFamily="18" charset="-128"/>
              </a:rPr>
              <a:t>タバコを</a:t>
            </a:r>
            <a:r>
              <a:rPr lang="en-US" altLang="ja-JP" sz="5200" b="1" dirty="0">
                <a:effectLst>
                  <a:outerShdw blurRad="38100" dist="38100" dir="2700000" algn="tl">
                    <a:srgbClr val="000000">
                      <a:alpha val="43137"/>
                    </a:srgbClr>
                  </a:outerShdw>
                </a:effectLst>
                <a:latin typeface="HGS教科書体" pitchFamily="18" charset="-128"/>
                <a:ea typeface="HGS教科書体" pitchFamily="18" charset="-128"/>
              </a:rPr>
              <a:t>1</a:t>
            </a:r>
            <a:r>
              <a:rPr lang="ja-JP" altLang="en-US" sz="5200" b="1" dirty="0">
                <a:effectLst>
                  <a:outerShdw blurRad="38100" dist="38100" dir="2700000" algn="tl">
                    <a:srgbClr val="000000">
                      <a:alpha val="43137"/>
                    </a:srgbClr>
                  </a:outerShdw>
                </a:effectLst>
                <a:latin typeface="HGS教科書体" pitchFamily="18" charset="-128"/>
                <a:ea typeface="HGS教科書体" pitchFamily="18" charset="-128"/>
              </a:rPr>
              <a:t>日</a:t>
            </a:r>
            <a:r>
              <a:rPr lang="en-US" altLang="ja-JP" sz="5200" b="1" dirty="0">
                <a:effectLst>
                  <a:outerShdw blurRad="38100" dist="38100" dir="2700000" algn="tl">
                    <a:srgbClr val="000000">
                      <a:alpha val="43137"/>
                    </a:srgbClr>
                  </a:outerShdw>
                </a:effectLst>
                <a:latin typeface="HGS教科書体" pitchFamily="18" charset="-128"/>
                <a:ea typeface="HGS教科書体" pitchFamily="18" charset="-128"/>
              </a:rPr>
              <a:t>1</a:t>
            </a:r>
            <a:r>
              <a:rPr lang="ja-JP" altLang="en-US" sz="5200" b="1" dirty="0">
                <a:effectLst>
                  <a:outerShdw blurRad="38100" dist="38100" dir="2700000" algn="tl">
                    <a:srgbClr val="000000">
                      <a:alpha val="43137"/>
                    </a:srgbClr>
                  </a:outerShdw>
                </a:effectLst>
                <a:latin typeface="HGS教科書体" pitchFamily="18" charset="-128"/>
                <a:ea typeface="HGS教科書体" pitchFamily="18" charset="-128"/>
              </a:rPr>
              <a:t>箱、</a:t>
            </a:r>
            <a:r>
              <a:rPr lang="en-US" altLang="ja-JP" sz="5200" b="1" dirty="0">
                <a:effectLst>
                  <a:outerShdw blurRad="38100" dist="38100" dir="2700000" algn="tl">
                    <a:srgbClr val="000000">
                      <a:alpha val="43137"/>
                    </a:srgbClr>
                  </a:outerShdw>
                </a:effectLst>
                <a:latin typeface="HGS教科書体" pitchFamily="18" charset="-128"/>
                <a:ea typeface="HGS教科書体" pitchFamily="18" charset="-128"/>
              </a:rPr>
              <a:t>1</a:t>
            </a:r>
            <a:r>
              <a:rPr lang="ja-JP" altLang="en-US" sz="5200" b="1" dirty="0">
                <a:effectLst>
                  <a:outerShdw blurRad="38100" dist="38100" dir="2700000" algn="tl">
                    <a:srgbClr val="000000">
                      <a:alpha val="43137"/>
                    </a:srgbClr>
                  </a:outerShdw>
                </a:effectLst>
                <a:latin typeface="HGS教科書体" pitchFamily="18" charset="-128"/>
                <a:ea typeface="HGS教科書体" pitchFamily="18" charset="-128"/>
              </a:rPr>
              <a:t>年間吸うためのお金で任天堂 </a:t>
            </a:r>
            <a:r>
              <a:rPr lang="en-US" altLang="ja-JP" sz="5200" b="1" dirty="0">
                <a:effectLst>
                  <a:outerShdw blurRad="38100" dist="38100" dir="2700000" algn="tl">
                    <a:srgbClr val="000000">
                      <a:alpha val="43137"/>
                    </a:srgbClr>
                  </a:outerShdw>
                </a:effectLst>
                <a:latin typeface="HGS教科書体" pitchFamily="18" charset="-128"/>
                <a:ea typeface="HGS教科書体" pitchFamily="18" charset="-128"/>
              </a:rPr>
              <a:t>Switch</a:t>
            </a:r>
            <a:r>
              <a:rPr lang="ja-JP" altLang="en-US" sz="5200" b="1" dirty="0">
                <a:effectLst>
                  <a:outerShdw blurRad="38100" dist="38100" dir="2700000" algn="tl">
                    <a:srgbClr val="000000">
                      <a:alpha val="43137"/>
                    </a:srgbClr>
                  </a:outerShdw>
                </a:effectLst>
                <a:latin typeface="HGS教科書体" pitchFamily="18" charset="-128"/>
                <a:ea typeface="HGS教科書体" pitchFamily="18" charset="-128"/>
              </a:rPr>
              <a:t>が何台買えるでしょう</a:t>
            </a: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　</a:t>
            </a:r>
          </a:p>
          <a:p>
            <a:pPr>
              <a:lnSpc>
                <a:spcPct val="120000"/>
              </a:lnSpc>
              <a:spcBef>
                <a:spcPts val="4200"/>
              </a:spcBef>
              <a:tabLst>
                <a:tab pos="3763963" algn="r"/>
              </a:tabLst>
            </a:pPr>
            <a:r>
              <a:rPr lang="ja-JP" altLang="en-US" sz="5200" b="1" dirty="0">
                <a:effectLst>
                  <a:outerShdw blurRad="38100" dist="38100" dir="2700000" algn="tl">
                    <a:srgbClr val="000000">
                      <a:alpha val="43137"/>
                    </a:srgbClr>
                  </a:outerShdw>
                </a:effectLst>
                <a:latin typeface="HGS教科書体" pitchFamily="18" charset="-128"/>
                <a:ea typeface="HGS教科書体" pitchFamily="18" charset="-128"/>
              </a:rPr>
              <a:t>　Ａ：</a:t>
            </a:r>
            <a:r>
              <a:rPr lang="en-US" altLang="ja-JP" sz="5200"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sz="5200" b="1" dirty="0">
                <a:effectLst>
                  <a:outerShdw blurRad="38100" dist="38100" dir="2700000" algn="tl">
                    <a:srgbClr val="000000">
                      <a:alpha val="43137"/>
                    </a:srgbClr>
                  </a:outerShdw>
                </a:effectLst>
                <a:latin typeface="HGS教科書体" pitchFamily="18" charset="-128"/>
                <a:ea typeface="HGS教科書体" pitchFamily="18" charset="-128"/>
              </a:rPr>
              <a:t>約２台</a:t>
            </a:r>
            <a:endParaRPr lang="en-US" altLang="ja-JP" sz="5200" b="1" dirty="0">
              <a:effectLst>
                <a:outerShdw blurRad="38100" dist="38100" dir="2700000" algn="tl">
                  <a:srgbClr val="000000">
                    <a:alpha val="43137"/>
                  </a:srgbClr>
                </a:outerShdw>
              </a:effectLst>
              <a:latin typeface="HGS教科書体" pitchFamily="18" charset="-128"/>
              <a:ea typeface="HGS教科書体" pitchFamily="18" charset="-128"/>
            </a:endParaRPr>
          </a:p>
          <a:p>
            <a:pPr>
              <a:lnSpc>
                <a:spcPct val="120000"/>
              </a:lnSpc>
              <a:tabLst>
                <a:tab pos="3763963" algn="r"/>
              </a:tabLst>
            </a:pPr>
            <a:r>
              <a:rPr lang="ja-JP" altLang="en-US" sz="5200" b="1" dirty="0">
                <a:effectLst>
                  <a:outerShdw blurRad="38100" dist="38100" dir="2700000" algn="tl">
                    <a:srgbClr val="000000">
                      <a:alpha val="43137"/>
                    </a:srgbClr>
                  </a:outerShdw>
                </a:effectLst>
                <a:latin typeface="HGS教科書体" pitchFamily="18" charset="-128"/>
                <a:ea typeface="HGS教科書体" pitchFamily="18" charset="-128"/>
              </a:rPr>
              <a:t>　Ｂ：</a:t>
            </a:r>
            <a:r>
              <a:rPr lang="en-US" altLang="ja-JP" sz="5200"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sz="5200" b="1" dirty="0">
                <a:effectLst>
                  <a:outerShdw blurRad="38100" dist="38100" dir="2700000" algn="tl">
                    <a:srgbClr val="000000">
                      <a:alpha val="43137"/>
                    </a:srgbClr>
                  </a:outerShdw>
                </a:effectLst>
                <a:latin typeface="HGS教科書体" pitchFamily="18" charset="-128"/>
                <a:ea typeface="HGS教科書体" pitchFamily="18" charset="-128"/>
              </a:rPr>
              <a:t>約５台</a:t>
            </a:r>
            <a:endParaRPr lang="en-US" altLang="ja-JP" sz="5200" b="1" dirty="0">
              <a:effectLst>
                <a:outerShdw blurRad="38100" dist="38100" dir="2700000" algn="tl">
                  <a:srgbClr val="000000">
                    <a:alpha val="43137"/>
                  </a:srgbClr>
                </a:outerShdw>
              </a:effectLst>
              <a:latin typeface="HGS教科書体" pitchFamily="18" charset="-128"/>
              <a:ea typeface="HGS教科書体" pitchFamily="18" charset="-128"/>
            </a:endParaRPr>
          </a:p>
          <a:p>
            <a:pPr>
              <a:lnSpc>
                <a:spcPct val="120000"/>
              </a:lnSpc>
              <a:tabLst>
                <a:tab pos="3763963" algn="r"/>
              </a:tabLst>
            </a:pPr>
            <a:r>
              <a:rPr lang="ja-JP" altLang="en-US" sz="5200" b="1" dirty="0">
                <a:effectLst>
                  <a:outerShdw blurRad="38100" dist="38100" dir="2700000" algn="tl">
                    <a:srgbClr val="000000">
                      <a:alpha val="43137"/>
                    </a:srgbClr>
                  </a:outerShdw>
                </a:effectLst>
                <a:latin typeface="HGS教科書体" pitchFamily="18" charset="-128"/>
                <a:ea typeface="HGS教科書体" pitchFamily="18" charset="-128"/>
              </a:rPr>
              <a:t>　Ｃ：</a:t>
            </a:r>
            <a:r>
              <a:rPr lang="en-US" altLang="ja-JP" sz="5200"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sz="5200" b="1" dirty="0">
                <a:effectLst>
                  <a:outerShdw blurRad="38100" dist="38100" dir="2700000" algn="tl">
                    <a:srgbClr val="000000">
                      <a:alpha val="43137"/>
                    </a:srgbClr>
                  </a:outerShdw>
                </a:effectLst>
                <a:latin typeface="HGS教科書体" pitchFamily="18" charset="-128"/>
                <a:ea typeface="HGS教科書体" pitchFamily="18" charset="-128"/>
              </a:rPr>
              <a:t>約８台</a:t>
            </a:r>
            <a:endParaRPr kumimoji="1" lang="ja-JP" altLang="en-US" sz="5200" b="1" dirty="0">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6" name="スライド番号プレースホルダ 5"/>
          <p:cNvSpPr>
            <a:spLocks noGrp="1"/>
          </p:cNvSpPr>
          <p:nvPr>
            <p:ph type="sldNum" sz="quarter" idx="12"/>
          </p:nvPr>
        </p:nvSpPr>
        <p:spPr/>
        <p:txBody>
          <a:bodyPr/>
          <a:lstStyle/>
          <a:p>
            <a:fld id="{E5A78857-6C26-4D52-9A34-E6FC4A3C423B}" type="slidenum">
              <a:rPr kumimoji="1" lang="ja-JP" altLang="en-US" smtClean="0"/>
              <a:pPr/>
              <a:t>32</a:t>
            </a:fld>
            <a:endParaRPr kumimoji="1" lang="ja-JP" altLang="en-US" dirty="0"/>
          </a:p>
        </p:txBody>
      </p:sp>
      <p:pic>
        <p:nvPicPr>
          <p:cNvPr id="7" name="図 6" descr="室内, 電子機器 が含まれている画像&#10;&#10;自動的に生成された説明">
            <a:extLst>
              <a:ext uri="{FF2B5EF4-FFF2-40B4-BE49-F238E27FC236}">
                <a16:creationId xmlns:a16="http://schemas.microsoft.com/office/drawing/2014/main" id="{93CB2B75-26CC-4313-AAA9-8CD83DF26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718" y="4293096"/>
            <a:ext cx="4144771" cy="17901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8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302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3770"/>
                            </p:stCondLst>
                            <p:childTnLst>
                              <p:par>
                                <p:cTn id="19" presetID="1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lide(fromBottom)">
                                      <p:cBhvr>
                                        <p:cTn id="21" dur="500"/>
                                        <p:tgtEl>
                                          <p:spTgt spid="3">
                                            <p:txEl>
                                              <p:pRg st="1" end="1"/>
                                            </p:txEl>
                                          </p:spTgt>
                                        </p:tgtEl>
                                      </p:cBhvr>
                                    </p:animEffect>
                                  </p:childTnLst>
                                </p:cTn>
                              </p:par>
                            </p:childTnLst>
                          </p:cTn>
                        </p:par>
                        <p:par>
                          <p:cTn id="22" fill="hold">
                            <p:stCondLst>
                              <p:cond delay="4270"/>
                            </p:stCondLst>
                            <p:childTnLst>
                              <p:par>
                                <p:cTn id="23" presetID="12" presetClass="entr" presetSubtype="4"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slide(fromBottom)">
                                      <p:cBhvr>
                                        <p:cTn id="25" dur="500"/>
                                        <p:tgtEl>
                                          <p:spTgt spid="3">
                                            <p:txEl>
                                              <p:pRg st="2" end="2"/>
                                            </p:txEl>
                                          </p:spTgt>
                                        </p:tgtEl>
                                      </p:cBhvr>
                                    </p:animEffect>
                                  </p:childTnLst>
                                </p:cTn>
                              </p:par>
                            </p:childTnLst>
                          </p:cTn>
                        </p:par>
                        <p:par>
                          <p:cTn id="26" fill="hold">
                            <p:stCondLst>
                              <p:cond delay="4770"/>
                            </p:stCondLst>
                            <p:childTnLst>
                              <p:par>
                                <p:cTn id="27" presetID="12" presetClass="entr" presetSubtype="4"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slide(fromBottom)">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S教科書体" pitchFamily="18" charset="-128"/>
                <a:ea typeface="HGS教科書体" pitchFamily="18" charset="-128"/>
              </a:rPr>
              <a:t>正解は</a:t>
            </a:r>
            <a:endParaRPr kumimoji="1" lang="ja-JP" altLang="en-US" dirty="0">
              <a:latin typeface="HGS教科書体" pitchFamily="18" charset="-128"/>
              <a:ea typeface="HGS教科書体" pitchFamily="18" charset="-128"/>
            </a:endParaRPr>
          </a:p>
        </p:txBody>
      </p:sp>
      <p:sp>
        <p:nvSpPr>
          <p:cNvPr id="3" name="コンテンツ プレースホルダ 2"/>
          <p:cNvSpPr>
            <a:spLocks noGrp="1"/>
          </p:cNvSpPr>
          <p:nvPr>
            <p:ph idx="1"/>
          </p:nvPr>
        </p:nvSpPr>
        <p:spPr/>
        <p:txBody>
          <a:bodyPr>
            <a:noAutofit/>
          </a:bodyPr>
          <a:lstStyle/>
          <a:p>
            <a:pPr algn="ctr"/>
            <a:r>
              <a:rPr lang="en-US" altLang="ja-JP" sz="2600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B</a:t>
            </a:r>
            <a:endParaRPr lang="ja-JP" altLang="en-US" sz="2600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33</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5194920" cy="4525963"/>
          </a:xfrm>
        </p:spPr>
        <p:txBody>
          <a:bodyPr>
            <a:normAutofit/>
          </a:bodyPr>
          <a:lstStyle/>
          <a:p>
            <a:r>
              <a:rPr lang="ja-JP" altLang="en-US" sz="4000" b="1" dirty="0">
                <a:effectLst>
                  <a:outerShdw blurRad="38100" dist="38100" dir="2700000" algn="tl">
                    <a:srgbClr val="000000">
                      <a:alpha val="43137"/>
                    </a:srgbClr>
                  </a:outerShdw>
                </a:effectLst>
                <a:latin typeface="HGS教科書体" pitchFamily="18" charset="-128"/>
                <a:ea typeface="HGS教科書体" pitchFamily="18" charset="-128"/>
              </a:rPr>
              <a:t>タバコ</a:t>
            </a:r>
            <a:r>
              <a:rPr lang="en-US" altLang="ja-JP" sz="4000" b="1" dirty="0">
                <a:effectLst>
                  <a:outerShdw blurRad="38100" dist="38100" dir="2700000" algn="tl">
                    <a:srgbClr val="000000">
                      <a:alpha val="43137"/>
                    </a:srgbClr>
                  </a:outerShdw>
                </a:effectLst>
                <a:latin typeface="HGS教科書体" pitchFamily="18" charset="-128"/>
                <a:ea typeface="HGS教科書体" pitchFamily="18" charset="-128"/>
              </a:rPr>
              <a:t>1</a:t>
            </a:r>
            <a:r>
              <a:rPr lang="ja-JP" altLang="en-US" sz="4000" b="1" dirty="0">
                <a:effectLst>
                  <a:outerShdw blurRad="38100" dist="38100" dir="2700000" algn="tl">
                    <a:srgbClr val="000000">
                      <a:alpha val="43137"/>
                    </a:srgbClr>
                  </a:outerShdw>
                </a:effectLst>
                <a:latin typeface="HGS教科書体" pitchFamily="18" charset="-128"/>
                <a:ea typeface="HGS教科書体" pitchFamily="18" charset="-128"/>
              </a:rPr>
              <a:t>箱</a:t>
            </a:r>
            <a:r>
              <a:rPr lang="en-US" altLang="ja-JP" sz="4000" b="1" dirty="0">
                <a:effectLst>
                  <a:outerShdw blurRad="38100" dist="38100" dir="2700000" algn="tl">
                    <a:srgbClr val="000000">
                      <a:alpha val="43137"/>
                    </a:srgbClr>
                  </a:outerShdw>
                </a:effectLst>
                <a:latin typeface="HGS教科書体" pitchFamily="18" charset="-128"/>
                <a:ea typeface="HGS教科書体" pitchFamily="18" charset="-128"/>
              </a:rPr>
              <a:t>490</a:t>
            </a:r>
            <a:r>
              <a:rPr lang="ja-JP" altLang="en-US" sz="4000" b="1" dirty="0">
                <a:effectLst>
                  <a:outerShdw blurRad="38100" dist="38100" dir="2700000" algn="tl">
                    <a:srgbClr val="000000">
                      <a:alpha val="43137"/>
                    </a:srgbClr>
                  </a:outerShdw>
                </a:effectLst>
                <a:latin typeface="HGS教科書体" pitchFamily="18" charset="-128"/>
                <a:ea typeface="HGS教科書体" pitchFamily="18" charset="-128"/>
              </a:rPr>
              <a:t>円</a:t>
            </a:r>
            <a:r>
              <a:rPr lang="en-US" altLang="ja-JP" sz="4000" b="1" dirty="0">
                <a:effectLst>
                  <a:outerShdw blurRad="38100" dist="38100" dir="2700000" algn="tl">
                    <a:srgbClr val="000000">
                      <a:alpha val="43137"/>
                    </a:srgbClr>
                  </a:outerShdw>
                </a:effectLst>
                <a:latin typeface="HGS教科書体" pitchFamily="18" charset="-128"/>
                <a:ea typeface="HGS教科書体" pitchFamily="18" charset="-128"/>
              </a:rPr>
              <a:t>x365</a:t>
            </a:r>
            <a:r>
              <a:rPr lang="ja-JP" altLang="en-US" sz="4000" b="1" dirty="0">
                <a:effectLst>
                  <a:outerShdw blurRad="38100" dist="38100" dir="2700000" algn="tl">
                    <a:srgbClr val="000000">
                      <a:alpha val="43137"/>
                    </a:srgbClr>
                  </a:outerShdw>
                </a:effectLst>
                <a:latin typeface="HGS教科書体" pitchFamily="18" charset="-128"/>
                <a:ea typeface="HGS教科書体" pitchFamily="18" charset="-128"/>
              </a:rPr>
              <a:t>日</a:t>
            </a:r>
            <a:endParaRPr lang="en-US" altLang="ja-JP" sz="4000" b="1" dirty="0">
              <a:effectLst>
                <a:outerShdw blurRad="38100" dist="38100" dir="2700000" algn="tl">
                  <a:srgbClr val="000000">
                    <a:alpha val="43137"/>
                  </a:srgbClr>
                </a:outerShdw>
              </a:effectLst>
              <a:latin typeface="HGS教科書体" pitchFamily="18" charset="-128"/>
              <a:ea typeface="HGS教科書体" pitchFamily="18" charset="-128"/>
            </a:endParaRPr>
          </a:p>
          <a:p>
            <a:r>
              <a:rPr lang="en-US" altLang="ja-JP" sz="4000" b="1" dirty="0">
                <a:effectLst>
                  <a:outerShdw blurRad="38100" dist="38100" dir="2700000" algn="tl">
                    <a:srgbClr val="000000">
                      <a:alpha val="43137"/>
                    </a:srgbClr>
                  </a:outerShdw>
                </a:effectLst>
                <a:latin typeface="HGS教科書体" pitchFamily="18" charset="-128"/>
                <a:ea typeface="HGS教科書体" pitchFamily="18" charset="-128"/>
              </a:rPr>
              <a:t>=</a:t>
            </a:r>
            <a:r>
              <a:rPr lang="en-US" altLang="ja-JP"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HGS教科書体" pitchFamily="18" charset="-128"/>
                <a:ea typeface="HGS教科書体" pitchFamily="18" charset="-128"/>
              </a:rPr>
              <a:t>178,850</a:t>
            </a:r>
            <a:r>
              <a:rPr lang="ja-JP"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HGS教科書体" pitchFamily="18" charset="-128"/>
                <a:ea typeface="HGS教科書体" pitchFamily="18" charset="-128"/>
              </a:rPr>
              <a:t>円</a:t>
            </a:r>
            <a:endParaRPr lang="en-US" altLang="ja-JP" sz="4000" b="1" dirty="0">
              <a:effectLst>
                <a:outerShdw blurRad="38100" dist="38100" dir="2700000" algn="tl">
                  <a:srgbClr val="000000">
                    <a:alpha val="43137"/>
                  </a:srgbClr>
                </a:outerShdw>
              </a:effectLst>
              <a:latin typeface="HGS教科書体" pitchFamily="18" charset="-128"/>
              <a:ea typeface="HGS教科書体" pitchFamily="18" charset="-128"/>
            </a:endParaRPr>
          </a:p>
          <a:p>
            <a:endParaRPr lang="en-US" altLang="ja-JP" sz="4000" b="1" dirty="0">
              <a:effectLst>
                <a:outerShdw blurRad="38100" dist="38100" dir="2700000" algn="tl">
                  <a:srgbClr val="000000">
                    <a:alpha val="43137"/>
                  </a:srgbClr>
                </a:outerShdw>
              </a:effectLst>
              <a:latin typeface="HGS教科書体" pitchFamily="18" charset="-128"/>
              <a:ea typeface="HGS教科書体" pitchFamily="18" charset="-128"/>
            </a:endParaRPr>
          </a:p>
          <a:p>
            <a:r>
              <a:rPr lang="ja-JP" altLang="en-US" sz="4000" b="1" dirty="0">
                <a:effectLst>
                  <a:outerShdw blurRad="38100" dist="38100" dir="2700000" algn="tl">
                    <a:srgbClr val="000000">
                      <a:alpha val="43137"/>
                    </a:srgbClr>
                  </a:outerShdw>
                </a:effectLst>
                <a:latin typeface="HGS教科書体" pitchFamily="18" charset="-128"/>
                <a:ea typeface="HGS教科書体" pitchFamily="18" charset="-128"/>
              </a:rPr>
              <a:t>任天堂 </a:t>
            </a:r>
            <a:r>
              <a:rPr lang="en-US" altLang="ja-JP" sz="4000" b="1" dirty="0">
                <a:effectLst>
                  <a:outerShdw blurRad="38100" dist="38100" dir="2700000" algn="tl">
                    <a:srgbClr val="000000">
                      <a:alpha val="43137"/>
                    </a:srgbClr>
                  </a:outerShdw>
                </a:effectLst>
                <a:latin typeface="HGS教科書体" pitchFamily="18" charset="-128"/>
                <a:ea typeface="HGS教科書体" pitchFamily="18" charset="-128"/>
              </a:rPr>
              <a:t>Switch 32,780</a:t>
            </a:r>
            <a:r>
              <a:rPr lang="ja-JP" altLang="en-US" sz="4000" b="1" dirty="0">
                <a:effectLst>
                  <a:outerShdw blurRad="38100" dist="38100" dir="2700000" algn="tl">
                    <a:srgbClr val="000000">
                      <a:alpha val="43137"/>
                    </a:srgbClr>
                  </a:outerShdw>
                </a:effectLst>
                <a:latin typeface="HGS教科書体" pitchFamily="18" charset="-128"/>
                <a:ea typeface="HGS教科書体" pitchFamily="18" charset="-128"/>
              </a:rPr>
              <a:t>円ｘ</a:t>
            </a:r>
            <a:r>
              <a:rPr lang="en-US" altLang="ja-JP" sz="4000" b="1" dirty="0">
                <a:effectLst>
                  <a:outerShdw blurRad="38100" dist="38100" dir="2700000" algn="tl">
                    <a:srgbClr val="000000">
                      <a:alpha val="43137"/>
                    </a:srgbClr>
                  </a:outerShdw>
                </a:effectLst>
                <a:latin typeface="HGS教科書体" pitchFamily="18" charset="-128"/>
                <a:ea typeface="HGS教科書体" pitchFamily="18" charset="-128"/>
              </a:rPr>
              <a:t>5</a:t>
            </a:r>
            <a:r>
              <a:rPr lang="ja-JP" altLang="en-US" sz="4000" b="1" dirty="0">
                <a:effectLst>
                  <a:outerShdw blurRad="38100" dist="38100" dir="2700000" algn="tl">
                    <a:srgbClr val="000000">
                      <a:alpha val="43137"/>
                    </a:srgbClr>
                  </a:outerShdw>
                </a:effectLst>
                <a:latin typeface="HGS教科書体" pitchFamily="18" charset="-128"/>
                <a:ea typeface="HGS教科書体" pitchFamily="18" charset="-128"/>
              </a:rPr>
              <a:t>台</a:t>
            </a:r>
            <a:r>
              <a:rPr lang="en-US" altLang="ja-JP" sz="4000" b="1" dirty="0">
                <a:effectLst>
                  <a:outerShdw blurRad="38100" dist="38100" dir="2700000" algn="tl">
                    <a:srgbClr val="000000">
                      <a:alpha val="43137"/>
                    </a:srgbClr>
                  </a:outerShdw>
                </a:effectLst>
                <a:latin typeface="HGS教科書体" pitchFamily="18" charset="-128"/>
                <a:ea typeface="HGS教科書体" pitchFamily="18" charset="-128"/>
              </a:rPr>
              <a:t>=</a:t>
            </a:r>
            <a:r>
              <a:rPr lang="en-US" altLang="ja-JP"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HGS教科書体" pitchFamily="18" charset="-128"/>
                <a:ea typeface="HGS教科書体" pitchFamily="18" charset="-128"/>
              </a:rPr>
              <a:t>163,900</a:t>
            </a:r>
            <a:r>
              <a:rPr lang="ja-JP"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HGS教科書体" pitchFamily="18" charset="-128"/>
                <a:ea typeface="HGS教科書体" pitchFamily="18" charset="-128"/>
              </a:rPr>
              <a:t>円</a:t>
            </a:r>
            <a:endParaRPr lang="en-US" altLang="ja-JP"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HGS教科書体" pitchFamily="18" charset="-128"/>
              <a:ea typeface="HGS教科書体" pitchFamily="18" charset="-128"/>
            </a:endParaRPr>
          </a:p>
          <a:p>
            <a:pPr algn="r"/>
            <a:r>
              <a:rPr lang="en-US" altLang="ja-JP" sz="3600" dirty="0">
                <a:latin typeface="HGS教科書体" pitchFamily="18" charset="-128"/>
                <a:ea typeface="HGS教科書体" pitchFamily="18" charset="-128"/>
              </a:rPr>
              <a:t>(</a:t>
            </a:r>
            <a:r>
              <a:rPr lang="ja-JP" altLang="en-US" sz="3600" dirty="0">
                <a:latin typeface="HGS教科書体" pitchFamily="18" charset="-128"/>
                <a:ea typeface="HGS教科書体" pitchFamily="18" charset="-128"/>
              </a:rPr>
              <a:t>消費税</a:t>
            </a:r>
            <a:r>
              <a:rPr lang="en-US" altLang="ja-JP" sz="3600" dirty="0">
                <a:latin typeface="HGS教科書体" pitchFamily="18" charset="-128"/>
                <a:ea typeface="HGS教科書体" pitchFamily="18" charset="-128"/>
              </a:rPr>
              <a:t>10</a:t>
            </a:r>
            <a:r>
              <a:rPr lang="ja-JP" altLang="en-US" sz="3600" dirty="0">
                <a:latin typeface="HGS教科書体" pitchFamily="18" charset="-128"/>
                <a:ea typeface="HGS教科書体" pitchFamily="18" charset="-128"/>
              </a:rPr>
              <a:t>％で計算</a:t>
            </a:r>
            <a:r>
              <a:rPr lang="en-US" altLang="ja-JP" sz="3600" dirty="0">
                <a:latin typeface="HGS教科書体" pitchFamily="18" charset="-128"/>
                <a:ea typeface="HGS教科書体" pitchFamily="18" charset="-128"/>
              </a:rPr>
              <a:t>)</a:t>
            </a:r>
            <a:endParaRPr lang="ja-JP" altLang="en-US" sz="3600" dirty="0">
              <a:latin typeface="HGS教科書体" pitchFamily="18" charset="-128"/>
              <a:ea typeface="HGS教科書体" pitchFamily="18" charset="-128"/>
            </a:endParaRPr>
          </a:p>
        </p:txBody>
      </p:sp>
      <p:sp>
        <p:nvSpPr>
          <p:cNvPr id="5" name="タイトル 1"/>
          <p:cNvSpPr>
            <a:spLocks noGrp="1"/>
          </p:cNvSpPr>
          <p:nvPr>
            <p:ph type="title"/>
          </p:nvPr>
        </p:nvSpPr>
        <p:spPr/>
        <p:txBody>
          <a:bodyPr>
            <a:normAutofit fontScale="90000"/>
          </a:bodyPr>
          <a:lstStyle/>
          <a:p>
            <a:r>
              <a:rPr kumimoji="1" lang="ja-JP" altLang="en-US" sz="6700" b="0" dirty="0">
                <a:latin typeface="HGS教科書体" pitchFamily="18" charset="-128"/>
                <a:ea typeface="HGS教科書体" pitchFamily="18" charset="-128"/>
              </a:rPr>
              <a:t>なんと </a:t>
            </a:r>
            <a:r>
              <a:rPr kumimoji="1" lang="en-US" altLang="ja-JP" sz="6700" b="0" dirty="0">
                <a:latin typeface="HGS教科書体" pitchFamily="18" charset="-128"/>
                <a:ea typeface="HGS教科書体" pitchFamily="18" charset="-128"/>
              </a:rPr>
              <a:t>Switch 5</a:t>
            </a:r>
            <a:r>
              <a:rPr kumimoji="1" lang="ja-JP" altLang="en-US" sz="6700" b="0" dirty="0">
                <a:latin typeface="HGS教科書体" pitchFamily="18" charset="-128"/>
                <a:ea typeface="HGS教科書体" pitchFamily="18" charset="-128"/>
              </a:rPr>
              <a:t>台分</a:t>
            </a:r>
            <a:r>
              <a:rPr lang="en-US" altLang="ja-JP" sz="7200" b="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 </a:t>
            </a:r>
            <a:endParaRPr lang="ja-JP" altLang="en-US" sz="7200" b="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endParaRPr>
          </a:p>
        </p:txBody>
      </p:sp>
      <p:sp>
        <p:nvSpPr>
          <p:cNvPr id="13" name="スライド番号プレースホルダ 12"/>
          <p:cNvSpPr>
            <a:spLocks noGrp="1"/>
          </p:cNvSpPr>
          <p:nvPr>
            <p:ph type="sldNum" sz="quarter" idx="12"/>
          </p:nvPr>
        </p:nvSpPr>
        <p:spPr/>
        <p:txBody>
          <a:bodyPr/>
          <a:lstStyle/>
          <a:p>
            <a:fld id="{E5A78857-6C26-4D52-9A34-E6FC4A3C423B}" type="slidenum">
              <a:rPr kumimoji="1" lang="ja-JP" altLang="en-US" smtClean="0"/>
              <a:pPr/>
              <a:t>34</a:t>
            </a:fld>
            <a:endParaRPr kumimoji="1" lang="ja-JP" altLang="en-US" dirty="0"/>
          </a:p>
        </p:txBody>
      </p:sp>
      <p:pic>
        <p:nvPicPr>
          <p:cNvPr id="15" name="図 14" descr="室内, 電子機器 が含まれている画像&#10;&#10;自動的に生成された説明">
            <a:extLst>
              <a:ext uri="{FF2B5EF4-FFF2-40B4-BE49-F238E27FC236}">
                <a16:creationId xmlns:a16="http://schemas.microsoft.com/office/drawing/2014/main" id="{DCBAA83B-B1B9-46F8-AC71-89CAA7FFF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194508">
            <a:off x="5532317" y="2057664"/>
            <a:ext cx="2821884" cy="1218754"/>
          </a:xfrm>
          <a:prstGeom prst="rect">
            <a:avLst/>
          </a:prstGeom>
        </p:spPr>
      </p:pic>
      <p:pic>
        <p:nvPicPr>
          <p:cNvPr id="17" name="図 16" descr="室内, 電子機器 が含まれている画像&#10;&#10;自動的に生成された説明">
            <a:extLst>
              <a:ext uri="{FF2B5EF4-FFF2-40B4-BE49-F238E27FC236}">
                <a16:creationId xmlns:a16="http://schemas.microsoft.com/office/drawing/2014/main" id="{CDE471DE-B548-4B29-8323-F848646B4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820" y="2597429"/>
            <a:ext cx="2821884" cy="1218754"/>
          </a:xfrm>
          <a:prstGeom prst="rect">
            <a:avLst/>
          </a:prstGeom>
        </p:spPr>
      </p:pic>
      <p:pic>
        <p:nvPicPr>
          <p:cNvPr id="18" name="図 17" descr="室内, 電子機器 が含まれている画像&#10;&#10;自動的に生成された説明">
            <a:extLst>
              <a:ext uri="{FF2B5EF4-FFF2-40B4-BE49-F238E27FC236}">
                <a16:creationId xmlns:a16="http://schemas.microsoft.com/office/drawing/2014/main" id="{B2749FAF-80E8-4568-B7E2-672417F6F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1041">
            <a:off x="5711734" y="3407726"/>
            <a:ext cx="2821884" cy="1218754"/>
          </a:xfrm>
          <a:prstGeom prst="rect">
            <a:avLst/>
          </a:prstGeom>
        </p:spPr>
      </p:pic>
      <p:pic>
        <p:nvPicPr>
          <p:cNvPr id="19" name="図 18" descr="室内, 電子機器 が含まれている画像&#10;&#10;自動的に生成された説明">
            <a:extLst>
              <a:ext uri="{FF2B5EF4-FFF2-40B4-BE49-F238E27FC236}">
                <a16:creationId xmlns:a16="http://schemas.microsoft.com/office/drawing/2014/main" id="{D43F6992-D1DD-4385-B8AF-10369DCE8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919509">
            <a:off x="5919046" y="4324098"/>
            <a:ext cx="2821884" cy="1218754"/>
          </a:xfrm>
          <a:prstGeom prst="rect">
            <a:avLst/>
          </a:prstGeom>
        </p:spPr>
      </p:pic>
      <p:pic>
        <p:nvPicPr>
          <p:cNvPr id="20" name="図 19" descr="室内, 電子機器 が含まれている画像&#10;&#10;自動的に生成された説明">
            <a:extLst>
              <a:ext uri="{FF2B5EF4-FFF2-40B4-BE49-F238E27FC236}">
                <a16:creationId xmlns:a16="http://schemas.microsoft.com/office/drawing/2014/main" id="{15693C38-AB0A-49B4-8199-E78705E3C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734" y="5301505"/>
            <a:ext cx="2821884" cy="12187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Effect transition="in" filter="wipe(left)">
                                      <p:cBhvr>
                                        <p:cTn id="7" dur="1000"/>
                                        <p:tgtEl>
                                          <p:spTgt spid="5">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par>
                          <p:cTn id="20" fill="hold">
                            <p:stCondLst>
                              <p:cond delay="2500"/>
                            </p:stCondLst>
                            <p:childTnLst>
                              <p:par>
                                <p:cTn id="21" presetID="1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750" fill="hold"/>
                                        <p:tgtEl>
                                          <p:spTgt spid="20"/>
                                        </p:tgtEl>
                                        <p:attrNameLst>
                                          <p:attrName>ppt_x</p:attrName>
                                        </p:attrNameLst>
                                      </p:cBhvr>
                                      <p:tavLst>
                                        <p:tav tm="0">
                                          <p:val>
                                            <p:strVal val="#ppt_x"/>
                                          </p:val>
                                        </p:tav>
                                        <p:tav tm="100000">
                                          <p:val>
                                            <p:strVal val="#ppt_x"/>
                                          </p:val>
                                        </p:tav>
                                      </p:tavLst>
                                    </p:anim>
                                    <p:anim calcmode="lin" valueType="num">
                                      <p:cBhvr additive="base">
                                        <p:cTn id="28" dur="750" fill="hold"/>
                                        <p:tgtEl>
                                          <p:spTgt spid="20"/>
                                        </p:tgtEl>
                                        <p:attrNameLst>
                                          <p:attrName>ppt_y</p:attrName>
                                        </p:attrNameLst>
                                      </p:cBhvr>
                                      <p:tavLst>
                                        <p:tav tm="0">
                                          <p:val>
                                            <p:strVal val="0-#ppt_h/2"/>
                                          </p:val>
                                        </p:tav>
                                        <p:tav tm="100000">
                                          <p:val>
                                            <p:strVal val="#ppt_y"/>
                                          </p:val>
                                        </p:tav>
                                      </p:tavLst>
                                    </p:anim>
                                  </p:childTnLst>
                                </p:cTn>
                              </p:par>
                            </p:childTnLst>
                          </p:cTn>
                        </p:par>
                        <p:par>
                          <p:cTn id="29" fill="hold">
                            <p:stCondLst>
                              <p:cond delay="3750"/>
                            </p:stCondLst>
                            <p:childTnLst>
                              <p:par>
                                <p:cTn id="30" presetID="47"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47"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47"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5250"/>
                            </p:stCondLst>
                            <p:childTnLst>
                              <p:par>
                                <p:cTn id="48" presetID="47" presetClass="entr" presetSubtype="0"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anim calcmode="lin" valueType="num">
                                      <p:cBhvr>
                                        <p:cTn id="51" dur="500" fill="hold"/>
                                        <p:tgtEl>
                                          <p:spTgt spid="15"/>
                                        </p:tgtEl>
                                        <p:attrNameLst>
                                          <p:attrName>ppt_x</p:attrName>
                                        </p:attrNameLst>
                                      </p:cBhvr>
                                      <p:tavLst>
                                        <p:tav tm="0">
                                          <p:val>
                                            <p:strVal val="#ppt_x"/>
                                          </p:val>
                                        </p:tav>
                                        <p:tav tm="100000">
                                          <p:val>
                                            <p:strVal val="#ppt_x"/>
                                          </p:val>
                                        </p:tav>
                                      </p:tavLst>
                                    </p:anim>
                                    <p:anim calcmode="lin" valueType="num">
                                      <p:cBhvr>
                                        <p:cTn id="52"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40768"/>
            <a:ext cx="7772400" cy="1470025"/>
          </a:xfrm>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a:spcBef>
                <a:spcPct val="20000"/>
              </a:spcBef>
            </a:pPr>
            <a:r>
              <a:rPr lang="ja-JP" altLang="en-US" sz="7300" dirty="0">
                <a:solidFill>
                  <a:schemeClr val="bg1"/>
                </a:solidFill>
                <a:effectLst>
                  <a:outerShdw blurRad="38100" dist="38100" dir="2700000" algn="tl">
                    <a:srgbClr val="000000">
                      <a:alpha val="43137"/>
                    </a:srgbClr>
                  </a:outerShdw>
                </a:effectLst>
                <a:latin typeface="HGS教科書体" pitchFamily="18" charset="-128"/>
                <a:ea typeface="HGS教科書体" pitchFamily="18" charset="-128"/>
                <a:cs typeface="+mn-cs"/>
              </a:rPr>
              <a:t>点数どうだった？</a:t>
            </a:r>
          </a:p>
        </p:txBody>
      </p:sp>
      <p:sp>
        <p:nvSpPr>
          <p:cNvPr id="3" name="スライド番号プレースホルダ 2"/>
          <p:cNvSpPr>
            <a:spLocks noGrp="1"/>
          </p:cNvSpPr>
          <p:nvPr>
            <p:ph type="sldNum" sz="quarter" idx="12"/>
          </p:nvPr>
        </p:nvSpPr>
        <p:spPr/>
        <p:txBody>
          <a:bodyPr/>
          <a:lstStyle/>
          <a:p>
            <a:fld id="{E5A78857-6C26-4D52-9A34-E6FC4A3C423B}" type="slidenum">
              <a:rPr kumimoji="1" lang="ja-JP" altLang="en-US" smtClean="0"/>
              <a:pPr/>
              <a:t>35</a:t>
            </a:fld>
            <a:endParaRPr kumimoji="1" lang="ja-JP" altLang="en-US"/>
          </a:p>
        </p:txBody>
      </p:sp>
      <p:pic>
        <p:nvPicPr>
          <p:cNvPr id="7" name="Picture 2" descr="C:\Users\Hiro\Desktop\禁煙イラスト\バイバイタバコ.JPG"/>
          <p:cNvPicPr>
            <a:picLocks noChangeAspect="1" noChangeArrowheads="1"/>
          </p:cNvPicPr>
          <p:nvPr/>
        </p:nvPicPr>
        <p:blipFill>
          <a:blip r:embed="rId2" cstate="screen"/>
          <a:srcRect/>
          <a:stretch>
            <a:fillRect/>
          </a:stretch>
        </p:blipFill>
        <p:spPr bwMode="auto">
          <a:xfrm>
            <a:off x="3203848" y="3501008"/>
            <a:ext cx="2857501" cy="2857500"/>
          </a:xfrm>
          <a:prstGeom prst="rect">
            <a:avLst/>
          </a:prstGeom>
          <a:ln>
            <a:noFill/>
          </a:ln>
          <a:effectLst>
            <a:outerShdw blurRad="190500" algn="tl" rotWithShape="0">
              <a:srgbClr val="000000">
                <a:alpha val="70000"/>
              </a:srgbClr>
            </a:outerShdw>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iro\Documents\My Documents\禁煙\講演資料\たばこかっこいいパンフ\たばこかっこいい12.png"/>
          <p:cNvPicPr>
            <a:picLocks noChangeAspect="1" noChangeArrowheads="1"/>
          </p:cNvPicPr>
          <p:nvPr/>
        </p:nvPicPr>
        <p:blipFill>
          <a:blip r:embed="rId2" cstate="screen"/>
          <a:srcRect/>
          <a:stretch>
            <a:fillRect/>
          </a:stretch>
        </p:blipFill>
        <p:spPr bwMode="auto">
          <a:xfrm>
            <a:off x="150470" y="116632"/>
            <a:ext cx="8923806" cy="6048672"/>
          </a:xfrm>
          <a:prstGeom prst="rect">
            <a:avLst/>
          </a:prstGeom>
          <a:noFill/>
        </p:spPr>
      </p:pic>
      <p:sp>
        <p:nvSpPr>
          <p:cNvPr id="4" name="タイトル 3"/>
          <p:cNvSpPr>
            <a:spLocks noGrp="1"/>
          </p:cNvSpPr>
          <p:nvPr>
            <p:ph type="ctrTitle"/>
          </p:nvPr>
        </p:nvSpPr>
        <p:spPr>
          <a:xfrm>
            <a:off x="467544" y="5949280"/>
            <a:ext cx="8424936" cy="893763"/>
          </a:xfrm>
        </p:spPr>
        <p:txBody>
          <a:bodyPr>
            <a:normAutofit/>
          </a:bodyPr>
          <a:lstStyle/>
          <a:p>
            <a:pPr algn="ctr"/>
            <a:r>
              <a:rPr lang="ja-JP"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GS教科書体" pitchFamily="18" charset="-128"/>
                <a:ea typeface="HGS教科書体" pitchFamily="18" charset="-128"/>
              </a:rPr>
              <a:t>みんなの協力、ありがとう！</a:t>
            </a:r>
          </a:p>
        </p:txBody>
      </p:sp>
      <p:sp>
        <p:nvSpPr>
          <p:cNvPr id="7" name="スライド番号プレースホルダ 6"/>
          <p:cNvSpPr>
            <a:spLocks noGrp="1"/>
          </p:cNvSpPr>
          <p:nvPr>
            <p:ph type="sldNum" sz="quarter" idx="12"/>
          </p:nvPr>
        </p:nvSpPr>
        <p:spPr/>
        <p:txBody>
          <a:bodyPr/>
          <a:lstStyle/>
          <a:p>
            <a:fld id="{E5A78857-6C26-4D52-9A34-E6FC4A3C423B}" type="slidenum">
              <a:rPr kumimoji="1" lang="ja-JP" altLang="en-US" smtClean="0"/>
              <a:pPr/>
              <a:t>36</a:t>
            </a:fld>
            <a:endParaRPr kumimoji="1" lang="ja-JP" alt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3" descr="C:\Users\Hiro\Documents\My Documents\禁煙\画像\nonsmoke.png"/>
          <p:cNvPicPr>
            <a:picLocks noChangeAspect="1" noChangeArrowheads="1"/>
          </p:cNvPicPr>
          <p:nvPr/>
        </p:nvPicPr>
        <p:blipFill>
          <a:blip r:embed="rId2" cstate="screen">
            <a:lum bright="70000" contrast="-70000"/>
          </a:blip>
          <a:stretch>
            <a:fillRect/>
          </a:stretch>
        </p:blipFill>
        <p:spPr bwMode="auto">
          <a:xfrm>
            <a:off x="2267744" y="1628800"/>
            <a:ext cx="4896544" cy="4896544"/>
          </a:xfrm>
          <a:prstGeom prst="rect">
            <a:avLst/>
          </a:prstGeom>
          <a:noFill/>
          <a:ln>
            <a:noFill/>
          </a:ln>
        </p:spPr>
      </p:pic>
      <p:sp>
        <p:nvSpPr>
          <p:cNvPr id="3" name="コンテンツ プレースホルダ 2"/>
          <p:cNvSpPr>
            <a:spLocks noGrp="1"/>
          </p:cNvSpPr>
          <p:nvPr>
            <p:ph idx="1"/>
          </p:nvPr>
        </p:nvSpPr>
        <p:spPr/>
        <p:txBody>
          <a:bodyPr>
            <a:noAutofit/>
          </a:bodyPr>
          <a:lstStyle/>
          <a:p>
            <a:r>
              <a:rPr lang="ja-JP" altLang="en-US" sz="2400" b="1" dirty="0">
                <a:latin typeface="HGS教科書体" pitchFamily="18" charset="-128"/>
                <a:ea typeface="HGS教科書体" pitchFamily="18" charset="-128"/>
                <a:cs typeface="メイリオ" pitchFamily="50" charset="-128"/>
              </a:rPr>
              <a:t>クイズ製作：</a:t>
            </a:r>
            <a:r>
              <a:rPr lang="ja-JP" altLang="en-US" sz="2400" dirty="0">
                <a:latin typeface="HGS教科書体" pitchFamily="18" charset="-128"/>
                <a:ea typeface="HGS教科書体" pitchFamily="18" charset="-128"/>
                <a:cs typeface="メイリオ" pitchFamily="50" charset="-128"/>
              </a:rPr>
              <a:t>秋田・たばこ問題を考える会</a:t>
            </a:r>
            <a:endParaRPr lang="en-US" altLang="ja-JP" sz="2400" dirty="0">
              <a:latin typeface="HGS教科書体" pitchFamily="18" charset="-128"/>
              <a:ea typeface="HGS教科書体" pitchFamily="18" charset="-128"/>
              <a:cs typeface="メイリオ" pitchFamily="50" charset="-128"/>
            </a:endParaRPr>
          </a:p>
          <a:p>
            <a:r>
              <a:rPr lang="ja-JP" altLang="en-US" sz="2400" b="1" dirty="0">
                <a:latin typeface="HGS教科書体" pitchFamily="18" charset="-128"/>
                <a:ea typeface="HGS教科書体" pitchFamily="18" charset="-128"/>
                <a:cs typeface="メイリオ" pitchFamily="50" charset="-128"/>
              </a:rPr>
              <a:t>イラスト引用：</a:t>
            </a:r>
            <a:endParaRPr lang="en-US" altLang="ja-JP" sz="2400" b="1" dirty="0">
              <a:latin typeface="HGS教科書体" pitchFamily="18" charset="-128"/>
              <a:ea typeface="HGS教科書体" pitchFamily="18" charset="-128"/>
              <a:cs typeface="メイリオ" pitchFamily="50" charset="-128"/>
            </a:endParaRPr>
          </a:p>
          <a:p>
            <a:pPr marL="361950" indent="-361950">
              <a:buFont typeface="Wingdings" pitchFamily="2" charset="2"/>
              <a:buChar char="l"/>
            </a:pPr>
            <a:r>
              <a:rPr lang="en-US" altLang="ja-JP" sz="2400" dirty="0">
                <a:latin typeface="HGS教科書体" pitchFamily="18" charset="-128"/>
                <a:ea typeface="HGS教科書体" pitchFamily="18" charset="-128"/>
                <a:cs typeface="メイリオ" pitchFamily="50" charset="-128"/>
              </a:rPr>
              <a:t>『</a:t>
            </a:r>
            <a:r>
              <a:rPr lang="ja-JP" altLang="en-US" sz="2400" dirty="0">
                <a:latin typeface="HGS教科書体" pitchFamily="18" charset="-128"/>
                <a:ea typeface="HGS教科書体" pitchFamily="18" charset="-128"/>
                <a:cs typeface="メイリオ" pitchFamily="50" charset="-128"/>
              </a:rPr>
              <a:t>タバコは全身病 卒煙編</a:t>
            </a:r>
            <a:r>
              <a:rPr lang="en-US" altLang="ja-JP" sz="2400" dirty="0">
                <a:latin typeface="HGS教科書体" pitchFamily="18" charset="-128"/>
                <a:ea typeface="HGS教科書体" pitchFamily="18" charset="-128"/>
                <a:cs typeface="メイリオ" pitchFamily="50" charset="-128"/>
              </a:rPr>
              <a:t>』 </a:t>
            </a:r>
            <a:r>
              <a:rPr lang="ja-JP" altLang="en-US" sz="2400" dirty="0">
                <a:latin typeface="HGS教科書体" pitchFamily="18" charset="-128"/>
                <a:ea typeface="HGS教科書体" pitchFamily="18" charset="-128"/>
                <a:cs typeface="メイリオ" pitchFamily="50" charset="-128"/>
              </a:rPr>
              <a:t>少年写真新聞社 </a:t>
            </a:r>
            <a:r>
              <a:rPr lang="en-US" altLang="ja-JP" sz="2400" dirty="0">
                <a:latin typeface="HGS教科書体" pitchFamily="18" charset="-128"/>
                <a:ea typeface="HGS教科書体" pitchFamily="18" charset="-128"/>
                <a:cs typeface="メイリオ" pitchFamily="50" charset="-128"/>
              </a:rPr>
              <a:t>2004 </a:t>
            </a:r>
            <a:r>
              <a:rPr lang="ja-JP" altLang="en-US" sz="2400" dirty="0">
                <a:latin typeface="HGS教科書体" pitchFamily="18" charset="-128"/>
                <a:ea typeface="HGS教科書体" pitchFamily="18" charset="-128"/>
                <a:cs typeface="メイリオ" pitchFamily="50" charset="-128"/>
              </a:rPr>
              <a:t>年</a:t>
            </a:r>
            <a:endParaRPr lang="en-US" altLang="ja-JP" sz="2400" dirty="0">
              <a:latin typeface="HGS教科書体" pitchFamily="18" charset="-128"/>
              <a:ea typeface="HGS教科書体" pitchFamily="18" charset="-128"/>
              <a:cs typeface="メイリオ" pitchFamily="50" charset="-128"/>
            </a:endParaRPr>
          </a:p>
          <a:p>
            <a:pPr marL="361950" indent="-361950">
              <a:buFont typeface="Wingdings" pitchFamily="2" charset="2"/>
              <a:buChar char="l"/>
            </a:pPr>
            <a:r>
              <a:rPr lang="en-US" altLang="ja-JP" sz="2400" dirty="0">
                <a:latin typeface="HGS教科書体" pitchFamily="18" charset="-128"/>
                <a:ea typeface="HGS教科書体" pitchFamily="18" charset="-128"/>
                <a:cs typeface="メイリオ" pitchFamily="50" charset="-128"/>
              </a:rPr>
              <a:t>『</a:t>
            </a:r>
            <a:r>
              <a:rPr lang="ja-JP" altLang="en-US" sz="2400" dirty="0">
                <a:latin typeface="HGS教科書体" pitchFamily="18" charset="-128"/>
                <a:ea typeface="HGS教科書体" pitchFamily="18" charset="-128"/>
                <a:cs typeface="メイリオ" pitchFamily="50" charset="-128"/>
              </a:rPr>
              <a:t>たばこに負けない</a:t>
            </a:r>
            <a:r>
              <a:rPr lang="en-US" altLang="ja-JP" sz="2400" dirty="0">
                <a:latin typeface="HGS教科書体" pitchFamily="18" charset="-128"/>
                <a:ea typeface="HGS教科書体" pitchFamily="18" charset="-128"/>
                <a:cs typeface="メイリオ" pitchFamily="50" charset="-128"/>
              </a:rPr>
              <a:t>-</a:t>
            </a:r>
            <a:r>
              <a:rPr lang="ja-JP" altLang="en-US" sz="2400" dirty="0">
                <a:latin typeface="HGS教科書体" pitchFamily="18" charset="-128"/>
                <a:ea typeface="HGS教科書体" pitchFamily="18" charset="-128"/>
                <a:cs typeface="メイリオ" pitchFamily="50" charset="-128"/>
              </a:rPr>
              <a:t>輝く未来に向けて</a:t>
            </a:r>
            <a:r>
              <a:rPr lang="en-US" altLang="ja-JP" sz="2400" dirty="0">
                <a:latin typeface="HGS教科書体" pitchFamily="18" charset="-128"/>
                <a:ea typeface="HGS教科書体" pitchFamily="18" charset="-128"/>
                <a:cs typeface="メイリオ" pitchFamily="50" charset="-128"/>
              </a:rPr>
              <a:t>-』 </a:t>
            </a:r>
            <a:r>
              <a:rPr lang="ja-JP" altLang="en-US" sz="2400" dirty="0">
                <a:latin typeface="HGS教科書体" pitchFamily="18" charset="-128"/>
                <a:ea typeface="HGS教科書体" pitchFamily="18" charset="-128"/>
                <a:cs typeface="メイリオ" pitchFamily="50" charset="-128"/>
              </a:rPr>
              <a:t>文部科学省 </a:t>
            </a:r>
            <a:r>
              <a:rPr lang="en-US" altLang="ja-JP" sz="2400" dirty="0">
                <a:latin typeface="HGS教科書体" pitchFamily="18" charset="-128"/>
                <a:ea typeface="HGS教科書体" pitchFamily="18" charset="-128"/>
                <a:cs typeface="メイリオ" pitchFamily="50" charset="-128"/>
              </a:rPr>
              <a:t>2003</a:t>
            </a:r>
            <a:r>
              <a:rPr lang="ja-JP" altLang="en-US" sz="2400" dirty="0">
                <a:latin typeface="HGS教科書体" pitchFamily="18" charset="-128"/>
                <a:ea typeface="HGS教科書体" pitchFamily="18" charset="-128"/>
                <a:cs typeface="メイリオ" pitchFamily="50" charset="-128"/>
              </a:rPr>
              <a:t>年</a:t>
            </a:r>
            <a:endParaRPr lang="en-US" altLang="ja-JP" sz="2400" dirty="0">
              <a:latin typeface="HGS教科書体" pitchFamily="18" charset="-128"/>
              <a:ea typeface="HGS教科書体" pitchFamily="18" charset="-128"/>
              <a:cs typeface="メイリオ" pitchFamily="50" charset="-128"/>
            </a:endParaRPr>
          </a:p>
          <a:p>
            <a:pPr marL="361950" indent="-361950">
              <a:buFont typeface="Wingdings" pitchFamily="2" charset="2"/>
              <a:buChar char="l"/>
            </a:pPr>
            <a:r>
              <a:rPr lang="en-US" altLang="ja-JP" sz="2400" dirty="0">
                <a:latin typeface="HGS教科書体" pitchFamily="18" charset="-128"/>
                <a:ea typeface="HGS教科書体" pitchFamily="18" charset="-128"/>
                <a:cs typeface="メイリオ" pitchFamily="50" charset="-128"/>
              </a:rPr>
              <a:t>『</a:t>
            </a:r>
            <a:r>
              <a:rPr lang="ja-JP" altLang="en-US" sz="2400" dirty="0">
                <a:latin typeface="HGS教科書体" pitchFamily="18" charset="-128"/>
                <a:ea typeface="HGS教科書体" pitchFamily="18" charset="-128"/>
                <a:cs typeface="メイリオ" pitchFamily="50" charset="-128"/>
              </a:rPr>
              <a:t>子供たちにタバコの真実を</a:t>
            </a:r>
            <a:r>
              <a:rPr lang="en-US" altLang="ja-JP" sz="2400" dirty="0">
                <a:latin typeface="HGS教科書体" pitchFamily="18" charset="-128"/>
                <a:ea typeface="HGS教科書体" pitchFamily="18" charset="-128"/>
                <a:cs typeface="メイリオ" pitchFamily="50" charset="-128"/>
              </a:rPr>
              <a:t>』 </a:t>
            </a:r>
            <a:r>
              <a:rPr lang="ja-JP" altLang="en-US" sz="2400" dirty="0">
                <a:latin typeface="HGS教科書体" pitchFamily="18" charset="-128"/>
                <a:ea typeface="HGS教科書体" pitchFamily="18" charset="-128"/>
                <a:cs typeface="メイリオ" pitchFamily="50" charset="-128"/>
              </a:rPr>
              <a:t>平間敬文 かもがわ出版 </a:t>
            </a:r>
            <a:r>
              <a:rPr lang="en-US" altLang="ja-JP" sz="2400" dirty="0">
                <a:latin typeface="HGS教科書体" pitchFamily="18" charset="-128"/>
                <a:ea typeface="HGS教科書体" pitchFamily="18" charset="-128"/>
                <a:cs typeface="メイリオ" pitchFamily="50" charset="-128"/>
              </a:rPr>
              <a:t>2002</a:t>
            </a:r>
            <a:r>
              <a:rPr lang="ja-JP" altLang="en-US" sz="2400" dirty="0">
                <a:latin typeface="HGS教科書体" pitchFamily="18" charset="-128"/>
                <a:ea typeface="HGS教科書体" pitchFamily="18" charset="-128"/>
                <a:cs typeface="メイリオ" pitchFamily="50" charset="-128"/>
              </a:rPr>
              <a:t>年</a:t>
            </a:r>
            <a:endParaRPr lang="en-US" altLang="ja-JP" sz="2400" dirty="0">
              <a:latin typeface="HGS教科書体" pitchFamily="18" charset="-128"/>
              <a:ea typeface="HGS教科書体" pitchFamily="18" charset="-128"/>
              <a:cs typeface="メイリオ" pitchFamily="50" charset="-128"/>
            </a:endParaRPr>
          </a:p>
          <a:p>
            <a:pPr marL="361950" indent="-361950">
              <a:buFont typeface="Wingdings" pitchFamily="2" charset="2"/>
              <a:buChar char="l"/>
            </a:pPr>
            <a:r>
              <a:rPr lang="en-US" altLang="ja-JP" sz="2400" dirty="0">
                <a:latin typeface="HGS教科書体" pitchFamily="18" charset="-128"/>
                <a:ea typeface="HGS教科書体" pitchFamily="18" charset="-128"/>
                <a:cs typeface="メイリオ" pitchFamily="50" charset="-128"/>
              </a:rPr>
              <a:t>『</a:t>
            </a:r>
            <a:r>
              <a:rPr lang="ja-JP" altLang="en-US" sz="2400" dirty="0">
                <a:latin typeface="HGS教科書体" pitchFamily="18" charset="-128"/>
                <a:ea typeface="HGS教科書体" pitchFamily="18" charset="-128"/>
                <a:cs typeface="メイリオ" pitchFamily="50" charset="-128"/>
              </a:rPr>
              <a:t>今から始める喫煙防止教育</a:t>
            </a:r>
            <a:r>
              <a:rPr lang="en-US" altLang="ja-JP" sz="2400" dirty="0">
                <a:latin typeface="HGS教科書体" pitchFamily="18" charset="-128"/>
                <a:ea typeface="HGS教科書体" pitchFamily="18" charset="-128"/>
                <a:cs typeface="メイリオ" pitchFamily="50" charset="-128"/>
              </a:rPr>
              <a:t>』 </a:t>
            </a:r>
            <a:r>
              <a:rPr lang="ja-JP" altLang="en-US" sz="2400" dirty="0">
                <a:latin typeface="HGS教科書体" pitchFamily="18" charset="-128"/>
                <a:ea typeface="HGS教科書体" pitchFamily="18" charset="-128"/>
                <a:cs typeface="メイリオ" pitchFamily="50" charset="-128"/>
              </a:rPr>
              <a:t>日本循環器学会 </a:t>
            </a:r>
            <a:r>
              <a:rPr lang="en-US" altLang="ja-JP" sz="2400" dirty="0">
                <a:latin typeface="HGS教科書体" pitchFamily="18" charset="-128"/>
                <a:ea typeface="HGS教科書体" pitchFamily="18" charset="-128"/>
                <a:cs typeface="メイリオ" pitchFamily="50" charset="-128"/>
              </a:rPr>
              <a:t>2004</a:t>
            </a:r>
            <a:r>
              <a:rPr lang="ja-JP" altLang="en-US" sz="2400" dirty="0">
                <a:latin typeface="HGS教科書体" pitchFamily="18" charset="-128"/>
                <a:ea typeface="HGS教科書体" pitchFamily="18" charset="-128"/>
                <a:cs typeface="メイリオ" pitchFamily="50" charset="-128"/>
              </a:rPr>
              <a:t>年</a:t>
            </a:r>
            <a:endParaRPr lang="en-US" altLang="ja-JP" sz="2400" dirty="0">
              <a:latin typeface="HGS教科書体" pitchFamily="18" charset="-128"/>
              <a:ea typeface="HGS教科書体" pitchFamily="18" charset="-128"/>
              <a:cs typeface="メイリオ" pitchFamily="50" charset="-128"/>
            </a:endParaRPr>
          </a:p>
          <a:p>
            <a:pPr marL="361950" indent="-361950">
              <a:buFont typeface="Wingdings" pitchFamily="2" charset="2"/>
              <a:buChar char="l"/>
            </a:pPr>
            <a:r>
              <a:rPr lang="en-US" altLang="ja-JP" sz="2400" dirty="0">
                <a:latin typeface="HGS教科書体" pitchFamily="18" charset="-128"/>
                <a:ea typeface="HGS教科書体" pitchFamily="18" charset="-128"/>
                <a:cs typeface="メイリオ" pitchFamily="50" charset="-128"/>
              </a:rPr>
              <a:t>『</a:t>
            </a:r>
            <a:r>
              <a:rPr lang="ja-JP" altLang="en-US" sz="2400" dirty="0">
                <a:latin typeface="HGS教科書体" pitchFamily="18" charset="-128"/>
                <a:ea typeface="HGS教科書体" pitchFamily="18" charset="-128"/>
                <a:cs typeface="メイリオ" pitchFamily="50" charset="-128"/>
              </a:rPr>
              <a:t>ニコチネル</a:t>
            </a:r>
            <a:r>
              <a:rPr lang="en-US" altLang="ja-JP" sz="2400" dirty="0">
                <a:latin typeface="HGS教科書体" pitchFamily="18" charset="-128"/>
                <a:ea typeface="HGS教科書体" pitchFamily="18" charset="-128"/>
                <a:cs typeface="メイリオ" pitchFamily="50" charset="-128"/>
              </a:rPr>
              <a:t>TTS </a:t>
            </a:r>
            <a:r>
              <a:rPr lang="ja-JP" altLang="en-US" sz="2400" dirty="0">
                <a:latin typeface="HGS教科書体" pitchFamily="18" charset="-128"/>
                <a:ea typeface="HGS教科書体" pitchFamily="18" charset="-128"/>
                <a:cs typeface="メイリオ" pitchFamily="50" charset="-128"/>
              </a:rPr>
              <a:t>禁煙指導用チャート</a:t>
            </a:r>
            <a:r>
              <a:rPr lang="en-US" altLang="ja-JP" sz="2400" dirty="0">
                <a:latin typeface="HGS教科書体" pitchFamily="18" charset="-128"/>
                <a:ea typeface="HGS教科書体" pitchFamily="18" charset="-128"/>
                <a:cs typeface="メイリオ" pitchFamily="50" charset="-128"/>
              </a:rPr>
              <a:t>』 </a:t>
            </a:r>
            <a:r>
              <a:rPr lang="ja-JP" altLang="en-US" sz="2400" dirty="0">
                <a:latin typeface="HGS教科書体" pitchFamily="18" charset="-128"/>
                <a:ea typeface="HGS教科書体" pitchFamily="18" charset="-128"/>
                <a:cs typeface="メイリオ" pitchFamily="50" charset="-128"/>
              </a:rPr>
              <a:t>ノバルティスファーマ株式会社 </a:t>
            </a:r>
            <a:r>
              <a:rPr lang="en-US" altLang="ja-JP" sz="2400" dirty="0">
                <a:latin typeface="HGS教科書体" pitchFamily="18" charset="-128"/>
                <a:ea typeface="HGS教科書体" pitchFamily="18" charset="-128"/>
                <a:cs typeface="メイリオ" pitchFamily="50" charset="-128"/>
              </a:rPr>
              <a:t>2003</a:t>
            </a:r>
            <a:r>
              <a:rPr lang="ja-JP" altLang="en-US" sz="2400" dirty="0">
                <a:latin typeface="HGS教科書体" pitchFamily="18" charset="-128"/>
                <a:ea typeface="HGS教科書体" pitchFamily="18" charset="-128"/>
                <a:cs typeface="メイリオ" pitchFamily="50" charset="-128"/>
              </a:rPr>
              <a:t>年 </a:t>
            </a:r>
            <a:endParaRPr lang="en-US" altLang="ja-JP" sz="2400" dirty="0">
              <a:latin typeface="HGS教科書体" pitchFamily="18" charset="-128"/>
              <a:ea typeface="HGS教科書体" pitchFamily="18" charset="-128"/>
              <a:cs typeface="メイリオ" pitchFamily="50" charset="-128"/>
            </a:endParaRPr>
          </a:p>
          <a:p>
            <a:pPr marL="361950" indent="-361950">
              <a:buFont typeface="Wingdings" pitchFamily="2" charset="2"/>
              <a:buChar char="l"/>
            </a:pPr>
            <a:r>
              <a:rPr lang="en-US" altLang="ja-JP" sz="2400" dirty="0">
                <a:latin typeface="HGS教科書体" pitchFamily="18" charset="-128"/>
                <a:ea typeface="HGS教科書体" pitchFamily="18" charset="-128"/>
                <a:cs typeface="メイリオ" pitchFamily="50" charset="-128"/>
              </a:rPr>
              <a:t>CDC media campaign resource center</a:t>
            </a:r>
          </a:p>
          <a:p>
            <a:pPr marL="361950" indent="-361950">
              <a:buFont typeface="Wingdings" pitchFamily="2" charset="2"/>
              <a:buChar char="l"/>
            </a:pPr>
            <a:r>
              <a:rPr lang="zh-CN" altLang="en-US" sz="2400" dirty="0">
                <a:latin typeface="HGS教科書体" pitchFamily="18" charset="-128"/>
                <a:ea typeface="HGS教科書体" pitchFamily="18" charset="-128"/>
                <a:cs typeface="メイリオ" pitchFamily="50" charset="-128"/>
              </a:rPr>
              <a:t>任天堂株式会社</a:t>
            </a:r>
            <a:endParaRPr lang="en-US" altLang="ja-JP" sz="2400" dirty="0">
              <a:latin typeface="HGS教科書体" pitchFamily="18" charset="-128"/>
              <a:ea typeface="HGS教科書体" pitchFamily="18" charset="-128"/>
              <a:cs typeface="メイリオ" pitchFamily="50" charset="-128"/>
            </a:endParaRPr>
          </a:p>
          <a:p>
            <a:endParaRPr lang="en-US" altLang="ja-JP" sz="2400" dirty="0">
              <a:latin typeface="HGS教科書体" pitchFamily="18" charset="-128"/>
              <a:ea typeface="HGS教科書体" pitchFamily="18" charset="-128"/>
              <a:cs typeface="メイリオ" pitchFamily="50" charset="-128"/>
            </a:endParaRPr>
          </a:p>
          <a:p>
            <a:endParaRPr kumimoji="1" lang="ja-JP" altLang="en-US" sz="2400" dirty="0">
              <a:latin typeface="HGS教科書体" pitchFamily="18" charset="-128"/>
              <a:ea typeface="HGS教科書体" pitchFamily="18" charset="-128"/>
              <a:cs typeface="メイリオ" pitchFamily="50" charset="-128"/>
            </a:endParaRPr>
          </a:p>
        </p:txBody>
      </p:sp>
      <p:sp>
        <p:nvSpPr>
          <p:cNvPr id="2" name="タイトル 1"/>
          <p:cNvSpPr>
            <a:spLocks noGrp="1"/>
          </p:cNvSpPr>
          <p:nvPr>
            <p:ph type="title"/>
          </p:nvPr>
        </p:nvSpPr>
        <p:spPr/>
        <p:txBody>
          <a:bodyPr/>
          <a:lstStyle/>
          <a:p>
            <a:r>
              <a:rPr kumimoji="1" lang="ja-JP" altLang="en-US" dirty="0">
                <a:latin typeface="HGS教科書体" pitchFamily="18" charset="-128"/>
                <a:ea typeface="HGS教科書体" pitchFamily="18" charset="-128"/>
              </a:rPr>
              <a:t>最後に</a:t>
            </a: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37</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786210"/>
          </a:xfrm>
        </p:spPr>
        <p:style>
          <a:lnRef idx="0">
            <a:scrgbClr r="0" g="0" b="0"/>
          </a:lnRef>
          <a:fillRef idx="1001">
            <a:schemeClr val="lt1"/>
          </a:fillRef>
          <a:effectRef idx="0">
            <a:scrgbClr r="0" g="0" b="0"/>
          </a:effectRef>
          <a:fontRef idx="major"/>
        </p:style>
        <p:txBody>
          <a:bodyPr/>
          <a:lstStyle/>
          <a:p>
            <a:r>
              <a:rPr kumimoji="1" lang="en-US" altLang="ja-JP" sz="3200" dirty="0">
                <a:solidFill>
                  <a:schemeClr val="tx1"/>
                </a:solidFill>
                <a:latin typeface="HGS教科書体" pitchFamily="18" charset="-128"/>
                <a:ea typeface="HGS教科書体" pitchFamily="18" charset="-128"/>
                <a:cs typeface="メイリオ" pitchFamily="50" charset="-128"/>
              </a:rPr>
              <a:t>“Effects of Cigarette Smoking on Endurance Performance”</a:t>
            </a:r>
            <a:br>
              <a:rPr kumimoji="1" lang="en-US" altLang="ja-JP" sz="3200" dirty="0">
                <a:solidFill>
                  <a:schemeClr val="tx1"/>
                </a:solidFill>
                <a:latin typeface="HGS教科書体" pitchFamily="18" charset="-128"/>
                <a:ea typeface="HGS教科書体" pitchFamily="18" charset="-128"/>
                <a:cs typeface="メイリオ" pitchFamily="50" charset="-128"/>
              </a:rPr>
            </a:br>
            <a:r>
              <a:rPr lang="en-US" altLang="ja-JP" sz="2000" dirty="0" err="1">
                <a:solidFill>
                  <a:schemeClr val="tx1"/>
                </a:solidFill>
                <a:effectLst/>
                <a:latin typeface="HGS教科書体" pitchFamily="18" charset="-128"/>
                <a:ea typeface="HGS教科書体" pitchFamily="18" charset="-128"/>
                <a:cs typeface="メイリオ" pitchFamily="50" charset="-128"/>
              </a:rPr>
              <a:t>Maj</a:t>
            </a:r>
            <a:r>
              <a:rPr lang="en-US" altLang="ja-JP" sz="2000" dirty="0">
                <a:solidFill>
                  <a:schemeClr val="tx1"/>
                </a:solidFill>
                <a:effectLst/>
                <a:latin typeface="HGS教科書体" pitchFamily="18" charset="-128"/>
                <a:ea typeface="HGS教科書体" pitchFamily="18" charset="-128"/>
                <a:cs typeface="メイリオ" pitchFamily="50" charset="-128"/>
              </a:rPr>
              <a:t> Kenneth H. Cooper, MC; </a:t>
            </a:r>
            <a:r>
              <a:rPr lang="en-US" altLang="ja-JP" sz="2000" i="1" dirty="0">
                <a:solidFill>
                  <a:schemeClr val="tx1"/>
                </a:solidFill>
                <a:effectLst/>
                <a:latin typeface="HGS教科書体" pitchFamily="18" charset="-128"/>
                <a:ea typeface="HGS教科書体" pitchFamily="18" charset="-128"/>
                <a:cs typeface="メイリオ" pitchFamily="50" charset="-128"/>
              </a:rPr>
              <a:t>et al.</a:t>
            </a:r>
            <a:br>
              <a:rPr lang="en-US" altLang="ja-JP" sz="2000" dirty="0">
                <a:solidFill>
                  <a:schemeClr val="tx1"/>
                </a:solidFill>
                <a:effectLst/>
                <a:latin typeface="HGS教科書体" pitchFamily="18" charset="-128"/>
                <a:ea typeface="HGS教科書体" pitchFamily="18" charset="-128"/>
                <a:cs typeface="メイリオ" pitchFamily="50" charset="-128"/>
              </a:rPr>
            </a:br>
            <a:r>
              <a:rPr lang="en-US" altLang="ja-JP" sz="2000" dirty="0">
                <a:solidFill>
                  <a:schemeClr val="tx1"/>
                </a:solidFill>
                <a:effectLst/>
                <a:latin typeface="HGS教科書体" pitchFamily="18" charset="-128"/>
                <a:ea typeface="HGS教科書体" pitchFamily="18" charset="-128"/>
                <a:cs typeface="メイリオ" pitchFamily="50" charset="-128"/>
              </a:rPr>
              <a:t>JAMA. 1968;203(3):189-192</a:t>
            </a:r>
            <a:endParaRPr kumimoji="1" lang="ja-JP" altLang="en-US" sz="3200" dirty="0">
              <a:solidFill>
                <a:schemeClr val="tx1"/>
              </a:solidFill>
              <a:latin typeface="HGS教科書体" pitchFamily="18" charset="-128"/>
              <a:ea typeface="HGS教科書体" pitchFamily="18" charset="-128"/>
              <a:cs typeface="メイリオ" pitchFamily="50" charset="-128"/>
            </a:endParaRPr>
          </a:p>
        </p:txBody>
      </p:sp>
      <p:sp>
        <p:nvSpPr>
          <p:cNvPr id="3" name="コンテンツ プレースホルダ 2"/>
          <p:cNvSpPr>
            <a:spLocks noGrp="1"/>
          </p:cNvSpPr>
          <p:nvPr>
            <p:ph idx="1"/>
          </p:nvPr>
        </p:nvSpPr>
        <p:spPr>
          <a:xfrm>
            <a:off x="457200" y="2348880"/>
            <a:ext cx="8229600" cy="4176464"/>
          </a:xfrm>
        </p:spPr>
        <p:txBody>
          <a:bodyPr>
            <a:noAutofit/>
          </a:bodyPr>
          <a:lstStyle/>
          <a:p>
            <a:pPr marL="893763" indent="-893763"/>
            <a:r>
              <a:rPr kumimoji="1" lang="ja-JP" altLang="en-US" sz="2400" dirty="0">
                <a:latin typeface="HGS教科書体" pitchFamily="18" charset="-128"/>
                <a:ea typeface="HGS教科書体" pitchFamily="18" charset="-128"/>
                <a:cs typeface="メイリオ" pitchFamily="50" charset="-128"/>
              </a:rPr>
              <a:t>対象：アメリカ空軍の航空兵</a:t>
            </a:r>
            <a:r>
              <a:rPr kumimoji="1" lang="en-US" altLang="ja-JP" sz="2400" dirty="0">
                <a:latin typeface="HGS教科書体" pitchFamily="18" charset="-128"/>
                <a:ea typeface="HGS教科書体" pitchFamily="18" charset="-128"/>
                <a:cs typeface="メイリオ" pitchFamily="50" charset="-128"/>
              </a:rPr>
              <a:t>419</a:t>
            </a:r>
            <a:r>
              <a:rPr kumimoji="1" lang="ja-JP" altLang="en-US" sz="2400" dirty="0">
                <a:latin typeface="HGS教科書体" pitchFamily="18" charset="-128"/>
                <a:ea typeface="HGS教科書体" pitchFamily="18" charset="-128"/>
                <a:cs typeface="メイリオ" pitchFamily="50" charset="-128"/>
              </a:rPr>
              <a:t>名（平均年齢</a:t>
            </a:r>
            <a:r>
              <a:rPr kumimoji="1" lang="en-US" altLang="ja-JP" sz="2400" dirty="0">
                <a:latin typeface="HGS教科書体" pitchFamily="18" charset="-128"/>
                <a:ea typeface="HGS教科書体" pitchFamily="18" charset="-128"/>
                <a:cs typeface="メイリオ" pitchFamily="50" charset="-128"/>
              </a:rPr>
              <a:t>19.1</a:t>
            </a:r>
            <a:r>
              <a:rPr kumimoji="1" lang="ja-JP" altLang="en-US" sz="2400" dirty="0">
                <a:latin typeface="HGS教科書体" pitchFamily="18" charset="-128"/>
                <a:ea typeface="HGS教科書体" pitchFamily="18" charset="-128"/>
                <a:cs typeface="メイリオ" pitchFamily="50" charset="-128"/>
              </a:rPr>
              <a:t>才）</a:t>
            </a:r>
            <a:endParaRPr kumimoji="1" lang="en-US" altLang="ja-JP" sz="2400" dirty="0">
              <a:latin typeface="HGS教科書体" pitchFamily="18" charset="-128"/>
              <a:ea typeface="HGS教科書体" pitchFamily="18" charset="-128"/>
              <a:cs typeface="メイリオ" pitchFamily="50" charset="-128"/>
            </a:endParaRPr>
          </a:p>
          <a:p>
            <a:pPr marL="893763" indent="-893763"/>
            <a:r>
              <a:rPr lang="ja-JP" altLang="en-US" sz="2400" dirty="0">
                <a:latin typeface="HGS教科書体" pitchFamily="18" charset="-128"/>
                <a:ea typeface="HGS教科書体" pitchFamily="18" charset="-128"/>
                <a:cs typeface="メイリオ" pitchFamily="50" charset="-128"/>
              </a:rPr>
              <a:t>期間：入隊直後、</a:t>
            </a:r>
            <a:r>
              <a:rPr lang="en-US" altLang="ja-JP" sz="2400" dirty="0">
                <a:latin typeface="HGS教科書体" pitchFamily="18" charset="-128"/>
                <a:ea typeface="HGS教科書体" pitchFamily="18" charset="-128"/>
                <a:cs typeface="メイリオ" pitchFamily="50" charset="-128"/>
              </a:rPr>
              <a:t>6</a:t>
            </a:r>
            <a:r>
              <a:rPr lang="ja-JP" altLang="en-US" sz="2400" dirty="0">
                <a:latin typeface="HGS教科書体" pitchFamily="18" charset="-128"/>
                <a:ea typeface="HGS教科書体" pitchFamily="18" charset="-128"/>
                <a:cs typeface="メイリオ" pitchFamily="50" charset="-128"/>
              </a:rPr>
              <a:t>週間の基礎訓練期間</a:t>
            </a:r>
            <a:endParaRPr lang="en-US" altLang="ja-JP" sz="2400" dirty="0">
              <a:latin typeface="HGS教科書体" pitchFamily="18" charset="-128"/>
              <a:ea typeface="HGS教科書体" pitchFamily="18" charset="-128"/>
              <a:cs typeface="メイリオ" pitchFamily="50" charset="-128"/>
            </a:endParaRPr>
          </a:p>
          <a:p>
            <a:pPr marL="893763" indent="-893763"/>
            <a:r>
              <a:rPr kumimoji="1" lang="ja-JP" altLang="en-US" sz="2400" dirty="0">
                <a:latin typeface="HGS教科書体" pitchFamily="18" charset="-128"/>
                <a:ea typeface="HGS教科書体" pitchFamily="18" charset="-128"/>
                <a:cs typeface="メイリオ" pitchFamily="50" charset="-128"/>
              </a:rPr>
              <a:t>比較：非喫煙者、過去喫煙者、</a:t>
            </a:r>
            <a:r>
              <a:rPr kumimoji="1" lang="en-US" altLang="ja-JP" sz="2400" dirty="0">
                <a:latin typeface="HGS教科書体" pitchFamily="18" charset="-128"/>
                <a:ea typeface="HGS教科書体" pitchFamily="18" charset="-128"/>
                <a:cs typeface="メイリオ" pitchFamily="50" charset="-128"/>
              </a:rPr>
              <a:t>1-9</a:t>
            </a:r>
            <a:r>
              <a:rPr kumimoji="1" lang="ja-JP" altLang="en-US" sz="2400" dirty="0">
                <a:latin typeface="HGS教科書体" pitchFamily="18" charset="-128"/>
                <a:ea typeface="HGS教科書体" pitchFamily="18" charset="-128"/>
                <a:cs typeface="メイリオ" pitchFamily="50" charset="-128"/>
              </a:rPr>
              <a:t>本</a:t>
            </a:r>
            <a:r>
              <a:rPr kumimoji="1" lang="en-US" altLang="ja-JP" sz="2400" dirty="0">
                <a:latin typeface="HGS教科書体" pitchFamily="18" charset="-128"/>
                <a:ea typeface="HGS教科書体" pitchFamily="18" charset="-128"/>
                <a:cs typeface="メイリオ" pitchFamily="50" charset="-128"/>
              </a:rPr>
              <a:t>/</a:t>
            </a:r>
            <a:r>
              <a:rPr kumimoji="1" lang="ja-JP" altLang="en-US" sz="2400" dirty="0">
                <a:latin typeface="HGS教科書体" pitchFamily="18" charset="-128"/>
                <a:ea typeface="HGS教科書体" pitchFamily="18" charset="-128"/>
                <a:cs typeface="メイリオ" pitchFamily="50" charset="-128"/>
              </a:rPr>
              <a:t>日以下、</a:t>
            </a:r>
            <a:r>
              <a:rPr kumimoji="1" lang="en-US" altLang="ja-JP" sz="2400" dirty="0">
                <a:latin typeface="HGS教科書体" pitchFamily="18" charset="-128"/>
                <a:ea typeface="HGS教科書体" pitchFamily="18" charset="-128"/>
                <a:cs typeface="メイリオ" pitchFamily="50" charset="-128"/>
              </a:rPr>
              <a:t>10-29</a:t>
            </a:r>
            <a:r>
              <a:rPr kumimoji="1" lang="ja-JP" altLang="en-US" sz="2400" dirty="0">
                <a:latin typeface="HGS教科書体" pitchFamily="18" charset="-128"/>
                <a:ea typeface="HGS教科書体" pitchFamily="18" charset="-128"/>
                <a:cs typeface="メイリオ" pitchFamily="50" charset="-128"/>
              </a:rPr>
              <a:t>本</a:t>
            </a:r>
            <a:r>
              <a:rPr kumimoji="1" lang="en-US" altLang="ja-JP" sz="2400" dirty="0">
                <a:latin typeface="HGS教科書体" pitchFamily="18" charset="-128"/>
                <a:ea typeface="HGS教科書体" pitchFamily="18" charset="-128"/>
                <a:cs typeface="メイリオ" pitchFamily="50" charset="-128"/>
              </a:rPr>
              <a:t>/</a:t>
            </a:r>
            <a:r>
              <a:rPr kumimoji="1" lang="ja-JP" altLang="en-US" sz="2400" dirty="0">
                <a:latin typeface="HGS教科書体" pitchFamily="18" charset="-128"/>
                <a:ea typeface="HGS教科書体" pitchFamily="18" charset="-128"/>
                <a:cs typeface="メイリオ" pitchFamily="50" charset="-128"/>
              </a:rPr>
              <a:t>日、</a:t>
            </a:r>
            <a:r>
              <a:rPr kumimoji="1" lang="en-US" altLang="ja-JP" sz="2400" dirty="0">
                <a:latin typeface="HGS教科書体" pitchFamily="18" charset="-128"/>
                <a:ea typeface="HGS教科書体" pitchFamily="18" charset="-128"/>
                <a:cs typeface="メイリオ" pitchFamily="50" charset="-128"/>
              </a:rPr>
              <a:t>30</a:t>
            </a:r>
            <a:r>
              <a:rPr kumimoji="1" lang="ja-JP" altLang="en-US" sz="2400" dirty="0">
                <a:latin typeface="HGS教科書体" pitchFamily="18" charset="-128"/>
                <a:ea typeface="HGS教科書体" pitchFamily="18" charset="-128"/>
                <a:cs typeface="メイリオ" pitchFamily="50" charset="-128"/>
              </a:rPr>
              <a:t>本</a:t>
            </a:r>
            <a:r>
              <a:rPr kumimoji="1" lang="en-US" altLang="ja-JP" sz="2400" dirty="0">
                <a:latin typeface="HGS教科書体" pitchFamily="18" charset="-128"/>
                <a:ea typeface="HGS教科書体" pitchFamily="18" charset="-128"/>
                <a:cs typeface="メイリオ" pitchFamily="50" charset="-128"/>
              </a:rPr>
              <a:t>/</a:t>
            </a:r>
            <a:r>
              <a:rPr kumimoji="1" lang="ja-JP" altLang="en-US" sz="2400" dirty="0">
                <a:latin typeface="HGS教科書体" pitchFamily="18" charset="-128"/>
                <a:ea typeface="HGS教科書体" pitchFamily="18" charset="-128"/>
                <a:cs typeface="メイリオ" pitchFamily="50" charset="-128"/>
              </a:rPr>
              <a:t>日以上</a:t>
            </a:r>
            <a:endParaRPr kumimoji="1" lang="en-US" altLang="ja-JP" sz="2400" dirty="0">
              <a:latin typeface="HGS教科書体" pitchFamily="18" charset="-128"/>
              <a:ea typeface="HGS教科書体" pitchFamily="18" charset="-128"/>
              <a:cs typeface="メイリオ" pitchFamily="50" charset="-128"/>
            </a:endParaRPr>
          </a:p>
          <a:p>
            <a:pPr marL="893763" indent="-893763"/>
            <a:r>
              <a:rPr kumimoji="1" lang="ja-JP" altLang="en-US" sz="2400" dirty="0">
                <a:latin typeface="HGS教科書体" pitchFamily="18" charset="-128"/>
                <a:ea typeface="HGS教科書体" pitchFamily="18" charset="-128"/>
                <a:cs typeface="メイリオ" pitchFamily="50" charset="-128"/>
              </a:rPr>
              <a:t>方法：</a:t>
            </a:r>
            <a:r>
              <a:rPr kumimoji="1" lang="en-US" altLang="ja-JP" sz="2400" dirty="0">
                <a:latin typeface="HGS教科書体" pitchFamily="18" charset="-128"/>
                <a:ea typeface="HGS教科書体" pitchFamily="18" charset="-128"/>
                <a:cs typeface="メイリオ" pitchFamily="50" charset="-128"/>
              </a:rPr>
              <a:t>12</a:t>
            </a:r>
            <a:r>
              <a:rPr kumimoji="1" lang="ja-JP" altLang="en-US" sz="2400" dirty="0">
                <a:latin typeface="HGS教科書体" pitchFamily="18" charset="-128"/>
                <a:ea typeface="HGS教科書体" pitchFamily="18" charset="-128"/>
                <a:cs typeface="メイリオ" pitchFamily="50" charset="-128"/>
              </a:rPr>
              <a:t>分耐久走</a:t>
            </a:r>
            <a:r>
              <a:rPr lang="ja-JP" altLang="en-US" sz="2400" dirty="0">
                <a:latin typeface="HGS教科書体" pitchFamily="18" charset="-128"/>
                <a:ea typeface="HGS教科書体" pitchFamily="18" charset="-128"/>
                <a:cs typeface="メイリオ" pitchFamily="50" charset="-128"/>
              </a:rPr>
              <a:t>（訓練開始時、</a:t>
            </a:r>
            <a:r>
              <a:rPr lang="en-US" altLang="ja-JP" sz="2400" dirty="0">
                <a:latin typeface="HGS教科書体" pitchFamily="18" charset="-128"/>
                <a:ea typeface="HGS教科書体" pitchFamily="18" charset="-128"/>
                <a:cs typeface="メイリオ" pitchFamily="50" charset="-128"/>
              </a:rPr>
              <a:t>3</a:t>
            </a:r>
            <a:r>
              <a:rPr lang="ja-JP" altLang="en-US" sz="2400" dirty="0">
                <a:latin typeface="HGS教科書体" pitchFamily="18" charset="-128"/>
                <a:ea typeface="HGS教科書体" pitchFamily="18" charset="-128"/>
                <a:cs typeface="メイリオ" pitchFamily="50" charset="-128"/>
              </a:rPr>
              <a:t>週後、</a:t>
            </a:r>
            <a:r>
              <a:rPr lang="en-US" altLang="ja-JP" sz="2400" dirty="0">
                <a:latin typeface="HGS教科書体" pitchFamily="18" charset="-128"/>
                <a:ea typeface="HGS教科書体" pitchFamily="18" charset="-128"/>
                <a:cs typeface="メイリオ" pitchFamily="50" charset="-128"/>
              </a:rPr>
              <a:t>6</a:t>
            </a:r>
            <a:r>
              <a:rPr lang="ja-JP" altLang="en-US" sz="2400" dirty="0">
                <a:latin typeface="HGS教科書体" pitchFamily="18" charset="-128"/>
                <a:ea typeface="HGS教科書体" pitchFamily="18" charset="-128"/>
                <a:cs typeface="メイリオ" pitchFamily="50" charset="-128"/>
              </a:rPr>
              <a:t>週後）</a:t>
            </a:r>
            <a:endParaRPr kumimoji="1" lang="en-US" altLang="ja-JP" sz="2400" dirty="0">
              <a:latin typeface="HGS教科書体" pitchFamily="18" charset="-128"/>
              <a:ea typeface="HGS教科書体" pitchFamily="18" charset="-128"/>
              <a:cs typeface="メイリオ" pitchFamily="50" charset="-128"/>
            </a:endParaRPr>
          </a:p>
          <a:p>
            <a:pPr marL="893763" indent="-893763"/>
            <a:r>
              <a:rPr lang="ja-JP" altLang="en-US" sz="2400" dirty="0">
                <a:latin typeface="HGS教科書体" pitchFamily="18" charset="-128"/>
                <a:ea typeface="HGS教科書体" pitchFamily="18" charset="-128"/>
                <a:cs typeface="メイリオ" pitchFamily="50" charset="-128"/>
              </a:rPr>
              <a:t>結論：</a:t>
            </a:r>
            <a:endParaRPr lang="en-US" altLang="ja-JP" sz="2400" dirty="0">
              <a:latin typeface="HGS教科書体" pitchFamily="18" charset="-128"/>
              <a:ea typeface="HGS教科書体" pitchFamily="18" charset="-128"/>
              <a:cs typeface="メイリオ" pitchFamily="50" charset="-128"/>
            </a:endParaRPr>
          </a:p>
          <a:p>
            <a:pPr marL="361950" indent="-361950">
              <a:buFont typeface="Wingdings" pitchFamily="2" charset="2"/>
              <a:buChar char="l"/>
            </a:pPr>
            <a:r>
              <a:rPr lang="ja-JP" altLang="en-US" sz="2400" dirty="0">
                <a:latin typeface="HGS教科書体" pitchFamily="18" charset="-128"/>
                <a:ea typeface="HGS教科書体" pitchFamily="18" charset="-128"/>
                <a:cs typeface="メイリオ" pitchFamily="50" charset="-128"/>
              </a:rPr>
              <a:t>非喫煙者は喫煙者に比べ有意に走破距離が長く、訓練の成果も高かった</a:t>
            </a:r>
            <a:endParaRPr lang="en-US" altLang="ja-JP" sz="2400" dirty="0">
              <a:latin typeface="HGS教科書体" pitchFamily="18" charset="-128"/>
              <a:ea typeface="HGS教科書体" pitchFamily="18" charset="-128"/>
              <a:cs typeface="メイリオ" pitchFamily="50" charset="-128"/>
            </a:endParaRPr>
          </a:p>
          <a:p>
            <a:pPr marL="361950" indent="-361950">
              <a:buFont typeface="Wingdings" pitchFamily="2" charset="2"/>
              <a:buChar char="l"/>
            </a:pPr>
            <a:r>
              <a:rPr kumimoji="1" lang="ja-JP" altLang="en-US" sz="2400" dirty="0">
                <a:latin typeface="HGS教科書体" pitchFamily="18" charset="-128"/>
                <a:ea typeface="HGS教科書体" pitchFamily="18" charset="-128"/>
                <a:cs typeface="メイリオ" pitchFamily="50" charset="-128"/>
              </a:rPr>
              <a:t>走破距離は喫煙本数とは逆相関を示した</a:t>
            </a:r>
            <a:endParaRPr kumimoji="1" lang="en-US" altLang="ja-JP" sz="2400" dirty="0">
              <a:latin typeface="HGS教科書体" pitchFamily="18" charset="-128"/>
              <a:ea typeface="HGS教科書体" pitchFamily="18" charset="-128"/>
              <a:cs typeface="メイリオ" pitchFamily="50" charset="-128"/>
            </a:endParaRPr>
          </a:p>
          <a:p>
            <a:pPr marL="361950" indent="-361950">
              <a:buFont typeface="Wingdings" pitchFamily="2" charset="2"/>
              <a:buChar char="l"/>
            </a:pPr>
            <a:r>
              <a:rPr lang="ja-JP" altLang="en-US" sz="2400" dirty="0">
                <a:latin typeface="HGS教科書体" pitchFamily="18" charset="-128"/>
                <a:ea typeface="HGS教科書体" pitchFamily="18" charset="-128"/>
                <a:cs typeface="メイリオ" pitchFamily="50" charset="-128"/>
              </a:rPr>
              <a:t>喫煙期間が</a:t>
            </a:r>
            <a:r>
              <a:rPr lang="en-US" altLang="ja-JP" sz="2400" dirty="0">
                <a:latin typeface="HGS教科書体" pitchFamily="18" charset="-128"/>
                <a:ea typeface="HGS教科書体" pitchFamily="18" charset="-128"/>
                <a:cs typeface="メイリオ" pitchFamily="50" charset="-128"/>
              </a:rPr>
              <a:t>6</a:t>
            </a:r>
            <a:r>
              <a:rPr lang="ja-JP" altLang="en-US" sz="2400" dirty="0">
                <a:latin typeface="HGS教科書体" pitchFamily="18" charset="-128"/>
                <a:ea typeface="HGS教科書体" pitchFamily="18" charset="-128"/>
                <a:cs typeface="メイリオ" pitchFamily="50" charset="-128"/>
              </a:rPr>
              <a:t>か月未満だと走破距離に影響しなかった</a:t>
            </a:r>
            <a:endParaRPr kumimoji="1" lang="ja-JP" altLang="en-US" sz="2400" dirty="0">
              <a:latin typeface="HGS教科書体" pitchFamily="18" charset="-128"/>
              <a:ea typeface="HGS教科書体" pitchFamily="18" charset="-128"/>
              <a:cs typeface="メイリオ" pitchFamily="50"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38</a:t>
            </a:fld>
            <a:endParaRPr kumimoji="1" lang="ja-JP" altLang="en-US" dirty="0"/>
          </a:p>
        </p:txBody>
      </p:sp>
      <p:sp>
        <p:nvSpPr>
          <p:cNvPr id="5" name="テキスト ボックス 4"/>
          <p:cNvSpPr txBox="1"/>
          <p:nvPr/>
        </p:nvSpPr>
        <p:spPr>
          <a:xfrm>
            <a:off x="3779912" y="0"/>
            <a:ext cx="1306768" cy="338554"/>
          </a:xfrm>
          <a:prstGeom prst="rect">
            <a:avLst/>
          </a:prstGeom>
          <a:noFill/>
        </p:spPr>
        <p:txBody>
          <a:bodyPr wrap="none" rtlCol="0">
            <a:spAutoFit/>
          </a:bodyPr>
          <a:lstStyle/>
          <a:p>
            <a:r>
              <a:rPr kumimoji="1" lang="ja-JP" altLang="en-US" sz="1600" dirty="0">
                <a:latin typeface="HGS教科書体" pitchFamily="18" charset="-128"/>
                <a:ea typeface="HGS教科書体" pitchFamily="18" charset="-128"/>
              </a:rPr>
              <a:t>第</a:t>
            </a:r>
            <a:r>
              <a:rPr kumimoji="1" lang="en-US" altLang="ja-JP" sz="1600" dirty="0">
                <a:latin typeface="HGS教科書体" pitchFamily="18" charset="-128"/>
                <a:ea typeface="HGS教科書体" pitchFamily="18" charset="-128"/>
              </a:rPr>
              <a:t>1</a:t>
            </a:r>
            <a:r>
              <a:rPr kumimoji="1" lang="ja-JP" altLang="en-US" sz="1600" dirty="0">
                <a:latin typeface="HGS教科書体" pitchFamily="18" charset="-128"/>
                <a:ea typeface="HGS教科書体" pitchFamily="18" charset="-128"/>
              </a:rPr>
              <a:t>問の解説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7" dur="1000"/>
                                        <p:tgtEl>
                                          <p:spTgt spid="2">
                                            <p:txEl>
                                              <p:charRg st="4294967295" end="4294967295"/>
                                            </p:txEl>
                                          </p:spTgt>
                                        </p:tgtEl>
                                      </p:cBhvr>
                                    </p:animEffect>
                                    <p:anim calcmode="lin" valueType="num">
                                      <p:cBhvr>
                                        <p:cTn id="8" dur="1000" fill="hold"/>
                                        <p:tgtEl>
                                          <p:spTgt spid="2">
                                            <p:txEl>
                                              <p:charRg st="4294967295" end="4294967295"/>
                                            </p:txEl>
                                          </p:spTgt>
                                        </p:tgtEl>
                                        <p:attrNameLst>
                                          <p:attrName>ppt_x</p:attrName>
                                        </p:attrNameLst>
                                      </p:cBhvr>
                                      <p:tavLst>
                                        <p:tav tm="0">
                                          <p:val>
                                            <p:strVal val="#ppt_x"/>
                                          </p:val>
                                        </p:tav>
                                        <p:tav tm="100000">
                                          <p:val>
                                            <p:strVal val="#ppt_x"/>
                                          </p:val>
                                        </p:tav>
                                      </p:tavLst>
                                    </p:anim>
                                    <p:anim calcmode="lin" valueType="num">
                                      <p:cBhvr>
                                        <p:cTn id="9" dur="1000" fill="hold"/>
                                        <p:tgtEl>
                                          <p:spTgt spid="2">
                                            <p:txEl>
                                              <p:charRg st="4294967295" end="429496729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S教科書体" pitchFamily="18" charset="-128"/>
                <a:ea typeface="HGS教科書体" pitchFamily="18" charset="-128"/>
              </a:rPr>
              <a:t>正解は</a:t>
            </a:r>
            <a:endParaRPr kumimoji="1" lang="ja-JP" altLang="en-US" dirty="0">
              <a:latin typeface="HGS教科書体" pitchFamily="18" charset="-128"/>
              <a:ea typeface="HGS教科書体" pitchFamily="18" charset="-128"/>
            </a:endParaRPr>
          </a:p>
        </p:txBody>
      </p:sp>
      <p:sp>
        <p:nvSpPr>
          <p:cNvPr id="3" name="コンテンツ プレースホルダ 2"/>
          <p:cNvSpPr>
            <a:spLocks noGrp="1"/>
          </p:cNvSpPr>
          <p:nvPr>
            <p:ph idx="1"/>
          </p:nvPr>
        </p:nvSpPr>
        <p:spPr/>
        <p:txBody>
          <a:bodyPr>
            <a:noAutofit/>
          </a:bodyPr>
          <a:lstStyle/>
          <a:p>
            <a:pPr algn="ctr"/>
            <a:r>
              <a:rPr lang="ja-JP" altLang="en-US" sz="2400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a:t>
            </a:r>
            <a:endParaRPr kumimoji="1" lang="ja-JP" altLang="en-US" sz="24000" dirty="0">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4</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500"/>
                                        <p:tgtEl>
                                          <p:spTgt spid="2">
                                            <p:txEl>
                                              <p:charRg st="4294967295" end="4294967295"/>
                                            </p:txEl>
                                          </p:spTgt>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 name="グループ化 14"/>
          <p:cNvGrpSpPr/>
          <p:nvPr/>
        </p:nvGrpSpPr>
        <p:grpSpPr>
          <a:xfrm>
            <a:off x="67395" y="1628800"/>
            <a:ext cx="8489033" cy="4710137"/>
            <a:chOff x="67395" y="1916832"/>
            <a:chExt cx="8489033" cy="4710137"/>
          </a:xfrm>
        </p:grpSpPr>
        <p:pic>
          <p:nvPicPr>
            <p:cNvPr id="3075" name="Picture 3" descr="C:\Users\Hiro\Desktop\禁煙イラスト\スタミナ.png"/>
            <p:cNvPicPr>
              <a:picLocks noChangeAspect="1" noChangeArrowheads="1"/>
            </p:cNvPicPr>
            <p:nvPr/>
          </p:nvPicPr>
          <p:blipFill>
            <a:blip r:embed="rId3" cstate="screen"/>
            <a:srcRect/>
            <a:stretch>
              <a:fillRect/>
            </a:stretch>
          </p:blipFill>
          <p:spPr bwMode="auto">
            <a:xfrm>
              <a:off x="1613260" y="1916832"/>
              <a:ext cx="6943168" cy="4320480"/>
            </a:xfrm>
            <a:prstGeom prst="rect">
              <a:avLst/>
            </a:prstGeom>
            <a:noFill/>
          </p:spPr>
        </p:pic>
        <p:sp>
          <p:nvSpPr>
            <p:cNvPr id="7" name="テキスト ボックス 6"/>
            <p:cNvSpPr txBox="1"/>
            <p:nvPr/>
          </p:nvSpPr>
          <p:spPr>
            <a:xfrm>
              <a:off x="395536" y="2491814"/>
              <a:ext cx="1107996" cy="369332"/>
            </a:xfrm>
            <a:prstGeom prst="rect">
              <a:avLst/>
            </a:prstGeom>
            <a:noFill/>
          </p:spPr>
          <p:txBody>
            <a:bodyPr wrap="none" rtlCol="0">
              <a:spAutoFit/>
            </a:bodyPr>
            <a:lstStyle/>
            <a:p>
              <a:r>
                <a:rPr kumimoji="1" lang="ja-JP" altLang="en-US" b="1" dirty="0">
                  <a:effectLst>
                    <a:outerShdw blurRad="38100" dist="38100" dir="2700000" algn="tl">
                      <a:srgbClr val="000000">
                        <a:alpha val="43137"/>
                      </a:srgbClr>
                    </a:outerShdw>
                  </a:effectLst>
                  <a:latin typeface="HGS教科書体" pitchFamily="18" charset="-128"/>
                  <a:ea typeface="HGS教科書体" pitchFamily="18" charset="-128"/>
                </a:rPr>
                <a:t>吸わない</a:t>
              </a:r>
            </a:p>
          </p:txBody>
        </p:sp>
        <p:sp>
          <p:nvSpPr>
            <p:cNvPr id="8" name="テキスト ボックス 7"/>
            <p:cNvSpPr txBox="1"/>
            <p:nvPr/>
          </p:nvSpPr>
          <p:spPr>
            <a:xfrm>
              <a:off x="425114" y="3202343"/>
              <a:ext cx="1083951" cy="369332"/>
            </a:xfrm>
            <a:prstGeom prst="rect">
              <a:avLst/>
            </a:prstGeom>
            <a:noFill/>
          </p:spPr>
          <p:txBody>
            <a:bodyPr wrap="none" rtlCol="0">
              <a:spAutoFit/>
            </a:bodyPr>
            <a:lstStyle/>
            <a:p>
              <a:r>
                <a:rPr kumimoji="1" lang="en-US" altLang="ja-JP" b="1" dirty="0">
                  <a:effectLst>
                    <a:outerShdw blurRad="38100" dist="38100" dir="2700000" algn="tl">
                      <a:srgbClr val="000000">
                        <a:alpha val="43137"/>
                      </a:srgbClr>
                    </a:outerShdw>
                  </a:effectLst>
                  <a:latin typeface="HGS教科書体" pitchFamily="18" charset="-128"/>
                  <a:ea typeface="HGS教科書体" pitchFamily="18" charset="-128"/>
                </a:rPr>
                <a:t>1</a:t>
              </a:r>
              <a:r>
                <a:rPr kumimoji="1" lang="ja-JP" altLang="en-US" b="1" dirty="0">
                  <a:effectLst>
                    <a:outerShdw blurRad="38100" dist="38100" dir="2700000" algn="tl">
                      <a:srgbClr val="000000">
                        <a:alpha val="43137"/>
                      </a:srgbClr>
                    </a:outerShdw>
                  </a:effectLst>
                  <a:latin typeface="HGS教科書体" pitchFamily="18" charset="-128"/>
                  <a:ea typeface="HGS教科書体" pitchFamily="18" charset="-128"/>
                </a:rPr>
                <a:t>日</a:t>
              </a:r>
              <a:r>
                <a:rPr kumimoji="1" lang="en-US" altLang="ja-JP" b="1" dirty="0">
                  <a:effectLst>
                    <a:outerShdw blurRad="38100" dist="38100" dir="2700000" algn="tl">
                      <a:srgbClr val="000000">
                        <a:alpha val="43137"/>
                      </a:srgbClr>
                    </a:outerShdw>
                  </a:effectLst>
                  <a:latin typeface="HGS教科書体" pitchFamily="18" charset="-128"/>
                  <a:ea typeface="HGS教科書体" pitchFamily="18" charset="-128"/>
                </a:rPr>
                <a:t>1-9</a:t>
              </a:r>
              <a:r>
                <a:rPr kumimoji="1" lang="ja-JP" altLang="en-US" b="1" dirty="0">
                  <a:effectLst>
                    <a:outerShdw blurRad="38100" dist="38100" dir="2700000" algn="tl">
                      <a:srgbClr val="000000">
                        <a:alpha val="43137"/>
                      </a:srgbClr>
                    </a:outerShdw>
                  </a:effectLst>
                  <a:latin typeface="HGS教科書体" pitchFamily="18" charset="-128"/>
                  <a:ea typeface="HGS教科書体" pitchFamily="18" charset="-128"/>
                </a:rPr>
                <a:t>本</a:t>
              </a:r>
            </a:p>
          </p:txBody>
        </p:sp>
        <p:sp>
          <p:nvSpPr>
            <p:cNvPr id="9" name="テキスト ボックス 8"/>
            <p:cNvSpPr txBox="1"/>
            <p:nvPr/>
          </p:nvSpPr>
          <p:spPr>
            <a:xfrm>
              <a:off x="126347" y="4067780"/>
              <a:ext cx="1311578" cy="369332"/>
            </a:xfrm>
            <a:prstGeom prst="rect">
              <a:avLst/>
            </a:prstGeom>
            <a:noFill/>
          </p:spPr>
          <p:txBody>
            <a:bodyPr wrap="none" rtlCol="0">
              <a:spAutoFit/>
            </a:bodyPr>
            <a:lstStyle/>
            <a:p>
              <a:r>
                <a:rPr kumimoji="1" lang="en-US" altLang="ja-JP" b="1" dirty="0">
                  <a:effectLst>
                    <a:outerShdw blurRad="38100" dist="38100" dir="2700000" algn="tl">
                      <a:srgbClr val="000000">
                        <a:alpha val="43137"/>
                      </a:srgbClr>
                    </a:outerShdw>
                  </a:effectLst>
                  <a:latin typeface="HGS教科書体" pitchFamily="18" charset="-128"/>
                  <a:ea typeface="HGS教科書体" pitchFamily="18" charset="-128"/>
                </a:rPr>
                <a:t>1</a:t>
              </a:r>
              <a:r>
                <a:rPr kumimoji="1" lang="ja-JP" altLang="en-US" b="1" dirty="0">
                  <a:effectLst>
                    <a:outerShdw blurRad="38100" dist="38100" dir="2700000" algn="tl">
                      <a:srgbClr val="000000">
                        <a:alpha val="43137"/>
                      </a:srgbClr>
                    </a:outerShdw>
                  </a:effectLst>
                  <a:latin typeface="HGS教科書体" pitchFamily="18" charset="-128"/>
                  <a:ea typeface="HGS教科書体" pitchFamily="18" charset="-128"/>
                </a:rPr>
                <a:t>日</a:t>
              </a:r>
              <a:r>
                <a:rPr kumimoji="1" lang="en-US" altLang="ja-JP" b="1" dirty="0">
                  <a:effectLst>
                    <a:outerShdw blurRad="38100" dist="38100" dir="2700000" algn="tl">
                      <a:srgbClr val="000000">
                        <a:alpha val="43137"/>
                      </a:srgbClr>
                    </a:outerShdw>
                  </a:effectLst>
                  <a:latin typeface="HGS教科書体" pitchFamily="18" charset="-128"/>
                  <a:ea typeface="HGS教科書体" pitchFamily="18" charset="-128"/>
                </a:rPr>
                <a:t>10-29</a:t>
              </a:r>
              <a:r>
                <a:rPr kumimoji="1" lang="ja-JP" altLang="en-US" b="1" dirty="0">
                  <a:effectLst>
                    <a:outerShdw blurRad="38100" dist="38100" dir="2700000" algn="tl">
                      <a:srgbClr val="000000">
                        <a:alpha val="43137"/>
                      </a:srgbClr>
                    </a:outerShdw>
                  </a:effectLst>
                  <a:latin typeface="HGS教科書体" pitchFamily="18" charset="-128"/>
                  <a:ea typeface="HGS教科書体" pitchFamily="18" charset="-128"/>
                </a:rPr>
                <a:t>本</a:t>
              </a:r>
            </a:p>
          </p:txBody>
        </p:sp>
        <p:sp>
          <p:nvSpPr>
            <p:cNvPr id="11" name="テキスト ボックス 10"/>
            <p:cNvSpPr txBox="1"/>
            <p:nvPr/>
          </p:nvSpPr>
          <p:spPr>
            <a:xfrm>
              <a:off x="67395" y="4982618"/>
              <a:ext cx="1430200" cy="369332"/>
            </a:xfrm>
            <a:prstGeom prst="rect">
              <a:avLst/>
            </a:prstGeom>
            <a:noFill/>
          </p:spPr>
          <p:txBody>
            <a:bodyPr wrap="none" rtlCol="0">
              <a:spAutoFit/>
            </a:bodyPr>
            <a:lstStyle/>
            <a:p>
              <a:r>
                <a:rPr kumimoji="1" lang="en-US" altLang="ja-JP" b="1" dirty="0">
                  <a:effectLst>
                    <a:outerShdw blurRad="38100" dist="38100" dir="2700000" algn="tl">
                      <a:srgbClr val="000000">
                        <a:alpha val="43137"/>
                      </a:srgbClr>
                    </a:outerShdw>
                  </a:effectLst>
                  <a:latin typeface="HGS教科書体" pitchFamily="18" charset="-128"/>
                  <a:ea typeface="HGS教科書体" pitchFamily="18" charset="-128"/>
                </a:rPr>
                <a:t>1</a:t>
              </a:r>
              <a:r>
                <a:rPr kumimoji="1" lang="ja-JP" altLang="en-US" b="1" dirty="0">
                  <a:effectLst>
                    <a:outerShdw blurRad="38100" dist="38100" dir="2700000" algn="tl">
                      <a:srgbClr val="000000">
                        <a:alpha val="43137"/>
                      </a:srgbClr>
                    </a:outerShdw>
                  </a:effectLst>
                  <a:latin typeface="HGS教科書体" pitchFamily="18" charset="-128"/>
                  <a:ea typeface="HGS教科書体" pitchFamily="18" charset="-128"/>
                </a:rPr>
                <a:t>日</a:t>
              </a:r>
              <a:r>
                <a:rPr kumimoji="1" lang="en-US" altLang="ja-JP" b="1" dirty="0">
                  <a:effectLst>
                    <a:outerShdw blurRad="38100" dist="38100" dir="2700000" algn="tl">
                      <a:srgbClr val="000000">
                        <a:alpha val="43137"/>
                      </a:srgbClr>
                    </a:outerShdw>
                  </a:effectLst>
                  <a:latin typeface="HGS教科書体" pitchFamily="18" charset="-128"/>
                  <a:ea typeface="HGS教科書体" pitchFamily="18" charset="-128"/>
                </a:rPr>
                <a:t>30</a:t>
              </a:r>
              <a:r>
                <a:rPr kumimoji="1" lang="ja-JP" altLang="en-US" b="1" dirty="0">
                  <a:effectLst>
                    <a:outerShdw blurRad="38100" dist="38100" dir="2700000" algn="tl">
                      <a:srgbClr val="000000">
                        <a:alpha val="43137"/>
                      </a:srgbClr>
                    </a:outerShdw>
                  </a:effectLst>
                  <a:latin typeface="HGS教科書体" pitchFamily="18" charset="-128"/>
                  <a:ea typeface="HGS教科書体" pitchFamily="18" charset="-128"/>
                </a:rPr>
                <a:t>本以上</a:t>
              </a:r>
            </a:p>
          </p:txBody>
        </p:sp>
        <p:sp>
          <p:nvSpPr>
            <p:cNvPr id="12" name="テキスト ボックス 11"/>
            <p:cNvSpPr txBox="1"/>
            <p:nvPr/>
          </p:nvSpPr>
          <p:spPr>
            <a:xfrm>
              <a:off x="3563888" y="6165304"/>
              <a:ext cx="3307316" cy="461665"/>
            </a:xfrm>
            <a:prstGeom prst="rect">
              <a:avLst/>
            </a:prstGeom>
            <a:noFill/>
          </p:spPr>
          <p:txBody>
            <a:bodyPr wrap="none" rtlCol="0">
              <a:spAutoFit/>
            </a:bodyPr>
            <a:lstStyle/>
            <a:p>
              <a:r>
                <a:rPr kumimoji="1" lang="en-US" altLang="ja-JP" sz="2400" b="1" dirty="0">
                  <a:effectLst>
                    <a:outerShdw blurRad="38100" dist="38100" dir="2700000" algn="tl">
                      <a:srgbClr val="000000">
                        <a:alpha val="43137"/>
                      </a:srgbClr>
                    </a:outerShdw>
                  </a:effectLst>
                  <a:latin typeface="HGS教科書体" pitchFamily="18" charset="-128"/>
                  <a:ea typeface="HGS教科書体" pitchFamily="18" charset="-128"/>
                </a:rPr>
                <a:t>12</a:t>
              </a:r>
              <a:r>
                <a:rPr kumimoji="1" lang="ja-JP" altLang="en-US" sz="2400" b="1" dirty="0">
                  <a:effectLst>
                    <a:outerShdw blurRad="38100" dist="38100" dir="2700000" algn="tl">
                      <a:srgbClr val="000000">
                        <a:alpha val="43137"/>
                      </a:srgbClr>
                    </a:outerShdw>
                  </a:effectLst>
                  <a:latin typeface="HGS教科書体" pitchFamily="18" charset="-128"/>
                  <a:ea typeface="HGS教科書体" pitchFamily="18" charset="-128"/>
                </a:rPr>
                <a:t>分間で走れる距離</a:t>
              </a:r>
              <a:r>
                <a:rPr kumimoji="1" lang="en-US" altLang="ja-JP" sz="2400" b="1" dirty="0">
                  <a:effectLst>
                    <a:outerShdw blurRad="38100" dist="38100" dir="2700000" algn="tl">
                      <a:srgbClr val="000000">
                        <a:alpha val="43137"/>
                      </a:srgbClr>
                    </a:outerShdw>
                  </a:effectLst>
                  <a:latin typeface="HGS教科書体" pitchFamily="18" charset="-128"/>
                  <a:ea typeface="HGS教科書体" pitchFamily="18" charset="-128"/>
                </a:rPr>
                <a:t>(m)</a:t>
              </a:r>
              <a:endParaRPr kumimoji="1" lang="ja-JP" altLang="en-US" sz="2400" b="1" dirty="0">
                <a:effectLst>
                  <a:outerShdw blurRad="38100" dist="38100" dir="2700000" algn="tl">
                    <a:srgbClr val="000000">
                      <a:alpha val="43137"/>
                    </a:srgbClr>
                  </a:outerShdw>
                </a:effectLst>
                <a:latin typeface="HGS教科書体" pitchFamily="18" charset="-128"/>
                <a:ea typeface="HGS教科書体" pitchFamily="18" charset="-128"/>
              </a:endParaRPr>
            </a:p>
          </p:txBody>
        </p:sp>
      </p:grpSp>
      <p:sp>
        <p:nvSpPr>
          <p:cNvPr id="2" name="タイトル 1"/>
          <p:cNvSpPr>
            <a:spLocks noGrp="1"/>
          </p:cNvSpPr>
          <p:nvPr>
            <p:ph type="title"/>
          </p:nvPr>
        </p:nvSpPr>
        <p:spPr/>
        <p:txBody>
          <a:bodyPr>
            <a:normAutofit/>
          </a:bodyPr>
          <a:lstStyle/>
          <a:p>
            <a:r>
              <a:rPr lang="ja-JP" altLang="en-US" sz="6700" dirty="0">
                <a:latin typeface="HGS教科書体" pitchFamily="18" charset="-128"/>
                <a:ea typeface="HGS教科書体" pitchFamily="18" charset="-128"/>
              </a:rPr>
              <a:t>たばことスタミナ</a:t>
            </a:r>
          </a:p>
        </p:txBody>
      </p:sp>
      <p:sp>
        <p:nvSpPr>
          <p:cNvPr id="13" name="テキスト ボックス 12"/>
          <p:cNvSpPr txBox="1"/>
          <p:nvPr/>
        </p:nvSpPr>
        <p:spPr>
          <a:xfrm>
            <a:off x="35496" y="6453336"/>
            <a:ext cx="3530133" cy="369332"/>
          </a:xfrm>
          <a:prstGeom prst="rect">
            <a:avLst/>
          </a:prstGeom>
          <a:noFill/>
        </p:spPr>
        <p:txBody>
          <a:bodyPr wrap="none" rtlCol="0">
            <a:spAutoFit/>
          </a:bodyPr>
          <a:lstStyle/>
          <a:p>
            <a:pPr algn="r"/>
            <a:r>
              <a:rPr lang="en-US" altLang="ja-JP" dirty="0">
                <a:latin typeface="HGS教科書体" pitchFamily="18" charset="-128"/>
                <a:ea typeface="HGS教科書体" pitchFamily="18" charset="-128"/>
                <a:cs typeface="メイリオ" pitchFamily="50" charset="-128"/>
              </a:rPr>
              <a:t>Cooper, et al. JAMA. 1968;203:189-192</a:t>
            </a:r>
            <a:endParaRPr kumimoji="1" lang="ja-JP" altLang="en-US" dirty="0">
              <a:latin typeface="HGS教科書体" pitchFamily="18" charset="-128"/>
              <a:ea typeface="HGS教科書体" pitchFamily="18" charset="-128"/>
              <a:cs typeface="メイリオ" pitchFamily="50" charset="-128"/>
            </a:endParaRPr>
          </a:p>
        </p:txBody>
      </p:sp>
      <p:sp>
        <p:nvSpPr>
          <p:cNvPr id="14" name="スライド番号プレースホルダ 13"/>
          <p:cNvSpPr>
            <a:spLocks noGrp="1"/>
          </p:cNvSpPr>
          <p:nvPr>
            <p:ph type="sldNum" sz="quarter" idx="12"/>
          </p:nvPr>
        </p:nvSpPr>
        <p:spPr/>
        <p:txBody>
          <a:bodyPr/>
          <a:lstStyle/>
          <a:p>
            <a:fld id="{E5A78857-6C26-4D52-9A34-E6FC4A3C423B}" type="slidenum">
              <a:rPr kumimoji="1" lang="ja-JP" altLang="en-US" smtClean="0"/>
              <a:pPr/>
              <a:t>5</a:t>
            </a:fld>
            <a:endParaRPr kumimoji="1" lang="ja-JP" altLang="en-US"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42" presetClass="entr" presetSubtype="0" fill="hold" grpId="1"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pPr lvl="0"/>
            <a:r>
              <a:rPr lang="ja-JP" altLang="en-US" dirty="0">
                <a:latin typeface="HGS教科書体" pitchFamily="18" charset="-128"/>
                <a:ea typeface="HGS教科書体" pitchFamily="18" charset="-128"/>
              </a:rPr>
              <a:t>第</a:t>
            </a:r>
            <a:r>
              <a:rPr lang="en-US" altLang="ja-JP" dirty="0">
                <a:latin typeface="HGS教科書体" pitchFamily="18" charset="-128"/>
                <a:ea typeface="HGS教科書体" pitchFamily="18" charset="-128"/>
              </a:rPr>
              <a:t>2</a:t>
            </a:r>
            <a:r>
              <a:rPr lang="ja-JP" altLang="en-US" dirty="0">
                <a:latin typeface="HGS教科書体" pitchFamily="18" charset="-128"/>
                <a:ea typeface="HGS教科書体" pitchFamily="18" charset="-128"/>
              </a:rPr>
              <a:t>問</a:t>
            </a:r>
            <a:endParaRPr kumimoji="1" lang="ja-JP" altLang="en-US" dirty="0">
              <a:latin typeface="HGS教科書体" pitchFamily="18" charset="-128"/>
              <a:ea typeface="HGS教科書体" pitchFamily="18" charset="-128"/>
            </a:endParaRPr>
          </a:p>
        </p:txBody>
      </p:sp>
      <p:sp>
        <p:nvSpPr>
          <p:cNvPr id="3" name="コンテンツ プレースホルダ 2"/>
          <p:cNvSpPr>
            <a:spLocks noGrp="1"/>
          </p:cNvSpPr>
          <p:nvPr>
            <p:ph idx="1"/>
          </p:nvPr>
        </p:nvSpPr>
        <p:spPr/>
        <p:txBody>
          <a:bodyPr>
            <a:normAutofit lnSpcReduction="10000"/>
          </a:bodyPr>
          <a:lstStyle/>
          <a:p>
            <a:pPr marL="0" indent="0" algn="just">
              <a:buNone/>
            </a:pPr>
            <a:r>
              <a:rPr lang="ja-JP" altLang="en-US" sz="5400" b="1" dirty="0">
                <a:effectLst>
                  <a:outerShdw blurRad="38100" dist="38100" dir="2700000" algn="tl">
                    <a:srgbClr val="000000">
                      <a:alpha val="43137"/>
                    </a:srgbClr>
                  </a:outerShdw>
                </a:effectLst>
                <a:latin typeface="HGS教科書体" pitchFamily="18" charset="-128"/>
                <a:ea typeface="HGS教科書体" pitchFamily="18" charset="-128"/>
              </a:rPr>
              <a:t>空気清浄機を使えばタバコの害はほとんど防げる</a:t>
            </a:r>
            <a:endParaRPr lang="en-US" altLang="ja-JP" sz="5400" b="1" dirty="0">
              <a:effectLst>
                <a:outerShdw blurRad="38100" dist="38100" dir="2700000" algn="tl">
                  <a:srgbClr val="000000">
                    <a:alpha val="43137"/>
                  </a:srgbClr>
                </a:outerShdw>
              </a:effectLst>
              <a:latin typeface="HGS教科書体" pitchFamily="18" charset="-128"/>
              <a:ea typeface="HGS教科書体" pitchFamily="18" charset="-128"/>
            </a:endParaRPr>
          </a:p>
          <a:p>
            <a:pPr>
              <a:buNone/>
            </a:pPr>
            <a:endParaRPr lang="en-US" altLang="ja-JP" sz="5400" b="1" dirty="0">
              <a:effectLst>
                <a:outerShdw blurRad="38100" dist="38100" dir="2700000" algn="tl">
                  <a:srgbClr val="000000">
                    <a:alpha val="43137"/>
                  </a:srgbClr>
                </a:outerShdw>
              </a:effectLst>
              <a:latin typeface="HGS教科書体" pitchFamily="18" charset="-128"/>
              <a:ea typeface="HGS教科書体" pitchFamily="18" charset="-128"/>
            </a:endParaRPr>
          </a:p>
          <a:p>
            <a:pPr algn="ctr">
              <a:buNone/>
            </a:pPr>
            <a:r>
              <a:rPr lang="ja-JP" altLang="en-US"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sz="5400" b="1" dirty="0">
                <a:effectLst>
                  <a:outerShdw blurRad="38100" dist="38100" dir="2700000" algn="tl">
                    <a:srgbClr val="000000">
                      <a:alpha val="43137"/>
                    </a:srgbClr>
                  </a:outerShdw>
                </a:effectLst>
                <a:latin typeface="HGS教科書体" pitchFamily="18" charset="-128"/>
                <a:ea typeface="HGS教科書体" pitchFamily="18" charset="-128"/>
              </a:rPr>
              <a:t>○ ただしい</a:t>
            </a:r>
            <a:endParaRPr lang="en-US" altLang="ja-JP" sz="5400" b="1" dirty="0">
              <a:effectLst>
                <a:outerShdw blurRad="38100" dist="38100" dir="2700000" algn="tl">
                  <a:srgbClr val="000000">
                    <a:alpha val="43137"/>
                  </a:srgbClr>
                </a:outerShdw>
              </a:effectLst>
              <a:latin typeface="HGS教科書体" pitchFamily="18" charset="-128"/>
              <a:ea typeface="HGS教科書体" pitchFamily="18" charset="-128"/>
            </a:endParaRPr>
          </a:p>
          <a:p>
            <a:pPr algn="ctr">
              <a:buNone/>
            </a:pPr>
            <a:r>
              <a:rPr lang="ja-JP" altLang="en-US" sz="5400" b="1" dirty="0">
                <a:effectLst>
                  <a:outerShdw blurRad="38100" dist="38100" dir="2700000" algn="tl">
                    <a:srgbClr val="000000">
                      <a:alpha val="43137"/>
                    </a:srgbClr>
                  </a:outerShdw>
                </a:effectLst>
                <a:latin typeface="HGS教科書体" pitchFamily="18" charset="-128"/>
                <a:ea typeface="HGS教科書体" pitchFamily="18" charset="-128"/>
              </a:rPr>
              <a:t>　　　　</a:t>
            </a:r>
            <a:r>
              <a:rPr lang="en-US" altLang="ja-JP" sz="5400"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sz="5400" b="1" dirty="0">
                <a:effectLst>
                  <a:outerShdw blurRad="38100" dist="38100" dir="2700000" algn="tl">
                    <a:srgbClr val="000000">
                      <a:alpha val="43137"/>
                    </a:srgbClr>
                  </a:outerShdw>
                </a:effectLst>
                <a:latin typeface="HGS教科書体" pitchFamily="18" charset="-128"/>
                <a:ea typeface="HGS教科書体" pitchFamily="18" charset="-128"/>
              </a:rPr>
              <a:t>まちがい</a:t>
            </a:r>
            <a:endParaRPr lang="en-US" altLang="ja-JP" sz="5400" b="1" dirty="0">
              <a:effectLst>
                <a:outerShdw blurRad="38100" dist="38100" dir="2700000" algn="tl">
                  <a:srgbClr val="000000">
                    <a:alpha val="43137"/>
                  </a:srgbClr>
                </a:outerShdw>
              </a:effectLst>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6</a:t>
            </a:fld>
            <a:endParaRPr kumimoji="1" lang="ja-JP" altLang="en-US" dirty="0"/>
          </a:p>
        </p:txBody>
      </p:sp>
      <p:pic>
        <p:nvPicPr>
          <p:cNvPr id="5" name="Picture 2" descr="C:\Users\Hiro\Desktop\禁煙イラスト\空気清浄機.png"/>
          <p:cNvPicPr>
            <a:picLocks noChangeAspect="1" noChangeArrowheads="1"/>
          </p:cNvPicPr>
          <p:nvPr/>
        </p:nvPicPr>
        <p:blipFill>
          <a:blip r:embed="rId3" cstate="screen"/>
          <a:srcRect/>
          <a:stretch>
            <a:fillRect/>
          </a:stretch>
        </p:blipFill>
        <p:spPr bwMode="auto">
          <a:xfrm>
            <a:off x="485800" y="3573016"/>
            <a:ext cx="2286000" cy="28829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charRg st="4294967295" end="4294967295"/>
                                            </p:txEl>
                                          </p:spTgt>
                                        </p:tgtEl>
                                        <p:attrNameLst>
                                          <p:attrName>style.visibility</p:attrName>
                                        </p:attrNameLst>
                                      </p:cBhvr>
                                      <p:to>
                                        <p:strVal val="visible"/>
                                      </p:to>
                                    </p:set>
                                    <p:animEffect transition="in" filter="wipe(left)">
                                      <p:cBhvr>
                                        <p:cTn id="7" dur="1000"/>
                                        <p:tgtEl>
                                          <p:spTgt spid="7">
                                            <p:txEl>
                                              <p:charRg st="4294967295" end="4294967295"/>
                                            </p:txEl>
                                          </p:spTgt>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2000"/>
                            </p:stCondLst>
                            <p:childTnLst>
                              <p:par>
                                <p:cTn id="13" presetID="12" presetClass="entr" presetSubtype="4" fill="hold" grpId="0" nodeType="afterEffect">
                                  <p:stCondLst>
                                    <p:cond delay="0"/>
                                  </p:stCondLst>
                                  <p:iterate type="lt">
                                    <p:tmPct val="8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tgtEl>
                                          <p:spTgt spid="3">
                                            <p:txEl>
                                              <p:pRg st="0" end="0"/>
                                            </p:txEl>
                                          </p:spTgt>
                                        </p:tgtEl>
                                      </p:cBhvr>
                                    </p:animEffect>
                                  </p:childTnLst>
                                </p:cTn>
                              </p:par>
                            </p:childTnLst>
                          </p:cTn>
                        </p:par>
                        <p:par>
                          <p:cTn id="16" fill="hold">
                            <p:stCondLst>
                              <p:cond delay="3340"/>
                            </p:stCondLst>
                            <p:childTnLst>
                              <p:par>
                                <p:cTn id="17" presetID="12" presetClass="entr" presetSubtype="4" fill="hold" grpId="0" nodeType="afterEffect">
                                  <p:stCondLst>
                                    <p:cond delay="0"/>
                                  </p:stCondLst>
                                  <p:iterate type="lt">
                                    <p:tmPct val="8000"/>
                                  </p:iterate>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500"/>
                                        <p:tgtEl>
                                          <p:spTgt spid="3">
                                            <p:txEl>
                                              <p:pRg st="2" end="2"/>
                                            </p:txEl>
                                          </p:spTgt>
                                        </p:tgtEl>
                                      </p:cBhvr>
                                    </p:animEffect>
                                  </p:childTnLst>
                                </p:cTn>
                              </p:par>
                            </p:childTnLst>
                          </p:cTn>
                        </p:par>
                        <p:par>
                          <p:cTn id="20" fill="hold">
                            <p:stCondLst>
                              <p:cond delay="4000"/>
                            </p:stCondLst>
                            <p:childTnLst>
                              <p:par>
                                <p:cTn id="21" presetID="12" presetClass="entr" presetSubtype="4" fill="hold" grpId="0" nodeType="afterEffect">
                                  <p:stCondLst>
                                    <p:cond delay="0"/>
                                  </p:stCondLst>
                                  <p:iterate type="lt">
                                    <p:tmPct val="800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S教科書体" pitchFamily="18" charset="-128"/>
                <a:ea typeface="HGS教科書体" pitchFamily="18" charset="-128"/>
              </a:rPr>
              <a:t>正解は</a:t>
            </a:r>
            <a:endParaRPr kumimoji="1" lang="ja-JP" altLang="en-US" dirty="0">
              <a:latin typeface="HGS教科書体" pitchFamily="18" charset="-128"/>
              <a:ea typeface="HGS教科書体" pitchFamily="18" charset="-128"/>
            </a:endParaRPr>
          </a:p>
        </p:txBody>
      </p:sp>
      <p:sp>
        <p:nvSpPr>
          <p:cNvPr id="3" name="コンテンツ プレースホルダ 2"/>
          <p:cNvSpPr>
            <a:spLocks noGrp="1"/>
          </p:cNvSpPr>
          <p:nvPr>
            <p:ph idx="1"/>
          </p:nvPr>
        </p:nvSpPr>
        <p:spPr/>
        <p:txBody>
          <a:bodyPr>
            <a:noAutofit/>
          </a:bodyPr>
          <a:lstStyle/>
          <a:p>
            <a:pPr algn="ctr"/>
            <a:r>
              <a:rPr lang="en-US" altLang="ja-JP" sz="2600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rPr>
              <a:t>×</a:t>
            </a:r>
            <a:endParaRPr kumimoji="1" lang="ja-JP" altLang="en-US" sz="26000" dirty="0">
              <a:latin typeface="HGS教科書体" pitchFamily="18" charset="-128"/>
              <a:ea typeface="HGS教科書体" pitchFamily="18" charset="-128"/>
            </a:endParaRP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7</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700" b="0" dirty="0">
                <a:latin typeface="HGS教科書体" pitchFamily="18" charset="-128"/>
                <a:ea typeface="HGS教科書体" pitchFamily="18" charset="-128"/>
              </a:rPr>
              <a:t>空気清浄機なのに</a:t>
            </a:r>
            <a:endParaRPr lang="ja-JP" altLang="en-US" sz="7200" b="0" dirty="0">
              <a:ln w="18415" cmpd="sng">
                <a:solidFill>
                  <a:srgbClr val="FFFFFF"/>
                </a:solidFill>
                <a:prstDash val="solid"/>
              </a:ln>
              <a:solidFill>
                <a:srgbClr val="FFFFFF"/>
              </a:solidFill>
              <a:effectLst>
                <a:glow rad="101600">
                  <a:schemeClr val="tx1">
                    <a:alpha val="40000"/>
                  </a:schemeClr>
                </a:glow>
                <a:outerShdw blurRad="63500" dist="25400" dir="3600000" algn="tl" rotWithShape="0">
                  <a:srgbClr val="000000">
                    <a:alpha val="70000"/>
                  </a:srgbClr>
                </a:outerShdw>
              </a:effectLst>
              <a:latin typeface="HGS教科書体" pitchFamily="18" charset="-128"/>
              <a:ea typeface="HGS教科書体" pitchFamily="18" charset="-128"/>
            </a:endParaRPr>
          </a:p>
        </p:txBody>
      </p:sp>
      <p:sp>
        <p:nvSpPr>
          <p:cNvPr id="8" name="コンテンツ プレースホルダ 7"/>
          <p:cNvSpPr>
            <a:spLocks noGrp="1"/>
          </p:cNvSpPr>
          <p:nvPr>
            <p:ph idx="1"/>
          </p:nvPr>
        </p:nvSpPr>
        <p:spPr>
          <a:xfrm>
            <a:off x="457200" y="1639341"/>
            <a:ext cx="7859216" cy="4525963"/>
          </a:xfrm>
        </p:spPr>
        <p:txBody>
          <a:bodyPr>
            <a:noAutofit/>
          </a:bodyPr>
          <a:lstStyle/>
          <a:p>
            <a:pPr algn="just">
              <a:spcBef>
                <a:spcPts val="1200"/>
              </a:spcBef>
            </a:pPr>
            <a:r>
              <a:rPr lang="ja-JP" altLang="en-US" sz="3600" dirty="0">
                <a:latin typeface="HGS教科書体" pitchFamily="18" charset="-128"/>
                <a:ea typeface="HGS教科書体" pitchFamily="18" charset="-128"/>
              </a:rPr>
              <a:t>「タバコの煙に含まれるほとんどの有害物質は、空気清浄機の排気口から周囲に強制的に拡散することになるため、かえってタバコの被害を大きくする恐れがある。」</a:t>
            </a:r>
            <a:endParaRPr lang="en-US" altLang="ja-JP" sz="3600" dirty="0">
              <a:latin typeface="HGS教科書体" pitchFamily="18" charset="-128"/>
              <a:ea typeface="HGS教科書体" pitchFamily="18" charset="-128"/>
            </a:endParaRPr>
          </a:p>
          <a:p>
            <a:pPr algn="just">
              <a:spcBef>
                <a:spcPts val="0"/>
              </a:spcBef>
            </a:pPr>
            <a:r>
              <a:rPr lang="ja-JP" altLang="en-US" sz="3600" dirty="0">
                <a:latin typeface="HGS教科書体" pitchFamily="18" charset="-128"/>
                <a:ea typeface="HGS教科書体" pitchFamily="18" charset="-128"/>
              </a:rPr>
              <a:t>　　　　↓</a:t>
            </a:r>
            <a:endParaRPr lang="en-US" altLang="ja-JP" sz="3600" dirty="0">
              <a:latin typeface="HGS教科書体" pitchFamily="18" charset="-128"/>
              <a:ea typeface="HGS教科書体" pitchFamily="18" charset="-128"/>
            </a:endParaRPr>
          </a:p>
          <a:p>
            <a:pPr algn="just">
              <a:spcBef>
                <a:spcPts val="0"/>
              </a:spcBef>
            </a:pPr>
            <a:r>
              <a:rPr lang="ja-JP" altLang="en-US" sz="4000" b="1" dirty="0">
                <a:effectLst>
                  <a:outerShdw blurRad="38100" dist="38100" dir="2700000" algn="tl">
                    <a:srgbClr val="000000">
                      <a:alpha val="43137"/>
                    </a:srgbClr>
                  </a:outerShdw>
                </a:effectLst>
                <a:latin typeface="HGS教科書体" pitchFamily="18" charset="-128"/>
                <a:ea typeface="HGS教科書体" pitchFamily="18" charset="-128"/>
              </a:rPr>
              <a:t>空気清浄機を使ってもタバコの害は減らない！</a:t>
            </a:r>
          </a:p>
        </p:txBody>
      </p:sp>
      <p:sp>
        <p:nvSpPr>
          <p:cNvPr id="4" name="スライド番号プレースホルダ 3"/>
          <p:cNvSpPr>
            <a:spLocks noGrp="1"/>
          </p:cNvSpPr>
          <p:nvPr>
            <p:ph type="sldNum" sz="quarter" idx="12"/>
          </p:nvPr>
        </p:nvSpPr>
        <p:spPr/>
        <p:txBody>
          <a:bodyPr/>
          <a:lstStyle/>
          <a:p>
            <a:fld id="{E5A78857-6C26-4D52-9A34-E6FC4A3C423B}" type="slidenum">
              <a:rPr kumimoji="1" lang="ja-JP" altLang="en-US" smtClean="0"/>
              <a:pPr/>
              <a:t>8</a:t>
            </a:fld>
            <a:endParaRPr kumimoji="1" lang="ja-JP" altLang="en-US" dirty="0"/>
          </a:p>
        </p:txBody>
      </p:sp>
      <p:sp>
        <p:nvSpPr>
          <p:cNvPr id="5" name="テキスト ボックス 4"/>
          <p:cNvSpPr txBox="1"/>
          <p:nvPr/>
        </p:nvSpPr>
        <p:spPr>
          <a:xfrm>
            <a:off x="35496" y="6413266"/>
            <a:ext cx="7356501" cy="369332"/>
          </a:xfrm>
          <a:prstGeom prst="rect">
            <a:avLst/>
          </a:prstGeom>
          <a:noFill/>
        </p:spPr>
        <p:txBody>
          <a:bodyPr wrap="none" rtlCol="0">
            <a:spAutoFit/>
          </a:bodyPr>
          <a:lstStyle/>
          <a:p>
            <a:r>
              <a:rPr lang="ja-JP" altLang="en-US" dirty="0">
                <a:latin typeface="HGS教科書体" pitchFamily="18" charset="-128"/>
                <a:ea typeface="HGS教科書体" pitchFamily="18" charset="-128"/>
                <a:cs typeface="Tahoma" pitchFamily="34" charset="0"/>
              </a:rPr>
              <a:t>分煙効果判定基準策定検討会報告書</a:t>
            </a:r>
            <a:r>
              <a:rPr lang="en-US" altLang="ja-JP" dirty="0">
                <a:latin typeface="HGS教科書体" pitchFamily="18" charset="-128"/>
                <a:ea typeface="HGS教科書体" pitchFamily="18" charset="-128"/>
                <a:cs typeface="Tahoma" pitchFamily="34" charset="0"/>
              </a:rPr>
              <a:t>(</a:t>
            </a:r>
            <a:r>
              <a:rPr lang="ja-JP" altLang="en-US" dirty="0">
                <a:latin typeface="HGS教科書体" pitchFamily="18" charset="-128"/>
                <a:ea typeface="HGS教科書体" pitchFamily="18" charset="-128"/>
                <a:cs typeface="Tahoma" pitchFamily="34" charset="0"/>
              </a:rPr>
              <a:t>平成</a:t>
            </a:r>
            <a:r>
              <a:rPr lang="en-US" altLang="ja-JP" dirty="0">
                <a:latin typeface="HGS教科書体" pitchFamily="18" charset="-128"/>
                <a:ea typeface="HGS教科書体" pitchFamily="18" charset="-128"/>
                <a:cs typeface="Tahoma" pitchFamily="34" charset="0"/>
              </a:rPr>
              <a:t>14</a:t>
            </a:r>
            <a:r>
              <a:rPr lang="ja-JP" altLang="en-US" dirty="0">
                <a:latin typeface="HGS教科書体" pitchFamily="18" charset="-128"/>
                <a:ea typeface="HGS教科書体" pitchFamily="18" charset="-128"/>
                <a:cs typeface="Tahoma" pitchFamily="34" charset="0"/>
              </a:rPr>
              <a:t>年</a:t>
            </a:r>
            <a:r>
              <a:rPr lang="en-US" altLang="ja-JP" dirty="0">
                <a:latin typeface="HGS教科書体" pitchFamily="18" charset="-128"/>
                <a:ea typeface="HGS教科書体" pitchFamily="18" charset="-128"/>
                <a:cs typeface="Tahoma" pitchFamily="34" charset="0"/>
              </a:rPr>
              <a:t>6</a:t>
            </a:r>
            <a:r>
              <a:rPr lang="ja-JP" altLang="en-US" dirty="0">
                <a:latin typeface="HGS教科書体" pitchFamily="18" charset="-128"/>
                <a:ea typeface="HGS教科書体" pitchFamily="18" charset="-128"/>
                <a:cs typeface="Tahoma" pitchFamily="34" charset="0"/>
              </a:rPr>
              <a:t>月</a:t>
            </a:r>
            <a:r>
              <a:rPr lang="en-US" altLang="ja-JP" dirty="0">
                <a:latin typeface="HGS教科書体" pitchFamily="18" charset="-128"/>
                <a:ea typeface="HGS教科書体" pitchFamily="18" charset="-128"/>
                <a:cs typeface="Tahoma" pitchFamily="34" charset="0"/>
              </a:rPr>
              <a:t>12</a:t>
            </a:r>
            <a:r>
              <a:rPr lang="ja-JP" altLang="en-US" dirty="0">
                <a:latin typeface="HGS教科書体" pitchFamily="18" charset="-128"/>
                <a:ea typeface="HGS教科書体" pitchFamily="18" charset="-128"/>
                <a:cs typeface="Tahoma" pitchFamily="34" charset="0"/>
              </a:rPr>
              <a:t>日付</a:t>
            </a:r>
            <a:r>
              <a:rPr lang="en-US" altLang="ja-JP" dirty="0">
                <a:latin typeface="HGS教科書体" pitchFamily="18" charset="-128"/>
                <a:ea typeface="HGS教科書体" pitchFamily="18" charset="-128"/>
                <a:cs typeface="Tahoma" pitchFamily="34" charset="0"/>
              </a:rPr>
              <a:t>)</a:t>
            </a:r>
            <a:r>
              <a:rPr lang="ja-JP" altLang="en-US" dirty="0">
                <a:latin typeface="HGS教科書体" pitchFamily="18" charset="-128"/>
                <a:ea typeface="HGS教科書体" pitchFamily="18" charset="-128"/>
                <a:cs typeface="Tahoma" pitchFamily="34" charset="0"/>
              </a:rPr>
              <a:t>厚生労働省</a:t>
            </a:r>
            <a:endParaRPr kumimoji="1" lang="ja-JP" altLang="en-US" dirty="0">
              <a:latin typeface="HGS教科書体" pitchFamily="18" charset="-128"/>
              <a:ea typeface="HGS教科書体" pitchFamily="18" charset="-128"/>
              <a:cs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slide(fromBottom)">
                                      <p:cBhvr>
                                        <p:cTn id="11" dur="500"/>
                                        <p:tgtEl>
                                          <p:spTgt spid="8">
                                            <p:txEl>
                                              <p:pRg st="0" end="0"/>
                                            </p:txEl>
                                          </p:spTgt>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up)">
                                      <p:cBhvr>
                                        <p:cTn id="15" dur="500"/>
                                        <p:tgtEl>
                                          <p:spTgt spid="8">
                                            <p:txEl>
                                              <p:pRg st="1" end="1"/>
                                            </p:tx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iterate type="lt">
                                    <p:tmPct val="8000"/>
                                  </p:iterate>
                                  <p:childTnLst>
                                    <p:set>
                                      <p:cBhvr>
                                        <p:cTn id="18" dur="1" fill="hold">
                                          <p:stCondLst>
                                            <p:cond delay="0"/>
                                          </p:stCondLst>
                                        </p:cTn>
                                        <p:tgtEl>
                                          <p:spTgt spid="8">
                                            <p:txEl>
                                              <p:pRg st="2" end="2"/>
                                            </p:txEl>
                                          </p:spTgt>
                                        </p:tgtEl>
                                        <p:attrNameLst>
                                          <p:attrName>style.visibility</p:attrName>
                                        </p:attrNameLst>
                                      </p:cBhvr>
                                      <p:to>
                                        <p:strVal val="visible"/>
                                      </p:to>
                                    </p:set>
                                    <p:animEffect transition="in" filter="slide(fromBottom)">
                                      <p:cBhvr>
                                        <p:cTn id="19" dur="500"/>
                                        <p:tgtEl>
                                          <p:spTgt spid="8">
                                            <p:txEl>
                                              <p:pRg st="2" end="2"/>
                                            </p:txEl>
                                          </p:spTgt>
                                        </p:tgtEl>
                                      </p:cBhvr>
                                    </p:animEffect>
                                  </p:childTnLst>
                                </p:cTn>
                              </p:par>
                            </p:childTnLst>
                          </p:cTn>
                        </p:par>
                        <p:par>
                          <p:cTn id="20" fill="hold">
                            <p:stCondLst>
                              <p:cond delay="43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8"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spcBef>
                <a:spcPct val="20000"/>
              </a:spcBef>
              <a:defRPr/>
            </a:pPr>
            <a:r>
              <a:rPr lang="ja-JP" altLang="en-US" dirty="0">
                <a:latin typeface="HGS教科書体" pitchFamily="18" charset="-128"/>
                <a:ea typeface="HGS教科書体" pitchFamily="18" charset="-128"/>
              </a:rPr>
              <a:t>第</a:t>
            </a:r>
            <a:r>
              <a:rPr lang="en-US" altLang="ja-JP" dirty="0">
                <a:latin typeface="HGS教科書体" pitchFamily="18" charset="-128"/>
                <a:ea typeface="HGS教科書体" pitchFamily="18" charset="-128"/>
              </a:rPr>
              <a:t>3</a:t>
            </a:r>
            <a:r>
              <a:rPr lang="ja-JP" altLang="en-US" dirty="0">
                <a:latin typeface="HGS教科書体" pitchFamily="18" charset="-128"/>
                <a:ea typeface="HGS教科書体" pitchFamily="18" charset="-128"/>
              </a:rPr>
              <a:t>問</a:t>
            </a:r>
          </a:p>
        </p:txBody>
      </p:sp>
      <p:sp>
        <p:nvSpPr>
          <p:cNvPr id="4" name="コンテンツ プレースホルダ 3"/>
          <p:cNvSpPr>
            <a:spLocks noGrp="1"/>
          </p:cNvSpPr>
          <p:nvPr>
            <p:ph idx="1"/>
          </p:nvPr>
        </p:nvSpPr>
        <p:spPr/>
        <p:txBody>
          <a:bodyPr>
            <a:normAutofit lnSpcReduction="10000"/>
          </a:bodyPr>
          <a:lstStyle/>
          <a:p>
            <a:pPr marL="0" indent="0">
              <a:buNone/>
            </a:pPr>
            <a:r>
              <a:rPr lang="ja-JP" altLang="en-US" sz="5400" b="1" dirty="0">
                <a:effectLst>
                  <a:outerShdw blurRad="38100" dist="38100" dir="2700000" algn="tl">
                    <a:srgbClr val="000000">
                      <a:alpha val="43137"/>
                    </a:srgbClr>
                  </a:outerShdw>
                </a:effectLst>
                <a:latin typeface="HGS教科書体" pitchFamily="18" charset="-128"/>
                <a:ea typeface="HGS教科書体" pitchFamily="18" charset="-128"/>
              </a:rPr>
              <a:t>こどもの時からタバコを吸うと肺がんになる割合が増える	</a:t>
            </a:r>
            <a:endParaRPr lang="en-US" altLang="ja-JP" sz="5400" b="1" dirty="0">
              <a:effectLst>
                <a:outerShdw blurRad="38100" dist="38100" dir="2700000" algn="tl">
                  <a:srgbClr val="000000">
                    <a:alpha val="43137"/>
                  </a:srgbClr>
                </a:outerShdw>
              </a:effectLst>
              <a:latin typeface="HGS教科書体" pitchFamily="18" charset="-128"/>
              <a:ea typeface="HGS教科書体" pitchFamily="18" charset="-128"/>
            </a:endParaRPr>
          </a:p>
          <a:p>
            <a:pPr algn="ctr">
              <a:buNone/>
            </a:pPr>
            <a:r>
              <a:rPr lang="ja-JP" altLang="en-US" sz="5400" b="1" dirty="0">
                <a:effectLst>
                  <a:outerShdw blurRad="38100" dist="38100" dir="2700000" algn="tl">
                    <a:srgbClr val="000000">
                      <a:alpha val="43137"/>
                    </a:srgbClr>
                  </a:outerShdw>
                </a:effectLst>
                <a:latin typeface="HGS教科書体" pitchFamily="18" charset="-128"/>
                <a:ea typeface="HGS教科書体" pitchFamily="18" charset="-128"/>
              </a:rPr>
              <a:t>○ ただしい</a:t>
            </a:r>
            <a:endParaRPr lang="en-US" altLang="ja-JP" sz="5400" b="1" dirty="0">
              <a:effectLst>
                <a:outerShdw blurRad="38100" dist="38100" dir="2700000" algn="tl">
                  <a:srgbClr val="000000">
                    <a:alpha val="43137"/>
                  </a:srgbClr>
                </a:outerShdw>
              </a:effectLst>
              <a:latin typeface="HGS教科書体" pitchFamily="18" charset="-128"/>
              <a:ea typeface="HGS教科書体" pitchFamily="18" charset="-128"/>
            </a:endParaRPr>
          </a:p>
          <a:p>
            <a:pPr algn="ctr">
              <a:buNone/>
            </a:pPr>
            <a:r>
              <a:rPr lang="en-US" altLang="ja-JP" sz="5400" b="1" dirty="0">
                <a:effectLst>
                  <a:outerShdw blurRad="38100" dist="38100" dir="2700000" algn="tl">
                    <a:srgbClr val="000000">
                      <a:alpha val="43137"/>
                    </a:srgbClr>
                  </a:outerShdw>
                </a:effectLst>
                <a:latin typeface="HGS教科書体" pitchFamily="18" charset="-128"/>
                <a:ea typeface="HGS教科書体" pitchFamily="18" charset="-128"/>
              </a:rPr>
              <a:t>× </a:t>
            </a:r>
            <a:r>
              <a:rPr lang="ja-JP" altLang="en-US" sz="5400" b="1" dirty="0">
                <a:effectLst>
                  <a:outerShdw blurRad="38100" dist="38100" dir="2700000" algn="tl">
                    <a:srgbClr val="000000">
                      <a:alpha val="43137"/>
                    </a:srgbClr>
                  </a:outerShdw>
                </a:effectLst>
                <a:latin typeface="HGS教科書体" pitchFamily="18" charset="-128"/>
                <a:ea typeface="HGS教科書体" pitchFamily="18" charset="-128"/>
              </a:rPr>
              <a:t>まちがい</a:t>
            </a:r>
            <a:endParaRPr lang="en-US" altLang="ja-JP" sz="5400" b="1" dirty="0">
              <a:effectLst>
                <a:outerShdw blurRad="38100" dist="38100" dir="2700000" algn="tl">
                  <a:srgbClr val="000000">
                    <a:alpha val="43137"/>
                  </a:srgbClr>
                </a:outerShdw>
              </a:effectLst>
              <a:latin typeface="HGS教科書体" pitchFamily="18" charset="-128"/>
              <a:ea typeface="HGS教科書体" pitchFamily="18" charset="-128"/>
            </a:endParaRPr>
          </a:p>
          <a:p>
            <a:pPr marL="0" indent="0" algn="just">
              <a:buNone/>
            </a:pPr>
            <a:endParaRPr lang="ja-JP" altLang="en-US" sz="5400" dirty="0">
              <a:effectLst>
                <a:outerShdw blurRad="38100" dist="38100" dir="2700000" algn="tl">
                  <a:srgbClr val="000000">
                    <a:alpha val="43137"/>
                  </a:srgbClr>
                </a:outerShdw>
              </a:effectLst>
              <a:latin typeface="HGS教科書体" pitchFamily="18" charset="-128"/>
              <a:ea typeface="HGS教科書体" pitchFamily="18" charset="-128"/>
            </a:endParaRPr>
          </a:p>
          <a:p>
            <a:endParaRPr kumimoji="1" lang="ja-JP" altLang="en-US" dirty="0">
              <a:latin typeface="HGS教科書体" pitchFamily="18" charset="-128"/>
              <a:ea typeface="HGS教科書体" pitchFamily="18" charset="-128"/>
            </a:endParaRPr>
          </a:p>
        </p:txBody>
      </p:sp>
      <p:sp>
        <p:nvSpPr>
          <p:cNvPr id="5" name="スライド番号プレースホルダ 4"/>
          <p:cNvSpPr>
            <a:spLocks noGrp="1"/>
          </p:cNvSpPr>
          <p:nvPr>
            <p:ph type="sldNum" sz="quarter" idx="12"/>
          </p:nvPr>
        </p:nvSpPr>
        <p:spPr/>
        <p:txBody>
          <a:bodyPr/>
          <a:lstStyle/>
          <a:p>
            <a:fld id="{E5A78857-6C26-4D52-9A34-E6FC4A3C423B}" type="slidenum">
              <a:rPr kumimoji="1" lang="ja-JP" altLang="en-US" smtClean="0"/>
              <a:pPr/>
              <a:t>9</a:t>
            </a:fld>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8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lide(fromBottom)">
                                      <p:cBhvr>
                                        <p:cTn id="11" dur="1000"/>
                                        <p:tgtEl>
                                          <p:spTgt spid="4">
                                            <p:txEl>
                                              <p:pRg st="0" end="0"/>
                                            </p:txEl>
                                          </p:spTgt>
                                        </p:tgtEl>
                                      </p:cBhvr>
                                    </p:animEffect>
                                  </p:childTnLst>
                                </p:cTn>
                              </p:par>
                            </p:childTnLst>
                          </p:cTn>
                        </p:par>
                        <p:par>
                          <p:cTn id="12" fill="hold">
                            <p:stCondLst>
                              <p:cond delay="4000"/>
                            </p:stCondLst>
                            <p:childTnLst>
                              <p:par>
                                <p:cTn id="13" presetID="12" presetClass="entr" presetSubtype="4"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slide(fromBottom)">
                                      <p:cBhvr>
                                        <p:cTn id="15" dur="1000"/>
                                        <p:tgtEl>
                                          <p:spTgt spid="4">
                                            <p:txEl>
                                              <p:pRg st="1" end="1"/>
                                            </p:txEl>
                                          </p:spTgt>
                                        </p:tgtEl>
                                      </p:cBhvr>
                                    </p:animEffect>
                                  </p:childTnLst>
                                </p:cTn>
                              </p:par>
                            </p:childTnLst>
                          </p:cTn>
                        </p:par>
                        <p:par>
                          <p:cTn id="16" fill="hold">
                            <p:stCondLst>
                              <p:cond delay="5000"/>
                            </p:stCondLst>
                            <p:childTnLst>
                              <p:par>
                                <p:cTn id="17" presetID="12" presetClass="entr" presetSubtype="4"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slide(fromBottom)">
                                      <p:cBhvr>
                                        <p:cTn id="1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uiExpand="1" build="p"/>
    </p:bld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TotalTime>
  <Words>1667</Words>
  <Application>Microsoft Office PowerPoint</Application>
  <PresentationFormat>画面に合わせる (4:3)</PresentationFormat>
  <Paragraphs>225</Paragraphs>
  <Slides>38</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38</vt:i4>
      </vt:variant>
    </vt:vector>
  </HeadingPairs>
  <TitlesOfParts>
    <vt:vector size="46" baseType="lpstr">
      <vt:lpstr>ＤＦＧロマン雪W9</vt:lpstr>
      <vt:lpstr>HGS教科書体</vt:lpstr>
      <vt:lpstr>HG教科書体</vt:lpstr>
      <vt:lpstr>Yu Gothic Medium</vt:lpstr>
      <vt:lpstr>Arial</vt:lpstr>
      <vt:lpstr>Calibri</vt:lpstr>
      <vt:lpstr>Wingdings</vt:lpstr>
      <vt:lpstr>デザインの設定</vt:lpstr>
      <vt:lpstr>タバコものしりクイズ</vt:lpstr>
      <vt:lpstr>次の文が正しい時は○を、まちがっている時は×をつけなさい。</vt:lpstr>
      <vt:lpstr>第1問</vt:lpstr>
      <vt:lpstr>正解は</vt:lpstr>
      <vt:lpstr>たばことスタミナ</vt:lpstr>
      <vt:lpstr>第2問</vt:lpstr>
      <vt:lpstr>正解は</vt:lpstr>
      <vt:lpstr>空気清浄機なのに</vt:lpstr>
      <vt:lpstr>第3問</vt:lpstr>
      <vt:lpstr>正解は</vt:lpstr>
      <vt:lpstr>肺がんになる危険性</vt:lpstr>
      <vt:lpstr>第4問</vt:lpstr>
      <vt:lpstr>正解は</vt:lpstr>
      <vt:lpstr>タバコの煙を吸うと </vt:lpstr>
      <vt:lpstr>第5問</vt:lpstr>
      <vt:lpstr>正解は</vt:lpstr>
      <vt:lpstr>他人のタバコの煙でも </vt:lpstr>
      <vt:lpstr>次の質問について正しい答えを選びなさい。</vt:lpstr>
      <vt:lpstr>第6問</vt:lpstr>
      <vt:lpstr>正解は</vt:lpstr>
      <vt:lpstr>タバコでがんになる</vt:lpstr>
      <vt:lpstr>第7問</vt:lpstr>
      <vt:lpstr>正解は</vt:lpstr>
      <vt:lpstr>タバコを吸うのは病気</vt:lpstr>
      <vt:lpstr>第8問</vt:lpstr>
      <vt:lpstr>正解は</vt:lpstr>
      <vt:lpstr>直接吸ってしまうと 副流煙の方が有毒 </vt:lpstr>
      <vt:lpstr>第9問</vt:lpstr>
      <vt:lpstr>正解は</vt:lpstr>
      <vt:lpstr>タバコを吸うと寿命が縮む</vt:lpstr>
      <vt:lpstr>最後の問題だよ！</vt:lpstr>
      <vt:lpstr>第10問</vt:lpstr>
      <vt:lpstr>正解は</vt:lpstr>
      <vt:lpstr>なんと Switch 5台分 </vt:lpstr>
      <vt:lpstr>点数どうだった？</vt:lpstr>
      <vt:lpstr>みんなの協力、ありがとう！</vt:lpstr>
      <vt:lpstr>最後に</vt:lpstr>
      <vt:lpstr>“Effects of Cigarette Smoking on Endurance Performance” Maj Kenneth H. Cooper, MC; et al. JAMA. 1968;203(3):189-192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タバコものしりクイズ</dc:title>
  <cp:lastModifiedBy>千葉　新之助</cp:lastModifiedBy>
  <cp:revision>8</cp:revision>
  <dcterms:modified xsi:type="dcterms:W3CDTF">2022-12-14T00:53:01Z</dcterms:modified>
</cp:coreProperties>
</file>