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60" r:id="rId3"/>
    <p:sldId id="261" r:id="rId4"/>
    <p:sldId id="262" r:id="rId5"/>
    <p:sldId id="277" r:id="rId6"/>
    <p:sldId id="263" r:id="rId7"/>
    <p:sldId id="278" r:id="rId8"/>
    <p:sldId id="264" r:id="rId9"/>
    <p:sldId id="283" r:id="rId10"/>
    <p:sldId id="265" r:id="rId11"/>
    <p:sldId id="281" r:id="rId12"/>
    <p:sldId id="266" r:id="rId13"/>
    <p:sldId id="282" r:id="rId14"/>
    <p:sldId id="267" r:id="rId15"/>
    <p:sldId id="280" r:id="rId16"/>
    <p:sldId id="268" r:id="rId17"/>
    <p:sldId id="286" r:id="rId18"/>
    <p:sldId id="269" r:id="rId19"/>
    <p:sldId id="287" r:id="rId20"/>
    <p:sldId id="270" r:id="rId21"/>
    <p:sldId id="292" r:id="rId22"/>
    <p:sldId id="271" r:id="rId23"/>
    <p:sldId id="285" r:id="rId24"/>
    <p:sldId id="272" r:id="rId25"/>
    <p:sldId id="288" r:id="rId26"/>
    <p:sldId id="273" r:id="rId27"/>
    <p:sldId id="290" r:id="rId28"/>
    <p:sldId id="274" r:id="rId29"/>
    <p:sldId id="289" r:id="rId30"/>
    <p:sldId id="293" r:id="rId31"/>
    <p:sldId id="275" r:id="rId32"/>
    <p:sldId id="291" r:id="rId33"/>
    <p:sldId id="276" r:id="rId34"/>
  </p:sldIdLst>
  <p:sldSz cx="9144000" cy="6858000" type="screen4x3"/>
  <p:notesSz cx="7099300" cy="10234613"/>
  <p:defaultTextStyle>
    <a:defPPr>
      <a:defRPr lang="ru-RU"/>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4" autoAdjust="0"/>
    <p:restoredTop sz="92655" autoAdjust="0"/>
  </p:normalViewPr>
  <p:slideViewPr>
    <p:cSldViewPr>
      <p:cViewPr>
        <p:scale>
          <a:sx n="80" d="100"/>
          <a:sy n="80" d="100"/>
        </p:scale>
        <p:origin x="-16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21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947" tIns="49474" rIns="98947" bIns="49474" numCol="1" anchor="t" anchorCtr="0" compatLnSpc="1">
            <a:prstTxWarp prst="textNoShape">
              <a:avLst/>
            </a:prstTxWarp>
          </a:bodyPr>
          <a:lstStyle>
            <a:lvl1pPr>
              <a:defRPr kumimoji="0" sz="1300">
                <a:latin typeface="Arial" charset="0"/>
                <a:ea typeface="+mn-ea"/>
              </a:defRPr>
            </a:lvl1pPr>
          </a:lstStyle>
          <a:p>
            <a:pPr>
              <a:defRPr/>
            </a:pPr>
            <a:endParaRPr lang="ru-RU" altLang="ja-JP"/>
          </a:p>
        </p:txBody>
      </p:sp>
      <p:sp>
        <p:nvSpPr>
          <p:cNvPr id="696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8947" tIns="49474" rIns="98947" bIns="49474" numCol="1" anchor="t" anchorCtr="0" compatLnSpc="1">
            <a:prstTxWarp prst="textNoShape">
              <a:avLst/>
            </a:prstTxWarp>
          </a:bodyPr>
          <a:lstStyle>
            <a:lvl1pPr algn="r">
              <a:defRPr kumimoji="0" sz="1300">
                <a:latin typeface="Arial" charset="0"/>
                <a:ea typeface="+mn-ea"/>
              </a:defRPr>
            </a:lvl1pPr>
          </a:lstStyle>
          <a:p>
            <a:pPr>
              <a:defRPr/>
            </a:pPr>
            <a:endParaRPr lang="ru-RU" altLang="ja-JP"/>
          </a:p>
        </p:txBody>
      </p:sp>
      <p:sp>
        <p:nvSpPr>
          <p:cNvPr id="409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8947" tIns="49474" rIns="98947" bIns="49474" numCol="1" anchor="t" anchorCtr="0" compatLnSpc="1">
            <a:prstTxWarp prst="textNoShape">
              <a:avLst/>
            </a:prstTxWarp>
          </a:bodyPr>
          <a:lstStyle/>
          <a:p>
            <a:pPr lvl="0"/>
            <a:r>
              <a:rPr lang="ru-RU" altLang="ja-JP" noProof="0" smtClean="0"/>
              <a:t>Click to edit Master text styles</a:t>
            </a:r>
          </a:p>
          <a:p>
            <a:pPr lvl="1"/>
            <a:r>
              <a:rPr lang="ru-RU" altLang="ja-JP" noProof="0" smtClean="0"/>
              <a:t>Second level</a:t>
            </a:r>
          </a:p>
          <a:p>
            <a:pPr lvl="2"/>
            <a:r>
              <a:rPr lang="ru-RU" altLang="ja-JP" noProof="0" smtClean="0"/>
              <a:t>Third level</a:t>
            </a:r>
          </a:p>
          <a:p>
            <a:pPr lvl="3"/>
            <a:r>
              <a:rPr lang="ru-RU" altLang="ja-JP" noProof="0" smtClean="0"/>
              <a:t>Fourth level</a:t>
            </a:r>
          </a:p>
          <a:p>
            <a:pPr lvl="4"/>
            <a:r>
              <a:rPr lang="ru-RU" altLang="ja-JP" noProof="0" smtClean="0"/>
              <a:t>Fifth level</a:t>
            </a:r>
          </a:p>
        </p:txBody>
      </p:sp>
      <p:sp>
        <p:nvSpPr>
          <p:cNvPr id="696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8947" tIns="49474" rIns="98947" bIns="49474" numCol="1" anchor="b" anchorCtr="0" compatLnSpc="1">
            <a:prstTxWarp prst="textNoShape">
              <a:avLst/>
            </a:prstTxWarp>
          </a:bodyPr>
          <a:lstStyle>
            <a:lvl1pPr>
              <a:defRPr kumimoji="0" sz="1300">
                <a:latin typeface="Arial" charset="0"/>
                <a:ea typeface="+mn-ea"/>
              </a:defRPr>
            </a:lvl1pPr>
          </a:lstStyle>
          <a:p>
            <a:pPr>
              <a:defRPr/>
            </a:pPr>
            <a:endParaRPr lang="ru-RU" altLang="ja-JP"/>
          </a:p>
        </p:txBody>
      </p:sp>
      <p:sp>
        <p:nvSpPr>
          <p:cNvPr id="696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8947" tIns="49474" rIns="98947" bIns="49474" numCol="1" anchor="b" anchorCtr="0" compatLnSpc="1">
            <a:prstTxWarp prst="textNoShape">
              <a:avLst/>
            </a:prstTxWarp>
          </a:bodyPr>
          <a:lstStyle>
            <a:lvl1pPr algn="r">
              <a:defRPr kumimoji="0" sz="1300">
                <a:latin typeface="Arial" charset="0"/>
                <a:ea typeface="+mn-ea"/>
              </a:defRPr>
            </a:lvl1pPr>
          </a:lstStyle>
          <a:p>
            <a:pPr>
              <a:defRPr/>
            </a:pPr>
            <a:fld id="{E4D09E7C-F0A0-49CF-9C09-03638D2BF5DC}" type="slidenum">
              <a:rPr lang="ru-RU" altLang="ja-JP"/>
              <a:pPr>
                <a:defRPr/>
              </a:pPr>
              <a:t>‹#›</a:t>
            </a:fld>
            <a:endParaRPr lang="ru-RU" altLang="ja-JP" dirty="0"/>
          </a:p>
        </p:txBody>
      </p:sp>
    </p:spTree>
    <p:extLst>
      <p:ext uri="{BB962C8B-B14F-4D97-AF65-F5344CB8AC3E}">
        <p14:creationId xmlns:p14="http://schemas.microsoft.com/office/powerpoint/2010/main" val="16328715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dirty="0" smtClean="0">
              <a:latin typeface="Arial" pitchFamily="34" charset="0"/>
            </a:endParaRPr>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1C3ED2-2319-4103-B48B-E042CA8C3FDB}" type="slidenum">
              <a:rPr lang="ru-RU" altLang="ja-JP" smtClean="0"/>
              <a:pPr eaLnBrk="1" hangingPunct="1"/>
              <a:t>1</a:t>
            </a:fld>
            <a:endParaRPr lang="ru-RU"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512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6D7006-E34C-4518-B692-B4C7FAB877A7}" type="slidenum">
              <a:rPr lang="ru-RU" altLang="ja-JP" smtClean="0"/>
              <a:pPr eaLnBrk="1" hangingPunct="1"/>
              <a:t>10</a:t>
            </a:fld>
            <a:endParaRPr lang="ru-RU"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32B12B-E548-49AA-A335-22595C6E7EB3}" type="slidenum">
              <a:rPr lang="en-US" altLang="ja-JP" smtClean="0"/>
              <a:pPr eaLnBrk="1" hangingPunct="1"/>
              <a:t>11</a:t>
            </a:fld>
            <a:endParaRPr lang="en-US" altLang="ja-JP" smtClean="0"/>
          </a:p>
        </p:txBody>
      </p:sp>
      <p:sp>
        <p:nvSpPr>
          <p:cNvPr id="52227" name="Rectangle 2"/>
          <p:cNvSpPr>
            <a:spLocks noGrp="1" noRot="1" noChangeAspect="1" noChangeArrowheads="1" noTextEdit="1"/>
          </p:cNvSpPr>
          <p:nvPr>
            <p:ph type="sldImg"/>
          </p:nvPr>
        </p:nvSpPr>
        <p:spPr>
          <a:xfrm>
            <a:off x="992188" y="768350"/>
            <a:ext cx="5118100" cy="3838575"/>
          </a:xfrm>
          <a:ln/>
        </p:spPr>
      </p:sp>
      <p:sp>
        <p:nvSpPr>
          <p:cNvPr id="52228" name="Rectangle 3"/>
          <p:cNvSpPr>
            <a:spLocks noGrp="1" noChangeArrowheads="1"/>
          </p:cNvSpPr>
          <p:nvPr>
            <p:ph type="body" idx="1"/>
          </p:nvPr>
        </p:nvSpPr>
        <p:spPr>
          <a:xfrm>
            <a:off x="711200" y="4862513"/>
            <a:ext cx="5678488"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itchFamily="34" charset="0"/>
              </a:rPr>
              <a:t>お母さんが妊娠中に吸ったタバコの本数と生まれてきた男の子の暴力犯罪率がきれいに相関している。つまり、妊娠中に吸うタバコの本数で生まれてくる子がキレやすい子かどうかが決まってしまうのである。</a:t>
            </a:r>
            <a:endParaRPr lang="ja-JP" altLang="ja-JP"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ln/>
        </p:spPr>
      </p:sp>
      <p:sp>
        <p:nvSpPr>
          <p:cNvPr id="532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532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CD1FCB-B1F5-4A9B-8EBE-938AAF5CED87}" type="slidenum">
              <a:rPr lang="ru-RU" altLang="ja-JP" smtClean="0"/>
              <a:pPr eaLnBrk="1" hangingPunct="1"/>
              <a:t>12</a:t>
            </a:fld>
            <a:endParaRPr lang="ru-RU"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en-US" altLang="ja-JP" smtClean="0">
                <a:latin typeface="Arial" pitchFamily="34" charset="0"/>
              </a:rPr>
              <a:t>22</a:t>
            </a:r>
            <a:r>
              <a:rPr kumimoji="1" lang="ja-JP" altLang="en-US" smtClean="0">
                <a:latin typeface="Arial" pitchFamily="34" charset="0"/>
              </a:rPr>
              <a:t>歳の双子、カースティとケリー。</a:t>
            </a:r>
            <a:r>
              <a:rPr kumimoji="1" lang="en-US" altLang="ja-JP" smtClean="0">
                <a:latin typeface="Arial" pitchFamily="34" charset="0"/>
              </a:rPr>
              <a:t>40</a:t>
            </a:r>
            <a:r>
              <a:rPr kumimoji="1" lang="ja-JP" altLang="en-US" smtClean="0">
                <a:latin typeface="Arial" pitchFamily="34" charset="0"/>
              </a:rPr>
              <a:t>歳になったとき、カースティが喫煙者（左）で、 ケリーが非喫煙者（右）ならどうなるかを メイクアップした（イギリス </a:t>
            </a:r>
            <a:r>
              <a:rPr kumimoji="1" lang="en-US" altLang="ja-JP" smtClean="0">
                <a:latin typeface="Arial" pitchFamily="34" charset="0"/>
              </a:rPr>
              <a:t>BBC</a:t>
            </a:r>
            <a:r>
              <a:rPr kumimoji="1" lang="ja-JP" altLang="en-US" smtClean="0">
                <a:latin typeface="Arial" pitchFamily="34" charset="0"/>
              </a:rPr>
              <a:t>放送より）。</a:t>
            </a:r>
          </a:p>
          <a:p>
            <a:pPr eaLnBrk="1" hangingPunct="1"/>
            <a:endParaRPr kumimoji="1" lang="ja-JP" altLang="en-US" smtClean="0">
              <a:latin typeface="Arial" pitchFamily="34" charset="0"/>
            </a:endParaRP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A934F7-7015-4CF9-AA40-F47579DB253E}" type="slidenum">
              <a:rPr lang="ru-RU" altLang="ja-JP" smtClean="0"/>
              <a:pPr eaLnBrk="1" hangingPunct="1"/>
              <a:t>13</a:t>
            </a:fld>
            <a:endParaRPr lang="ru-RU"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553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D29A8F-1326-4D95-91A7-AC9D1399442E}" type="slidenum">
              <a:rPr lang="ru-RU" altLang="ja-JP" smtClean="0"/>
              <a:pPr eaLnBrk="1" hangingPunct="1"/>
              <a:t>14</a:t>
            </a:fld>
            <a:endParaRPr lang="ru-RU"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男性喫煙率において秋田県は全国</a:t>
            </a:r>
            <a:r>
              <a:rPr kumimoji="1" lang="en-US" altLang="ja-JP" smtClean="0">
                <a:latin typeface="Arial" pitchFamily="34" charset="0"/>
              </a:rPr>
              <a:t>2</a:t>
            </a:r>
            <a:r>
              <a:rPr kumimoji="1" lang="ja-JP" altLang="en-US" smtClean="0">
                <a:latin typeface="Arial" pitchFamily="34" charset="0"/>
              </a:rPr>
              <a:t>位、女性喫煙率においては全国</a:t>
            </a:r>
            <a:r>
              <a:rPr kumimoji="1" lang="en-US" altLang="ja-JP" smtClean="0">
                <a:latin typeface="Arial" pitchFamily="34" charset="0"/>
              </a:rPr>
              <a:t>15</a:t>
            </a:r>
            <a:r>
              <a:rPr kumimoji="1" lang="ja-JP" altLang="en-US" smtClean="0">
                <a:latin typeface="Arial" pitchFamily="34" charset="0"/>
              </a:rPr>
              <a:t>位と高い。全国最下位は島根県（計：</a:t>
            </a:r>
            <a:r>
              <a:rPr kumimoji="1" lang="en-US" altLang="ja-JP" smtClean="0">
                <a:latin typeface="Arial" pitchFamily="34" charset="0"/>
              </a:rPr>
              <a:t>17.3</a:t>
            </a:r>
            <a:r>
              <a:rPr kumimoji="1" lang="ja-JP" altLang="en-US" smtClean="0">
                <a:latin typeface="Arial" pitchFamily="34" charset="0"/>
              </a:rPr>
              <a:t>％　男</a:t>
            </a:r>
            <a:r>
              <a:rPr kumimoji="1" lang="en-US" altLang="ja-JP" smtClean="0">
                <a:latin typeface="Arial" pitchFamily="34" charset="0"/>
              </a:rPr>
              <a:t>29.3</a:t>
            </a:r>
            <a:r>
              <a:rPr kumimoji="1" lang="ja-JP" altLang="en-US" smtClean="0">
                <a:latin typeface="Arial" pitchFamily="34" charset="0"/>
              </a:rPr>
              <a:t>％：　女：</a:t>
            </a:r>
            <a:r>
              <a:rPr kumimoji="1" lang="en-US" altLang="ja-JP" smtClean="0">
                <a:latin typeface="Arial" pitchFamily="34" charset="0"/>
              </a:rPr>
              <a:t>5.4</a:t>
            </a:r>
            <a:r>
              <a:rPr kumimoji="1" lang="ja-JP" altLang="en-US" smtClean="0">
                <a:latin typeface="Arial" pitchFamily="34" charset="0"/>
              </a:rPr>
              <a:t>％）、全体の喫煙率：</a:t>
            </a:r>
            <a:r>
              <a:rPr kumimoji="1" lang="en-US" altLang="ja-JP" smtClean="0">
                <a:latin typeface="Arial" pitchFamily="34" charset="0"/>
              </a:rPr>
              <a:t>21.1</a:t>
            </a:r>
            <a:r>
              <a:rPr kumimoji="1" lang="ja-JP" altLang="en-US" smtClean="0">
                <a:latin typeface="Arial" pitchFamily="34" charset="0"/>
              </a:rPr>
              <a:t>％</a:t>
            </a: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8A62BB-0B40-45F1-90A9-6FD5FA4B7AA8}" type="slidenum">
              <a:rPr lang="ru-RU" altLang="ja-JP" smtClean="0"/>
              <a:pPr eaLnBrk="1" hangingPunct="1"/>
              <a:t>15</a:t>
            </a:fld>
            <a:endParaRPr lang="ru-RU"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a:ln/>
        </p:spPr>
      </p:sp>
      <p:sp>
        <p:nvSpPr>
          <p:cNvPr id="573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573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FD0050-B0A5-49B0-B0F2-2D8B05D0182A}" type="slidenum">
              <a:rPr lang="ru-RU" altLang="ja-JP" smtClean="0"/>
              <a:pPr eaLnBrk="1" hangingPunct="1"/>
              <a:t>16</a:t>
            </a:fld>
            <a:endParaRPr lang="ru-RU"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タバコの煙に含まれる“</a:t>
            </a:r>
            <a:r>
              <a:rPr kumimoji="1" lang="en-US" altLang="ja-JP" smtClean="0">
                <a:latin typeface="Arial" pitchFamily="34" charset="0"/>
              </a:rPr>
              <a:t>3</a:t>
            </a:r>
            <a:r>
              <a:rPr kumimoji="1" lang="ja-JP" altLang="en-US" smtClean="0">
                <a:latin typeface="Arial" pitchFamily="34" charset="0"/>
              </a:rPr>
              <a:t>大有害物質”といわれているものは「タール」と「一酸化炭素」と「ニコチン」である。タールは有名な発がん物質、一酸化炭素は酸欠状態を招き、中毒に陥ると致命的になる、ニコチンは依存性が強く、タバコをやめたいと思ってもやめられない原因になっている。</a:t>
            </a:r>
          </a:p>
          <a:p>
            <a:pPr eaLnBrk="1" hangingPunct="1"/>
            <a:endParaRPr kumimoji="1" lang="ja-JP" altLang="en-US" smtClean="0">
              <a:latin typeface="Arial"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BA16B4-7924-4A09-B014-777FDC59FCF6}" type="slidenum">
              <a:rPr lang="ru-RU" altLang="ja-JP" smtClean="0"/>
              <a:pPr eaLnBrk="1" hangingPunct="1"/>
              <a:t>17</a:t>
            </a:fld>
            <a:endParaRPr lang="ru-RU"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593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7E5596-3B8A-43B7-A7B1-21249F9C671E}" type="slidenum">
              <a:rPr lang="ru-RU" altLang="ja-JP" smtClean="0"/>
              <a:pPr eaLnBrk="1" hangingPunct="1"/>
              <a:t>18</a:t>
            </a:fld>
            <a:endParaRPr lang="ru-RU"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8D42B-84B7-4EF1-B5E6-9BA05C1CCB03}" type="slidenum">
              <a:rPr lang="en-US" altLang="ja-JP" smtClean="0"/>
              <a:pPr eaLnBrk="1" hangingPunct="1"/>
              <a:t>19</a:t>
            </a:fld>
            <a:endParaRPr lang="en-US" altLang="ja-JP" smtClean="0"/>
          </a:p>
        </p:txBody>
      </p:sp>
      <p:sp>
        <p:nvSpPr>
          <p:cNvPr id="60419" name="Rectangle 2"/>
          <p:cNvSpPr>
            <a:spLocks noGrp="1" noRot="1" noChangeAspect="1" noChangeArrowheads="1" noTextEdit="1"/>
          </p:cNvSpPr>
          <p:nvPr>
            <p:ph type="sldImg"/>
          </p:nvPr>
        </p:nvSpPr>
        <p:spPr>
          <a:xfrm>
            <a:off x="398463" y="768350"/>
            <a:ext cx="6226175" cy="4670425"/>
          </a:xfrm>
          <a:ln/>
        </p:spPr>
      </p:sp>
      <p:sp>
        <p:nvSpPr>
          <p:cNvPr id="60420" name="Rectangle 3"/>
          <p:cNvSpPr>
            <a:spLocks noGrp="1" noChangeArrowheads="1"/>
          </p:cNvSpPr>
          <p:nvPr>
            <p:ph type="body" idx="1"/>
          </p:nvPr>
        </p:nvSpPr>
        <p:spPr>
          <a:xfrm>
            <a:off x="709613" y="5762625"/>
            <a:ext cx="5680075" cy="3705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r>
              <a:rPr lang="en-US" altLang="ja-JP" smtClean="0">
                <a:latin typeface="ＭＳ Ｐ明朝" pitchFamily="18" charset="-128"/>
              </a:rPr>
              <a:t>Peto</a:t>
            </a:r>
            <a:r>
              <a:rPr lang="ja-JP" altLang="en-US" smtClean="0">
                <a:latin typeface="ＭＳ Ｐ明朝" pitchFamily="18" charset="-128"/>
              </a:rPr>
              <a:t>らの最近の試算によると、日本でタバコが原因とされる死亡者数は、</a:t>
            </a:r>
            <a:r>
              <a:rPr lang="en-US" altLang="ja-JP" smtClean="0">
                <a:latin typeface="ＭＳ Ｐ明朝" pitchFamily="18" charset="-128"/>
              </a:rPr>
              <a:t>2000</a:t>
            </a:r>
            <a:r>
              <a:rPr lang="ja-JP" altLang="en-US" smtClean="0">
                <a:latin typeface="ＭＳ Ｐ明朝" pitchFamily="18" charset="-128"/>
              </a:rPr>
              <a:t>（平成</a:t>
            </a:r>
            <a:r>
              <a:rPr lang="en-US" altLang="ja-JP" smtClean="0">
                <a:latin typeface="ＭＳ Ｐ明朝" pitchFamily="18" charset="-128"/>
              </a:rPr>
              <a:t>12</a:t>
            </a:r>
            <a:r>
              <a:rPr lang="ja-JP" altLang="en-US" smtClean="0">
                <a:latin typeface="ＭＳ Ｐ明朝" pitchFamily="18" charset="-128"/>
              </a:rPr>
              <a:t>）年には</a:t>
            </a:r>
            <a:r>
              <a:rPr lang="en-US" altLang="ja-JP" smtClean="0">
                <a:latin typeface="ＭＳ Ｐ明朝" pitchFamily="18" charset="-128"/>
              </a:rPr>
              <a:t>114,200</a:t>
            </a:r>
            <a:r>
              <a:rPr lang="ja-JP" altLang="en-US" smtClean="0">
                <a:latin typeface="ＭＳ Ｐ明朝" pitchFamily="18" charset="-128"/>
              </a:rPr>
              <a:t>人（男性</a:t>
            </a:r>
            <a:r>
              <a:rPr lang="en-US" altLang="ja-JP" smtClean="0">
                <a:latin typeface="ＭＳ Ｐ明朝" pitchFamily="18" charset="-128"/>
              </a:rPr>
              <a:t>90,000</a:t>
            </a:r>
            <a:r>
              <a:rPr lang="ja-JP" altLang="en-US" smtClean="0">
                <a:latin typeface="ＭＳ Ｐ明朝" pitchFamily="18" charset="-128"/>
              </a:rPr>
              <a:t>人、女性</a:t>
            </a:r>
            <a:r>
              <a:rPr lang="en-US" altLang="ja-JP" smtClean="0">
                <a:latin typeface="ＭＳ Ｐ明朝" pitchFamily="18" charset="-128"/>
              </a:rPr>
              <a:t>24,200</a:t>
            </a:r>
            <a:r>
              <a:rPr lang="ja-JP" altLang="en-US" smtClean="0">
                <a:latin typeface="ＭＳ Ｐ明朝" pitchFamily="18" charset="-128"/>
              </a:rPr>
              <a:t>人）に達している。</a:t>
            </a:r>
            <a:r>
              <a:rPr lang="en-US" altLang="ja-JP" smtClean="0">
                <a:latin typeface="ＭＳ Ｐ明朝" pitchFamily="18" charset="-128"/>
              </a:rPr>
              <a:t>20</a:t>
            </a:r>
            <a:r>
              <a:rPr lang="ja-JP" altLang="en-US" smtClean="0">
                <a:latin typeface="ＭＳ Ｐ明朝" pitchFamily="18" charset="-128"/>
              </a:rPr>
              <a:t>年間で約２倍に増加したことになり、この傾向はさらに続くことが予想されている。喫煙関連疾患の多くは、喫煙を開始してから</a:t>
            </a:r>
            <a:r>
              <a:rPr lang="en-US" altLang="ja-JP" smtClean="0">
                <a:latin typeface="ＭＳ Ｐ明朝" pitchFamily="18" charset="-128"/>
              </a:rPr>
              <a:t>20</a:t>
            </a:r>
            <a:r>
              <a:rPr lang="ja-JP" altLang="en-US" smtClean="0">
                <a:latin typeface="ＭＳ Ｐ明朝" pitchFamily="18" charset="-128"/>
              </a:rPr>
              <a:t>～</a:t>
            </a:r>
            <a:r>
              <a:rPr lang="en-US" altLang="ja-JP" smtClean="0">
                <a:latin typeface="ＭＳ Ｐ明朝" pitchFamily="18" charset="-128"/>
              </a:rPr>
              <a:t>30</a:t>
            </a:r>
            <a:r>
              <a:rPr lang="ja-JP" altLang="en-US" smtClean="0">
                <a:latin typeface="ＭＳ Ｐ明朝" pitchFamily="18" charset="-128"/>
              </a:rPr>
              <a:t>年かかって発症し死に至るので、現在の死亡の状況は過去の喫煙の状況を反映していることになる。</a:t>
            </a:r>
            <a:r>
              <a:rPr lang="ja-JP" altLang="en-US" smtClean="0">
                <a:latin typeface="Arial" pitchFamily="34" charset="0"/>
              </a:rPr>
              <a:t>能動喫煙による超過死亡数（</a:t>
            </a:r>
            <a:r>
              <a:rPr lang="en-US" altLang="ja-JP" smtClean="0">
                <a:latin typeface="Arial" pitchFamily="34" charset="0"/>
              </a:rPr>
              <a:t>2005</a:t>
            </a:r>
            <a:r>
              <a:rPr lang="ja-JP" altLang="en-US" smtClean="0">
                <a:latin typeface="Arial" pitchFamily="34" charset="0"/>
              </a:rPr>
              <a:t>年の推計値）</a:t>
            </a:r>
            <a:r>
              <a:rPr lang="ja-JP" altLang="en-US" sz="1600" smtClean="0">
                <a:latin typeface="Arial" pitchFamily="34" charset="0"/>
              </a:rPr>
              <a:t>男性</a:t>
            </a:r>
            <a:r>
              <a:rPr lang="en-US" altLang="ja-JP" sz="1600" smtClean="0">
                <a:latin typeface="Arial" pitchFamily="34" charset="0"/>
              </a:rPr>
              <a:t>112,000</a:t>
            </a:r>
            <a:r>
              <a:rPr lang="ja-JP" altLang="en-US" sz="1600" smtClean="0">
                <a:latin typeface="Arial" pitchFamily="34" charset="0"/>
              </a:rPr>
              <a:t>人、女性</a:t>
            </a:r>
            <a:r>
              <a:rPr lang="en-US" altLang="ja-JP" sz="1600" smtClean="0">
                <a:latin typeface="Arial" pitchFamily="34" charset="0"/>
              </a:rPr>
              <a:t>19,000</a:t>
            </a:r>
            <a:r>
              <a:rPr lang="ja-JP" altLang="en-US" sz="1600" smtClean="0">
                <a:latin typeface="Arial" pitchFamily="34" charset="0"/>
              </a:rPr>
              <a:t>人、合計</a:t>
            </a:r>
            <a:r>
              <a:rPr lang="en-US" altLang="ja-JP" sz="1600" smtClean="0">
                <a:latin typeface="Arial" pitchFamily="34" charset="0"/>
              </a:rPr>
              <a:t>131,000</a:t>
            </a:r>
            <a:r>
              <a:rPr lang="ja-JP" altLang="en-US" sz="1600" smtClean="0">
                <a:latin typeface="Arial" pitchFamily="34" charset="0"/>
              </a:rPr>
              <a:t>人 </a:t>
            </a:r>
            <a:r>
              <a:rPr lang="ja-JP" altLang="en-US" smtClean="0">
                <a:latin typeface="Arial" pitchFamily="34" charset="0"/>
              </a:rPr>
              <a:t>（内、がん：男性</a:t>
            </a:r>
            <a:r>
              <a:rPr lang="en-US" altLang="ja-JP" smtClean="0">
                <a:latin typeface="Arial" pitchFamily="34" charset="0"/>
              </a:rPr>
              <a:t>66,000</a:t>
            </a:r>
            <a:r>
              <a:rPr lang="ja-JP" altLang="en-US" smtClean="0">
                <a:latin typeface="Arial" pitchFamily="34" charset="0"/>
              </a:rPr>
              <a:t>人、女性</a:t>
            </a:r>
            <a:r>
              <a:rPr lang="en-US" altLang="ja-JP" smtClean="0">
                <a:latin typeface="Arial" pitchFamily="34" charset="0"/>
              </a:rPr>
              <a:t>6,000</a:t>
            </a:r>
            <a:r>
              <a:rPr lang="ja-JP" altLang="en-US" smtClean="0">
                <a:latin typeface="Arial" pitchFamily="34" charset="0"/>
              </a:rPr>
              <a:t>人、合計</a:t>
            </a:r>
            <a:r>
              <a:rPr lang="en-US" altLang="ja-JP" smtClean="0">
                <a:latin typeface="Arial" pitchFamily="34" charset="0"/>
              </a:rPr>
              <a:t>72,000</a:t>
            </a:r>
            <a:r>
              <a:rPr lang="ja-JP" altLang="en-US" smtClean="0">
                <a:latin typeface="Arial" pitchFamily="34" charset="0"/>
              </a:rPr>
              <a:t>人）</a:t>
            </a:r>
            <a:endParaRPr lang="ja-JP" altLang="en-US" smtClean="0">
              <a:latin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16654C-04EE-47FE-93B5-847E12303302}" type="slidenum">
              <a:rPr lang="ru-RU" altLang="ja-JP" smtClean="0"/>
              <a:pPr eaLnBrk="1" hangingPunct="1"/>
              <a:t>2</a:t>
            </a:fld>
            <a:endParaRPr lang="ru-RU"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FE1C29-3E15-4591-A1F4-2E2B15D156EB}" type="slidenum">
              <a:rPr lang="ru-RU" altLang="ja-JP" smtClean="0"/>
              <a:pPr eaLnBrk="1" hangingPunct="1"/>
              <a:t>20</a:t>
            </a:fld>
            <a:endParaRPr lang="ru-RU"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日本の喫煙率　男性：</a:t>
            </a:r>
            <a:r>
              <a:rPr kumimoji="1" lang="en-US" altLang="ja-JP" smtClean="0">
                <a:latin typeface="Arial" pitchFamily="34" charset="0"/>
              </a:rPr>
              <a:t>36.8</a:t>
            </a:r>
            <a:r>
              <a:rPr kumimoji="1" lang="ja-JP" altLang="en-US" smtClean="0">
                <a:latin typeface="Arial" pitchFamily="34" charset="0"/>
              </a:rPr>
              <a:t>％、女性：</a:t>
            </a:r>
            <a:r>
              <a:rPr kumimoji="1" lang="en-US" altLang="ja-JP" smtClean="0">
                <a:latin typeface="Arial" pitchFamily="34" charset="0"/>
              </a:rPr>
              <a:t>9.1</a:t>
            </a:r>
            <a:r>
              <a:rPr kumimoji="1" lang="ja-JP" altLang="en-US" smtClean="0">
                <a:latin typeface="Arial" pitchFamily="34" charset="0"/>
              </a:rPr>
              <a:t>％（</a:t>
            </a:r>
            <a:r>
              <a:rPr kumimoji="1" lang="en-US" altLang="ja-JP" smtClean="0">
                <a:latin typeface="Arial" pitchFamily="34" charset="0"/>
              </a:rPr>
              <a:t>2008</a:t>
            </a:r>
            <a:r>
              <a:rPr kumimoji="1" lang="ja-JP" altLang="en-US" smtClean="0">
                <a:latin typeface="Arial" pitchFamily="34" charset="0"/>
              </a:rPr>
              <a:t>年）</a:t>
            </a:r>
          </a:p>
        </p:txBody>
      </p:sp>
      <p:sp>
        <p:nvSpPr>
          <p:cNvPr id="624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542328-3207-4C30-8FB0-5446B5150211}" type="slidenum">
              <a:rPr lang="ru-RU" altLang="ja-JP" smtClean="0"/>
              <a:pPr eaLnBrk="1" hangingPunct="1"/>
              <a:t>21</a:t>
            </a:fld>
            <a:endParaRPr lang="ru-RU"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E83A8C-2EFA-4612-B2B1-69CC1591A721}" type="slidenum">
              <a:rPr lang="ru-RU" altLang="ja-JP" smtClean="0"/>
              <a:pPr eaLnBrk="1" hangingPunct="1"/>
              <a:t>22</a:t>
            </a:fld>
            <a:endParaRPr lang="ru-RU"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副流煙は酸素が不十分な状態で燃焼した結果、すなわち燃えるというよりくすぶって生じる煙なので有害物質の量が主流煙より高い。三大有害物質も高いが、ナフチルアミン・ホルムアルデヒド。ニトロサミンといった強力な発がん物質の濃度は主流煙の</a:t>
            </a:r>
            <a:r>
              <a:rPr kumimoji="1" lang="en-US" altLang="ja-JP" smtClean="0">
                <a:latin typeface="Arial" pitchFamily="34" charset="0"/>
              </a:rPr>
              <a:t>50</a:t>
            </a:r>
            <a:r>
              <a:rPr kumimoji="1" lang="ja-JP" altLang="en-US" smtClean="0">
                <a:latin typeface="Arial" pitchFamily="34" charset="0"/>
              </a:rPr>
              <a:t>倍程度高い</a:t>
            </a:r>
          </a:p>
        </p:txBody>
      </p:sp>
      <p:sp>
        <p:nvSpPr>
          <p:cNvPr id="64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B23233-F331-480A-A19F-091562BE98B9}" type="slidenum">
              <a:rPr lang="ru-RU" altLang="ja-JP" smtClean="0"/>
              <a:pPr eaLnBrk="1" hangingPunct="1"/>
              <a:t>23</a:t>
            </a:fld>
            <a:endParaRPr lang="ru-RU"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E8B019-73D0-4470-AB2B-6A5E1FA20366}" type="slidenum">
              <a:rPr lang="ru-RU" altLang="ja-JP" smtClean="0"/>
              <a:pPr eaLnBrk="1" hangingPunct="1"/>
              <a:t>24</a:t>
            </a:fld>
            <a:endParaRPr lang="ru-RU"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タバコ税総額 </a:t>
            </a:r>
            <a:r>
              <a:rPr kumimoji="1" lang="en-US" altLang="ja-JP" smtClean="0">
                <a:latin typeface="Arial" pitchFamily="34" charset="0"/>
              </a:rPr>
              <a:t>1</a:t>
            </a:r>
            <a:r>
              <a:rPr kumimoji="1" lang="ja-JP" altLang="en-US" smtClean="0">
                <a:latin typeface="Arial" pitchFamily="34" charset="0"/>
              </a:rPr>
              <a:t>兆</a:t>
            </a:r>
            <a:r>
              <a:rPr kumimoji="1" lang="en-US" altLang="ja-JP" smtClean="0">
                <a:latin typeface="Arial" pitchFamily="34" charset="0"/>
              </a:rPr>
              <a:t>9734</a:t>
            </a:r>
            <a:r>
              <a:rPr kumimoji="1" lang="ja-JP" altLang="en-US" smtClean="0">
                <a:latin typeface="Arial" pitchFamily="34" charset="0"/>
              </a:rPr>
              <a:t>億円（平成</a:t>
            </a:r>
            <a:r>
              <a:rPr kumimoji="1" lang="en-US" altLang="ja-JP" smtClean="0">
                <a:latin typeface="Arial" pitchFamily="34" charset="0"/>
              </a:rPr>
              <a:t>22</a:t>
            </a:r>
            <a:r>
              <a:rPr kumimoji="1" lang="ja-JP" altLang="en-US" smtClean="0">
                <a:latin typeface="Arial" pitchFamily="34" charset="0"/>
              </a:rPr>
              <a:t>年） </a:t>
            </a:r>
            <a:r>
              <a:rPr kumimoji="1" lang="en-US" altLang="ja-JP" smtClean="0">
                <a:latin typeface="Arial" pitchFamily="34" charset="0"/>
              </a:rPr>
              <a:t>2495</a:t>
            </a:r>
            <a:r>
              <a:rPr kumimoji="1" lang="ja-JP" altLang="en-US" smtClean="0">
                <a:latin typeface="Arial" pitchFamily="34" charset="0"/>
              </a:rPr>
              <a:t>万人の喫煙者一人あたり</a:t>
            </a:r>
            <a:r>
              <a:rPr kumimoji="1" lang="en-US" altLang="ja-JP" smtClean="0">
                <a:latin typeface="Arial" pitchFamily="34" charset="0"/>
              </a:rPr>
              <a:t>79,094</a:t>
            </a:r>
            <a:r>
              <a:rPr kumimoji="1" lang="ja-JP" altLang="en-US" smtClean="0">
                <a:latin typeface="Arial" pitchFamily="34" charset="0"/>
              </a:rPr>
              <a:t>円</a:t>
            </a:r>
          </a:p>
        </p:txBody>
      </p:sp>
      <p:sp>
        <p:nvSpPr>
          <p:cNvPr id="665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BD2373-ADE8-4BEE-8040-2DC55E666A91}" type="slidenum">
              <a:rPr lang="ru-RU" altLang="ja-JP" smtClean="0"/>
              <a:pPr eaLnBrk="1" hangingPunct="1"/>
              <a:t>25</a:t>
            </a:fld>
            <a:endParaRPr lang="ru-RU"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FCDF03-FDF5-48EC-8BD6-AEED2B2114E4}" type="slidenum">
              <a:rPr lang="ru-RU" altLang="ja-JP" smtClean="0"/>
              <a:pPr eaLnBrk="1" hangingPunct="1"/>
              <a:t>26</a:t>
            </a:fld>
            <a:endParaRPr lang="ru-RU"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2FB03D-6ABC-4CA4-9355-C3DBF86BCEFE}" type="slidenum">
              <a:rPr lang="en-US" altLang="ja-JP" smtClean="0"/>
              <a:pPr eaLnBrk="1" hangingPunct="1"/>
              <a:t>27</a:t>
            </a:fld>
            <a:endParaRPr lang="en-US" altLang="ja-JP" smtClean="0"/>
          </a:p>
        </p:txBody>
      </p:sp>
      <p:sp>
        <p:nvSpPr>
          <p:cNvPr id="68611" name="Rectangle 2"/>
          <p:cNvSpPr>
            <a:spLocks noGrp="1" noRot="1" noChangeAspect="1" noChangeArrowheads="1" noTextEdit="1"/>
          </p:cNvSpPr>
          <p:nvPr>
            <p:ph type="sldImg"/>
          </p:nvPr>
        </p:nvSpPr>
        <p:spPr>
          <a:xfrm>
            <a:off x="990600" y="768350"/>
            <a:ext cx="5116513" cy="38369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itchFamily="34" charset="0"/>
              </a:rPr>
              <a:t>タバコはがんの原因の</a:t>
            </a:r>
            <a:r>
              <a:rPr lang="en-US" altLang="ja-JP" smtClean="0">
                <a:latin typeface="Arial" pitchFamily="34" charset="0"/>
              </a:rPr>
              <a:t>30</a:t>
            </a:r>
            <a:r>
              <a:rPr lang="ja-JP" altLang="en-US" smtClean="0">
                <a:latin typeface="Arial" pitchFamily="34" charset="0"/>
              </a:rPr>
              <a:t>％を占めている。食事は食べ物の種類が多岐にわたるがタバコは一種類だけだからその影響力の強さがよくわかる。</a:t>
            </a:r>
            <a:endParaRPr lang="ja-JP" altLang="ja-JP"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21E114-BE8A-42D3-AA9B-D9558E15098E}" type="slidenum">
              <a:rPr lang="ru-RU" altLang="ja-JP" smtClean="0"/>
              <a:pPr eaLnBrk="1" hangingPunct="1"/>
              <a:t>28</a:t>
            </a:fld>
            <a:endParaRPr lang="ru-RU"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1F8392-7880-47DD-A11F-D64DB6FDA0DB}" type="slidenum">
              <a:rPr lang="ru-RU" altLang="ja-JP" smtClean="0"/>
              <a:pPr eaLnBrk="1" hangingPunct="1"/>
              <a:t>29</a:t>
            </a:fld>
            <a:endParaRPr lang="ru-RU"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a:ln/>
        </p:spPr>
      </p:sp>
      <p:sp>
        <p:nvSpPr>
          <p:cNvPr id="440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軽い「ライト」タバコにすると、脳に届くニコチンの量が減少し、無意識にタバコの本数が増える、根本まで吸う、深く吸い込むなど血液中の一酸化炭素ヘモグロビン（普通のヘモグロビンより強力に酸素を奪い、各組織でも結合したままで、組織に酸欠状態を招く）が増えてしまう。</a:t>
            </a:r>
          </a:p>
        </p:txBody>
      </p:sp>
      <p:sp>
        <p:nvSpPr>
          <p:cNvPr id="440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FB8E08-0E33-42D4-ACB6-77CD284690B7}" type="slidenum">
              <a:rPr lang="ru-RU" altLang="ja-JP" smtClean="0"/>
              <a:pPr eaLnBrk="1" hangingPunct="1"/>
              <a:t>3</a:t>
            </a:fld>
            <a:endParaRPr lang="ru-RU"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ln/>
        </p:spPr>
      </p:sp>
      <p:sp>
        <p:nvSpPr>
          <p:cNvPr id="716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716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029AEB-B370-4F18-B1AF-BFC99C84C1C3}" type="slidenum">
              <a:rPr lang="ru-RU" altLang="ja-JP" smtClean="0"/>
              <a:pPr eaLnBrk="1" hangingPunct="1"/>
              <a:t>30</a:t>
            </a:fld>
            <a:endParaRPr lang="ru-RU"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727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7971B2-345B-400F-A1DB-FC791E9B8048}" type="slidenum">
              <a:rPr lang="ru-RU" altLang="ja-JP" smtClean="0"/>
              <a:pPr eaLnBrk="1" hangingPunct="1"/>
              <a:t>31</a:t>
            </a:fld>
            <a:endParaRPr lang="ru-RU"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a:ln/>
        </p:spPr>
      </p:sp>
      <p:sp>
        <p:nvSpPr>
          <p:cNvPr id="737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mtClean="0">
                <a:latin typeface="Arial" pitchFamily="34" charset="0"/>
              </a:rPr>
              <a:t>英国王立内科医学会の調査：</a:t>
            </a:r>
            <a:r>
              <a:rPr lang="ja-JP" altLang="en-US" smtClean="0">
                <a:latin typeface="HGPｺﾞｼｯｸE" pitchFamily="50" charset="-128"/>
                <a:ea typeface="HGPｺﾞｼｯｸE" pitchFamily="50" charset="-128"/>
              </a:rPr>
              <a:t>英国在住の男性医師</a:t>
            </a:r>
            <a:r>
              <a:rPr lang="en-US" altLang="ja-JP" smtClean="0">
                <a:latin typeface="HGPｺﾞｼｯｸE" pitchFamily="50" charset="-128"/>
                <a:ea typeface="HGPｺﾞｼｯｸE" pitchFamily="50" charset="-128"/>
              </a:rPr>
              <a:t>34,439</a:t>
            </a:r>
            <a:r>
              <a:rPr lang="ja-JP" altLang="en-US" smtClean="0">
                <a:latin typeface="HGPｺﾞｼｯｸE" pitchFamily="50" charset="-128"/>
                <a:ea typeface="HGPｺﾞｼｯｸE" pitchFamily="50" charset="-128"/>
              </a:rPr>
              <a:t>例を喫煙習慣および禁煙年齢と死亡に関し、</a:t>
            </a:r>
            <a:r>
              <a:rPr lang="en-US" altLang="ja-JP" smtClean="0">
                <a:latin typeface="HGPｺﾞｼｯｸE" pitchFamily="50" charset="-128"/>
                <a:ea typeface="HGPｺﾞｼｯｸE" pitchFamily="50" charset="-128"/>
              </a:rPr>
              <a:t>50</a:t>
            </a:r>
            <a:r>
              <a:rPr lang="ja-JP" altLang="en-US" smtClean="0">
                <a:latin typeface="HGPｺﾞｼｯｸE" pitchFamily="50" charset="-128"/>
                <a:ea typeface="HGPｺﾞｼｯｸE" pitchFamily="50" charset="-128"/>
              </a:rPr>
              <a:t>年間にわたり調査した。その結果、喫煙者は非喫煙者と比べて</a:t>
            </a:r>
            <a:r>
              <a:rPr lang="en-US" altLang="ja-JP" smtClean="0">
                <a:latin typeface="HGPｺﾞｼｯｸE" pitchFamily="50" charset="-128"/>
                <a:ea typeface="HGPｺﾞｼｯｸE" pitchFamily="50" charset="-128"/>
              </a:rPr>
              <a:t>10</a:t>
            </a:r>
            <a:r>
              <a:rPr lang="ja-JP" altLang="en-US" smtClean="0">
                <a:latin typeface="HGPｺﾞｼｯｸE" pitchFamily="50" charset="-128"/>
                <a:ea typeface="HGPｺﾞｼｯｸE" pitchFamily="50" charset="-128"/>
              </a:rPr>
              <a:t>年寿命が短かった。このデータをタバコ</a:t>
            </a:r>
            <a:r>
              <a:rPr lang="en-US" altLang="ja-JP" smtClean="0">
                <a:latin typeface="HGPｺﾞｼｯｸE" pitchFamily="50" charset="-128"/>
                <a:ea typeface="HGPｺﾞｼｯｸE" pitchFamily="50" charset="-128"/>
              </a:rPr>
              <a:t>1</a:t>
            </a:r>
            <a:r>
              <a:rPr lang="ja-JP" altLang="en-US" smtClean="0">
                <a:latin typeface="HGPｺﾞｼｯｸE" pitchFamily="50" charset="-128"/>
                <a:ea typeface="HGPｺﾞｼｯｸE" pitchFamily="50" charset="-128"/>
              </a:rPr>
              <a:t>本あたりに換算すると</a:t>
            </a:r>
            <a:r>
              <a:rPr lang="en-US" altLang="ja-JP" smtClean="0">
                <a:latin typeface="HGPｺﾞｼｯｸE" pitchFamily="50" charset="-128"/>
                <a:ea typeface="HGPｺﾞｼｯｸE" pitchFamily="50" charset="-128"/>
              </a:rPr>
              <a:t>5</a:t>
            </a:r>
            <a:r>
              <a:rPr lang="ja-JP" altLang="en-US" smtClean="0">
                <a:latin typeface="HGPｺﾞｼｯｸE" pitchFamily="50" charset="-128"/>
                <a:ea typeface="HGPｺﾞｼｯｸE" pitchFamily="50" charset="-128"/>
              </a:rPr>
              <a:t>分</a:t>
            </a:r>
            <a:r>
              <a:rPr lang="en-US" altLang="ja-JP" smtClean="0">
                <a:latin typeface="HGPｺﾞｼｯｸE" pitchFamily="50" charset="-128"/>
                <a:ea typeface="HGPｺﾞｼｯｸE" pitchFamily="50" charset="-128"/>
              </a:rPr>
              <a:t>30</a:t>
            </a:r>
            <a:r>
              <a:rPr lang="ja-JP" altLang="en-US" smtClean="0">
                <a:latin typeface="HGPｺﾞｼｯｸE" pitchFamily="50" charset="-128"/>
                <a:ea typeface="HGPｺﾞｼｯｸE" pitchFamily="50" charset="-128"/>
              </a:rPr>
              <a:t>秒になるという。</a:t>
            </a:r>
          </a:p>
          <a:p>
            <a:pPr eaLnBrk="1" hangingPunct="1"/>
            <a:endParaRPr kumimoji="1" lang="ja-JP" altLang="en-US" smtClean="0">
              <a:latin typeface="Arial" pitchFamily="34" charset="0"/>
            </a:endParaRPr>
          </a:p>
        </p:txBody>
      </p:sp>
      <p:sp>
        <p:nvSpPr>
          <p:cNvPr id="737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41ADCA-DDE6-4F70-868F-8DE016330D48}" type="slidenum">
              <a:rPr lang="ru-RU" altLang="ja-JP" smtClean="0"/>
              <a:pPr eaLnBrk="1" hangingPunct="1"/>
              <a:t>32</a:t>
            </a:fld>
            <a:endParaRPr lang="ru-RU"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43EB79-D1E0-4110-BE15-282A5AA0331B}" type="slidenum">
              <a:rPr lang="ru-RU" altLang="ja-JP" smtClean="0"/>
              <a:pPr eaLnBrk="1" hangingPunct="1"/>
              <a:t>33</a:t>
            </a:fld>
            <a:endParaRPr lang="ru-RU"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DC4D83-9B52-4562-950F-5F4D7C38D0FE}" type="slidenum">
              <a:rPr lang="ru-RU" altLang="ja-JP" smtClean="0"/>
              <a:pPr eaLnBrk="1" hangingPunct="1"/>
              <a:t>4</a:t>
            </a:fld>
            <a:endParaRPr lang="ru-RU"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喫煙者はタバコを吸うといい気持ちになれると錯覚している。実はタバコを吸っていることで、ニコチン切れの状態になり、それをイライラやストレスと感じている。喫煙によりニコチンが体内に供給されるとニコチン切れが一時的に解消されるので満たされた気分になるだけなのである。朝起きたときにはかなりのニコチン渇望状態になっており、朝の一服がおいしいと感じるのはそのためである。非喫煙者はつねに「いい気持」のレベルにいるのでストレスを感じていない。</a:t>
            </a:r>
          </a:p>
        </p:txBody>
      </p:sp>
      <p:sp>
        <p:nvSpPr>
          <p:cNvPr id="460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AF218D-F1C0-4CAC-B3A5-7242A9F4EFAD}" type="slidenum">
              <a:rPr lang="ru-RU" altLang="ja-JP" smtClean="0"/>
              <a:pPr eaLnBrk="1" hangingPunct="1"/>
              <a:t>5</a:t>
            </a:fld>
            <a:endParaRPr lang="ru-RU"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636050-6F1C-40AB-8023-B3AC870B050F}" type="slidenum">
              <a:rPr lang="ru-RU" altLang="ja-JP" smtClean="0"/>
              <a:pPr eaLnBrk="1" hangingPunct="1"/>
              <a:t>6</a:t>
            </a:fld>
            <a:endParaRPr lang="ru-RU"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a:ln/>
        </p:spPr>
      </p:sp>
      <p:sp>
        <p:nvSpPr>
          <p:cNvPr id="481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今から</a:t>
            </a:r>
            <a:r>
              <a:rPr kumimoji="1" lang="en-US" altLang="ja-JP" smtClean="0">
                <a:latin typeface="Arial" pitchFamily="34" charset="0"/>
              </a:rPr>
              <a:t>30</a:t>
            </a:r>
            <a:r>
              <a:rPr kumimoji="1" lang="ja-JP" altLang="en-US" smtClean="0">
                <a:latin typeface="Arial" pitchFamily="34" charset="0"/>
              </a:rPr>
              <a:t>年前にすでに喫煙者の夫を持つ妻は肺がんになりやすいというデータが日本人から発表されていた。夫が</a:t>
            </a:r>
            <a:r>
              <a:rPr kumimoji="1" lang="en-US" altLang="ja-JP" smtClean="0">
                <a:latin typeface="Arial" pitchFamily="34" charset="0"/>
              </a:rPr>
              <a:t>1</a:t>
            </a:r>
            <a:r>
              <a:rPr kumimoji="1" lang="ja-JP" altLang="en-US" smtClean="0">
                <a:latin typeface="Arial" pitchFamily="34" charset="0"/>
              </a:rPr>
              <a:t>日</a:t>
            </a:r>
            <a:r>
              <a:rPr kumimoji="1" lang="en-US" altLang="ja-JP" smtClean="0">
                <a:latin typeface="Arial" pitchFamily="34" charset="0"/>
              </a:rPr>
              <a:t>20</a:t>
            </a:r>
            <a:r>
              <a:rPr kumimoji="1" lang="ja-JP" altLang="en-US" smtClean="0">
                <a:latin typeface="Arial" pitchFamily="34" charset="0"/>
              </a:rPr>
              <a:t>本以上タバコを吸うとその妻は、非喫煙者の夫を持つ妻より約</a:t>
            </a:r>
            <a:r>
              <a:rPr kumimoji="1" lang="en-US" altLang="ja-JP" smtClean="0">
                <a:latin typeface="Arial" pitchFamily="34" charset="0"/>
              </a:rPr>
              <a:t>2</a:t>
            </a:r>
            <a:r>
              <a:rPr kumimoji="1" lang="ja-JP" altLang="en-US" smtClean="0">
                <a:latin typeface="Arial" pitchFamily="34" charset="0"/>
              </a:rPr>
              <a:t>倍も肺がんになりやすい。</a:t>
            </a:r>
          </a:p>
        </p:txBody>
      </p:sp>
      <p:sp>
        <p:nvSpPr>
          <p:cNvPr id="481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734E22-AC45-4B86-B4F8-6D6D31B55D7D}" type="slidenum">
              <a:rPr lang="ru-RU" altLang="ja-JP" smtClean="0"/>
              <a:pPr eaLnBrk="1" hangingPunct="1"/>
              <a:t>7</a:t>
            </a:fld>
            <a:endParaRPr lang="ru-RU"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smtClean="0">
              <a:latin typeface="Arial" pitchFamily="34" charset="0"/>
            </a:endParaRP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2F4159-3EE5-4907-B48F-83BD5E40F66D}" type="slidenum">
              <a:rPr lang="ru-RU" altLang="ja-JP" smtClean="0"/>
              <a:pPr eaLnBrk="1" hangingPunct="1"/>
              <a:t>8</a:t>
            </a:fld>
            <a:endParaRPr lang="ru-RU"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en-US" smtClean="0">
                <a:latin typeface="Arial" pitchFamily="34" charset="0"/>
              </a:rPr>
              <a:t>今から</a:t>
            </a:r>
            <a:r>
              <a:rPr kumimoji="1" lang="en-US" altLang="ja-JP" smtClean="0">
                <a:latin typeface="Arial" pitchFamily="34" charset="0"/>
              </a:rPr>
              <a:t>9</a:t>
            </a:r>
            <a:r>
              <a:rPr kumimoji="1" lang="ja-JP" altLang="en-US" smtClean="0">
                <a:latin typeface="Arial" pitchFamily="34" charset="0"/>
              </a:rPr>
              <a:t>年前に厚生労働省から空気清浄機はタバコの有害物質を取り除くことができないと発表されている。空気清浄機メーカーのカタログにも同様な記述がある。空気清浄機は空気をきれいにするどころかタバコの有害物質をばらまく機械なのである。</a:t>
            </a:r>
          </a:p>
        </p:txBody>
      </p:sp>
      <p:sp>
        <p:nvSpPr>
          <p:cNvPr id="501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1CDBE-BB4B-49E2-88E7-C6196DF498AE}" type="slidenum">
              <a:rPr lang="ru-RU" altLang="ja-JP" smtClean="0"/>
              <a:pPr eaLnBrk="1" hangingPunct="1"/>
              <a:t>9</a:t>
            </a:fld>
            <a:endParaRPr lang="ru-RU"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C:\Users\Hiro\Desktop\トリビア 1.jpg"/>
          <p:cNvPicPr>
            <a:picLocks noChangeAspect="1" noChangeArrowheads="1"/>
          </p:cNvPicPr>
          <p:nvPr userDrawn="1"/>
        </p:nvPicPr>
        <p:blipFill>
          <a:blip r:embed="rId2" cstate="screen"/>
          <a:srcRect/>
          <a:stretch>
            <a:fillRect/>
          </a:stretch>
        </p:blipFill>
        <p:spPr bwMode="auto">
          <a:xfrm rot="19911793">
            <a:off x="1302411" y="1633853"/>
            <a:ext cx="3721337" cy="4167897"/>
          </a:xfrm>
          <a:prstGeom prst="rect">
            <a:avLst/>
          </a:prstGeom>
          <a:noFill/>
          <a:effectLst>
            <a:glow rad="139700">
              <a:schemeClr val="accent3">
                <a:satMod val="175000"/>
                <a:alpha val="40000"/>
              </a:schemeClr>
            </a:glow>
          </a:effectLst>
        </p:spPr>
      </p:pic>
      <p:pic>
        <p:nvPicPr>
          <p:cNvPr id="5" name="Picture 3" descr="C:\Users\Hiro\Desktop\受講証2.jpg"/>
          <p:cNvPicPr>
            <a:picLocks noChangeAspect="1" noChangeArrowheads="1"/>
          </p:cNvPicPr>
          <p:nvPr userDrawn="1"/>
        </p:nvPicPr>
        <p:blipFill>
          <a:blip r:embed="rId3" cstate="screen"/>
          <a:srcRect/>
          <a:stretch>
            <a:fillRect/>
          </a:stretch>
        </p:blipFill>
        <p:spPr bwMode="auto">
          <a:xfrm rot="1639791">
            <a:off x="4611604" y="1377256"/>
            <a:ext cx="3179139" cy="4681093"/>
          </a:xfrm>
          <a:prstGeom prst="rect">
            <a:avLst/>
          </a:prstGeom>
          <a:noFill/>
          <a:effectLst>
            <a:glow rad="139700">
              <a:schemeClr val="accent3">
                <a:satMod val="175000"/>
                <a:alpha val="40000"/>
              </a:schemeClr>
            </a:glow>
          </a:effectLst>
        </p:spPr>
      </p:pic>
      <p:sp>
        <p:nvSpPr>
          <p:cNvPr id="5122" name="Rectangle 2"/>
          <p:cNvSpPr>
            <a:spLocks noGrp="1" noChangeArrowheads="1"/>
          </p:cNvSpPr>
          <p:nvPr>
            <p:ph type="ctrTitle"/>
          </p:nvPr>
        </p:nvSpPr>
        <p:spPr>
          <a:xfrm>
            <a:off x="250825" y="44450"/>
            <a:ext cx="6697663" cy="893763"/>
          </a:xfrm>
        </p:spPr>
        <p:txBody>
          <a:bodyPr/>
          <a:lstStyle>
            <a:lvl1pPr>
              <a:defRPr sz="3200"/>
            </a:lvl1pPr>
          </a:lstStyle>
          <a:p>
            <a:r>
              <a:rPr lang="ja-JP" altLang="en-US" smtClean="0"/>
              <a:t>マスタ タイトルの書式設定</a:t>
            </a:r>
            <a:endParaRPr lang="en-US"/>
          </a:p>
        </p:txBody>
      </p:sp>
      <p:sp>
        <p:nvSpPr>
          <p:cNvPr id="5123" name="Rectangle 3"/>
          <p:cNvSpPr>
            <a:spLocks noGrp="1" noChangeArrowheads="1"/>
          </p:cNvSpPr>
          <p:nvPr>
            <p:ph type="subTitle" idx="1"/>
          </p:nvPr>
        </p:nvSpPr>
        <p:spPr>
          <a:xfrm>
            <a:off x="250825" y="836613"/>
            <a:ext cx="6697663" cy="561975"/>
          </a:xfrm>
          <a:effectLst>
            <a:outerShdw dist="17961" dir="2700000" algn="ctr" rotWithShape="0">
              <a:schemeClr val="tx2"/>
            </a:outerShdw>
          </a:effectLst>
        </p:spPr>
        <p:txBody>
          <a:bodyPr/>
          <a:lstStyle>
            <a:lvl1pPr marL="0" indent="0">
              <a:buFontTx/>
              <a:buNone/>
              <a:defRPr sz="2400" b="1">
                <a:solidFill>
                  <a:schemeClr val="bg2"/>
                </a:solidFill>
              </a:defRPr>
            </a:lvl1pPr>
          </a:lstStyle>
          <a:p>
            <a:r>
              <a:rPr lang="ja-JP" altLang="en-US" smtClean="0"/>
              <a:t>マスタ サブタイトルの書式設定</a:t>
            </a:r>
            <a:endParaRPr lang="en-US"/>
          </a:p>
        </p:txBody>
      </p:sp>
      <p:sp>
        <p:nvSpPr>
          <p:cNvPr id="6" name="フッター プレースホルダー 2"/>
          <p:cNvSpPr>
            <a:spLocks noGrp="1"/>
          </p:cNvSpPr>
          <p:nvPr>
            <p:ph type="ftr" sz="quarter" idx="10"/>
          </p:nvPr>
        </p:nvSpPr>
        <p:spPr/>
        <p:txBody>
          <a:bodyPr/>
          <a:lstStyle>
            <a:lvl1pPr>
              <a:defRPr/>
            </a:lvl1pPr>
          </a:lstStyle>
          <a:p>
            <a:endParaRPr lang="ja-JP" altLang="en-US"/>
          </a:p>
        </p:txBody>
      </p:sp>
      <p:sp>
        <p:nvSpPr>
          <p:cNvPr id="7" name="スライド番号プレースホルダー 3"/>
          <p:cNvSpPr>
            <a:spLocks noGrp="1"/>
          </p:cNvSpPr>
          <p:nvPr>
            <p:ph type="sldNum" sz="quarter" idx="11"/>
          </p:nvPr>
        </p:nvSpPr>
        <p:spPr>
          <a:xfrm>
            <a:off x="107950" y="6356350"/>
            <a:ext cx="2133600" cy="365125"/>
          </a:xfrm>
        </p:spPr>
        <p:txBody>
          <a:bodyPr/>
          <a:lstStyle>
            <a:lvl1pPr>
              <a:defRPr/>
            </a:lvl1pPr>
          </a:lstStyle>
          <a:p>
            <a:fld id="{00C26197-CE4D-449C-BE2A-2FCF44EB4A7F}" type="slidenum">
              <a:rPr lang="ja-JP" altLang="en-US"/>
              <a:pPr/>
              <a:t>‹#›</a:t>
            </a:fld>
            <a:endParaRPr lang="ja-JP" altLang="en-US"/>
          </a:p>
        </p:txBody>
      </p:sp>
    </p:spTree>
    <p:extLst>
      <p:ext uri="{BB962C8B-B14F-4D97-AF65-F5344CB8AC3E}">
        <p14:creationId xmlns:p14="http://schemas.microsoft.com/office/powerpoint/2010/main" val="2330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p>
        </p:txBody>
      </p:sp>
      <p:sp>
        <p:nvSpPr>
          <p:cNvPr id="5" name="スライド番号プレースホルダー 4"/>
          <p:cNvSpPr>
            <a:spLocks noGrp="1"/>
          </p:cNvSpPr>
          <p:nvPr>
            <p:ph type="sldNum" sz="quarter" idx="11"/>
          </p:nvPr>
        </p:nvSpPr>
        <p:spPr/>
        <p:txBody>
          <a:bodyPr/>
          <a:lstStyle>
            <a:lvl1pPr>
              <a:defRPr/>
            </a:lvl1pPr>
          </a:lstStyle>
          <a:p>
            <a:fld id="{85C74C88-C40B-4360-A054-FC580AA12850}" type="slidenum">
              <a:rPr lang="ja-JP" altLang="en-US"/>
              <a:pPr/>
              <a:t>‹#›</a:t>
            </a:fld>
            <a:endParaRPr lang="ja-JP" altLang="en-US"/>
          </a:p>
        </p:txBody>
      </p:sp>
    </p:spTree>
    <p:extLst>
      <p:ext uri="{BB962C8B-B14F-4D97-AF65-F5344CB8AC3E}">
        <p14:creationId xmlns:p14="http://schemas.microsoft.com/office/powerpoint/2010/main" val="113014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50075" y="476250"/>
            <a:ext cx="1943100" cy="6121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16013" y="476250"/>
            <a:ext cx="5681662" cy="6121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p>
        </p:txBody>
      </p:sp>
      <p:sp>
        <p:nvSpPr>
          <p:cNvPr id="5" name="スライド番号プレースホルダー 4"/>
          <p:cNvSpPr>
            <a:spLocks noGrp="1"/>
          </p:cNvSpPr>
          <p:nvPr>
            <p:ph type="sldNum" sz="quarter" idx="11"/>
          </p:nvPr>
        </p:nvSpPr>
        <p:spPr/>
        <p:txBody>
          <a:bodyPr/>
          <a:lstStyle>
            <a:lvl1pPr>
              <a:defRPr/>
            </a:lvl1pPr>
          </a:lstStyle>
          <a:p>
            <a:fld id="{5321AE1B-41EE-4B9B-987C-2A89699F006F}" type="slidenum">
              <a:rPr lang="ja-JP" altLang="en-US"/>
              <a:pPr/>
              <a:t>‹#›</a:t>
            </a:fld>
            <a:endParaRPr lang="ja-JP" altLang="en-US"/>
          </a:p>
        </p:txBody>
      </p:sp>
    </p:spTree>
    <p:extLst>
      <p:ext uri="{BB962C8B-B14F-4D97-AF65-F5344CB8AC3E}">
        <p14:creationId xmlns:p14="http://schemas.microsoft.com/office/powerpoint/2010/main" val="135478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30725"/>
          </a:xfrm>
        </p:spPr>
        <p:txBody>
          <a:bodyPr/>
          <a:lstStyle/>
          <a:p>
            <a:pPr lvl="0"/>
            <a:endParaRPr lang="ja-JP" altLang="en-US" noProof="0"/>
          </a:p>
        </p:txBody>
      </p:sp>
      <p:sp>
        <p:nvSpPr>
          <p:cNvPr id="4" name="日付プレースホルダ 3"/>
          <p:cNvSpPr>
            <a:spLocks noGrp="1"/>
          </p:cNvSpPr>
          <p:nvPr>
            <p:ph type="dt" sz="half" idx="10"/>
          </p:nvPr>
        </p:nvSpPr>
        <p:spPr>
          <a:xfrm>
            <a:off x="6516688" y="6237288"/>
            <a:ext cx="2133600" cy="457200"/>
          </a:xfrm>
          <a:prstGeom prst="rect">
            <a:avLst/>
          </a:prstGeom>
        </p:spPr>
        <p:txBody>
          <a:bodyPr vert="horz" wrap="square" lIns="91440" tIns="45720" rIns="91440" bIns="45720" numCol="1" anchor="t" anchorCtr="0" compatLnSpc="1">
            <a:prstTxWarp prst="textNoShape">
              <a:avLst/>
            </a:prstTxWarp>
          </a:bodyPr>
          <a:lstStyle>
            <a:lvl1pPr>
              <a:defRPr kumimoji="0"/>
            </a:lvl1pPr>
          </a:lstStyle>
          <a:p>
            <a:endParaRPr lang="en-US" altLang="ja-JP"/>
          </a:p>
        </p:txBody>
      </p:sp>
      <p:sp>
        <p:nvSpPr>
          <p:cNvPr id="5" name="フッター プレースホルダ 4"/>
          <p:cNvSpPr>
            <a:spLocks noGrp="1"/>
          </p:cNvSpPr>
          <p:nvPr>
            <p:ph type="ftr" sz="quarter" idx="11"/>
          </p:nvPr>
        </p:nvSpPr>
        <p:spPr>
          <a:xfrm>
            <a:off x="3124200" y="6248400"/>
            <a:ext cx="2895600" cy="457200"/>
          </a:xfrm>
        </p:spPr>
        <p:txBody>
          <a:bodyPr/>
          <a:lstStyle>
            <a:lvl1pPr>
              <a:defRPr kumimoji="0"/>
            </a:lvl1pPr>
          </a:lstStyle>
          <a:p>
            <a:endParaRPr lang="en-US" altLang="ja-JP"/>
          </a:p>
        </p:txBody>
      </p:sp>
      <p:sp>
        <p:nvSpPr>
          <p:cNvPr id="6" name="スライド番号プレースホルダ 5"/>
          <p:cNvSpPr>
            <a:spLocks noGrp="1"/>
          </p:cNvSpPr>
          <p:nvPr>
            <p:ph type="sldNum" sz="quarter" idx="12"/>
          </p:nvPr>
        </p:nvSpPr>
        <p:spPr>
          <a:xfrm>
            <a:off x="179388" y="6596063"/>
            <a:ext cx="2133600" cy="217487"/>
          </a:xfrm>
        </p:spPr>
        <p:txBody>
          <a:bodyPr/>
          <a:lstStyle>
            <a:lvl1pPr>
              <a:defRPr kumimoji="0"/>
            </a:lvl1pPr>
          </a:lstStyle>
          <a:p>
            <a:fld id="{5DFC1920-4A86-4353-824E-395F54340936}" type="slidenum">
              <a:rPr lang="en-US" altLang="ja-JP"/>
              <a:pPr/>
              <a:t>‹#›</a:t>
            </a:fld>
            <a:endParaRPr lang="en-US" altLang="ja-JP"/>
          </a:p>
        </p:txBody>
      </p:sp>
    </p:spTree>
    <p:extLst>
      <p:ext uri="{BB962C8B-B14F-4D97-AF65-F5344CB8AC3E}">
        <p14:creationId xmlns:p14="http://schemas.microsoft.com/office/powerpoint/2010/main" val="35585932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3" y="476250"/>
            <a:ext cx="8064896" cy="508000"/>
          </a:xfrm>
        </p:spPr>
        <p:txBody>
          <a:bodyPr/>
          <a:lstStyle>
            <a:lvl1pPr>
              <a:defRPr sz="5400">
                <a:solidFill>
                  <a:schemeClr val="accent2">
                    <a:lumMod val="75000"/>
                  </a:schemeClr>
                </a:solidFill>
                <a:effectLst>
                  <a:outerShdw blurRad="38100" dist="38100" dir="2700000" algn="tl">
                    <a:srgbClr val="000000">
                      <a:alpha val="43137"/>
                    </a:srgbClr>
                  </a:outerShdw>
                </a:effectLst>
                <a:latin typeface="ＤＦＰPOPミックスW4" pitchFamily="50" charset="-128"/>
                <a:ea typeface="ＤＦＰPOPミックスW4"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539552" y="1988840"/>
            <a:ext cx="8353623" cy="4608810"/>
          </a:xfrm>
        </p:spPr>
        <p:txBody>
          <a:bodyPr/>
          <a:lstStyle>
            <a:lvl1pPr>
              <a:defRPr>
                <a:latin typeface="ＤＦＰPOPミックスW4" pitchFamily="50" charset="-128"/>
                <a:ea typeface="ＤＦＰPOPミックスW4" pitchFamily="50" charset="-128"/>
              </a:defRPr>
            </a:lvl1pPr>
            <a:lvl2pPr>
              <a:defRPr>
                <a:latin typeface="ＤＦＰPOPミックスW4" pitchFamily="50" charset="-128"/>
                <a:ea typeface="ＤＦＰPOPミックスW4" pitchFamily="50" charset="-128"/>
              </a:defRPr>
            </a:lvl2pPr>
            <a:lvl3pPr>
              <a:defRPr>
                <a:latin typeface="ＤＦＰPOPミックスW4" pitchFamily="50" charset="-128"/>
                <a:ea typeface="ＤＦＰPOPミックスW4" pitchFamily="50" charset="-128"/>
              </a:defRPr>
            </a:lvl3pPr>
            <a:lvl4pPr>
              <a:defRPr>
                <a:latin typeface="ＤＦＰPOPミックスW4" pitchFamily="50" charset="-128"/>
                <a:ea typeface="ＤＦＰPOPミックスW4" pitchFamily="50" charset="-128"/>
              </a:defRPr>
            </a:lvl4pPr>
            <a:lvl5pPr>
              <a:defRPr>
                <a:latin typeface="ＤＦＰPOPミックスW4" pitchFamily="50" charset="-128"/>
                <a:ea typeface="ＤＦＰPOPミックスW4"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フッター プレースホルダー 3"/>
          <p:cNvSpPr>
            <a:spLocks noGrp="1"/>
          </p:cNvSpPr>
          <p:nvPr>
            <p:ph type="ftr" sz="quarter" idx="10"/>
          </p:nvPr>
        </p:nvSpPr>
        <p:spPr/>
        <p:txBody>
          <a:bodyPr/>
          <a:lstStyle>
            <a:lvl1pPr>
              <a:defRPr/>
            </a:lvl1pPr>
          </a:lstStyle>
          <a:p>
            <a:endParaRPr lang="ja-JP" altLang="en-US"/>
          </a:p>
        </p:txBody>
      </p:sp>
      <p:sp>
        <p:nvSpPr>
          <p:cNvPr id="5" name="スライド番号プレースホルダー 4"/>
          <p:cNvSpPr>
            <a:spLocks noGrp="1"/>
          </p:cNvSpPr>
          <p:nvPr>
            <p:ph type="sldNum" sz="quarter" idx="11"/>
          </p:nvPr>
        </p:nvSpPr>
        <p:spPr>
          <a:xfrm>
            <a:off x="107950" y="6381750"/>
            <a:ext cx="2133600" cy="365125"/>
          </a:xfrm>
        </p:spPr>
        <p:txBody>
          <a:bodyPr/>
          <a:lstStyle>
            <a:lvl1pPr>
              <a:defRPr/>
            </a:lvl1pPr>
          </a:lstStyle>
          <a:p>
            <a:fld id="{B8DFD3D3-9024-4866-8992-86A4621D547C}" type="slidenum">
              <a:rPr lang="ja-JP" altLang="en-US"/>
              <a:pPr/>
              <a:t>‹#›</a:t>
            </a:fld>
            <a:endParaRPr lang="ja-JP" altLang="en-US"/>
          </a:p>
        </p:txBody>
      </p:sp>
    </p:spTree>
    <p:extLst>
      <p:ext uri="{BB962C8B-B14F-4D97-AF65-F5344CB8AC3E}">
        <p14:creationId xmlns:p14="http://schemas.microsoft.com/office/powerpoint/2010/main" val="42929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ja-JP" altLang="en-US"/>
          </a:p>
        </p:txBody>
      </p:sp>
      <p:sp>
        <p:nvSpPr>
          <p:cNvPr id="5" name="スライド番号プレースホルダー 4"/>
          <p:cNvSpPr>
            <a:spLocks noGrp="1"/>
          </p:cNvSpPr>
          <p:nvPr>
            <p:ph type="sldNum" sz="quarter" idx="11"/>
          </p:nvPr>
        </p:nvSpPr>
        <p:spPr/>
        <p:txBody>
          <a:bodyPr/>
          <a:lstStyle>
            <a:lvl1pPr>
              <a:defRPr/>
            </a:lvl1pPr>
          </a:lstStyle>
          <a:p>
            <a:fld id="{D6D19B70-413B-449E-AED2-367F2C28739D}" type="slidenum">
              <a:rPr lang="ja-JP" altLang="en-US"/>
              <a:pPr/>
              <a:t>‹#›</a:t>
            </a:fld>
            <a:endParaRPr lang="ja-JP" altLang="en-US"/>
          </a:p>
        </p:txBody>
      </p:sp>
    </p:spTree>
    <p:extLst>
      <p:ext uri="{BB962C8B-B14F-4D97-AF65-F5344CB8AC3E}">
        <p14:creationId xmlns:p14="http://schemas.microsoft.com/office/powerpoint/2010/main" val="356954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16013" y="1628775"/>
            <a:ext cx="3811587"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80000" y="1628775"/>
            <a:ext cx="3813175"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3"/>
          <p:cNvSpPr>
            <a:spLocks noGrp="1"/>
          </p:cNvSpPr>
          <p:nvPr>
            <p:ph type="ftr" sz="quarter" idx="10"/>
          </p:nvPr>
        </p:nvSpPr>
        <p:spPr/>
        <p:txBody>
          <a:bodyPr/>
          <a:lstStyle>
            <a:lvl1pPr>
              <a:defRPr/>
            </a:lvl1pPr>
          </a:lstStyle>
          <a:p>
            <a:endParaRPr lang="ja-JP" altLang="en-US"/>
          </a:p>
        </p:txBody>
      </p:sp>
      <p:sp>
        <p:nvSpPr>
          <p:cNvPr id="6" name="スライド番号プレースホルダー 4"/>
          <p:cNvSpPr>
            <a:spLocks noGrp="1"/>
          </p:cNvSpPr>
          <p:nvPr>
            <p:ph type="sldNum" sz="quarter" idx="11"/>
          </p:nvPr>
        </p:nvSpPr>
        <p:spPr/>
        <p:txBody>
          <a:bodyPr/>
          <a:lstStyle>
            <a:lvl1pPr>
              <a:defRPr/>
            </a:lvl1pPr>
          </a:lstStyle>
          <a:p>
            <a:fld id="{0E67B34A-BE2F-4DAC-9350-F989B1CA7503}" type="slidenum">
              <a:rPr lang="ja-JP" altLang="en-US"/>
              <a:pPr/>
              <a:t>‹#›</a:t>
            </a:fld>
            <a:endParaRPr lang="ja-JP" altLang="en-US"/>
          </a:p>
        </p:txBody>
      </p:sp>
    </p:spTree>
    <p:extLst>
      <p:ext uri="{BB962C8B-B14F-4D97-AF65-F5344CB8AC3E}">
        <p14:creationId xmlns:p14="http://schemas.microsoft.com/office/powerpoint/2010/main" val="171963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3"/>
          <p:cNvSpPr>
            <a:spLocks noGrp="1"/>
          </p:cNvSpPr>
          <p:nvPr>
            <p:ph type="ftr" sz="quarter" idx="10"/>
          </p:nvPr>
        </p:nvSpPr>
        <p:spPr/>
        <p:txBody>
          <a:bodyPr/>
          <a:lstStyle>
            <a:lvl1pPr>
              <a:defRPr/>
            </a:lvl1pPr>
          </a:lstStyle>
          <a:p>
            <a:endParaRPr lang="ja-JP" altLang="en-US"/>
          </a:p>
        </p:txBody>
      </p:sp>
      <p:sp>
        <p:nvSpPr>
          <p:cNvPr id="8" name="スライド番号プレースホルダー 4"/>
          <p:cNvSpPr>
            <a:spLocks noGrp="1"/>
          </p:cNvSpPr>
          <p:nvPr>
            <p:ph type="sldNum" sz="quarter" idx="11"/>
          </p:nvPr>
        </p:nvSpPr>
        <p:spPr/>
        <p:txBody>
          <a:bodyPr/>
          <a:lstStyle>
            <a:lvl1pPr>
              <a:defRPr/>
            </a:lvl1pPr>
          </a:lstStyle>
          <a:p>
            <a:fld id="{94F0D0C0-DA0E-42F7-8D69-890AD4580C8B}" type="slidenum">
              <a:rPr lang="ja-JP" altLang="en-US"/>
              <a:pPr/>
              <a:t>‹#›</a:t>
            </a:fld>
            <a:endParaRPr lang="ja-JP" altLang="en-US"/>
          </a:p>
        </p:txBody>
      </p:sp>
    </p:spTree>
    <p:extLst>
      <p:ext uri="{BB962C8B-B14F-4D97-AF65-F5344CB8AC3E}">
        <p14:creationId xmlns:p14="http://schemas.microsoft.com/office/powerpoint/2010/main" val="12638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フッター プレースホルダー 3"/>
          <p:cNvSpPr>
            <a:spLocks noGrp="1"/>
          </p:cNvSpPr>
          <p:nvPr>
            <p:ph type="ftr" sz="quarter" idx="10"/>
          </p:nvPr>
        </p:nvSpPr>
        <p:spPr/>
        <p:txBody>
          <a:bodyPr/>
          <a:lstStyle>
            <a:lvl1pPr>
              <a:defRPr/>
            </a:lvl1pPr>
          </a:lstStyle>
          <a:p>
            <a:endParaRPr lang="ja-JP" altLang="en-US"/>
          </a:p>
        </p:txBody>
      </p:sp>
      <p:sp>
        <p:nvSpPr>
          <p:cNvPr id="4" name="スライド番号プレースホルダー 4"/>
          <p:cNvSpPr>
            <a:spLocks noGrp="1"/>
          </p:cNvSpPr>
          <p:nvPr>
            <p:ph type="sldNum" sz="quarter" idx="11"/>
          </p:nvPr>
        </p:nvSpPr>
        <p:spPr/>
        <p:txBody>
          <a:bodyPr/>
          <a:lstStyle>
            <a:lvl1pPr>
              <a:defRPr/>
            </a:lvl1pPr>
          </a:lstStyle>
          <a:p>
            <a:fld id="{10FFF544-1720-4EF4-9AED-71C528C41F4D}" type="slidenum">
              <a:rPr lang="ja-JP" altLang="en-US"/>
              <a:pPr/>
              <a:t>‹#›</a:t>
            </a:fld>
            <a:endParaRPr lang="ja-JP" altLang="en-US"/>
          </a:p>
        </p:txBody>
      </p:sp>
    </p:spTree>
    <p:extLst>
      <p:ext uri="{BB962C8B-B14F-4D97-AF65-F5344CB8AC3E}">
        <p14:creationId xmlns:p14="http://schemas.microsoft.com/office/powerpoint/2010/main" val="62143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3"/>
          <p:cNvSpPr>
            <a:spLocks noGrp="1"/>
          </p:cNvSpPr>
          <p:nvPr>
            <p:ph type="ftr" sz="quarter" idx="10"/>
          </p:nvPr>
        </p:nvSpPr>
        <p:spPr/>
        <p:txBody>
          <a:bodyPr/>
          <a:lstStyle>
            <a:lvl1pPr>
              <a:defRPr/>
            </a:lvl1pPr>
          </a:lstStyle>
          <a:p>
            <a:endParaRPr lang="ja-JP" altLang="en-US"/>
          </a:p>
        </p:txBody>
      </p:sp>
      <p:sp>
        <p:nvSpPr>
          <p:cNvPr id="3" name="スライド番号プレースホルダー 4"/>
          <p:cNvSpPr>
            <a:spLocks noGrp="1"/>
          </p:cNvSpPr>
          <p:nvPr>
            <p:ph type="sldNum" sz="quarter" idx="11"/>
          </p:nvPr>
        </p:nvSpPr>
        <p:spPr/>
        <p:txBody>
          <a:bodyPr/>
          <a:lstStyle>
            <a:lvl1pPr>
              <a:defRPr/>
            </a:lvl1pPr>
          </a:lstStyle>
          <a:p>
            <a:fld id="{886AA88F-5350-470C-A6F2-337D2B25E29D}" type="slidenum">
              <a:rPr lang="ja-JP" altLang="en-US"/>
              <a:pPr/>
              <a:t>‹#›</a:t>
            </a:fld>
            <a:endParaRPr lang="ja-JP" altLang="en-US"/>
          </a:p>
        </p:txBody>
      </p:sp>
    </p:spTree>
    <p:extLst>
      <p:ext uri="{BB962C8B-B14F-4D97-AF65-F5344CB8AC3E}">
        <p14:creationId xmlns:p14="http://schemas.microsoft.com/office/powerpoint/2010/main" val="352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709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7587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476250"/>
            <a:ext cx="6840537" cy="5080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smtClean="0"/>
          </a:p>
        </p:txBody>
      </p:sp>
      <p:sp>
        <p:nvSpPr>
          <p:cNvPr id="1027" name="Rectangle 3"/>
          <p:cNvSpPr>
            <a:spLocks noGrp="1" noChangeArrowheads="1"/>
          </p:cNvSpPr>
          <p:nvPr>
            <p:ph type="body" idx="1"/>
          </p:nvPr>
        </p:nvSpPr>
        <p:spPr bwMode="auto">
          <a:xfrm>
            <a:off x="1116013" y="1628775"/>
            <a:ext cx="77771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69696"/>
                </a:solidFill>
              </a:defRPr>
            </a:lvl1pPr>
          </a:lstStyle>
          <a:p>
            <a:endParaRPr lang="ja-JP" altLang="en-US"/>
          </a:p>
        </p:txBody>
      </p:sp>
      <p:sp>
        <p:nvSpPr>
          <p:cNvPr id="5" name="スライド番号プレースホルダー 4"/>
          <p:cNvSpPr>
            <a:spLocks noGrp="1"/>
          </p:cNvSpPr>
          <p:nvPr>
            <p:ph type="sldNum" sz="quarter" idx="4"/>
          </p:nvPr>
        </p:nvSpPr>
        <p:spPr>
          <a:xfrm>
            <a:off x="179388"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969696"/>
                </a:solidFill>
                <a:latin typeface="Tahoma" pitchFamily="34" charset="0"/>
                <a:cs typeface="Tahoma" pitchFamily="34" charset="0"/>
              </a:defRPr>
            </a:lvl1pPr>
          </a:lstStyle>
          <a:p>
            <a:fld id="{2D112570-BA65-48C0-8CAC-B0426651F3B1}" type="slidenum">
              <a:rPr lang="ja-JP" altLang="en-US"/>
              <a:pPr/>
              <a:t>‹#›</a:t>
            </a:fld>
            <a:endParaRPr lang="ja-JP" altLang="en-US"/>
          </a:p>
        </p:txBody>
      </p:sp>
      <p:pic>
        <p:nvPicPr>
          <p:cNvPr id="1030" name="図 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96188" y="282575"/>
            <a:ext cx="13128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66" r:id="rId3"/>
    <p:sldLayoutId id="2147483667" r:id="rId4"/>
    <p:sldLayoutId id="2147483668" r:id="rId5"/>
    <p:sldLayoutId id="2147483669" r:id="rId6"/>
    <p:sldLayoutId id="2147483670" r:id="rId7"/>
    <p:sldLayoutId id="2147483675" r:id="rId8"/>
    <p:sldLayoutId id="2147483676" r:id="rId9"/>
    <p:sldLayoutId id="2147483671" r:id="rId10"/>
    <p:sldLayoutId id="2147483672" r:id="rId11"/>
    <p:sldLayoutId id="2147483677" r:id="rId12"/>
  </p:sldLayoutIdLst>
  <p:timing>
    <p:tnLst>
      <p:par>
        <p:cTn id="1" dur="indefinite" restart="never" nodeType="tmRoot"/>
      </p:par>
    </p:tnLst>
  </p:timing>
  <p:hf hdr="0" ftr="0" dt="0"/>
  <p:txStyles>
    <p:titleStyle>
      <a:lvl1pPr algn="l" rtl="0" fontAlgn="base">
        <a:spcBef>
          <a:spcPct val="0"/>
        </a:spcBef>
        <a:spcAft>
          <a:spcPct val="0"/>
        </a:spcAft>
        <a:defRPr kumimoji="1" sz="3600" b="1">
          <a:solidFill>
            <a:schemeClr val="bg2"/>
          </a:solidFill>
          <a:latin typeface="ＤＦＰPOPミックスW4" pitchFamily="50" charset="-128"/>
          <a:ea typeface="ＤＦＰPOPミックスW4" pitchFamily="50" charset="-128"/>
          <a:cs typeface="ＤＦＰPOPミックスW4"/>
        </a:defRPr>
      </a:lvl1pPr>
      <a:lvl2pPr algn="l" rtl="0" fontAlgn="base">
        <a:spcBef>
          <a:spcPct val="0"/>
        </a:spcBef>
        <a:spcAft>
          <a:spcPct val="0"/>
        </a:spcAft>
        <a:defRPr kumimoji="1" sz="3600" b="1">
          <a:solidFill>
            <a:schemeClr val="bg2"/>
          </a:solidFill>
          <a:latin typeface="ＤＦＰPOPミックスW4"/>
          <a:ea typeface="ＤＦＰPOPミックスW4"/>
          <a:cs typeface="ＤＦＰPOPミックスW4"/>
        </a:defRPr>
      </a:lvl2pPr>
      <a:lvl3pPr algn="l" rtl="0" fontAlgn="base">
        <a:spcBef>
          <a:spcPct val="0"/>
        </a:spcBef>
        <a:spcAft>
          <a:spcPct val="0"/>
        </a:spcAft>
        <a:defRPr kumimoji="1" sz="3600" b="1">
          <a:solidFill>
            <a:schemeClr val="bg2"/>
          </a:solidFill>
          <a:latin typeface="ＤＦＰPOPミックスW4"/>
          <a:ea typeface="ＤＦＰPOPミックスW4"/>
          <a:cs typeface="ＤＦＰPOPミックスW4"/>
        </a:defRPr>
      </a:lvl3pPr>
      <a:lvl4pPr algn="l" rtl="0" fontAlgn="base">
        <a:spcBef>
          <a:spcPct val="0"/>
        </a:spcBef>
        <a:spcAft>
          <a:spcPct val="0"/>
        </a:spcAft>
        <a:defRPr kumimoji="1" sz="3600" b="1">
          <a:solidFill>
            <a:schemeClr val="bg2"/>
          </a:solidFill>
          <a:latin typeface="ＤＦＰPOPミックスW4"/>
          <a:ea typeface="ＤＦＰPOPミックスW4"/>
          <a:cs typeface="ＤＦＰPOPミックスW4"/>
        </a:defRPr>
      </a:lvl4pPr>
      <a:lvl5pPr algn="l" rtl="0" fontAlgn="base">
        <a:spcBef>
          <a:spcPct val="0"/>
        </a:spcBef>
        <a:spcAft>
          <a:spcPct val="0"/>
        </a:spcAft>
        <a:defRPr kumimoji="1" sz="3600" b="1">
          <a:solidFill>
            <a:schemeClr val="bg2"/>
          </a:solidFill>
          <a:latin typeface="ＤＦＰPOPミックスW4"/>
          <a:ea typeface="ＤＦＰPOPミックスW4"/>
          <a:cs typeface="ＤＦＰPOPミックスW4"/>
        </a:defRPr>
      </a:lvl5pPr>
      <a:lvl6pPr marL="457200" algn="l" rtl="0" eaLnBrk="1" fontAlgn="base" hangingPunct="1">
        <a:spcBef>
          <a:spcPct val="0"/>
        </a:spcBef>
        <a:spcAft>
          <a:spcPct val="0"/>
        </a:spcAft>
        <a:defRPr kumimoji="1" sz="3600" b="1">
          <a:solidFill>
            <a:schemeClr val="bg2"/>
          </a:solidFill>
          <a:latin typeface="Arial" charset="0"/>
        </a:defRPr>
      </a:lvl6pPr>
      <a:lvl7pPr marL="914400" algn="l" rtl="0" eaLnBrk="1" fontAlgn="base" hangingPunct="1">
        <a:spcBef>
          <a:spcPct val="0"/>
        </a:spcBef>
        <a:spcAft>
          <a:spcPct val="0"/>
        </a:spcAft>
        <a:defRPr kumimoji="1" sz="3600" b="1">
          <a:solidFill>
            <a:schemeClr val="bg2"/>
          </a:solidFill>
          <a:latin typeface="Arial" charset="0"/>
        </a:defRPr>
      </a:lvl7pPr>
      <a:lvl8pPr marL="1371600" algn="l" rtl="0" eaLnBrk="1" fontAlgn="base" hangingPunct="1">
        <a:spcBef>
          <a:spcPct val="0"/>
        </a:spcBef>
        <a:spcAft>
          <a:spcPct val="0"/>
        </a:spcAft>
        <a:defRPr kumimoji="1" sz="3600" b="1">
          <a:solidFill>
            <a:schemeClr val="bg2"/>
          </a:solidFill>
          <a:latin typeface="Arial" charset="0"/>
        </a:defRPr>
      </a:lvl8pPr>
      <a:lvl9pPr marL="1828800" algn="l" rtl="0" eaLnBrk="1" fontAlgn="base" hangingPunct="1">
        <a:spcBef>
          <a:spcPct val="0"/>
        </a:spcBef>
        <a:spcAft>
          <a:spcPct val="0"/>
        </a:spcAft>
        <a:defRPr kumimoji="1" sz="3600" b="1">
          <a:solidFill>
            <a:schemeClr val="bg2"/>
          </a:solidFill>
          <a:latin typeface="Arial" charset="0"/>
        </a:defRPr>
      </a:lvl9pPr>
    </p:titleStyle>
    <p:bodyStyle>
      <a:lvl1pPr marL="342900" indent="-342900" algn="l" rtl="0" fontAlgn="base">
        <a:spcBef>
          <a:spcPct val="20000"/>
        </a:spcBef>
        <a:spcAft>
          <a:spcPct val="0"/>
        </a:spcAft>
        <a:buChar char="•"/>
        <a:defRPr kumimoji="1" sz="2800">
          <a:solidFill>
            <a:schemeClr val="tx1"/>
          </a:solidFill>
          <a:latin typeface="ＤＦＰPOPミックスW4" pitchFamily="50" charset="-128"/>
          <a:ea typeface="ＤＦＰPOPミックスW4" pitchFamily="50" charset="-128"/>
          <a:cs typeface="ＤＦＰPOPミックスW4"/>
        </a:defRPr>
      </a:lvl1pPr>
      <a:lvl2pPr marL="742950" indent="-285750" algn="l" rtl="0" fontAlgn="base">
        <a:spcBef>
          <a:spcPct val="20000"/>
        </a:spcBef>
        <a:spcAft>
          <a:spcPct val="0"/>
        </a:spcAft>
        <a:buChar char="–"/>
        <a:defRPr kumimoji="1" sz="2400" b="1">
          <a:solidFill>
            <a:schemeClr val="tx1"/>
          </a:solidFill>
          <a:latin typeface="ＤＦＰPOPミックスW4" pitchFamily="50" charset="-128"/>
          <a:ea typeface="ＤＦＰPOPミックスW4" pitchFamily="50" charset="-128"/>
          <a:cs typeface="ＤＦＰPOPミックスW4"/>
        </a:defRPr>
      </a:lvl2pPr>
      <a:lvl3pPr marL="1143000" indent="-228600" algn="l" rtl="0" fontAlgn="base">
        <a:spcBef>
          <a:spcPct val="20000"/>
        </a:spcBef>
        <a:spcAft>
          <a:spcPct val="0"/>
        </a:spcAft>
        <a:buChar char="•"/>
        <a:defRPr kumimoji="1" sz="2400">
          <a:solidFill>
            <a:schemeClr val="tx1"/>
          </a:solidFill>
          <a:latin typeface="ＤＦＰPOPミックスW4" pitchFamily="50" charset="-128"/>
          <a:ea typeface="ＤＦＰPOPミックスW4" pitchFamily="50" charset="-128"/>
          <a:cs typeface="ＤＦＰPOPミックスW4"/>
        </a:defRPr>
      </a:lvl3pPr>
      <a:lvl4pPr marL="1600200" indent="-228600" algn="l" rtl="0" fontAlgn="base">
        <a:spcBef>
          <a:spcPct val="20000"/>
        </a:spcBef>
        <a:spcAft>
          <a:spcPct val="0"/>
        </a:spcAft>
        <a:buChar char="–"/>
        <a:defRPr kumimoji="1" sz="2000">
          <a:solidFill>
            <a:schemeClr val="tx1"/>
          </a:solidFill>
          <a:latin typeface="ＤＦＰPOPミックスW4" pitchFamily="50" charset="-128"/>
          <a:ea typeface="ＤＦＰPOPミックスW4" pitchFamily="50" charset="-128"/>
          <a:cs typeface="ＤＦＰPOPミックスW4"/>
        </a:defRPr>
      </a:lvl4pPr>
      <a:lvl5pPr marL="2057400" indent="-228600" algn="l" rtl="0" fontAlgn="base">
        <a:spcBef>
          <a:spcPct val="20000"/>
        </a:spcBef>
        <a:spcAft>
          <a:spcPct val="0"/>
        </a:spcAft>
        <a:buChar char="»"/>
        <a:defRPr kumimoji="1" sz="2000">
          <a:solidFill>
            <a:schemeClr val="tx1"/>
          </a:solidFill>
          <a:latin typeface="ＤＦＰPOPミックスW4" pitchFamily="50" charset="-128"/>
          <a:ea typeface="ＤＦＰPOPミックスW4" pitchFamily="50" charset="-128"/>
          <a:cs typeface="ＤＦＰPOPミックスW4"/>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oleObject" Target="../embeddings/Microsoft_Excel____1.xls"/></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ja.wikipedia.org/wiki/%E3%83%95%E3%82%A1%E3%82%A4%E3%83%AB:Tobacco.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332656"/>
            <a:ext cx="8496648" cy="1668553"/>
          </a:xfrm>
          <a:ln>
            <a:miter lim="800000"/>
            <a:headEnd/>
            <a:tailEnd/>
          </a:ln>
        </p:spPr>
        <p:txBody>
          <a:bodyPr/>
          <a:lstStyle/>
          <a:p>
            <a:pPr algn="ctr">
              <a:defRPr/>
            </a:pPr>
            <a:r>
              <a:rPr lang="ja-JP" altLang="en-US" sz="40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mj-cs"/>
              </a:rPr>
              <a:t>あきた</a:t>
            </a:r>
            <a:r>
              <a:rPr lang="ja-JP" alt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タバコ</a:t>
            </a:r>
            <a:r>
              <a:rPr lang="ja-JP" altLang="en-US" sz="60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とりびあ</a:t>
            </a:r>
            <a:r>
              <a:rPr lang="ja-JP" alt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クイズ</a:t>
            </a:r>
            <a:endParaRPr lang="ja-JP" alt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endParaRPr>
          </a:p>
        </p:txBody>
      </p:sp>
      <p:sp>
        <p:nvSpPr>
          <p:cNvPr id="3" name="サブタイトル 2"/>
          <p:cNvSpPr>
            <a:spLocks noGrp="1"/>
          </p:cNvSpPr>
          <p:nvPr>
            <p:ph type="subTitle" idx="1"/>
          </p:nvPr>
        </p:nvSpPr>
        <p:spPr>
          <a:xfrm>
            <a:off x="611188" y="5445125"/>
            <a:ext cx="8351837" cy="1223963"/>
          </a:xfrm>
        </p:spPr>
        <p:txBody>
          <a:bodyPr/>
          <a:lstStyle/>
          <a:p>
            <a:pPr algn="ctr">
              <a:defRPr/>
            </a:pPr>
            <a:r>
              <a:rPr lang="ja-JP" altLang="en-US" sz="2200" dirty="0" smtClean="0">
                <a:solidFill>
                  <a:schemeClr val="accent6">
                    <a:lumMod val="50000"/>
                  </a:schemeClr>
                </a:solidFill>
                <a:cs typeface="+mn-cs"/>
              </a:rPr>
              <a:t>平成</a:t>
            </a:r>
            <a:r>
              <a:rPr lang="en-US" altLang="ja-JP" sz="2200" dirty="0" smtClean="0">
                <a:solidFill>
                  <a:schemeClr val="accent6">
                    <a:lumMod val="50000"/>
                  </a:schemeClr>
                </a:solidFill>
                <a:cs typeface="+mn-cs"/>
              </a:rPr>
              <a:t>23</a:t>
            </a:r>
            <a:r>
              <a:rPr lang="ja-JP" altLang="en-US" sz="2200" dirty="0" smtClean="0">
                <a:solidFill>
                  <a:schemeClr val="accent6">
                    <a:lumMod val="50000"/>
                  </a:schemeClr>
                </a:solidFill>
                <a:cs typeface="+mn-cs"/>
              </a:rPr>
              <a:t>年</a:t>
            </a:r>
            <a:r>
              <a:rPr lang="en-US" altLang="ja-JP" sz="2200" dirty="0" smtClean="0">
                <a:solidFill>
                  <a:schemeClr val="accent6">
                    <a:lumMod val="50000"/>
                  </a:schemeClr>
                </a:solidFill>
                <a:cs typeface="+mn-cs"/>
              </a:rPr>
              <a:t>10</a:t>
            </a:r>
            <a:r>
              <a:rPr lang="ja-JP" altLang="en-US" sz="2200" dirty="0" smtClean="0">
                <a:solidFill>
                  <a:schemeClr val="accent6">
                    <a:lumMod val="50000"/>
                  </a:schemeClr>
                </a:solidFill>
                <a:cs typeface="+mn-cs"/>
              </a:rPr>
              <a:t>月</a:t>
            </a:r>
            <a:endParaRPr lang="en-US" altLang="ja-JP" sz="2200" dirty="0">
              <a:solidFill>
                <a:schemeClr val="accent6">
                  <a:lumMod val="50000"/>
                </a:schemeClr>
              </a:solidFill>
              <a:cs typeface="+mn-cs"/>
            </a:endParaRPr>
          </a:p>
          <a:p>
            <a:pPr>
              <a:tabLst>
                <a:tab pos="1528763" algn="l"/>
              </a:tabLst>
              <a:defRPr/>
            </a:pPr>
            <a:r>
              <a:rPr lang="ja-JP" altLang="en-US" sz="2200" dirty="0" smtClean="0">
                <a:solidFill>
                  <a:schemeClr val="accent6">
                    <a:lumMod val="50000"/>
                  </a:schemeClr>
                </a:solidFill>
                <a:cs typeface="+mn-cs"/>
              </a:rPr>
              <a:t>企画･製作</a:t>
            </a:r>
            <a:r>
              <a:rPr lang="en-US" altLang="ja-JP" sz="2200" dirty="0" smtClean="0">
                <a:solidFill>
                  <a:schemeClr val="accent6">
                    <a:lumMod val="50000"/>
                  </a:schemeClr>
                </a:solidFill>
                <a:cs typeface="+mn-cs"/>
              </a:rPr>
              <a:t>	</a:t>
            </a:r>
            <a:r>
              <a:rPr lang="ja-JP" altLang="en-US" sz="2200" dirty="0" smtClean="0">
                <a:solidFill>
                  <a:schemeClr val="accent6">
                    <a:lumMod val="50000"/>
                  </a:schemeClr>
                </a:solidFill>
                <a:cs typeface="+mn-cs"/>
              </a:rPr>
              <a:t>秋田県・秋田県医師会・秋田・たばこ問題を考える会</a:t>
            </a:r>
            <a:endParaRPr lang="en-US" altLang="ja-JP" sz="2200" dirty="0" smtClean="0">
              <a:solidFill>
                <a:schemeClr val="accent6">
                  <a:lumMod val="50000"/>
                </a:schemeClr>
              </a:solidFill>
              <a:cs typeface="+mn-cs"/>
            </a:endParaRPr>
          </a:p>
          <a:p>
            <a:pPr>
              <a:tabLst>
                <a:tab pos="1528763" algn="l"/>
              </a:tabLst>
              <a:defRPr/>
            </a:pPr>
            <a:r>
              <a:rPr lang="ja-JP" altLang="en-US" sz="2200" dirty="0" smtClean="0">
                <a:solidFill>
                  <a:schemeClr val="accent6">
                    <a:lumMod val="50000"/>
                  </a:schemeClr>
                </a:solidFill>
                <a:cs typeface="+mn-cs"/>
              </a:rPr>
              <a:t>協力</a:t>
            </a:r>
            <a:r>
              <a:rPr lang="en-US" altLang="ja-JP" sz="2200" dirty="0" smtClean="0">
                <a:solidFill>
                  <a:schemeClr val="accent6">
                    <a:lumMod val="50000"/>
                  </a:schemeClr>
                </a:solidFill>
                <a:cs typeface="+mn-cs"/>
              </a:rPr>
              <a:t>	</a:t>
            </a:r>
            <a:r>
              <a:rPr lang="ja-JP" altLang="en-US" sz="2200" dirty="0" smtClean="0">
                <a:solidFill>
                  <a:schemeClr val="accent6">
                    <a:lumMod val="50000"/>
                  </a:schemeClr>
                </a:solidFill>
                <a:cs typeface="+mn-cs"/>
              </a:rPr>
              <a:t>全国健康</a:t>
            </a:r>
            <a:r>
              <a:rPr lang="ja-JP" altLang="en-US" sz="2200" dirty="0" smtClean="0">
                <a:solidFill>
                  <a:schemeClr val="accent6">
                    <a:lumMod val="50000"/>
                  </a:schemeClr>
                </a:solidFill>
                <a:cs typeface="+mn-cs"/>
              </a:rPr>
              <a:t>保険協会秋田</a:t>
            </a:r>
            <a:r>
              <a:rPr lang="ja-JP" altLang="en-US" sz="2200" dirty="0" smtClean="0">
                <a:solidFill>
                  <a:schemeClr val="accent6">
                    <a:lumMod val="50000"/>
                  </a:schemeClr>
                </a:solidFill>
                <a:cs typeface="+mn-cs"/>
              </a:rPr>
              <a:t>支部</a:t>
            </a:r>
            <a:endParaRPr lang="en-US" altLang="ja-JP" sz="2200" dirty="0" smtClean="0">
              <a:solidFill>
                <a:schemeClr val="accent6">
                  <a:lumMod val="50000"/>
                </a:schemeClr>
              </a:solidFill>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D019F1-0043-4A64-A4BD-3F38AF89860D}" type="slidenum">
              <a:rPr lang="ja-JP" altLang="en-US">
                <a:solidFill>
                  <a:srgbClr val="969696"/>
                </a:solidFill>
                <a:latin typeface="Tahoma" pitchFamily="34" charset="0"/>
              </a:rPr>
              <a:pPr eaLnBrk="1" hangingPunct="1"/>
              <a:t>1</a:t>
            </a:fld>
            <a:endParaRPr lang="ja-JP" altLang="en-US">
              <a:solidFill>
                <a:srgbClr val="969696"/>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5</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妊娠中にお母さんがタバコを吸うと暴力的な子供が生まれる</a:t>
            </a:r>
            <a:endParaRPr lang="en-US" altLang="ja-JP" sz="4000" dirty="0" smtClean="0">
              <a:cs typeface="+mn-cs"/>
            </a:endParaRPr>
          </a:p>
          <a:p>
            <a:pPr algn="ctr">
              <a:buFontTx/>
              <a:buNone/>
              <a:defRPr/>
            </a:pPr>
            <a:endParaRPr lang="en-US" altLang="ja-JP" sz="4000" dirty="0" smtClean="0">
              <a:cs typeface="+mn-cs"/>
            </a:endParaRPr>
          </a:p>
          <a:p>
            <a:pPr marL="2327275" indent="0">
              <a:lnSpc>
                <a:spcPct val="150000"/>
              </a:lnSpc>
              <a:buFontTx/>
              <a:buNone/>
              <a:defRPr/>
            </a:pPr>
            <a:r>
              <a:rPr lang="ja-JP" altLang="en-US" sz="4400" dirty="0">
                <a:cs typeface="+mn-cs"/>
              </a:rPr>
              <a:t>正しい</a:t>
            </a:r>
            <a:r>
              <a:rPr lang="en-US" altLang="ja-JP" sz="4400" dirty="0">
                <a:cs typeface="+mn-cs"/>
              </a:rPr>
              <a:t>	</a:t>
            </a:r>
            <a:r>
              <a:rPr lang="ja-JP" altLang="en-US" sz="4400" dirty="0">
                <a:cs typeface="+mn-cs"/>
              </a:rPr>
              <a:t>→</a:t>
            </a:r>
            <a:r>
              <a:rPr lang="en-US" altLang="ja-JP" sz="4400" dirty="0">
                <a:cs typeface="+mn-cs"/>
              </a:rPr>
              <a:t>	</a:t>
            </a:r>
            <a:r>
              <a:rPr lang="ja-JP" altLang="en-US" sz="4400" dirty="0">
                <a:cs typeface="+mn-cs"/>
              </a:rPr>
              <a:t>○</a:t>
            </a:r>
            <a:endParaRPr lang="en-US" altLang="ja-JP" sz="4400" dirty="0">
              <a:cs typeface="+mn-cs"/>
            </a:endParaRPr>
          </a:p>
          <a:p>
            <a:pPr marL="2327275" indent="0">
              <a:lnSpc>
                <a:spcPct val="150000"/>
              </a:lnSpc>
              <a:buFontTx/>
              <a:buNone/>
              <a:defRPr/>
            </a:pPr>
            <a:r>
              <a:rPr lang="ja-JP" altLang="en-US" sz="4400" dirty="0">
                <a:cs typeface="+mn-cs"/>
              </a:rPr>
              <a:t>間違い</a:t>
            </a:r>
            <a:r>
              <a:rPr lang="en-US" altLang="ja-JP" sz="4400" dirty="0">
                <a:cs typeface="+mn-cs"/>
              </a:rPr>
              <a:t>	</a:t>
            </a:r>
            <a:r>
              <a:rPr lang="ja-JP" altLang="en-US" sz="4400" dirty="0">
                <a:cs typeface="+mn-cs"/>
              </a:rPr>
              <a:t>→</a:t>
            </a:r>
            <a:r>
              <a:rPr lang="en-US" altLang="ja-JP" sz="4400" dirty="0">
                <a:cs typeface="+mn-cs"/>
              </a:rPr>
              <a:t>	×</a:t>
            </a:r>
            <a:endParaRPr lang="en-US" altLang="ja-JP" sz="4000" dirty="0">
              <a:cs typeface="+mn-cs"/>
            </a:endParaRPr>
          </a:p>
          <a:p>
            <a:pPr marL="0" indent="0">
              <a:buFontTx/>
              <a:buNone/>
              <a:defRPr/>
            </a:pP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572C01-1CC3-48C1-A34A-BF4BACD2ACAC}" type="slidenum">
              <a:rPr lang="ja-JP" altLang="en-US">
                <a:solidFill>
                  <a:srgbClr val="969696"/>
                </a:solidFill>
                <a:latin typeface="Tahoma" pitchFamily="34" charset="0"/>
              </a:rPr>
              <a:pPr eaLnBrk="1" hangingPunct="1"/>
              <a:t>10</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6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700"/>
                                        <p:tgtEl>
                                          <p:spTgt spid="3">
                                            <p:txEl>
                                              <p:pRg st="0" end="0"/>
                                            </p:txEl>
                                          </p:spTgt>
                                        </p:tgtEl>
                                      </p:cBhvr>
                                    </p:animEffect>
                                  </p:childTnLst>
                                </p:cTn>
                              </p:par>
                              <p:par>
                                <p:cTn id="13" presetID="22" presetClass="entr" presetSubtype="8" fill="hold" grpId="0" nodeType="withEffect">
                                  <p:stCondLst>
                                    <p:cond delay="11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16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6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ln>
            <a:miter lim="800000"/>
            <a:headEnd/>
            <a:tailEnd/>
          </a:ln>
        </p:spPr>
        <p:txBody>
          <a:bodyPr/>
          <a:lstStyle/>
          <a:p>
            <a:pPr>
              <a:defRPr/>
            </a:pPr>
            <a:r>
              <a:rPr lang="ja-JP" altLang="en-US" sz="4800" dirty="0" smtClean="0">
                <a:cs typeface="+mj-cs"/>
              </a:rPr>
              <a:t>正解は　</a:t>
            </a:r>
            <a:r>
              <a:rPr lang="ja-JP" altLang="en-US" sz="66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t>
            </a:r>
            <a:endParaRPr lang="en-US" altLang="ja-JP" sz="4800" dirty="0">
              <a:cs typeface="+mj-cs"/>
            </a:endParaRPr>
          </a:p>
        </p:txBody>
      </p:sp>
      <p:pic>
        <p:nvPicPr>
          <p:cNvPr id="398339" name="Picture 3" descr="0506妊婦暴力_治療"/>
          <p:cNvPicPr>
            <a:picLocks noChangeAspect="1" noChangeArrowheads="1"/>
          </p:cNvPicPr>
          <p:nvPr/>
        </p:nvPicPr>
        <p:blipFill>
          <a:blip r:embed="rId3"/>
          <a:srcRect/>
          <a:stretch>
            <a:fillRect/>
          </a:stretch>
        </p:blipFill>
        <p:spPr bwMode="auto">
          <a:xfrm>
            <a:off x="2195513" y="1484313"/>
            <a:ext cx="4968875" cy="4537075"/>
          </a:xfrm>
          <a:prstGeom prst="rect">
            <a:avLst/>
          </a:prstGeom>
          <a:noFill/>
          <a:effectLst>
            <a:outerShdw blurRad="63500" sx="102000" sy="102000" algn="ctr" rotWithShape="0">
              <a:prstClr val="black">
                <a:alpha val="40000"/>
              </a:prstClr>
            </a:outerShdw>
          </a:effectLst>
        </p:spPr>
      </p:pic>
      <p:sp>
        <p:nvSpPr>
          <p:cNvPr id="398340" name="Text Box 4"/>
          <p:cNvSpPr txBox="1">
            <a:spLocks noChangeArrowheads="1"/>
          </p:cNvSpPr>
          <p:nvPr/>
        </p:nvSpPr>
        <p:spPr bwMode="auto">
          <a:xfrm>
            <a:off x="3781425" y="6375400"/>
            <a:ext cx="5183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ja-JP">
                <a:latin typeface="Tahoma" pitchFamily="34" charset="0"/>
              </a:rPr>
              <a:t>Brennan, PA et al. Arch Gen Psychiatry, 215,1999</a:t>
            </a:r>
          </a:p>
        </p:txBody>
      </p:sp>
      <p:sp>
        <p:nvSpPr>
          <p:cNvPr id="398341" name="Text Box 5"/>
          <p:cNvSpPr txBox="1">
            <a:spLocks noChangeArrowheads="1"/>
          </p:cNvSpPr>
          <p:nvPr/>
        </p:nvSpPr>
        <p:spPr bwMode="auto">
          <a:xfrm>
            <a:off x="539750" y="5718175"/>
            <a:ext cx="8064500" cy="579438"/>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kumimoji="0" lang="ja-JP" altLang="en-US" sz="3200" dirty="0">
                <a:latin typeface="ＤＦＧPOPミックスW4" pitchFamily="50" charset="-128"/>
                <a:ea typeface="ＤＦＧPOPミックスW4" pitchFamily="50" charset="-128"/>
              </a:rPr>
              <a:t>妊婦の喫煙本数と男児の暴力犯罪率が比例</a:t>
            </a:r>
          </a:p>
        </p:txBody>
      </p:sp>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704F91-2E31-422C-BE79-F23919A77997}" type="slidenum">
              <a:rPr lang="ja-JP" altLang="en-US">
                <a:solidFill>
                  <a:srgbClr val="969696"/>
                </a:solidFill>
                <a:latin typeface="Tahoma" pitchFamily="34" charset="0"/>
              </a:rPr>
              <a:pPr eaLnBrk="1" hangingPunct="1"/>
              <a:t>11</a:t>
            </a:fld>
            <a:endParaRPr lang="ja-JP" altLang="en-US">
              <a:solidFill>
                <a:srgbClr val="969696"/>
              </a:solidFill>
              <a:latin typeface="Tahoma"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98338"/>
                                        </p:tgtEl>
                                        <p:attrNameLst>
                                          <p:attrName>style.visibility</p:attrName>
                                        </p:attrNameLst>
                                      </p:cBhvr>
                                      <p:to>
                                        <p:strVal val="visible"/>
                                      </p:to>
                                    </p:set>
                                    <p:animScale>
                                      <p:cBhvr>
                                        <p:cTn id="7" dur="1000" decel="50000" fill="hold">
                                          <p:stCondLst>
                                            <p:cond delay="0"/>
                                          </p:stCondLst>
                                        </p:cTn>
                                        <p:tgtEl>
                                          <p:spTgt spid="398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8338"/>
                                        </p:tgtEl>
                                        <p:attrNameLst>
                                          <p:attrName>ppt_x</p:attrName>
                                          <p:attrName>ppt_y</p:attrName>
                                        </p:attrNameLst>
                                      </p:cBhvr>
                                    </p:animMotion>
                                    <p:animEffect transition="in" filter="fade">
                                      <p:cBhvr>
                                        <p:cTn id="9" dur="1000"/>
                                        <p:tgtEl>
                                          <p:spTgt spid="398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98339"/>
                                        </p:tgtEl>
                                        <p:attrNameLst>
                                          <p:attrName>style.visibility</p:attrName>
                                        </p:attrNameLst>
                                      </p:cBhvr>
                                      <p:to>
                                        <p:strVal val="visible"/>
                                      </p:to>
                                    </p:set>
                                    <p:animEffect transition="in" filter="wipe(left)">
                                      <p:cBhvr>
                                        <p:cTn id="14" dur="1000"/>
                                        <p:tgtEl>
                                          <p:spTgt spid="398339"/>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98340"/>
                                        </p:tgtEl>
                                        <p:attrNameLst>
                                          <p:attrName>style.visibility</p:attrName>
                                        </p:attrNameLst>
                                      </p:cBhvr>
                                      <p:to>
                                        <p:strVal val="visible"/>
                                      </p:to>
                                    </p:set>
                                    <p:animEffect transition="in" filter="wipe(left)">
                                      <p:cBhvr>
                                        <p:cTn id="18" dur="500"/>
                                        <p:tgtEl>
                                          <p:spTgt spid="398340"/>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98341"/>
                                        </p:tgtEl>
                                        <p:attrNameLst>
                                          <p:attrName>style.visibility</p:attrName>
                                        </p:attrNameLst>
                                      </p:cBhvr>
                                      <p:to>
                                        <p:strVal val="visible"/>
                                      </p:to>
                                    </p:set>
                                    <p:animEffect transition="in" filter="wipe(left)">
                                      <p:cBhvr>
                                        <p:cTn id="22" dur="10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0" grpId="0"/>
      <p:bldP spid="3983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6</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lnSpc>
                <a:spcPct val="150000"/>
              </a:lnSpc>
              <a:buFontTx/>
              <a:buNone/>
              <a:defRPr/>
            </a:pPr>
            <a:r>
              <a:rPr lang="ja-JP" altLang="en-US" sz="4000" dirty="0" smtClean="0">
                <a:cs typeface="+mn-cs"/>
              </a:rPr>
              <a:t>タバコを吸うと肌のシミやしわが増える </a:t>
            </a:r>
            <a:endParaRPr lang="en-US" altLang="ja-JP" sz="4000" dirty="0" smtClean="0">
              <a:cs typeface="+mn-cs"/>
            </a:endParaRPr>
          </a:p>
          <a:p>
            <a:pPr marL="2327275" indent="0">
              <a:lnSpc>
                <a:spcPct val="150000"/>
              </a:lnSpc>
              <a:buFontTx/>
              <a:buNone/>
              <a:defRPr/>
            </a:pPr>
            <a:r>
              <a:rPr lang="ja-JP" altLang="en-US" sz="4400" dirty="0" smtClean="0">
                <a:cs typeface="+mn-cs"/>
              </a:rPr>
              <a:t>正しい</a:t>
            </a:r>
            <a:r>
              <a:rPr lang="en-US" altLang="ja-JP" sz="4400" dirty="0">
                <a:cs typeface="+mn-cs"/>
              </a:rPr>
              <a:t>	</a:t>
            </a:r>
            <a:r>
              <a:rPr lang="ja-JP" altLang="en-US" sz="4400" dirty="0">
                <a:cs typeface="+mn-cs"/>
              </a:rPr>
              <a:t>→</a:t>
            </a:r>
            <a:r>
              <a:rPr lang="en-US" altLang="ja-JP" sz="4400" dirty="0">
                <a:cs typeface="+mn-cs"/>
              </a:rPr>
              <a:t>	</a:t>
            </a:r>
            <a:r>
              <a:rPr lang="ja-JP" altLang="en-US" sz="4400" dirty="0">
                <a:cs typeface="+mn-cs"/>
              </a:rPr>
              <a:t>○</a:t>
            </a:r>
            <a:endParaRPr lang="en-US" altLang="ja-JP" sz="4400" dirty="0">
              <a:cs typeface="+mn-cs"/>
            </a:endParaRPr>
          </a:p>
          <a:p>
            <a:pPr marL="2327275" indent="0">
              <a:lnSpc>
                <a:spcPct val="150000"/>
              </a:lnSpc>
              <a:buFontTx/>
              <a:buNone/>
              <a:defRPr/>
            </a:pPr>
            <a:r>
              <a:rPr lang="ja-JP" altLang="en-US" sz="4400" dirty="0">
                <a:cs typeface="+mn-cs"/>
              </a:rPr>
              <a:t>間違い</a:t>
            </a:r>
            <a:r>
              <a:rPr lang="en-US" altLang="ja-JP" sz="4400" dirty="0">
                <a:cs typeface="+mn-cs"/>
              </a:rPr>
              <a:t>	</a:t>
            </a:r>
            <a:r>
              <a:rPr lang="ja-JP" altLang="en-US" sz="4400" dirty="0">
                <a:cs typeface="+mn-cs"/>
              </a:rPr>
              <a:t>→</a:t>
            </a:r>
            <a:r>
              <a:rPr lang="en-US" altLang="ja-JP" sz="4400" dirty="0">
                <a:cs typeface="+mn-cs"/>
              </a:rPr>
              <a:t>	×</a:t>
            </a:r>
            <a:endParaRPr lang="en-US" altLang="ja-JP"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7A9826-1470-4129-81E8-FA97DCEBA7FB}" type="slidenum">
              <a:rPr lang="ja-JP" altLang="en-US">
                <a:solidFill>
                  <a:srgbClr val="969696"/>
                </a:solidFill>
                <a:latin typeface="Tahoma" pitchFamily="34" charset="0"/>
              </a:rPr>
              <a:pPr eaLnBrk="1" hangingPunct="1"/>
              <a:t>12</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100"/>
                                        <p:tgtEl>
                                          <p:spTgt spid="3">
                                            <p:txEl>
                                              <p:pRg st="0" end="0"/>
                                            </p:txEl>
                                          </p:spTgt>
                                        </p:tgtEl>
                                      </p:cBhvr>
                                    </p:animEffect>
                                  </p:childTnLst>
                                </p:cTn>
                              </p:par>
                              <p:par>
                                <p:cTn id="13" presetID="22" presetClass="entr" presetSubtype="8" fill="hold" grpId="0" nodeType="withEffect">
                                  <p:stCondLst>
                                    <p:cond delay="14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18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6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srcRect/>
          <a:stretch>
            <a:fillRect/>
          </a:stretch>
        </p:blipFill>
        <p:spPr bwMode="auto">
          <a:xfrm>
            <a:off x="2916238" y="2728913"/>
            <a:ext cx="3275012" cy="2212975"/>
          </a:xfrm>
          <a:prstGeom prst="rect">
            <a:avLst/>
          </a:prstGeom>
          <a:noFill/>
          <a:ln>
            <a:noFill/>
          </a:ln>
          <a:effectLst>
            <a:outerShdw blurRad="63500" dist="35921" dir="2700000" sx="102000" sy="102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t>
            </a:r>
            <a:endParaRPr lang="ja-JP" altLang="en-US" dirty="0">
              <a:cs typeface="+mj-cs"/>
            </a:endParaRPr>
          </a:p>
        </p:txBody>
      </p:sp>
      <p:sp>
        <p:nvSpPr>
          <p:cNvPr id="6" name="コンテンツ プレースホルダ 2"/>
          <p:cNvSpPr>
            <a:spLocks noGrp="1"/>
          </p:cNvSpPr>
          <p:nvPr>
            <p:ph idx="1"/>
          </p:nvPr>
        </p:nvSpPr>
        <p:spPr>
          <a:xfrm>
            <a:off x="323850" y="1557338"/>
            <a:ext cx="8280400" cy="1223962"/>
          </a:xfrm>
        </p:spPr>
        <p:txBody>
          <a:bodyPr/>
          <a:lstStyle/>
          <a:p>
            <a:pPr marL="0" indent="0" algn="ctr">
              <a:buFontTx/>
              <a:buNone/>
            </a:pPr>
            <a:r>
              <a:rPr lang="ja-JP" altLang="en-US" sz="3200" smtClean="0">
                <a:solidFill>
                  <a:schemeClr val="tx2"/>
                </a:solidFill>
                <a:latin typeface="ＤＦＰPOPミックスW4"/>
                <a:ea typeface="ＤＦＰPOPミックスW4"/>
              </a:rPr>
              <a:t>タバコで早く老け、シワもシミも増す</a:t>
            </a:r>
            <a:endParaRPr lang="en-US" altLang="ja-JP" sz="3200" smtClean="0">
              <a:solidFill>
                <a:schemeClr val="tx2"/>
              </a:solidFill>
              <a:latin typeface="ＤＦＰPOPミックスW4"/>
              <a:ea typeface="ＤＦＰPOPミックスW4"/>
            </a:endParaRPr>
          </a:p>
          <a:p>
            <a:pPr marL="0" indent="0" algn="ctr">
              <a:buFontTx/>
              <a:buNone/>
            </a:pPr>
            <a:r>
              <a:rPr lang="ja-JP" altLang="en-US" smtClean="0">
                <a:solidFill>
                  <a:schemeClr val="tx2"/>
                </a:solidFill>
                <a:latin typeface="ＤＦＰPOPミックスW4"/>
                <a:ea typeface="ＤＦＰPOPミックスW4"/>
              </a:rPr>
              <a:t>タバコ</a:t>
            </a:r>
            <a:r>
              <a:rPr lang="en-US" altLang="ja-JP" smtClean="0">
                <a:solidFill>
                  <a:schemeClr val="tx2"/>
                </a:solidFill>
                <a:latin typeface="ＤＦＰPOPミックスW4"/>
                <a:ea typeface="ＤＦＰPOPミックスW4"/>
              </a:rPr>
              <a:t>1</a:t>
            </a:r>
            <a:r>
              <a:rPr lang="ja-JP" altLang="en-US" smtClean="0">
                <a:solidFill>
                  <a:schemeClr val="tx2"/>
                </a:solidFill>
                <a:latin typeface="ＤＦＰPOPミックスW4"/>
                <a:ea typeface="ＤＦＰPOPミックスW4"/>
              </a:rPr>
              <a:t>本でビタミン</a:t>
            </a:r>
            <a:r>
              <a:rPr lang="en-US" altLang="ja-JP" smtClean="0">
                <a:solidFill>
                  <a:schemeClr val="tx2"/>
                </a:solidFill>
                <a:latin typeface="ＤＦＰPOPミックスW4"/>
                <a:ea typeface="ＤＦＰPOPミックスW4"/>
              </a:rPr>
              <a:t>C 25mg</a:t>
            </a:r>
            <a:r>
              <a:rPr lang="ja-JP" altLang="en-US" smtClean="0">
                <a:solidFill>
                  <a:schemeClr val="tx2"/>
                </a:solidFill>
                <a:latin typeface="ＤＦＰPOPミックスW4"/>
                <a:ea typeface="ＤＦＰPOPミックスW4"/>
              </a:rPr>
              <a:t>消失</a:t>
            </a:r>
            <a:endParaRPr lang="en-US" altLang="ja-JP" smtClean="0">
              <a:solidFill>
                <a:schemeClr val="tx2"/>
              </a:solidFill>
              <a:latin typeface="ＤＦＰPOPミックスW4"/>
              <a:ea typeface="ＤＦＰPOPミックスW4"/>
            </a:endParaRPr>
          </a:p>
        </p:txBody>
      </p:sp>
      <p:sp>
        <p:nvSpPr>
          <p:cNvPr id="10" name="スライド番号プレースホルダー 9"/>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8246BC-B324-4F49-9A93-423AC97B65BC}" type="slidenum">
              <a:rPr lang="ja-JP" altLang="en-US">
                <a:solidFill>
                  <a:srgbClr val="969696"/>
                </a:solidFill>
                <a:latin typeface="Tahoma" pitchFamily="34" charset="0"/>
              </a:rPr>
              <a:pPr eaLnBrk="1" hangingPunct="1"/>
              <a:t>13</a:t>
            </a:fld>
            <a:endParaRPr lang="ja-JP" altLang="en-US">
              <a:solidFill>
                <a:srgbClr val="969696"/>
              </a:solidFill>
              <a:latin typeface="Tahoma" pitchFamily="34" charset="0"/>
            </a:endParaRPr>
          </a:p>
        </p:txBody>
      </p:sp>
      <p:grpSp>
        <p:nvGrpSpPr>
          <p:cNvPr id="4" name="グループ化 3"/>
          <p:cNvGrpSpPr>
            <a:grpSpLocks/>
          </p:cNvGrpSpPr>
          <p:nvPr/>
        </p:nvGrpSpPr>
        <p:grpSpPr bwMode="auto">
          <a:xfrm>
            <a:off x="1116013" y="2732088"/>
            <a:ext cx="7883525" cy="4017962"/>
            <a:chOff x="1115616" y="2732670"/>
            <a:chExt cx="7884368" cy="4017990"/>
          </a:xfrm>
        </p:grpSpPr>
        <p:sp>
          <p:nvSpPr>
            <p:cNvPr id="19463" name="正方形/長方形 2"/>
            <p:cNvSpPr>
              <a:spLocks noChangeArrowheads="1"/>
            </p:cNvSpPr>
            <p:nvPr/>
          </p:nvSpPr>
          <p:spPr bwMode="auto">
            <a:xfrm>
              <a:off x="3851920" y="6381328"/>
              <a:ext cx="5148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kumimoji="0" lang="en-US" altLang="ja-JP">
                  <a:solidFill>
                    <a:schemeClr val="tx2"/>
                  </a:solidFill>
                  <a:latin typeface="Tahoma" pitchFamily="34" charset="0"/>
                  <a:cs typeface="Tahoma" pitchFamily="34" charset="0"/>
                </a:rPr>
                <a:t>http://news.bbc.co.uk/2/hi/health/1566191.stm</a:t>
              </a:r>
              <a:endParaRPr kumimoji="0" lang="ja-JP" altLang="en-US">
                <a:solidFill>
                  <a:schemeClr val="tx2"/>
                </a:solidFill>
                <a:latin typeface="Tahoma" pitchFamily="34" charset="0"/>
                <a:cs typeface="Tahoma" pitchFamily="34" charset="0"/>
              </a:endParaRPr>
            </a:p>
          </p:txBody>
        </p:sp>
        <p:sp>
          <p:nvSpPr>
            <p:cNvPr id="19464" name="テキスト ボックス 10"/>
            <p:cNvSpPr txBox="1">
              <a:spLocks noChangeArrowheads="1"/>
            </p:cNvSpPr>
            <p:nvPr/>
          </p:nvSpPr>
          <p:spPr bwMode="auto">
            <a:xfrm>
              <a:off x="1115616" y="3664184"/>
              <a:ext cx="61555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2800">
                  <a:latin typeface="ＤＦＰPOPミックスW4"/>
                  <a:ea typeface="ＤＦＰPOPミックスW4"/>
                  <a:cs typeface="ＤＦＰPOPミックスW4"/>
                </a:rPr>
                <a:t>喫煙者</a:t>
              </a:r>
            </a:p>
          </p:txBody>
        </p:sp>
        <p:sp>
          <p:nvSpPr>
            <p:cNvPr id="19465" name="テキスト ボックス 11"/>
            <p:cNvSpPr txBox="1">
              <a:spLocks noChangeArrowheads="1"/>
            </p:cNvSpPr>
            <p:nvPr/>
          </p:nvSpPr>
          <p:spPr bwMode="auto">
            <a:xfrm>
              <a:off x="7412831" y="3520168"/>
              <a:ext cx="615553"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2800">
                  <a:latin typeface="ＤＦＰPOPミックスW4"/>
                  <a:ea typeface="ＤＦＰPOPミックスW4"/>
                  <a:cs typeface="ＤＦＰPOPミックスW4"/>
                </a:rPr>
                <a:t>非喫煙者</a:t>
              </a:r>
            </a:p>
          </p:txBody>
        </p:sp>
        <p:pic>
          <p:nvPicPr>
            <p:cNvPr id="46082" name="Picture 2"/>
            <p:cNvPicPr>
              <a:picLocks noChangeAspect="1" noChangeArrowheads="1"/>
            </p:cNvPicPr>
            <p:nvPr/>
          </p:nvPicPr>
          <p:blipFill>
            <a:blip r:embed="rId4"/>
            <a:srcRect/>
            <a:stretch>
              <a:fillRect/>
            </a:stretch>
          </p:blipFill>
          <p:spPr bwMode="auto">
            <a:xfrm>
              <a:off x="1787200" y="2732670"/>
              <a:ext cx="5512389" cy="3308373"/>
            </a:xfrm>
            <a:prstGeom prst="rect">
              <a:avLst/>
            </a:prstGeom>
            <a:noFill/>
            <a:ln>
              <a:noFill/>
            </a:ln>
            <a:effectLst>
              <a:outerShdw blurRad="63500" dist="35921" dir="2700000" sx="102000" sy="102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700"/>
                                        <p:tgtEl>
                                          <p:spTgt spid="6">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700"/>
                                        <p:tgtEl>
                                          <p:spTgt spid="6">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6083"/>
                                        </p:tgtEl>
                                        <p:attrNameLst>
                                          <p:attrName>style.visibility</p:attrName>
                                        </p:attrNameLst>
                                      </p:cBhvr>
                                      <p:to>
                                        <p:strVal val="visible"/>
                                      </p:to>
                                    </p:set>
                                    <p:animEffect transition="in" filter="wipe(left)">
                                      <p:cBhvr>
                                        <p:cTn id="20" dur="500"/>
                                        <p:tgtEl>
                                          <p:spTgt spid="460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46083"/>
                                        </p:tgtEl>
                                        <p:attrNameLst>
                                          <p:attrName>style.visibility</p:attrName>
                                        </p:attrNameLst>
                                      </p:cBhvr>
                                      <p:to>
                                        <p:strVal val="hidden"/>
                                      </p:to>
                                    </p:set>
                                  </p:childTnLst>
                                </p:cTn>
                              </p:par>
                            </p:childTnLst>
                          </p:cTn>
                        </p:par>
                        <p:par>
                          <p:cTn id="25" fill="hold" nodeType="afterGroup">
                            <p:stCondLst>
                              <p:cond delay="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7</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秋田県の男性の喫煙率は全国平均より高い（</a:t>
            </a:r>
            <a:r>
              <a:rPr lang="en-US" altLang="ja-JP" sz="4000" dirty="0" smtClean="0">
                <a:cs typeface="+mn-cs"/>
              </a:rPr>
              <a:t>2010</a:t>
            </a:r>
            <a:r>
              <a:rPr lang="ja-JP" altLang="en-US" sz="4000" dirty="0" smtClean="0">
                <a:cs typeface="+mn-cs"/>
              </a:rPr>
              <a:t>年）</a:t>
            </a:r>
            <a:endParaRPr lang="en-US" altLang="ja-JP" sz="4000" dirty="0" smtClean="0">
              <a:cs typeface="+mn-cs"/>
            </a:endParaRPr>
          </a:p>
          <a:p>
            <a:pPr marL="0" indent="0">
              <a:buFontTx/>
              <a:buNone/>
              <a:defRPr/>
            </a:pPr>
            <a:endParaRPr lang="en-US" altLang="ja-JP" sz="4000" dirty="0" smtClean="0">
              <a:cs typeface="+mn-cs"/>
            </a:endParaRPr>
          </a:p>
          <a:p>
            <a:pPr marL="2327275" indent="0">
              <a:lnSpc>
                <a:spcPct val="150000"/>
              </a:lnSpc>
              <a:buFontTx/>
              <a:buNone/>
              <a:defRPr/>
            </a:pPr>
            <a:r>
              <a:rPr lang="ja-JP" altLang="en-US" sz="4400" dirty="0" smtClean="0">
                <a:cs typeface="+mn-cs"/>
              </a:rPr>
              <a:t>正しい</a:t>
            </a:r>
            <a:r>
              <a:rPr lang="en-US" altLang="ja-JP" sz="4400" dirty="0" smtClean="0">
                <a:cs typeface="+mn-cs"/>
              </a:rPr>
              <a:t>	</a:t>
            </a:r>
            <a:r>
              <a:rPr lang="ja-JP" altLang="en-US" sz="4400" dirty="0" smtClean="0">
                <a:cs typeface="+mn-cs"/>
              </a:rPr>
              <a:t>→</a:t>
            </a:r>
            <a:r>
              <a:rPr lang="en-US" altLang="ja-JP" sz="4400" dirty="0" smtClean="0">
                <a:cs typeface="+mn-cs"/>
              </a:rPr>
              <a:t>	</a:t>
            </a:r>
            <a:r>
              <a:rPr lang="ja-JP" altLang="en-US" sz="4400" dirty="0" smtClean="0">
                <a:cs typeface="+mn-cs"/>
              </a:rPr>
              <a:t>○</a:t>
            </a:r>
            <a:endParaRPr lang="en-US" altLang="ja-JP" sz="4400" dirty="0" smtClean="0">
              <a:cs typeface="+mn-cs"/>
            </a:endParaRPr>
          </a:p>
          <a:p>
            <a:pPr marL="2327275" indent="0">
              <a:lnSpc>
                <a:spcPct val="150000"/>
              </a:lnSpc>
              <a:buFontTx/>
              <a:buNone/>
              <a:defRPr/>
            </a:pPr>
            <a:r>
              <a:rPr lang="ja-JP" altLang="en-US" sz="4400" dirty="0" smtClean="0">
                <a:cs typeface="+mn-cs"/>
              </a:rPr>
              <a:t>間違い</a:t>
            </a:r>
            <a:r>
              <a:rPr lang="en-US" altLang="ja-JP" sz="4400" dirty="0" smtClean="0">
                <a:cs typeface="+mn-cs"/>
              </a:rPr>
              <a:t>	</a:t>
            </a:r>
            <a:r>
              <a:rPr lang="ja-JP" altLang="en-US" sz="4400" dirty="0" smtClean="0">
                <a:cs typeface="+mn-cs"/>
              </a:rPr>
              <a:t>→</a:t>
            </a:r>
            <a:r>
              <a:rPr lang="en-US" altLang="ja-JP" sz="4400" dirty="0" smtClean="0">
                <a:cs typeface="+mn-cs"/>
              </a:rPr>
              <a:t>	×</a:t>
            </a:r>
            <a:endParaRPr lang="en-US" altLang="ja-JP"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A3FC6B-5C24-475D-A2F7-B961A3198D8C}" type="slidenum">
              <a:rPr lang="ja-JP" altLang="en-US">
                <a:solidFill>
                  <a:srgbClr val="969696"/>
                </a:solidFill>
                <a:latin typeface="Tahoma" pitchFamily="34" charset="0"/>
              </a:rPr>
              <a:pPr eaLnBrk="1" hangingPunct="1"/>
              <a:t>14</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18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22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6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endParaRPr lang="ja-JP" altLang="en-US" dirty="0">
              <a:cs typeface="+mj-cs"/>
            </a:endParaRPr>
          </a:p>
        </p:txBody>
      </p:sp>
      <p:sp>
        <p:nvSpPr>
          <p:cNvPr id="3" name="コンテンツ プレースホルダ 2"/>
          <p:cNvSpPr>
            <a:spLocks noGrp="1"/>
          </p:cNvSpPr>
          <p:nvPr>
            <p:ph idx="1"/>
          </p:nvPr>
        </p:nvSpPr>
        <p:spPr>
          <a:xfrm>
            <a:off x="539750" y="1628775"/>
            <a:ext cx="8353425" cy="3960813"/>
          </a:xfrm>
        </p:spPr>
        <p:txBody>
          <a:bodyPr/>
          <a:lstStyle/>
          <a:p>
            <a:pPr marL="514350" indent="-514350">
              <a:buFontTx/>
              <a:buNone/>
            </a:pPr>
            <a:r>
              <a:rPr lang="ja-JP" altLang="en-US" sz="3600" b="1" smtClean="0">
                <a:latin typeface="ＤＦＰPOPミックスW4"/>
                <a:ea typeface="ＤＦＰPOPミックスW4"/>
              </a:rPr>
              <a:t>男性喫煙率上位</a:t>
            </a:r>
            <a:r>
              <a:rPr lang="en-US" altLang="ja-JP" sz="3600" b="1" smtClean="0">
                <a:latin typeface="ＤＦＰPOPミックスW4"/>
                <a:ea typeface="ＤＦＰPOPミックスW4"/>
              </a:rPr>
              <a:t>5</a:t>
            </a:r>
            <a:r>
              <a:rPr lang="ja-JP" altLang="en-US" sz="3600" b="1" smtClean="0">
                <a:latin typeface="ＤＦＰPOPミックスW4"/>
                <a:ea typeface="ＤＦＰPOPミックスW4"/>
              </a:rPr>
              <a:t>県</a:t>
            </a:r>
            <a:r>
              <a:rPr lang="ja-JP" altLang="en-US" sz="3200" smtClean="0">
                <a:latin typeface="ＤＦＰPOPミックスW4"/>
                <a:ea typeface="ＤＦＰPOPミックスW4"/>
              </a:rPr>
              <a:t>（</a:t>
            </a:r>
            <a:r>
              <a:rPr lang="en-US" altLang="ja-JP" sz="3200" smtClean="0">
                <a:latin typeface="ＤＦＰPOPミックスW4"/>
                <a:ea typeface="ＤＦＰPOPミックスW4"/>
              </a:rPr>
              <a:t>2010</a:t>
            </a:r>
            <a:r>
              <a:rPr lang="ja-JP" altLang="en-US" sz="3200" smtClean="0">
                <a:latin typeface="ＤＦＰPOPミックスW4"/>
                <a:ea typeface="ＤＦＰPOPミックスW4"/>
              </a:rPr>
              <a:t>年） </a:t>
            </a:r>
            <a:endParaRPr lang="en-US" altLang="ja-JP" sz="3600" smtClean="0">
              <a:latin typeface="ＤＦＰPOPミックスW4"/>
              <a:ea typeface="ＤＦＰPOPミックスW4"/>
            </a:endParaRPr>
          </a:p>
          <a:p>
            <a:pPr marL="514350" indent="-514350">
              <a:buFontTx/>
              <a:buAutoNum type="arabicPeriod"/>
            </a:pPr>
            <a:r>
              <a:rPr lang="ja-JP" altLang="en-US" sz="3600" smtClean="0">
                <a:latin typeface="ＤＦＰPOPミックスW4"/>
                <a:ea typeface="ＤＦＰPOPミックスW4"/>
              </a:rPr>
              <a:t>青森県：</a:t>
            </a:r>
            <a:r>
              <a:rPr lang="en-US" altLang="ja-JP" sz="3600" smtClean="0">
                <a:latin typeface="ＤＦＰPOPミックスW4"/>
                <a:ea typeface="ＤＦＰPOPミックスW4"/>
              </a:rPr>
              <a:t>38.6</a:t>
            </a:r>
            <a:r>
              <a:rPr lang="ja-JP" altLang="en-US" sz="3600" smtClean="0">
                <a:latin typeface="ＤＦＰPOPミックスW4"/>
                <a:ea typeface="ＤＦＰPOPミックスW4"/>
              </a:rPr>
              <a:t>％</a:t>
            </a:r>
            <a:endParaRPr lang="en-US" altLang="ja-JP" sz="3600" smtClean="0">
              <a:latin typeface="ＤＦＰPOPミックスW4"/>
              <a:ea typeface="ＤＦＰPOPミックスW4"/>
            </a:endParaRPr>
          </a:p>
          <a:p>
            <a:pPr marL="514350" indent="-514350">
              <a:buFontTx/>
              <a:buAutoNum type="arabicPeriod"/>
            </a:pPr>
            <a:r>
              <a:rPr lang="ja-JP" altLang="en-US" sz="3600" b="1" smtClean="0">
                <a:solidFill>
                  <a:srgbClr val="4A5D7E"/>
                </a:solidFill>
                <a:latin typeface="ＤＦＰPOPミックスW4"/>
                <a:ea typeface="ＤＦＰPOPミックスW4"/>
              </a:rPr>
              <a:t>秋田県：</a:t>
            </a:r>
            <a:r>
              <a:rPr lang="en-US" altLang="ja-JP" sz="3600" b="1" smtClean="0">
                <a:solidFill>
                  <a:srgbClr val="4A5D7E"/>
                </a:solidFill>
                <a:latin typeface="ＤＦＰPOPミックスW4"/>
                <a:ea typeface="ＤＦＰPOPミックスW4"/>
              </a:rPr>
              <a:t>37.4</a:t>
            </a:r>
            <a:r>
              <a:rPr lang="ja-JP" altLang="en-US" sz="3600" b="1" smtClean="0">
                <a:solidFill>
                  <a:srgbClr val="4A5D7E"/>
                </a:solidFill>
                <a:latin typeface="ＤＦＰPOPミックスW4"/>
                <a:ea typeface="ＤＦＰPOPミックスW4"/>
              </a:rPr>
              <a:t>％</a:t>
            </a:r>
            <a:endParaRPr lang="en-US" altLang="ja-JP" sz="3600" b="1" smtClean="0">
              <a:solidFill>
                <a:srgbClr val="4A5D7E"/>
              </a:solidFill>
              <a:latin typeface="ＤＦＰPOPミックスW4"/>
              <a:ea typeface="ＤＦＰPOPミックスW4"/>
            </a:endParaRPr>
          </a:p>
          <a:p>
            <a:pPr marL="514350" indent="-514350">
              <a:buFontTx/>
              <a:buAutoNum type="arabicPeriod"/>
            </a:pPr>
            <a:r>
              <a:rPr lang="ja-JP" altLang="en-US" sz="3600" smtClean="0">
                <a:latin typeface="ＤＦＰPOPミックスW4"/>
                <a:ea typeface="ＤＦＰPOPミックスW4"/>
              </a:rPr>
              <a:t>福島県：</a:t>
            </a:r>
            <a:r>
              <a:rPr lang="en-US" altLang="ja-JP" sz="3600" smtClean="0">
                <a:latin typeface="ＤＦＰPOPミックスW4"/>
                <a:ea typeface="ＤＦＰPOPミックスW4"/>
              </a:rPr>
              <a:t>36.2</a:t>
            </a:r>
            <a:r>
              <a:rPr lang="ja-JP" altLang="en-US" sz="3600" smtClean="0">
                <a:latin typeface="ＤＦＰPOPミックスW4"/>
                <a:ea typeface="ＤＦＰPOPミックスW4"/>
              </a:rPr>
              <a:t>％</a:t>
            </a:r>
            <a:endParaRPr lang="en-US" altLang="ja-JP" sz="3600" smtClean="0">
              <a:latin typeface="ＤＦＰPOPミックスW4"/>
              <a:ea typeface="ＤＦＰPOPミックスW4"/>
            </a:endParaRPr>
          </a:p>
          <a:p>
            <a:pPr marL="514350" indent="-514350">
              <a:buFontTx/>
              <a:buAutoNum type="arabicPeriod"/>
            </a:pPr>
            <a:r>
              <a:rPr lang="ja-JP" altLang="en-US" sz="3600" smtClean="0">
                <a:latin typeface="ＤＦＰPOPミックスW4"/>
                <a:ea typeface="ＤＦＰPOPミックスW4"/>
              </a:rPr>
              <a:t>栃木県：</a:t>
            </a:r>
            <a:r>
              <a:rPr lang="en-US" altLang="ja-JP" sz="3600" smtClean="0">
                <a:latin typeface="ＤＦＰPOPミックスW4"/>
                <a:ea typeface="ＤＦＰPOPミックスW4"/>
              </a:rPr>
              <a:t>35.7</a:t>
            </a:r>
            <a:r>
              <a:rPr lang="ja-JP" altLang="en-US" sz="3600" smtClean="0">
                <a:latin typeface="ＤＦＰPOPミックスW4"/>
                <a:ea typeface="ＤＦＰPOPミックスW4"/>
              </a:rPr>
              <a:t>％</a:t>
            </a:r>
            <a:endParaRPr lang="en-US" altLang="ja-JP" sz="3600" smtClean="0">
              <a:latin typeface="ＤＦＰPOPミックスW4"/>
              <a:ea typeface="ＤＦＰPOPミックスW4"/>
            </a:endParaRPr>
          </a:p>
          <a:p>
            <a:pPr marL="514350" indent="-514350">
              <a:buFontTx/>
              <a:buAutoNum type="arabicPeriod"/>
            </a:pPr>
            <a:r>
              <a:rPr lang="ja-JP" altLang="en-US" sz="3600" smtClean="0">
                <a:latin typeface="ＤＦＰPOPミックスW4"/>
                <a:ea typeface="ＤＦＰPOPミックスW4"/>
              </a:rPr>
              <a:t>富山県：</a:t>
            </a:r>
            <a:r>
              <a:rPr lang="en-US" altLang="ja-JP" sz="3600" smtClean="0">
                <a:latin typeface="ＤＦＰPOPミックスW4"/>
                <a:ea typeface="ＤＦＰPOPミックスW4"/>
              </a:rPr>
              <a:t>35.6</a:t>
            </a:r>
            <a:r>
              <a:rPr lang="ja-JP" altLang="en-US" sz="3600" smtClean="0">
                <a:latin typeface="ＤＦＰPOPミックスW4"/>
                <a:ea typeface="ＤＦＰPOPミックスW4"/>
              </a:rPr>
              <a:t>％　</a:t>
            </a:r>
            <a:endParaRPr lang="en-US" altLang="ja-JP" sz="3600" smtClean="0">
              <a:latin typeface="ＤＦＰPOPミックスW4"/>
              <a:ea typeface="ＤＦＰPOPミックスW4"/>
            </a:endParaRPr>
          </a:p>
          <a:p>
            <a:pPr marL="514350" indent="-514350">
              <a:spcBef>
                <a:spcPts val="1800"/>
              </a:spcBef>
              <a:buFontTx/>
              <a:buNone/>
            </a:pPr>
            <a:r>
              <a:rPr lang="ja-JP" altLang="en-US" sz="3600" smtClean="0">
                <a:latin typeface="ＤＦＰPOPミックスW4"/>
                <a:ea typeface="ＤＦＰPOPミックスW4"/>
              </a:rPr>
              <a:t> </a:t>
            </a:r>
            <a:endParaRPr lang="ja-JP" altLang="en-US" sz="3200" smtClean="0">
              <a:latin typeface="ＤＦＰPOPミックスW4"/>
              <a:ea typeface="ＤＦＰPOPミックスW4"/>
            </a:endParaRPr>
          </a:p>
        </p:txBody>
      </p:sp>
      <p:pic>
        <p:nvPicPr>
          <p:cNvPr id="63489" name="Picture 1" descr="C:\Users\Hiro\Desktop\スギッ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975" y="1844675"/>
            <a:ext cx="2743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a:spLocks noChangeArrowheads="1"/>
          </p:cNvSpPr>
          <p:nvPr/>
        </p:nvSpPr>
        <p:spPr bwMode="auto">
          <a:xfrm>
            <a:off x="1042988" y="4905375"/>
            <a:ext cx="79216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r">
              <a:spcBef>
                <a:spcPts val="1800"/>
              </a:spcBef>
            </a:pPr>
            <a:r>
              <a:rPr kumimoji="0" lang="ja-JP" altLang="en-US" sz="3600">
                <a:latin typeface="ＤＦＰPOPミックスW4"/>
                <a:ea typeface="ＤＦＰPOPミックスW4"/>
                <a:cs typeface="ＤＦＰPOPミックスW4"/>
              </a:rPr>
              <a:t>全国平均：</a:t>
            </a:r>
            <a:r>
              <a:rPr kumimoji="0" lang="en-US" altLang="ja-JP" sz="3600">
                <a:latin typeface="ＤＦＰPOPミックスW4"/>
                <a:ea typeface="ＤＦＰPOPミックスW4"/>
                <a:cs typeface="ＤＦＰPOPミックスW4"/>
              </a:rPr>
              <a:t>33.1</a:t>
            </a:r>
            <a:r>
              <a:rPr kumimoji="0" lang="ja-JP" altLang="en-US" sz="3600">
                <a:latin typeface="ＤＦＰPOPミックスW4"/>
                <a:ea typeface="ＤＦＰPOPミックスW4"/>
                <a:cs typeface="ＤＦＰPOPミックスW4"/>
              </a:rPr>
              <a:t>％</a:t>
            </a:r>
            <a:endParaRPr kumimoji="0" lang="en-US" altLang="ja-JP" sz="3600">
              <a:latin typeface="ＤＦＰPOPミックスW4"/>
              <a:ea typeface="ＤＦＰPOPミックスW4"/>
              <a:cs typeface="ＤＦＰPOPミックスW4"/>
            </a:endParaRPr>
          </a:p>
          <a:p>
            <a:pPr marL="514350" indent="-514350">
              <a:spcBef>
                <a:spcPts val="1800"/>
              </a:spcBef>
            </a:pPr>
            <a:r>
              <a:rPr kumimoji="0" lang="ja-JP" altLang="en-US" sz="2800">
                <a:latin typeface="ＤＦＰPOPミックスW4"/>
                <a:ea typeface="ＤＦＰPOPミックスW4"/>
                <a:cs typeface="ＤＦＰPOPミックスW4"/>
              </a:rPr>
              <a:t>秋田県の女性喫煙率は</a:t>
            </a:r>
            <a:r>
              <a:rPr kumimoji="0" lang="en-US" altLang="ja-JP" sz="2800">
                <a:latin typeface="ＤＦＰPOPミックスW4"/>
                <a:ea typeface="ＤＦＰPOPミックスW4"/>
                <a:cs typeface="ＤＦＰPOPミックスW4"/>
              </a:rPr>
              <a:t>9.8</a:t>
            </a:r>
            <a:r>
              <a:rPr kumimoji="0" lang="ja-JP" altLang="en-US" sz="2800">
                <a:latin typeface="ＤＦＰPOPミックスW4"/>
                <a:ea typeface="ＤＦＰPOPミックスW4"/>
                <a:cs typeface="ＤＦＰPOPミックスW4"/>
              </a:rPr>
              <a:t>％で上から</a:t>
            </a:r>
            <a:r>
              <a:rPr kumimoji="0" lang="en-US" altLang="ja-JP" sz="2800">
                <a:latin typeface="ＤＦＰPOPミックスW4"/>
                <a:ea typeface="ＤＦＰPOPミックスW4"/>
                <a:cs typeface="ＤＦＰPOPミックスW4"/>
              </a:rPr>
              <a:t>15</a:t>
            </a:r>
            <a:r>
              <a:rPr kumimoji="0" lang="ja-JP" altLang="en-US" sz="2800">
                <a:latin typeface="ＤＦＰPOPミックスW4"/>
                <a:ea typeface="ＤＦＰPOPミックスW4"/>
                <a:cs typeface="ＤＦＰPOPミックスW4"/>
              </a:rPr>
              <a:t>番目</a:t>
            </a:r>
          </a:p>
        </p:txBody>
      </p:sp>
      <p:sp>
        <p:nvSpPr>
          <p:cNvPr id="8" name="スライド番号プレースホルダー 7"/>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ABDE9D-6DE3-4BA7-B915-FCF3F005D592}" type="slidenum">
              <a:rPr lang="ja-JP" altLang="en-US">
                <a:solidFill>
                  <a:srgbClr val="969696"/>
                </a:solidFill>
                <a:latin typeface="Tahoma" pitchFamily="34" charset="0"/>
              </a:rPr>
              <a:pPr eaLnBrk="1" hangingPunct="1"/>
              <a:t>15</a:t>
            </a:fld>
            <a:endParaRPr lang="ja-JP" altLang="en-US">
              <a:solidFill>
                <a:srgbClr val="969696"/>
              </a:solidFill>
              <a:latin typeface="Tahoma" pitchFamily="34" charset="0"/>
            </a:endParaRPr>
          </a:p>
        </p:txBody>
      </p:sp>
      <p:sp>
        <p:nvSpPr>
          <p:cNvPr id="10" name="正方形/長方形 9"/>
          <p:cNvSpPr/>
          <p:nvPr/>
        </p:nvSpPr>
        <p:spPr>
          <a:xfrm>
            <a:off x="250825" y="6392863"/>
            <a:ext cx="8834438" cy="369887"/>
          </a:xfrm>
          <a:prstGeom prst="rect">
            <a:avLst/>
          </a:prstGeom>
        </p:spPr>
        <p:txBody>
          <a:bodyPr>
            <a:spAutoFit/>
          </a:bodyPr>
          <a:lstStyle/>
          <a:p>
            <a:pPr algn="r"/>
            <a:r>
              <a:rPr kumimoji="0" lang="en-US" altLang="ja-JP">
                <a:solidFill>
                  <a:srgbClr val="404040"/>
                </a:solidFill>
                <a:latin typeface="Tahoma" pitchFamily="34" charset="0"/>
                <a:cs typeface="Tahoma" pitchFamily="34" charset="0"/>
              </a:rPr>
              <a:t> </a:t>
            </a:r>
            <a:r>
              <a:rPr kumimoji="0" lang="ja-JP" altLang="en-US">
                <a:solidFill>
                  <a:srgbClr val="404040"/>
                </a:solidFill>
                <a:latin typeface="Tahoma" pitchFamily="34" charset="0"/>
                <a:cs typeface="Tahoma" pitchFamily="34" charset="0"/>
              </a:rPr>
              <a:t>国立がん研究センターの資料 </a:t>
            </a:r>
            <a:r>
              <a:rPr kumimoji="0" lang="en-US" altLang="ja-JP">
                <a:solidFill>
                  <a:srgbClr val="404040"/>
                </a:solidFill>
                <a:latin typeface="Tahoma" pitchFamily="34" charset="0"/>
                <a:cs typeface="Tahoma" pitchFamily="34" charset="0"/>
              </a:rPr>
              <a:t>http://ganjoho.jp/public/statistics/pub/statistics06.html</a:t>
            </a:r>
            <a:endParaRPr kumimoji="0" lang="ja-JP" altLang="en-US">
              <a:solidFill>
                <a:srgbClr val="404040"/>
              </a:solidFill>
              <a:latin typeface="Tahoma" pitchFamily="34" charset="0"/>
              <a:cs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1000"/>
                                        <p:tgtEl>
                                          <p:spTgt spid="3">
                                            <p:txEl>
                                              <p:pRg st="1" end="1"/>
                                            </p:txEl>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par>
                          <p:cTn id="23" fill="hold" nodeType="afterGroup">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1000"/>
                                        <p:tgtEl>
                                          <p:spTgt spid="3">
                                            <p:txEl>
                                              <p:pRg st="3" end="3"/>
                                            </p:txEl>
                                          </p:spTgt>
                                        </p:tgtEl>
                                      </p:cBhvr>
                                    </p:animEffect>
                                  </p:childTnLst>
                                </p:cTn>
                              </p:par>
                            </p:childTnLst>
                          </p:cTn>
                        </p:par>
                        <p:par>
                          <p:cTn id="27" fill="hold" nodeType="afterGroup">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1000"/>
                                        <p:tgtEl>
                                          <p:spTgt spid="3">
                                            <p:txEl>
                                              <p:pRg st="4" end="4"/>
                                            </p:txEl>
                                          </p:spTgt>
                                        </p:tgtEl>
                                      </p:cBhvr>
                                    </p:animEffect>
                                  </p:childTnLst>
                                </p:cTn>
                              </p:par>
                            </p:childTnLst>
                          </p:cTn>
                        </p:par>
                        <p:par>
                          <p:cTn id="31" fill="hold" nodeType="afterGroup">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nodeType="afterGroup">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6500"/>
                            </p:stCondLst>
                            <p:childTnLst>
                              <p:par>
                                <p:cTn id="40" presetID="19" presetClass="entr" presetSubtype="10" fill="hold" nodeType="afterEffect">
                                  <p:stCondLst>
                                    <p:cond delay="0"/>
                                  </p:stCondLst>
                                  <p:childTnLst>
                                    <p:set>
                                      <p:cBhvr>
                                        <p:cTn id="41" dur="1" fill="hold">
                                          <p:stCondLst>
                                            <p:cond delay="0"/>
                                          </p:stCondLst>
                                        </p:cTn>
                                        <p:tgtEl>
                                          <p:spTgt spid="63489"/>
                                        </p:tgtEl>
                                        <p:attrNameLst>
                                          <p:attrName>style.visibility</p:attrName>
                                        </p:attrNameLst>
                                      </p:cBhvr>
                                      <p:to>
                                        <p:strVal val="visible"/>
                                      </p:to>
                                    </p:set>
                                    <p:anim calcmode="lin" valueType="num">
                                      <p:cBhvr>
                                        <p:cTn id="42" dur="2000" fill="hold"/>
                                        <p:tgtEl>
                                          <p:spTgt spid="63489"/>
                                        </p:tgtEl>
                                        <p:attrNameLst>
                                          <p:attrName>ppt_w</p:attrName>
                                        </p:attrNameLst>
                                      </p:cBhvr>
                                      <p:tavLst>
                                        <p:tav tm="0" fmla="#ppt_w*sin(2.5*pi*$)">
                                          <p:val>
                                            <p:fltVal val="0"/>
                                          </p:val>
                                        </p:tav>
                                        <p:tav tm="100000">
                                          <p:val>
                                            <p:fltVal val="1"/>
                                          </p:val>
                                        </p:tav>
                                      </p:tavLst>
                                    </p:anim>
                                    <p:anim calcmode="lin" valueType="num">
                                      <p:cBhvr>
                                        <p:cTn id="43" dur="2000" fill="hold"/>
                                        <p:tgtEl>
                                          <p:spTgt spid="63489"/>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8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8</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タバコの煙に含まれる“</a:t>
            </a:r>
            <a:r>
              <a:rPr lang="en-US" altLang="ja-JP" sz="4000" dirty="0" smtClean="0">
                <a:cs typeface="+mn-cs"/>
              </a:rPr>
              <a:t>3</a:t>
            </a:r>
            <a:r>
              <a:rPr lang="ja-JP" altLang="en-US" sz="4000" dirty="0" smtClean="0">
                <a:cs typeface="+mn-cs"/>
              </a:rPr>
              <a:t>大有害物質”といわれているものは「</a:t>
            </a:r>
            <a:r>
              <a:rPr lang="ja-JP" altLang="en-US" sz="4000" b="1" dirty="0" smtClean="0">
                <a:solidFill>
                  <a:schemeClr val="accent6">
                    <a:lumMod val="50000"/>
                  </a:schemeClr>
                </a:solidFill>
                <a:effectLst>
                  <a:outerShdw blurRad="38100" dist="38100" dir="2700000" algn="tl">
                    <a:srgbClr val="000000">
                      <a:alpha val="43137"/>
                    </a:srgbClr>
                  </a:outerShdw>
                </a:effectLst>
                <a:cs typeface="+mj-cs"/>
              </a:rPr>
              <a:t>タール</a:t>
            </a:r>
            <a:r>
              <a:rPr lang="ja-JP" altLang="en-US" sz="4000" dirty="0" smtClean="0">
                <a:cs typeface="+mn-cs"/>
              </a:rPr>
              <a:t>」と「</a:t>
            </a:r>
            <a:r>
              <a:rPr lang="ja-JP" altLang="en-US" sz="4000" b="1" dirty="0" smtClean="0">
                <a:solidFill>
                  <a:schemeClr val="accent6">
                    <a:lumMod val="50000"/>
                  </a:schemeClr>
                </a:solidFill>
                <a:effectLst>
                  <a:outerShdw blurRad="38100" dist="38100" dir="2700000" algn="tl">
                    <a:srgbClr val="000000">
                      <a:alpha val="43137"/>
                    </a:srgbClr>
                  </a:outerShdw>
                </a:effectLst>
                <a:cs typeface="+mj-cs"/>
              </a:rPr>
              <a:t>一酸化炭素</a:t>
            </a:r>
            <a:r>
              <a:rPr lang="ja-JP" altLang="en-US" sz="4000" dirty="0" smtClean="0">
                <a:cs typeface="+mn-cs"/>
              </a:rPr>
              <a:t>」と何？ </a:t>
            </a:r>
          </a:p>
          <a:p>
            <a:pPr marL="0" indent="1878013">
              <a:spcBef>
                <a:spcPts val="3000"/>
              </a:spcBef>
              <a:buFontTx/>
              <a:buNone/>
              <a:defRPr/>
            </a:pPr>
            <a:r>
              <a:rPr lang="en-US" altLang="ja-JP" sz="4400" dirty="0" smtClean="0">
                <a:cs typeface="+mn-cs"/>
              </a:rPr>
              <a:t>A</a:t>
            </a:r>
            <a:r>
              <a:rPr lang="ja-JP" altLang="en-US" sz="4400" dirty="0" smtClean="0">
                <a:cs typeface="+mn-cs"/>
              </a:rPr>
              <a:t>　デコピン</a:t>
            </a:r>
            <a:endParaRPr lang="en-US" altLang="ja-JP" sz="4400" dirty="0" smtClean="0">
              <a:cs typeface="+mn-cs"/>
            </a:endParaRPr>
          </a:p>
          <a:p>
            <a:pPr marL="0" indent="1878013">
              <a:buFontTx/>
              <a:buNone/>
              <a:defRPr/>
            </a:pPr>
            <a:r>
              <a:rPr lang="en-US" altLang="ja-JP" sz="4400" dirty="0" smtClean="0">
                <a:cs typeface="+mn-cs"/>
              </a:rPr>
              <a:t>B</a:t>
            </a:r>
            <a:r>
              <a:rPr lang="ja-JP" altLang="en-US" sz="4400" dirty="0" smtClean="0">
                <a:cs typeface="+mn-cs"/>
              </a:rPr>
              <a:t>　ニコチン</a:t>
            </a:r>
            <a:endParaRPr lang="en-US" altLang="ja-JP" sz="4400" dirty="0" smtClean="0">
              <a:cs typeface="+mn-cs"/>
            </a:endParaRPr>
          </a:p>
          <a:p>
            <a:pPr marL="0" indent="1878013">
              <a:buFontTx/>
              <a:buNone/>
              <a:defRPr/>
            </a:pPr>
            <a:r>
              <a:rPr lang="en-US" altLang="ja-JP" sz="4400" dirty="0" smtClean="0">
                <a:cs typeface="+mn-cs"/>
              </a:rPr>
              <a:t>C</a:t>
            </a:r>
            <a:r>
              <a:rPr lang="ja-JP" altLang="en-US" sz="4400" dirty="0" smtClean="0">
                <a:cs typeface="+mn-cs"/>
              </a:rPr>
              <a:t>　ニンジン</a:t>
            </a:r>
            <a:endParaRPr lang="en-US" altLang="ja-JP" sz="4400" dirty="0" smtClean="0">
              <a:cs typeface="+mn-cs"/>
            </a:endParaRPr>
          </a:p>
          <a:p>
            <a:pPr>
              <a:defRPr/>
            </a:pPr>
            <a:endParaRPr lang="ja-JP" altLang="en-US"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B95279-2B20-430B-896C-AF2051ED2581}" type="slidenum">
              <a:rPr lang="ja-JP" altLang="en-US">
                <a:solidFill>
                  <a:srgbClr val="969696"/>
                </a:solidFill>
                <a:latin typeface="Tahoma" pitchFamily="34" charset="0"/>
              </a:rPr>
              <a:pPr eaLnBrk="1" hangingPunct="1"/>
              <a:t>16</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14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18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22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064896" cy="936104"/>
          </a:xfrm>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B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ニコチン</a:t>
            </a:r>
          </a:p>
        </p:txBody>
      </p:sp>
      <p:pic>
        <p:nvPicPr>
          <p:cNvPr id="46082" name="Picture 2" descr="タバコの三大有害物質 ニコチン タール 一酸化炭素"/>
          <p:cNvPicPr>
            <a:picLocks noChangeAspect="1" noChangeArrowheads="1"/>
          </p:cNvPicPr>
          <p:nvPr/>
        </p:nvPicPr>
        <p:blipFill>
          <a:blip r:embed="rId3"/>
          <a:srcRect/>
          <a:stretch>
            <a:fillRect/>
          </a:stretch>
        </p:blipFill>
        <p:spPr bwMode="auto">
          <a:xfrm>
            <a:off x="1455738" y="2060575"/>
            <a:ext cx="6140450" cy="4192588"/>
          </a:xfrm>
          <a:prstGeom prst="rect">
            <a:avLst/>
          </a:prstGeom>
          <a:noFill/>
          <a:effectLst>
            <a:outerShdw blurRad="63500" sx="102000" sy="102000" algn="ctr" rotWithShape="0">
              <a:prstClr val="black">
                <a:alpha val="40000"/>
              </a:prstClr>
            </a:outerShdw>
          </a:effectLst>
        </p:spPr>
      </p:pic>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6E1957-3FFB-4D98-9708-A70F93B9A7D5}" type="slidenum">
              <a:rPr lang="ja-JP" altLang="en-US">
                <a:solidFill>
                  <a:srgbClr val="969696"/>
                </a:solidFill>
                <a:latin typeface="Tahoma" pitchFamily="34" charset="0"/>
              </a:rPr>
              <a:pPr eaLnBrk="1" hangingPunct="1"/>
              <a:t>17</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wipe(left)">
                                      <p:cBhvr>
                                        <p:cTn id="14"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9</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日本でタバコが原因で亡くなった人は</a:t>
            </a:r>
            <a:r>
              <a:rPr lang="en-US" altLang="ja-JP" sz="4000" dirty="0" smtClean="0">
                <a:cs typeface="+mn-cs"/>
              </a:rPr>
              <a:t>1</a:t>
            </a:r>
            <a:r>
              <a:rPr lang="ja-JP" altLang="en-US" sz="4000" dirty="0" smtClean="0">
                <a:cs typeface="+mn-cs"/>
              </a:rPr>
              <a:t>年間で何人でしょう？ </a:t>
            </a:r>
            <a:r>
              <a:rPr lang="en-US" altLang="ja-JP" sz="3200" dirty="0" smtClean="0">
                <a:cs typeface="+mn-cs"/>
              </a:rPr>
              <a:t>(2005</a:t>
            </a:r>
            <a:r>
              <a:rPr lang="ja-JP" altLang="en-US" sz="3200" dirty="0" smtClean="0">
                <a:cs typeface="+mn-cs"/>
              </a:rPr>
              <a:t>年</a:t>
            </a:r>
            <a:r>
              <a:rPr lang="en-US" altLang="ja-JP" sz="3200" dirty="0" smtClean="0">
                <a:cs typeface="+mn-cs"/>
              </a:rPr>
              <a:t>)</a:t>
            </a:r>
            <a:r>
              <a:rPr lang="ja-JP" altLang="en-US" sz="3200" dirty="0" smtClean="0">
                <a:cs typeface="+mn-cs"/>
              </a:rPr>
              <a:t>　</a:t>
            </a:r>
            <a:endParaRPr lang="en-US" altLang="ja-JP" sz="4000" dirty="0" smtClean="0">
              <a:cs typeface="+mn-cs"/>
            </a:endParaRPr>
          </a:p>
          <a:p>
            <a:pPr indent="1535113">
              <a:spcBef>
                <a:spcPts val="3000"/>
              </a:spcBef>
              <a:buFontTx/>
              <a:buNone/>
              <a:defRPr/>
            </a:pPr>
            <a:r>
              <a:rPr lang="en-US" altLang="ja-JP" sz="4400" dirty="0" smtClean="0">
                <a:cs typeface="+mn-cs"/>
              </a:rPr>
              <a:t>A</a:t>
            </a:r>
            <a:r>
              <a:rPr lang="ja-JP" altLang="en-US" sz="4400" dirty="0" smtClean="0">
                <a:cs typeface="+mn-cs"/>
              </a:rPr>
              <a:t>　約  </a:t>
            </a:r>
            <a:r>
              <a:rPr lang="en-US" altLang="ja-JP" sz="4400" dirty="0" smtClean="0">
                <a:cs typeface="+mn-cs"/>
              </a:rPr>
              <a:t>1</a:t>
            </a:r>
            <a:r>
              <a:rPr lang="ja-JP" altLang="en-US" sz="4400" dirty="0" smtClean="0">
                <a:cs typeface="+mn-cs"/>
              </a:rPr>
              <a:t>万人</a:t>
            </a:r>
            <a:endParaRPr lang="en-US" altLang="ja-JP" sz="4400" dirty="0" smtClean="0">
              <a:cs typeface="+mn-cs"/>
            </a:endParaRPr>
          </a:p>
          <a:p>
            <a:pPr indent="1535113">
              <a:buFontTx/>
              <a:buNone/>
              <a:defRPr/>
            </a:pPr>
            <a:r>
              <a:rPr lang="en-US" altLang="ja-JP" sz="4400" dirty="0" smtClean="0">
                <a:cs typeface="+mn-cs"/>
              </a:rPr>
              <a:t>B</a:t>
            </a:r>
            <a:r>
              <a:rPr lang="ja-JP" altLang="en-US" sz="4400" dirty="0" smtClean="0">
                <a:cs typeface="+mn-cs"/>
              </a:rPr>
              <a:t>　約  </a:t>
            </a:r>
            <a:r>
              <a:rPr lang="en-US" altLang="ja-JP" sz="4400" dirty="0" smtClean="0">
                <a:cs typeface="+mn-cs"/>
              </a:rPr>
              <a:t>6</a:t>
            </a:r>
            <a:r>
              <a:rPr lang="ja-JP" altLang="en-US" sz="4400" dirty="0" smtClean="0">
                <a:cs typeface="+mn-cs"/>
              </a:rPr>
              <a:t>万人</a:t>
            </a:r>
            <a:endParaRPr lang="en-US" altLang="ja-JP" sz="4400" dirty="0" smtClean="0">
              <a:cs typeface="+mn-cs"/>
            </a:endParaRPr>
          </a:p>
          <a:p>
            <a:pPr indent="1535113">
              <a:buFontTx/>
              <a:buNone/>
              <a:defRPr/>
            </a:pPr>
            <a:r>
              <a:rPr lang="en-US" altLang="ja-JP" sz="4400" dirty="0" smtClean="0">
                <a:cs typeface="+mn-cs"/>
              </a:rPr>
              <a:t>C</a:t>
            </a:r>
            <a:r>
              <a:rPr lang="ja-JP" altLang="en-US" sz="4400" dirty="0" smtClean="0">
                <a:cs typeface="+mn-cs"/>
              </a:rPr>
              <a:t>　約</a:t>
            </a:r>
            <a:r>
              <a:rPr lang="en-US" altLang="ja-JP" sz="4400" dirty="0" smtClean="0">
                <a:cs typeface="+mn-cs"/>
              </a:rPr>
              <a:t>13</a:t>
            </a:r>
            <a:r>
              <a:rPr lang="ja-JP" altLang="en-US" sz="4400" dirty="0" smtClean="0">
                <a:cs typeface="+mn-cs"/>
              </a:rPr>
              <a:t>万人	</a:t>
            </a: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558F71-EE30-442F-B7CC-109FDA0BE03D}" type="slidenum">
              <a:rPr lang="ja-JP" altLang="en-US">
                <a:solidFill>
                  <a:srgbClr val="969696"/>
                </a:solidFill>
                <a:latin typeface="Tahoma" pitchFamily="34" charset="0"/>
              </a:rPr>
              <a:pPr eaLnBrk="1" hangingPunct="1"/>
              <a:t>18</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par>
                          <p:cTn id="22" fill="hold" nodeType="afterGroup">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302840" y="277813"/>
            <a:ext cx="8229600" cy="1139825"/>
          </a:xfrm>
          <a:ln>
            <a:miter lim="800000"/>
            <a:headEnd/>
            <a:tailEnd/>
          </a:ln>
        </p:spPr>
        <p:txBody>
          <a:bodyPr/>
          <a:lstStyle/>
          <a:p>
            <a:pPr>
              <a:defRPr/>
            </a:pPr>
            <a:r>
              <a:rPr lang="ja-JP" altLang="en-US" sz="5400" dirty="0" smtClean="0">
                <a:solidFill>
                  <a:srgbClr val="7C9BCE"/>
                </a:solidFill>
                <a:latin typeface="ＤＦＰPOPミックスW4"/>
                <a:ea typeface="ＤＦＰPOPミックスW4"/>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C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約</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13</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万人</a:t>
            </a:r>
            <a:endParaRPr lang="ja-JP" altLang="en-US" baseline="30000" dirty="0">
              <a:cs typeface="+mj-cs"/>
            </a:endParaRPr>
          </a:p>
        </p:txBody>
      </p:sp>
      <p:sp>
        <p:nvSpPr>
          <p:cNvPr id="530435" name="Rectangle 3"/>
          <p:cNvSpPr>
            <a:spLocks noChangeArrowheads="1"/>
          </p:cNvSpPr>
          <p:nvPr/>
        </p:nvSpPr>
        <p:spPr bwMode="auto">
          <a:xfrm>
            <a:off x="566738" y="6245225"/>
            <a:ext cx="8353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altLang="ja-JP" sz="1400">
                <a:latin typeface="Tahoma" pitchFamily="34" charset="0"/>
                <a:ea typeface="HGPｺﾞｼｯｸE" pitchFamily="50" charset="-128"/>
              </a:rPr>
              <a:t>Peto, Lopez. et al.</a:t>
            </a:r>
            <a:r>
              <a:rPr lang="ja-JP" altLang="en-US" sz="1400">
                <a:latin typeface="Tahoma" pitchFamily="34" charset="0"/>
                <a:ea typeface="HGPｺﾞｼｯｸE" pitchFamily="50" charset="-128"/>
              </a:rPr>
              <a:t>： </a:t>
            </a:r>
            <a:r>
              <a:rPr lang="en-US" altLang="ja-JP" sz="1400">
                <a:latin typeface="Tahoma" pitchFamily="34" charset="0"/>
                <a:ea typeface="HGPｺﾞｼｯｸE" pitchFamily="50" charset="-128"/>
              </a:rPr>
              <a:t>1992, 1994, 2000update. Mortality from smoking in Developed Countries 1950-2000</a:t>
            </a:r>
          </a:p>
          <a:p>
            <a:r>
              <a:rPr lang="ja-JP" altLang="en-US" sz="1400"/>
              <a:t>厚生労働省研究班の推計 </a:t>
            </a:r>
            <a:r>
              <a:rPr lang="en-US" altLang="ja-JP" sz="1400"/>
              <a:t>2005</a:t>
            </a:r>
            <a:r>
              <a:rPr lang="ja-JP" altLang="en-US" sz="1400"/>
              <a:t>年</a:t>
            </a:r>
            <a:endParaRPr lang="en-US" altLang="ja-JP" sz="1400">
              <a:latin typeface="Tahoma" pitchFamily="34" charset="0"/>
              <a:ea typeface="HGPｺﾞｼｯｸE" pitchFamily="50" charset="-128"/>
            </a:endParaRPr>
          </a:p>
        </p:txBody>
      </p:sp>
      <p:sp>
        <p:nvSpPr>
          <p:cNvPr id="530436" name="Text Box 4"/>
          <p:cNvSpPr txBox="1">
            <a:spLocks noChangeArrowheads="1"/>
          </p:cNvSpPr>
          <p:nvPr/>
        </p:nvSpPr>
        <p:spPr bwMode="auto">
          <a:xfrm>
            <a:off x="1331913" y="1584325"/>
            <a:ext cx="66246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spAutoFit/>
          </a:bodyPr>
          <a:lstStyle>
            <a:lvl1pPr defTabSz="822325" eaLnBrk="0" hangingPunct="0">
              <a:tabLst>
                <a:tab pos="2665413" algn="l"/>
              </a:tabLst>
              <a:defRPr>
                <a:solidFill>
                  <a:schemeClr val="tx1"/>
                </a:solidFill>
                <a:latin typeface="Arial" pitchFamily="34" charset="0"/>
              </a:defRPr>
            </a:lvl1pPr>
            <a:lvl2pPr marL="742950" indent="-285750" defTabSz="822325" eaLnBrk="0" hangingPunct="0">
              <a:tabLst>
                <a:tab pos="2665413" algn="l"/>
              </a:tabLst>
              <a:defRPr>
                <a:solidFill>
                  <a:schemeClr val="tx1"/>
                </a:solidFill>
                <a:latin typeface="Arial" pitchFamily="34" charset="0"/>
              </a:defRPr>
            </a:lvl2pPr>
            <a:lvl3pPr marL="1143000" indent="-228600" defTabSz="822325" eaLnBrk="0" hangingPunct="0">
              <a:tabLst>
                <a:tab pos="2665413" algn="l"/>
              </a:tabLst>
              <a:defRPr>
                <a:solidFill>
                  <a:schemeClr val="tx1"/>
                </a:solidFill>
                <a:latin typeface="Arial" pitchFamily="34" charset="0"/>
              </a:defRPr>
            </a:lvl3pPr>
            <a:lvl4pPr marL="1600200" indent="-228600" defTabSz="822325" eaLnBrk="0" hangingPunct="0">
              <a:tabLst>
                <a:tab pos="2665413" algn="l"/>
              </a:tabLst>
              <a:defRPr>
                <a:solidFill>
                  <a:schemeClr val="tx1"/>
                </a:solidFill>
                <a:latin typeface="Arial" pitchFamily="34" charset="0"/>
              </a:defRPr>
            </a:lvl4pPr>
            <a:lvl5pPr marL="2057400" indent="-228600" defTabSz="822325" eaLnBrk="0" hangingPunct="0">
              <a:tabLst>
                <a:tab pos="2665413" algn="l"/>
              </a:tabLst>
              <a:defRPr>
                <a:solidFill>
                  <a:schemeClr val="tx1"/>
                </a:solidFill>
                <a:latin typeface="Arial" pitchFamily="34" charset="0"/>
              </a:defRPr>
            </a:lvl5pPr>
            <a:lvl6pPr marL="2514600" indent="-228600" defTabSz="822325" eaLnBrk="0" fontAlgn="base" hangingPunct="0">
              <a:spcBef>
                <a:spcPct val="0"/>
              </a:spcBef>
              <a:spcAft>
                <a:spcPct val="0"/>
              </a:spcAft>
              <a:tabLst>
                <a:tab pos="2665413" algn="l"/>
              </a:tabLst>
              <a:defRPr>
                <a:solidFill>
                  <a:schemeClr val="tx1"/>
                </a:solidFill>
                <a:latin typeface="Arial" pitchFamily="34" charset="0"/>
              </a:defRPr>
            </a:lvl6pPr>
            <a:lvl7pPr marL="2971800" indent="-228600" defTabSz="822325" eaLnBrk="0" fontAlgn="base" hangingPunct="0">
              <a:spcBef>
                <a:spcPct val="0"/>
              </a:spcBef>
              <a:spcAft>
                <a:spcPct val="0"/>
              </a:spcAft>
              <a:tabLst>
                <a:tab pos="2665413" algn="l"/>
              </a:tabLst>
              <a:defRPr>
                <a:solidFill>
                  <a:schemeClr val="tx1"/>
                </a:solidFill>
                <a:latin typeface="Arial" pitchFamily="34" charset="0"/>
              </a:defRPr>
            </a:lvl7pPr>
            <a:lvl8pPr marL="3429000" indent="-228600" defTabSz="822325" eaLnBrk="0" fontAlgn="base" hangingPunct="0">
              <a:spcBef>
                <a:spcPct val="0"/>
              </a:spcBef>
              <a:spcAft>
                <a:spcPct val="0"/>
              </a:spcAft>
              <a:tabLst>
                <a:tab pos="2665413" algn="l"/>
              </a:tabLst>
              <a:defRPr>
                <a:solidFill>
                  <a:schemeClr val="tx1"/>
                </a:solidFill>
                <a:latin typeface="Arial" pitchFamily="34" charset="0"/>
              </a:defRPr>
            </a:lvl8pPr>
            <a:lvl9pPr marL="3886200" indent="-228600" defTabSz="822325" eaLnBrk="0" fontAlgn="base" hangingPunct="0">
              <a:spcBef>
                <a:spcPct val="0"/>
              </a:spcBef>
              <a:spcAft>
                <a:spcPct val="0"/>
              </a:spcAft>
              <a:tabLst>
                <a:tab pos="2665413" algn="l"/>
              </a:tabLst>
              <a:defRPr>
                <a:solidFill>
                  <a:schemeClr val="tx1"/>
                </a:solidFill>
                <a:latin typeface="Arial" pitchFamily="34" charset="0"/>
              </a:defRPr>
            </a:lvl9pPr>
          </a:lstStyle>
          <a:p>
            <a:pPr eaLnBrk="1" hangingPunct="1">
              <a:lnSpc>
                <a:spcPct val="90000"/>
              </a:lnSpc>
            </a:pPr>
            <a:r>
              <a:rPr lang="ja-JP" altLang="en-US" sz="2400">
                <a:latin typeface="ＤＦＰPOPミックスW4"/>
                <a:ea typeface="ＤＦＰPOPミックスW4"/>
                <a:cs typeface="ＤＦＰPOPミックスW4"/>
              </a:rPr>
              <a:t>日本で喫煙が原因で死亡したと推定される人数</a:t>
            </a:r>
          </a:p>
        </p:txBody>
      </p:sp>
      <p:grpSp>
        <p:nvGrpSpPr>
          <p:cNvPr id="2" name="Group 5"/>
          <p:cNvGrpSpPr>
            <a:grpSpLocks/>
          </p:cNvGrpSpPr>
          <p:nvPr/>
        </p:nvGrpSpPr>
        <p:grpSpPr bwMode="auto">
          <a:xfrm>
            <a:off x="179388" y="1717675"/>
            <a:ext cx="8432800" cy="4448175"/>
            <a:chOff x="249" y="1036"/>
            <a:chExt cx="5312" cy="2802"/>
          </a:xfrm>
        </p:grpSpPr>
        <p:sp>
          <p:nvSpPr>
            <p:cNvPr id="25614" name="Text Box 6"/>
            <p:cNvSpPr txBox="1">
              <a:spLocks noChangeArrowheads="1"/>
            </p:cNvSpPr>
            <p:nvPr/>
          </p:nvSpPr>
          <p:spPr bwMode="auto">
            <a:xfrm>
              <a:off x="249" y="2133"/>
              <a:ext cx="279"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kumimoji="0" lang="ja-JP" altLang="en-US" sz="1700">
                  <a:ea typeface="HGPｺﾞｼｯｸE" pitchFamily="50" charset="-128"/>
                </a:rPr>
                <a:t>死亡者数</a:t>
              </a:r>
            </a:p>
          </p:txBody>
        </p:sp>
        <p:sp>
          <p:nvSpPr>
            <p:cNvPr id="25615" name="Freeform 7"/>
            <p:cNvSpPr>
              <a:spLocks/>
            </p:cNvSpPr>
            <p:nvPr/>
          </p:nvSpPr>
          <p:spPr bwMode="auto">
            <a:xfrm>
              <a:off x="1076" y="1532"/>
              <a:ext cx="3963" cy="2096"/>
            </a:xfrm>
            <a:custGeom>
              <a:avLst/>
              <a:gdLst>
                <a:gd name="T0" fmla="*/ 0 w 673"/>
                <a:gd name="T1" fmla="*/ 361 h 361"/>
                <a:gd name="T2" fmla="*/ 67 w 673"/>
                <a:gd name="T3" fmla="*/ 347 h 361"/>
                <a:gd name="T4" fmla="*/ 134 w 673"/>
                <a:gd name="T5" fmla="*/ 310 h 361"/>
                <a:gd name="T6" fmla="*/ 202 w 673"/>
                <a:gd name="T7" fmla="*/ 282 h 361"/>
                <a:gd name="T8" fmla="*/ 269 w 673"/>
                <a:gd name="T9" fmla="*/ 245 h 361"/>
                <a:gd name="T10" fmla="*/ 337 w 673"/>
                <a:gd name="T11" fmla="*/ 217 h 361"/>
                <a:gd name="T12" fmla="*/ 404 w 673"/>
                <a:gd name="T13" fmla="*/ 177 h 361"/>
                <a:gd name="T14" fmla="*/ 471 w 673"/>
                <a:gd name="T15" fmla="*/ 132 h 361"/>
                <a:gd name="T16" fmla="*/ 539 w 673"/>
                <a:gd name="T17" fmla="*/ 84 h 361"/>
                <a:gd name="T18" fmla="*/ 606 w 673"/>
                <a:gd name="T19" fmla="*/ 24 h 361"/>
                <a:gd name="T20" fmla="*/ 673 w 673"/>
                <a:gd name="T21" fmla="*/ 0 h 3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3" h="361">
                  <a:moveTo>
                    <a:pt x="0" y="361"/>
                  </a:moveTo>
                  <a:lnTo>
                    <a:pt x="67" y="347"/>
                  </a:lnTo>
                  <a:lnTo>
                    <a:pt x="134" y="310"/>
                  </a:lnTo>
                  <a:lnTo>
                    <a:pt x="202" y="282"/>
                  </a:lnTo>
                  <a:lnTo>
                    <a:pt x="269" y="245"/>
                  </a:lnTo>
                  <a:lnTo>
                    <a:pt x="337" y="217"/>
                  </a:lnTo>
                  <a:lnTo>
                    <a:pt x="404" y="177"/>
                  </a:lnTo>
                  <a:lnTo>
                    <a:pt x="471" y="132"/>
                  </a:lnTo>
                  <a:lnTo>
                    <a:pt x="539" y="84"/>
                  </a:lnTo>
                  <a:lnTo>
                    <a:pt x="606" y="24"/>
                  </a:lnTo>
                  <a:lnTo>
                    <a:pt x="673" y="0"/>
                  </a:lnTo>
                </a:path>
              </a:pathLst>
            </a:custGeom>
            <a:noFill/>
            <a:ln w="26988">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16" name="Freeform 8"/>
            <p:cNvSpPr>
              <a:spLocks/>
            </p:cNvSpPr>
            <p:nvPr/>
          </p:nvSpPr>
          <p:spPr bwMode="auto">
            <a:xfrm>
              <a:off x="1076" y="3059"/>
              <a:ext cx="3963" cy="569"/>
            </a:xfrm>
            <a:custGeom>
              <a:avLst/>
              <a:gdLst>
                <a:gd name="T0" fmla="*/ 0 w 673"/>
                <a:gd name="T1" fmla="*/ 98 h 98"/>
                <a:gd name="T2" fmla="*/ 67 w 673"/>
                <a:gd name="T3" fmla="*/ 98 h 98"/>
                <a:gd name="T4" fmla="*/ 134 w 673"/>
                <a:gd name="T5" fmla="*/ 98 h 98"/>
                <a:gd name="T6" fmla="*/ 202 w 673"/>
                <a:gd name="T7" fmla="*/ 86 h 98"/>
                <a:gd name="T8" fmla="*/ 269 w 673"/>
                <a:gd name="T9" fmla="*/ 77 h 98"/>
                <a:gd name="T10" fmla="*/ 337 w 673"/>
                <a:gd name="T11" fmla="*/ 65 h 98"/>
                <a:gd name="T12" fmla="*/ 404 w 673"/>
                <a:gd name="T13" fmla="*/ 44 h 98"/>
                <a:gd name="T14" fmla="*/ 471 w 673"/>
                <a:gd name="T15" fmla="*/ 35 h 98"/>
                <a:gd name="T16" fmla="*/ 539 w 673"/>
                <a:gd name="T17" fmla="*/ 19 h 98"/>
                <a:gd name="T18" fmla="*/ 606 w 673"/>
                <a:gd name="T19" fmla="*/ 0 h 98"/>
                <a:gd name="T20" fmla="*/ 673 w 673"/>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3" h="98">
                  <a:moveTo>
                    <a:pt x="0" y="98"/>
                  </a:moveTo>
                  <a:lnTo>
                    <a:pt x="67" y="98"/>
                  </a:lnTo>
                  <a:lnTo>
                    <a:pt x="134" y="98"/>
                  </a:lnTo>
                  <a:lnTo>
                    <a:pt x="202" y="86"/>
                  </a:lnTo>
                  <a:lnTo>
                    <a:pt x="269" y="77"/>
                  </a:lnTo>
                  <a:lnTo>
                    <a:pt x="337" y="65"/>
                  </a:lnTo>
                  <a:lnTo>
                    <a:pt x="404" y="44"/>
                  </a:lnTo>
                  <a:lnTo>
                    <a:pt x="471" y="35"/>
                  </a:lnTo>
                  <a:lnTo>
                    <a:pt x="539" y="19"/>
                  </a:lnTo>
                  <a:lnTo>
                    <a:pt x="606" y="0"/>
                  </a:lnTo>
                  <a:lnTo>
                    <a:pt x="673" y="1"/>
                  </a:lnTo>
                </a:path>
              </a:pathLst>
            </a:custGeom>
            <a:noFill/>
            <a:ln w="26988">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17" name="Line 9"/>
            <p:cNvSpPr>
              <a:spLocks noChangeShapeType="1"/>
            </p:cNvSpPr>
            <p:nvPr/>
          </p:nvSpPr>
          <p:spPr bwMode="auto">
            <a:xfrm>
              <a:off x="884" y="1299"/>
              <a:ext cx="0" cy="23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8" name="Line 10"/>
            <p:cNvSpPr>
              <a:spLocks noChangeShapeType="1"/>
            </p:cNvSpPr>
            <p:nvPr/>
          </p:nvSpPr>
          <p:spPr bwMode="auto">
            <a:xfrm>
              <a:off x="875" y="3628"/>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9" name="Line 11"/>
            <p:cNvSpPr>
              <a:spLocks noChangeShapeType="1"/>
            </p:cNvSpPr>
            <p:nvPr/>
          </p:nvSpPr>
          <p:spPr bwMode="auto">
            <a:xfrm>
              <a:off x="875" y="3164"/>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0" name="Line 12"/>
            <p:cNvSpPr>
              <a:spLocks noChangeShapeType="1"/>
            </p:cNvSpPr>
            <p:nvPr/>
          </p:nvSpPr>
          <p:spPr bwMode="auto">
            <a:xfrm>
              <a:off x="875" y="2699"/>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1" name="Line 13"/>
            <p:cNvSpPr>
              <a:spLocks noChangeShapeType="1"/>
            </p:cNvSpPr>
            <p:nvPr/>
          </p:nvSpPr>
          <p:spPr bwMode="auto">
            <a:xfrm>
              <a:off x="875" y="2229"/>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2" name="Line 14"/>
            <p:cNvSpPr>
              <a:spLocks noChangeShapeType="1"/>
            </p:cNvSpPr>
            <p:nvPr/>
          </p:nvSpPr>
          <p:spPr bwMode="auto">
            <a:xfrm>
              <a:off x="875" y="1764"/>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3" name="Line 15"/>
            <p:cNvSpPr>
              <a:spLocks noChangeShapeType="1"/>
            </p:cNvSpPr>
            <p:nvPr/>
          </p:nvSpPr>
          <p:spPr bwMode="auto">
            <a:xfrm>
              <a:off x="875" y="1299"/>
              <a:ext cx="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4" name="Line 16"/>
            <p:cNvSpPr>
              <a:spLocks noChangeShapeType="1"/>
            </p:cNvSpPr>
            <p:nvPr/>
          </p:nvSpPr>
          <p:spPr bwMode="auto">
            <a:xfrm>
              <a:off x="875" y="3628"/>
              <a:ext cx="43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5" name="Line 17"/>
            <p:cNvSpPr>
              <a:spLocks noChangeShapeType="1"/>
            </p:cNvSpPr>
            <p:nvPr/>
          </p:nvSpPr>
          <p:spPr bwMode="auto">
            <a:xfrm flipV="1">
              <a:off x="884"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6" name="Line 18"/>
            <p:cNvSpPr>
              <a:spLocks noChangeShapeType="1"/>
            </p:cNvSpPr>
            <p:nvPr/>
          </p:nvSpPr>
          <p:spPr bwMode="auto">
            <a:xfrm flipV="1">
              <a:off x="1270"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7" name="Line 19"/>
            <p:cNvSpPr>
              <a:spLocks noChangeShapeType="1"/>
            </p:cNvSpPr>
            <p:nvPr/>
          </p:nvSpPr>
          <p:spPr bwMode="auto">
            <a:xfrm flipV="1">
              <a:off x="1670"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8" name="Line 20"/>
            <p:cNvSpPr>
              <a:spLocks noChangeShapeType="1"/>
            </p:cNvSpPr>
            <p:nvPr/>
          </p:nvSpPr>
          <p:spPr bwMode="auto">
            <a:xfrm flipV="1">
              <a:off x="2065"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9" name="Line 21"/>
            <p:cNvSpPr>
              <a:spLocks noChangeShapeType="1"/>
            </p:cNvSpPr>
            <p:nvPr/>
          </p:nvSpPr>
          <p:spPr bwMode="auto">
            <a:xfrm flipV="1">
              <a:off x="2459"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0" name="Line 22"/>
            <p:cNvSpPr>
              <a:spLocks noChangeShapeType="1"/>
            </p:cNvSpPr>
            <p:nvPr/>
          </p:nvSpPr>
          <p:spPr bwMode="auto">
            <a:xfrm flipV="1">
              <a:off x="2860"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1" name="Line 23"/>
            <p:cNvSpPr>
              <a:spLocks noChangeShapeType="1"/>
            </p:cNvSpPr>
            <p:nvPr/>
          </p:nvSpPr>
          <p:spPr bwMode="auto">
            <a:xfrm flipV="1">
              <a:off x="3254"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2" name="Line 24"/>
            <p:cNvSpPr>
              <a:spLocks noChangeShapeType="1"/>
            </p:cNvSpPr>
            <p:nvPr/>
          </p:nvSpPr>
          <p:spPr bwMode="auto">
            <a:xfrm flipV="1">
              <a:off x="3654"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3" name="Line 25"/>
            <p:cNvSpPr>
              <a:spLocks noChangeShapeType="1"/>
            </p:cNvSpPr>
            <p:nvPr/>
          </p:nvSpPr>
          <p:spPr bwMode="auto">
            <a:xfrm flipV="1">
              <a:off x="4049"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4" name="Line 26"/>
            <p:cNvSpPr>
              <a:spLocks noChangeShapeType="1"/>
            </p:cNvSpPr>
            <p:nvPr/>
          </p:nvSpPr>
          <p:spPr bwMode="auto">
            <a:xfrm flipV="1">
              <a:off x="4443"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5" name="Line 27"/>
            <p:cNvSpPr>
              <a:spLocks noChangeShapeType="1"/>
            </p:cNvSpPr>
            <p:nvPr/>
          </p:nvSpPr>
          <p:spPr bwMode="auto">
            <a:xfrm flipV="1">
              <a:off x="4844"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36" name="Line 28"/>
            <p:cNvSpPr>
              <a:spLocks noChangeShapeType="1"/>
            </p:cNvSpPr>
            <p:nvPr/>
          </p:nvSpPr>
          <p:spPr bwMode="auto">
            <a:xfrm flipV="1">
              <a:off x="5238" y="3588"/>
              <a:ext cx="0"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25637" name="Group 29"/>
            <p:cNvGrpSpPr>
              <a:grpSpLocks/>
            </p:cNvGrpSpPr>
            <p:nvPr/>
          </p:nvGrpSpPr>
          <p:grpSpPr bwMode="auto">
            <a:xfrm>
              <a:off x="1029" y="1485"/>
              <a:ext cx="4050" cy="2184"/>
              <a:chOff x="1124" y="1240"/>
              <a:chExt cx="3946" cy="2184"/>
            </a:xfrm>
          </p:grpSpPr>
          <p:sp>
            <p:nvSpPr>
              <p:cNvPr id="25696" name="Oval 30"/>
              <p:cNvSpPr>
                <a:spLocks noChangeArrowheads="1"/>
              </p:cNvSpPr>
              <p:nvPr/>
            </p:nvSpPr>
            <p:spPr bwMode="auto">
              <a:xfrm>
                <a:off x="1124" y="3337"/>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7" name="Oval 31"/>
              <p:cNvSpPr>
                <a:spLocks noChangeArrowheads="1"/>
              </p:cNvSpPr>
              <p:nvPr/>
            </p:nvSpPr>
            <p:spPr bwMode="auto">
              <a:xfrm>
                <a:off x="1508" y="3256"/>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8" name="Oval 32"/>
              <p:cNvSpPr>
                <a:spLocks noChangeArrowheads="1"/>
              </p:cNvSpPr>
              <p:nvPr/>
            </p:nvSpPr>
            <p:spPr bwMode="auto">
              <a:xfrm>
                <a:off x="1893" y="3041"/>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9" name="Oval 33"/>
              <p:cNvSpPr>
                <a:spLocks noChangeArrowheads="1"/>
              </p:cNvSpPr>
              <p:nvPr/>
            </p:nvSpPr>
            <p:spPr bwMode="auto">
              <a:xfrm>
                <a:off x="2283" y="2878"/>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0" name="Oval 34"/>
              <p:cNvSpPr>
                <a:spLocks noChangeArrowheads="1"/>
              </p:cNvSpPr>
              <p:nvPr/>
            </p:nvSpPr>
            <p:spPr bwMode="auto">
              <a:xfrm>
                <a:off x="2667" y="2663"/>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1" name="Oval 35"/>
              <p:cNvSpPr>
                <a:spLocks noChangeArrowheads="1"/>
              </p:cNvSpPr>
              <p:nvPr/>
            </p:nvSpPr>
            <p:spPr bwMode="auto">
              <a:xfrm>
                <a:off x="3057" y="2501"/>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2" name="Oval 36"/>
              <p:cNvSpPr>
                <a:spLocks noChangeArrowheads="1"/>
              </p:cNvSpPr>
              <p:nvPr/>
            </p:nvSpPr>
            <p:spPr bwMode="auto">
              <a:xfrm>
                <a:off x="3441" y="2268"/>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3" name="Oval 37"/>
              <p:cNvSpPr>
                <a:spLocks noChangeArrowheads="1"/>
              </p:cNvSpPr>
              <p:nvPr/>
            </p:nvSpPr>
            <p:spPr bwMode="auto">
              <a:xfrm>
                <a:off x="3826" y="2007"/>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4" name="Oval 38"/>
              <p:cNvSpPr>
                <a:spLocks noChangeArrowheads="1"/>
              </p:cNvSpPr>
              <p:nvPr/>
            </p:nvSpPr>
            <p:spPr bwMode="auto">
              <a:xfrm>
                <a:off x="4216" y="1728"/>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5" name="Oval 39"/>
              <p:cNvSpPr>
                <a:spLocks noChangeArrowheads="1"/>
              </p:cNvSpPr>
              <p:nvPr/>
            </p:nvSpPr>
            <p:spPr bwMode="auto">
              <a:xfrm>
                <a:off x="4600" y="1380"/>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706" name="Oval 40"/>
              <p:cNvSpPr>
                <a:spLocks noChangeArrowheads="1"/>
              </p:cNvSpPr>
              <p:nvPr/>
            </p:nvSpPr>
            <p:spPr bwMode="auto">
              <a:xfrm>
                <a:off x="4984" y="1240"/>
                <a:ext cx="86" cy="8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grpSp>
        <p:grpSp>
          <p:nvGrpSpPr>
            <p:cNvPr id="25638" name="Group 41"/>
            <p:cNvGrpSpPr>
              <a:grpSpLocks/>
            </p:cNvGrpSpPr>
            <p:nvPr/>
          </p:nvGrpSpPr>
          <p:grpSpPr bwMode="auto">
            <a:xfrm>
              <a:off x="1029" y="3013"/>
              <a:ext cx="4050" cy="656"/>
              <a:chOff x="1124" y="2768"/>
              <a:chExt cx="3946" cy="656"/>
            </a:xfrm>
          </p:grpSpPr>
          <p:sp>
            <p:nvSpPr>
              <p:cNvPr id="25685" name="Oval 42"/>
              <p:cNvSpPr>
                <a:spLocks noChangeArrowheads="1"/>
              </p:cNvSpPr>
              <p:nvPr/>
            </p:nvSpPr>
            <p:spPr bwMode="auto">
              <a:xfrm>
                <a:off x="1124" y="3337"/>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86" name="Oval 43"/>
              <p:cNvSpPr>
                <a:spLocks noChangeArrowheads="1"/>
              </p:cNvSpPr>
              <p:nvPr/>
            </p:nvSpPr>
            <p:spPr bwMode="auto">
              <a:xfrm>
                <a:off x="1508" y="3337"/>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87" name="Oval 44"/>
              <p:cNvSpPr>
                <a:spLocks noChangeArrowheads="1"/>
              </p:cNvSpPr>
              <p:nvPr/>
            </p:nvSpPr>
            <p:spPr bwMode="auto">
              <a:xfrm>
                <a:off x="1893" y="3337"/>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88" name="Oval 45"/>
              <p:cNvSpPr>
                <a:spLocks noChangeArrowheads="1"/>
              </p:cNvSpPr>
              <p:nvPr/>
            </p:nvSpPr>
            <p:spPr bwMode="auto">
              <a:xfrm>
                <a:off x="2283" y="3267"/>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89" name="Oval 46"/>
              <p:cNvSpPr>
                <a:spLocks noChangeArrowheads="1"/>
              </p:cNvSpPr>
              <p:nvPr/>
            </p:nvSpPr>
            <p:spPr bwMode="auto">
              <a:xfrm>
                <a:off x="2667" y="3215"/>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0" name="Oval 47"/>
              <p:cNvSpPr>
                <a:spLocks noChangeArrowheads="1"/>
              </p:cNvSpPr>
              <p:nvPr/>
            </p:nvSpPr>
            <p:spPr bwMode="auto">
              <a:xfrm>
                <a:off x="3057" y="3145"/>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1" name="Oval 48"/>
              <p:cNvSpPr>
                <a:spLocks noChangeArrowheads="1"/>
              </p:cNvSpPr>
              <p:nvPr/>
            </p:nvSpPr>
            <p:spPr bwMode="auto">
              <a:xfrm>
                <a:off x="3441" y="3023"/>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2" name="Oval 49"/>
              <p:cNvSpPr>
                <a:spLocks noChangeArrowheads="1"/>
              </p:cNvSpPr>
              <p:nvPr/>
            </p:nvSpPr>
            <p:spPr bwMode="auto">
              <a:xfrm>
                <a:off x="3826" y="2971"/>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3" name="Oval 50"/>
              <p:cNvSpPr>
                <a:spLocks noChangeArrowheads="1"/>
              </p:cNvSpPr>
              <p:nvPr/>
            </p:nvSpPr>
            <p:spPr bwMode="auto">
              <a:xfrm>
                <a:off x="4216" y="2878"/>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4" name="Oval 51"/>
              <p:cNvSpPr>
                <a:spLocks noChangeArrowheads="1"/>
              </p:cNvSpPr>
              <p:nvPr/>
            </p:nvSpPr>
            <p:spPr bwMode="auto">
              <a:xfrm>
                <a:off x="4600" y="2768"/>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95" name="Oval 52"/>
              <p:cNvSpPr>
                <a:spLocks noChangeArrowheads="1"/>
              </p:cNvSpPr>
              <p:nvPr/>
            </p:nvSpPr>
            <p:spPr bwMode="auto">
              <a:xfrm>
                <a:off x="4984" y="2774"/>
                <a:ext cx="86" cy="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grpSp>
        <p:sp>
          <p:nvSpPr>
            <p:cNvPr id="25639" name="Rectangle 53"/>
            <p:cNvSpPr>
              <a:spLocks noChangeArrowheads="1"/>
            </p:cNvSpPr>
            <p:nvPr/>
          </p:nvSpPr>
          <p:spPr bwMode="auto">
            <a:xfrm>
              <a:off x="1045" y="3419"/>
              <a:ext cx="6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0</a:t>
              </a:r>
              <a:endParaRPr kumimoji="0" lang="en-US" altLang="ja-JP"/>
            </a:p>
          </p:txBody>
        </p:sp>
        <p:sp>
          <p:nvSpPr>
            <p:cNvPr id="25640" name="Rectangle 54"/>
            <p:cNvSpPr>
              <a:spLocks noChangeArrowheads="1"/>
            </p:cNvSpPr>
            <p:nvPr/>
          </p:nvSpPr>
          <p:spPr bwMode="auto">
            <a:xfrm>
              <a:off x="1394" y="3338"/>
              <a:ext cx="1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3.5</a:t>
              </a:r>
              <a:endParaRPr kumimoji="0" lang="en-US" altLang="ja-JP"/>
            </a:p>
          </p:txBody>
        </p:sp>
        <p:sp>
          <p:nvSpPr>
            <p:cNvPr id="25641" name="Rectangle 55"/>
            <p:cNvSpPr>
              <a:spLocks noChangeArrowheads="1"/>
            </p:cNvSpPr>
            <p:nvPr/>
          </p:nvSpPr>
          <p:spPr bwMode="auto">
            <a:xfrm>
              <a:off x="1791" y="3123"/>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13</a:t>
              </a:r>
              <a:endParaRPr kumimoji="0" lang="en-US" altLang="ja-JP"/>
            </a:p>
          </p:txBody>
        </p:sp>
        <p:sp>
          <p:nvSpPr>
            <p:cNvPr id="25642" name="Rectangle 56"/>
            <p:cNvSpPr>
              <a:spLocks noChangeArrowheads="1"/>
            </p:cNvSpPr>
            <p:nvPr/>
          </p:nvSpPr>
          <p:spPr bwMode="auto">
            <a:xfrm>
              <a:off x="2199" y="2960"/>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19</a:t>
              </a:r>
              <a:endParaRPr kumimoji="0" lang="en-US" altLang="ja-JP"/>
            </a:p>
          </p:txBody>
        </p:sp>
        <p:sp>
          <p:nvSpPr>
            <p:cNvPr id="25643" name="Rectangle 57"/>
            <p:cNvSpPr>
              <a:spLocks noChangeArrowheads="1"/>
            </p:cNvSpPr>
            <p:nvPr/>
          </p:nvSpPr>
          <p:spPr bwMode="auto">
            <a:xfrm>
              <a:off x="2595" y="2746"/>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29</a:t>
              </a:r>
              <a:endParaRPr kumimoji="0" lang="en-US" altLang="ja-JP"/>
            </a:p>
          </p:txBody>
        </p:sp>
        <p:sp>
          <p:nvSpPr>
            <p:cNvPr id="25644" name="Rectangle 58"/>
            <p:cNvSpPr>
              <a:spLocks noChangeArrowheads="1"/>
            </p:cNvSpPr>
            <p:nvPr/>
          </p:nvSpPr>
          <p:spPr bwMode="auto">
            <a:xfrm>
              <a:off x="2995" y="2583"/>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36</a:t>
              </a:r>
              <a:endParaRPr kumimoji="0" lang="en-US" altLang="ja-JP"/>
            </a:p>
          </p:txBody>
        </p:sp>
        <p:sp>
          <p:nvSpPr>
            <p:cNvPr id="25645" name="Rectangle 59"/>
            <p:cNvSpPr>
              <a:spLocks noChangeArrowheads="1"/>
            </p:cNvSpPr>
            <p:nvPr/>
          </p:nvSpPr>
          <p:spPr bwMode="auto">
            <a:xfrm>
              <a:off x="3389" y="2351"/>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47</a:t>
              </a:r>
              <a:endParaRPr kumimoji="0" lang="en-US" altLang="ja-JP"/>
            </a:p>
          </p:txBody>
        </p:sp>
        <p:sp>
          <p:nvSpPr>
            <p:cNvPr id="25646" name="Rectangle 60"/>
            <p:cNvSpPr>
              <a:spLocks noChangeArrowheads="1"/>
            </p:cNvSpPr>
            <p:nvPr/>
          </p:nvSpPr>
          <p:spPr bwMode="auto">
            <a:xfrm>
              <a:off x="3784" y="2089"/>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57</a:t>
              </a:r>
              <a:endParaRPr kumimoji="0" lang="en-US" altLang="ja-JP"/>
            </a:p>
          </p:txBody>
        </p:sp>
        <p:sp>
          <p:nvSpPr>
            <p:cNvPr id="25647" name="Rectangle 61"/>
            <p:cNvSpPr>
              <a:spLocks noChangeArrowheads="1"/>
            </p:cNvSpPr>
            <p:nvPr/>
          </p:nvSpPr>
          <p:spPr bwMode="auto">
            <a:xfrm>
              <a:off x="4184" y="1810"/>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68</a:t>
              </a:r>
              <a:endParaRPr kumimoji="0" lang="en-US" altLang="ja-JP"/>
            </a:p>
          </p:txBody>
        </p:sp>
        <p:sp>
          <p:nvSpPr>
            <p:cNvPr id="25648" name="Rectangle 62"/>
            <p:cNvSpPr>
              <a:spLocks noChangeArrowheads="1"/>
            </p:cNvSpPr>
            <p:nvPr/>
          </p:nvSpPr>
          <p:spPr bwMode="auto">
            <a:xfrm>
              <a:off x="4579" y="1462"/>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84</a:t>
              </a:r>
              <a:endParaRPr kumimoji="0" lang="en-US" altLang="ja-JP"/>
            </a:p>
          </p:txBody>
        </p:sp>
        <p:sp>
          <p:nvSpPr>
            <p:cNvPr id="25649" name="Rectangle 63"/>
            <p:cNvSpPr>
              <a:spLocks noChangeArrowheads="1"/>
            </p:cNvSpPr>
            <p:nvPr/>
          </p:nvSpPr>
          <p:spPr bwMode="auto">
            <a:xfrm>
              <a:off x="4973" y="1322"/>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90</a:t>
              </a:r>
              <a:endParaRPr kumimoji="0" lang="en-US" altLang="ja-JP"/>
            </a:p>
          </p:txBody>
        </p:sp>
        <p:sp>
          <p:nvSpPr>
            <p:cNvPr id="25650" name="Rectangle 64"/>
            <p:cNvSpPr>
              <a:spLocks noChangeArrowheads="1"/>
            </p:cNvSpPr>
            <p:nvPr/>
          </p:nvSpPr>
          <p:spPr bwMode="auto">
            <a:xfrm>
              <a:off x="1045" y="3419"/>
              <a:ext cx="6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0</a:t>
              </a:r>
              <a:endParaRPr kumimoji="0" lang="en-US" altLang="ja-JP"/>
            </a:p>
          </p:txBody>
        </p:sp>
        <p:sp>
          <p:nvSpPr>
            <p:cNvPr id="25651" name="Rectangle 65"/>
            <p:cNvSpPr>
              <a:spLocks noChangeArrowheads="1"/>
            </p:cNvSpPr>
            <p:nvPr/>
          </p:nvSpPr>
          <p:spPr bwMode="auto">
            <a:xfrm>
              <a:off x="1835" y="3419"/>
              <a:ext cx="6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0</a:t>
              </a:r>
              <a:endParaRPr kumimoji="0" lang="en-US" altLang="ja-JP"/>
            </a:p>
          </p:txBody>
        </p:sp>
        <p:sp>
          <p:nvSpPr>
            <p:cNvPr id="25652" name="Rectangle 66"/>
            <p:cNvSpPr>
              <a:spLocks noChangeArrowheads="1"/>
            </p:cNvSpPr>
            <p:nvPr/>
          </p:nvSpPr>
          <p:spPr bwMode="auto">
            <a:xfrm>
              <a:off x="2188" y="3350"/>
              <a:ext cx="1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3.2</a:t>
              </a:r>
              <a:endParaRPr kumimoji="0" lang="en-US" altLang="ja-JP"/>
            </a:p>
          </p:txBody>
        </p:sp>
        <p:sp>
          <p:nvSpPr>
            <p:cNvPr id="25653" name="Rectangle 67"/>
            <p:cNvSpPr>
              <a:spLocks noChangeArrowheads="1"/>
            </p:cNvSpPr>
            <p:nvPr/>
          </p:nvSpPr>
          <p:spPr bwMode="auto">
            <a:xfrm>
              <a:off x="2583" y="3297"/>
              <a:ext cx="1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5.3</a:t>
              </a:r>
              <a:endParaRPr kumimoji="0" lang="en-US" altLang="ja-JP"/>
            </a:p>
          </p:txBody>
        </p:sp>
        <p:sp>
          <p:nvSpPr>
            <p:cNvPr id="25654" name="Rectangle 68"/>
            <p:cNvSpPr>
              <a:spLocks noChangeArrowheads="1"/>
            </p:cNvSpPr>
            <p:nvPr/>
          </p:nvSpPr>
          <p:spPr bwMode="auto">
            <a:xfrm>
              <a:off x="2984" y="3228"/>
              <a:ext cx="1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8.3</a:t>
              </a:r>
              <a:endParaRPr kumimoji="0" lang="en-US" altLang="ja-JP"/>
            </a:p>
          </p:txBody>
        </p:sp>
        <p:sp>
          <p:nvSpPr>
            <p:cNvPr id="25655" name="Rectangle 69"/>
            <p:cNvSpPr>
              <a:spLocks noChangeArrowheads="1"/>
            </p:cNvSpPr>
            <p:nvPr/>
          </p:nvSpPr>
          <p:spPr bwMode="auto">
            <a:xfrm>
              <a:off x="3378" y="3106"/>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13</a:t>
              </a:r>
              <a:endParaRPr kumimoji="0" lang="en-US" altLang="ja-JP"/>
            </a:p>
          </p:txBody>
        </p:sp>
        <p:sp>
          <p:nvSpPr>
            <p:cNvPr id="25656" name="Rectangle 70"/>
            <p:cNvSpPr>
              <a:spLocks noChangeArrowheads="1"/>
            </p:cNvSpPr>
            <p:nvPr/>
          </p:nvSpPr>
          <p:spPr bwMode="auto">
            <a:xfrm>
              <a:off x="3773" y="3053"/>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16</a:t>
              </a:r>
              <a:endParaRPr kumimoji="0" lang="en-US" altLang="ja-JP"/>
            </a:p>
          </p:txBody>
        </p:sp>
        <p:sp>
          <p:nvSpPr>
            <p:cNvPr id="25657" name="Rectangle 71"/>
            <p:cNvSpPr>
              <a:spLocks noChangeArrowheads="1"/>
            </p:cNvSpPr>
            <p:nvPr/>
          </p:nvSpPr>
          <p:spPr bwMode="auto">
            <a:xfrm>
              <a:off x="4173" y="2960"/>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19</a:t>
              </a:r>
              <a:endParaRPr kumimoji="0" lang="en-US" altLang="ja-JP"/>
            </a:p>
          </p:txBody>
        </p:sp>
        <p:sp>
          <p:nvSpPr>
            <p:cNvPr id="25658" name="Rectangle 72"/>
            <p:cNvSpPr>
              <a:spLocks noChangeArrowheads="1"/>
            </p:cNvSpPr>
            <p:nvPr/>
          </p:nvSpPr>
          <p:spPr bwMode="auto">
            <a:xfrm>
              <a:off x="4569" y="2850"/>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25</a:t>
              </a:r>
              <a:endParaRPr kumimoji="0" lang="en-US" altLang="ja-JP"/>
            </a:p>
          </p:txBody>
        </p:sp>
        <p:sp>
          <p:nvSpPr>
            <p:cNvPr id="25659" name="Rectangle 73"/>
            <p:cNvSpPr>
              <a:spLocks noChangeArrowheads="1"/>
            </p:cNvSpPr>
            <p:nvPr/>
          </p:nvSpPr>
          <p:spPr bwMode="auto">
            <a:xfrm>
              <a:off x="4966" y="2856"/>
              <a:ext cx="1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latin typeface="HGPｺﾞｼｯｸE" pitchFamily="50" charset="-128"/>
                  <a:ea typeface="HGPｺﾞｼｯｸE" pitchFamily="50" charset="-128"/>
                </a:rPr>
                <a:t>24</a:t>
              </a:r>
              <a:endParaRPr kumimoji="0" lang="en-US" altLang="ja-JP"/>
            </a:p>
          </p:txBody>
        </p:sp>
        <p:sp>
          <p:nvSpPr>
            <p:cNvPr id="25660" name="Rectangle 74"/>
            <p:cNvSpPr>
              <a:spLocks noChangeArrowheads="1"/>
            </p:cNvSpPr>
            <p:nvPr/>
          </p:nvSpPr>
          <p:spPr bwMode="auto">
            <a:xfrm>
              <a:off x="731" y="3558"/>
              <a:ext cx="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0</a:t>
              </a:r>
              <a:endParaRPr kumimoji="0" lang="en-US" altLang="ja-JP" sz="1700"/>
            </a:p>
          </p:txBody>
        </p:sp>
        <p:sp>
          <p:nvSpPr>
            <p:cNvPr id="25661" name="Rectangle 75"/>
            <p:cNvSpPr>
              <a:spLocks noChangeArrowheads="1"/>
            </p:cNvSpPr>
            <p:nvPr/>
          </p:nvSpPr>
          <p:spPr bwMode="auto">
            <a:xfrm>
              <a:off x="667" y="3091"/>
              <a:ext cx="1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20</a:t>
              </a:r>
              <a:endParaRPr kumimoji="0" lang="en-US" altLang="ja-JP" sz="1700"/>
            </a:p>
          </p:txBody>
        </p:sp>
        <p:sp>
          <p:nvSpPr>
            <p:cNvPr id="25662" name="Rectangle 76"/>
            <p:cNvSpPr>
              <a:spLocks noChangeArrowheads="1"/>
            </p:cNvSpPr>
            <p:nvPr/>
          </p:nvSpPr>
          <p:spPr bwMode="auto">
            <a:xfrm>
              <a:off x="667" y="2625"/>
              <a:ext cx="1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40</a:t>
              </a:r>
              <a:endParaRPr kumimoji="0" lang="en-US" altLang="ja-JP" sz="1700"/>
            </a:p>
          </p:txBody>
        </p:sp>
        <p:sp>
          <p:nvSpPr>
            <p:cNvPr id="25663" name="Rectangle 77"/>
            <p:cNvSpPr>
              <a:spLocks noChangeArrowheads="1"/>
            </p:cNvSpPr>
            <p:nvPr/>
          </p:nvSpPr>
          <p:spPr bwMode="auto">
            <a:xfrm>
              <a:off x="667" y="2158"/>
              <a:ext cx="1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60</a:t>
              </a:r>
              <a:endParaRPr kumimoji="0" lang="en-US" altLang="ja-JP" sz="1700"/>
            </a:p>
          </p:txBody>
        </p:sp>
        <p:sp>
          <p:nvSpPr>
            <p:cNvPr id="25664" name="Rectangle 78"/>
            <p:cNvSpPr>
              <a:spLocks noChangeArrowheads="1"/>
            </p:cNvSpPr>
            <p:nvPr/>
          </p:nvSpPr>
          <p:spPr bwMode="auto">
            <a:xfrm>
              <a:off x="667" y="1692"/>
              <a:ext cx="1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80</a:t>
              </a:r>
              <a:endParaRPr kumimoji="0" lang="en-US" altLang="ja-JP" sz="1700"/>
            </a:p>
          </p:txBody>
        </p:sp>
        <p:sp>
          <p:nvSpPr>
            <p:cNvPr id="25665" name="Rectangle 79"/>
            <p:cNvSpPr>
              <a:spLocks noChangeArrowheads="1"/>
            </p:cNvSpPr>
            <p:nvPr/>
          </p:nvSpPr>
          <p:spPr bwMode="auto">
            <a:xfrm>
              <a:off x="602" y="1226"/>
              <a:ext cx="2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100</a:t>
              </a:r>
              <a:endParaRPr kumimoji="0" lang="en-US" altLang="ja-JP" sz="1700"/>
            </a:p>
          </p:txBody>
        </p:sp>
        <p:sp>
          <p:nvSpPr>
            <p:cNvPr id="25666" name="Rectangle 80"/>
            <p:cNvSpPr>
              <a:spLocks noChangeArrowheads="1"/>
            </p:cNvSpPr>
            <p:nvPr/>
          </p:nvSpPr>
          <p:spPr bwMode="auto">
            <a:xfrm>
              <a:off x="921"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1950</a:t>
              </a:r>
              <a:endParaRPr kumimoji="0" lang="en-US" altLang="ja-JP" sz="1700"/>
            </a:p>
          </p:txBody>
        </p:sp>
        <p:sp>
          <p:nvSpPr>
            <p:cNvPr id="25667" name="Rectangle 81"/>
            <p:cNvSpPr>
              <a:spLocks noChangeArrowheads="1"/>
            </p:cNvSpPr>
            <p:nvPr/>
          </p:nvSpPr>
          <p:spPr bwMode="auto">
            <a:xfrm>
              <a:off x="1315"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1955</a:t>
              </a:r>
              <a:endParaRPr kumimoji="0" lang="en-US" altLang="ja-JP" sz="1700"/>
            </a:p>
          </p:txBody>
        </p:sp>
        <p:sp>
          <p:nvSpPr>
            <p:cNvPr id="25668" name="Rectangle 82"/>
            <p:cNvSpPr>
              <a:spLocks noChangeArrowheads="1"/>
            </p:cNvSpPr>
            <p:nvPr/>
          </p:nvSpPr>
          <p:spPr bwMode="auto">
            <a:xfrm>
              <a:off x="1709"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1960</a:t>
              </a:r>
              <a:endParaRPr kumimoji="0" lang="en-US" altLang="ja-JP" sz="1700"/>
            </a:p>
          </p:txBody>
        </p:sp>
        <p:sp>
          <p:nvSpPr>
            <p:cNvPr id="25669" name="Rectangle 83"/>
            <p:cNvSpPr>
              <a:spLocks noChangeArrowheads="1"/>
            </p:cNvSpPr>
            <p:nvPr/>
          </p:nvSpPr>
          <p:spPr bwMode="auto">
            <a:xfrm>
              <a:off x="2110"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1965</a:t>
              </a:r>
              <a:endParaRPr kumimoji="0" lang="en-US" altLang="ja-JP" sz="1700"/>
            </a:p>
          </p:txBody>
        </p:sp>
        <p:sp>
          <p:nvSpPr>
            <p:cNvPr id="25670" name="Rectangle 84"/>
            <p:cNvSpPr>
              <a:spLocks noChangeArrowheads="1"/>
            </p:cNvSpPr>
            <p:nvPr/>
          </p:nvSpPr>
          <p:spPr bwMode="auto">
            <a:xfrm>
              <a:off x="2505"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1970</a:t>
              </a:r>
              <a:endParaRPr kumimoji="0" lang="en-US" altLang="ja-JP" sz="1700"/>
            </a:p>
          </p:txBody>
        </p:sp>
        <p:sp>
          <p:nvSpPr>
            <p:cNvPr id="25671" name="Rectangle 85"/>
            <p:cNvSpPr>
              <a:spLocks noChangeArrowheads="1"/>
            </p:cNvSpPr>
            <p:nvPr/>
          </p:nvSpPr>
          <p:spPr bwMode="auto">
            <a:xfrm>
              <a:off x="2906"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1975</a:t>
              </a:r>
              <a:endParaRPr kumimoji="0" lang="en-US" altLang="ja-JP" sz="1700"/>
            </a:p>
          </p:txBody>
        </p:sp>
        <p:sp>
          <p:nvSpPr>
            <p:cNvPr id="25672" name="Rectangle 86"/>
            <p:cNvSpPr>
              <a:spLocks noChangeArrowheads="1"/>
            </p:cNvSpPr>
            <p:nvPr/>
          </p:nvSpPr>
          <p:spPr bwMode="auto">
            <a:xfrm>
              <a:off x="3299"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1980</a:t>
              </a:r>
              <a:endParaRPr kumimoji="0" lang="en-US" altLang="ja-JP" sz="1700"/>
            </a:p>
          </p:txBody>
        </p:sp>
        <p:sp>
          <p:nvSpPr>
            <p:cNvPr id="25673" name="Rectangle 87"/>
            <p:cNvSpPr>
              <a:spLocks noChangeArrowheads="1"/>
            </p:cNvSpPr>
            <p:nvPr/>
          </p:nvSpPr>
          <p:spPr bwMode="auto">
            <a:xfrm>
              <a:off x="3694"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1985</a:t>
              </a:r>
              <a:endParaRPr kumimoji="0" lang="en-US" altLang="ja-JP" sz="1700"/>
            </a:p>
          </p:txBody>
        </p:sp>
        <p:sp>
          <p:nvSpPr>
            <p:cNvPr id="25674" name="Rectangle 88"/>
            <p:cNvSpPr>
              <a:spLocks noChangeArrowheads="1"/>
            </p:cNvSpPr>
            <p:nvPr/>
          </p:nvSpPr>
          <p:spPr bwMode="auto">
            <a:xfrm>
              <a:off x="4094"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1990</a:t>
              </a:r>
              <a:endParaRPr kumimoji="0" lang="en-US" altLang="ja-JP" sz="1700"/>
            </a:p>
          </p:txBody>
        </p:sp>
        <p:sp>
          <p:nvSpPr>
            <p:cNvPr id="25675" name="Rectangle 89"/>
            <p:cNvSpPr>
              <a:spLocks noChangeArrowheads="1"/>
            </p:cNvSpPr>
            <p:nvPr/>
          </p:nvSpPr>
          <p:spPr bwMode="auto">
            <a:xfrm>
              <a:off x="4490"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1995</a:t>
              </a:r>
              <a:endParaRPr kumimoji="0" lang="en-US" altLang="ja-JP" sz="1700"/>
            </a:p>
          </p:txBody>
        </p:sp>
        <p:sp>
          <p:nvSpPr>
            <p:cNvPr id="25676" name="Rectangle 90"/>
            <p:cNvSpPr>
              <a:spLocks noChangeArrowheads="1"/>
            </p:cNvSpPr>
            <p:nvPr/>
          </p:nvSpPr>
          <p:spPr bwMode="auto">
            <a:xfrm>
              <a:off x="4884" y="3675"/>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700">
                  <a:latin typeface="HGPｺﾞｼｯｸE" pitchFamily="50" charset="-128"/>
                  <a:ea typeface="HGPｺﾞｼｯｸE" pitchFamily="50" charset="-128"/>
                </a:rPr>
                <a:t>2000</a:t>
              </a:r>
              <a:endParaRPr kumimoji="0" lang="en-US" altLang="ja-JP" sz="1700"/>
            </a:p>
          </p:txBody>
        </p:sp>
        <p:sp>
          <p:nvSpPr>
            <p:cNvPr id="25677" name="Line 91"/>
            <p:cNvSpPr>
              <a:spLocks noChangeShapeType="1"/>
            </p:cNvSpPr>
            <p:nvPr/>
          </p:nvSpPr>
          <p:spPr bwMode="auto">
            <a:xfrm>
              <a:off x="1211" y="1491"/>
              <a:ext cx="200" cy="0"/>
            </a:xfrm>
            <a:prstGeom prst="line">
              <a:avLst/>
            </a:prstGeom>
            <a:noFill/>
            <a:ln w="26988">
              <a:solidFill>
                <a:schemeClr val="tx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78" name="Oval 92"/>
            <p:cNvSpPr>
              <a:spLocks noChangeArrowheads="1"/>
            </p:cNvSpPr>
            <p:nvPr/>
          </p:nvSpPr>
          <p:spPr bwMode="auto">
            <a:xfrm>
              <a:off x="1270" y="1450"/>
              <a:ext cx="76"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79" name="Rectangle 93"/>
            <p:cNvSpPr>
              <a:spLocks noChangeArrowheads="1"/>
            </p:cNvSpPr>
            <p:nvPr/>
          </p:nvSpPr>
          <p:spPr bwMode="auto">
            <a:xfrm>
              <a:off x="1441" y="1407"/>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ja-JP" altLang="en-US" sz="1500">
                  <a:latin typeface="HGPｺﾞｼｯｸE" pitchFamily="50" charset="-128"/>
                  <a:ea typeface="HGPｺﾞｼｯｸE" pitchFamily="50" charset="-128"/>
                </a:rPr>
                <a:t>男性</a:t>
              </a:r>
              <a:endParaRPr kumimoji="0" lang="ja-JP" altLang="en-US"/>
            </a:p>
          </p:txBody>
        </p:sp>
        <p:sp>
          <p:nvSpPr>
            <p:cNvPr id="25680" name="Line 94"/>
            <p:cNvSpPr>
              <a:spLocks noChangeShapeType="1"/>
            </p:cNvSpPr>
            <p:nvPr/>
          </p:nvSpPr>
          <p:spPr bwMode="auto">
            <a:xfrm>
              <a:off x="1211" y="1659"/>
              <a:ext cx="200" cy="0"/>
            </a:xfrm>
            <a:prstGeom prst="line">
              <a:avLst/>
            </a:prstGeom>
            <a:noFill/>
            <a:ln w="26988">
              <a:solidFill>
                <a:schemeClr va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81" name="Oval 95"/>
            <p:cNvSpPr>
              <a:spLocks noChangeArrowheads="1"/>
            </p:cNvSpPr>
            <p:nvPr/>
          </p:nvSpPr>
          <p:spPr bwMode="auto">
            <a:xfrm>
              <a:off x="1270" y="1619"/>
              <a:ext cx="76" cy="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kumimoji="0" lang="ja-JP" altLang="en-US"/>
            </a:p>
          </p:txBody>
        </p:sp>
        <p:sp>
          <p:nvSpPr>
            <p:cNvPr id="25682" name="Rectangle 96"/>
            <p:cNvSpPr>
              <a:spLocks noChangeArrowheads="1"/>
            </p:cNvSpPr>
            <p:nvPr/>
          </p:nvSpPr>
          <p:spPr bwMode="auto">
            <a:xfrm>
              <a:off x="1441" y="1576"/>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ja-JP" altLang="en-US" sz="1500">
                  <a:latin typeface="HGPｺﾞｼｯｸE" pitchFamily="50" charset="-128"/>
                  <a:ea typeface="HGPｺﾞｼｯｸE" pitchFamily="50" charset="-128"/>
                </a:rPr>
                <a:t>女性</a:t>
              </a:r>
              <a:endParaRPr kumimoji="0" lang="ja-JP" altLang="en-US"/>
            </a:p>
          </p:txBody>
        </p:sp>
        <p:sp>
          <p:nvSpPr>
            <p:cNvPr id="25683" name="Text Box 97"/>
            <p:cNvSpPr txBox="1">
              <a:spLocks noChangeArrowheads="1"/>
            </p:cNvSpPr>
            <p:nvPr/>
          </p:nvSpPr>
          <p:spPr bwMode="auto">
            <a:xfrm>
              <a:off x="5193" y="3561"/>
              <a:ext cx="3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0" lang="en-US" altLang="ja-JP" sz="1700">
                  <a:latin typeface="HGPｺﾞｼｯｸE" pitchFamily="50" charset="-128"/>
                  <a:ea typeface="HGPｺﾞｼｯｸE" pitchFamily="50" charset="-128"/>
                </a:rPr>
                <a:t>(</a:t>
              </a:r>
              <a:r>
                <a:rPr kumimoji="0" lang="ja-JP" altLang="en-US" sz="1700">
                  <a:latin typeface="HGPｺﾞｼｯｸE" pitchFamily="50" charset="-128"/>
                  <a:ea typeface="HGPｺﾞｼｯｸE" pitchFamily="50" charset="-128"/>
                </a:rPr>
                <a:t>年）</a:t>
              </a:r>
            </a:p>
          </p:txBody>
        </p:sp>
        <p:sp>
          <p:nvSpPr>
            <p:cNvPr id="25684" name="Text Box 98"/>
            <p:cNvSpPr txBox="1">
              <a:spLocks noChangeArrowheads="1"/>
            </p:cNvSpPr>
            <p:nvPr/>
          </p:nvSpPr>
          <p:spPr bwMode="auto">
            <a:xfrm>
              <a:off x="395" y="1036"/>
              <a:ext cx="5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1700">
                  <a:ea typeface="HGPｺﾞｼｯｸE" pitchFamily="50" charset="-128"/>
                </a:rPr>
                <a:t>（千人）</a:t>
              </a:r>
            </a:p>
          </p:txBody>
        </p:sp>
      </p:grpSp>
      <p:sp>
        <p:nvSpPr>
          <p:cNvPr id="530531" name="Text Box 99"/>
          <p:cNvSpPr txBox="1">
            <a:spLocks noChangeArrowheads="1"/>
          </p:cNvSpPr>
          <p:nvPr/>
        </p:nvSpPr>
        <p:spPr bwMode="auto">
          <a:xfrm>
            <a:off x="4427190" y="3583649"/>
            <a:ext cx="1873002" cy="95410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0" lang="en-US" altLang="ja-JP" sz="2800">
                <a:solidFill>
                  <a:schemeClr val="bg1"/>
                </a:solidFill>
                <a:effectLst>
                  <a:outerShdw blurRad="38100" dist="38100" dir="2700000" algn="tl">
                    <a:srgbClr val="C0C0C0"/>
                  </a:outerShdw>
                </a:effectLst>
                <a:latin typeface="Tahoma" pitchFamily="34" charset="0"/>
                <a:ea typeface="ＭＳ Ｐゴシック" pitchFamily="50" charset="-128"/>
              </a:rPr>
              <a:t>114,000</a:t>
            </a:r>
            <a:r>
              <a:rPr kumimoji="0" lang="ja-JP" altLang="en-US" sz="2800">
                <a:solidFill>
                  <a:schemeClr val="bg1"/>
                </a:solidFill>
                <a:effectLst>
                  <a:outerShdw blurRad="38100" dist="38100" dir="2700000" algn="tl">
                    <a:srgbClr val="C0C0C0"/>
                  </a:outerShdw>
                </a:effectLst>
                <a:ea typeface="ＭＳ Ｐゴシック" pitchFamily="50" charset="-128"/>
              </a:rPr>
              <a:t>人</a:t>
            </a:r>
            <a:endParaRPr kumimoji="0" lang="en-US" altLang="ja-JP" sz="2800">
              <a:solidFill>
                <a:schemeClr val="bg1"/>
              </a:solidFill>
              <a:effectLst>
                <a:outerShdw blurRad="38100" dist="38100" dir="2700000" algn="tl">
                  <a:srgbClr val="C0C0C0"/>
                </a:outerShdw>
              </a:effectLst>
              <a:ea typeface="ＭＳ Ｐゴシック" pitchFamily="50" charset="-128"/>
            </a:endParaRPr>
          </a:p>
          <a:p>
            <a:pPr algn="ctr" eaLnBrk="1" hangingPunct="1"/>
            <a:r>
              <a:rPr kumimoji="0" lang="en-US" altLang="ja-JP" sz="2800">
                <a:solidFill>
                  <a:schemeClr val="bg1"/>
                </a:solidFill>
                <a:effectLst>
                  <a:outerShdw blurRad="38100" dist="38100" dir="2700000" algn="tl">
                    <a:srgbClr val="C0C0C0"/>
                  </a:outerShdw>
                </a:effectLst>
                <a:ea typeface="ＭＳ Ｐゴシック" pitchFamily="50" charset="-128"/>
              </a:rPr>
              <a:t>(2000</a:t>
            </a:r>
            <a:r>
              <a:rPr kumimoji="0" lang="ja-JP" altLang="en-US" sz="2800">
                <a:solidFill>
                  <a:schemeClr val="bg1"/>
                </a:solidFill>
                <a:effectLst>
                  <a:outerShdw blurRad="38100" dist="38100" dir="2700000" algn="tl">
                    <a:srgbClr val="C0C0C0"/>
                  </a:outerShdw>
                </a:effectLst>
                <a:ea typeface="ＭＳ Ｐゴシック" pitchFamily="50" charset="-128"/>
              </a:rPr>
              <a:t>年</a:t>
            </a:r>
            <a:r>
              <a:rPr kumimoji="0" lang="en-US" altLang="ja-JP" sz="2800">
                <a:solidFill>
                  <a:schemeClr val="bg1"/>
                </a:solidFill>
                <a:effectLst>
                  <a:outerShdw blurRad="38100" dist="38100" dir="2700000" algn="tl">
                    <a:srgbClr val="C0C0C0"/>
                  </a:outerShdw>
                </a:effectLst>
                <a:ea typeface="ＭＳ Ｐゴシック" pitchFamily="50" charset="-128"/>
              </a:rPr>
              <a:t>)</a:t>
            </a:r>
          </a:p>
        </p:txBody>
      </p:sp>
      <p:sp>
        <p:nvSpPr>
          <p:cNvPr id="101" name="Text Box 99"/>
          <p:cNvSpPr txBox="1">
            <a:spLocks noChangeArrowheads="1"/>
          </p:cNvSpPr>
          <p:nvPr/>
        </p:nvSpPr>
        <p:spPr bwMode="auto">
          <a:xfrm>
            <a:off x="6876256" y="3573016"/>
            <a:ext cx="1871414"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0" lang="en-US" altLang="ja-JP" sz="2800">
                <a:solidFill>
                  <a:schemeClr val="bg1"/>
                </a:solidFill>
                <a:effectLst>
                  <a:outerShdw blurRad="38100" dist="38100" dir="2700000" algn="tl">
                    <a:srgbClr val="C0C0C0"/>
                  </a:outerShdw>
                </a:effectLst>
                <a:latin typeface="Tahoma" pitchFamily="34" charset="0"/>
                <a:ea typeface="ＭＳ Ｐゴシック" pitchFamily="50" charset="-128"/>
              </a:rPr>
              <a:t>131,000</a:t>
            </a:r>
            <a:r>
              <a:rPr kumimoji="0" lang="ja-JP" altLang="en-US" sz="2800">
                <a:solidFill>
                  <a:schemeClr val="bg1"/>
                </a:solidFill>
                <a:effectLst>
                  <a:outerShdw blurRad="38100" dist="38100" dir="2700000" algn="tl">
                    <a:srgbClr val="C0C0C0"/>
                  </a:outerShdw>
                </a:effectLst>
                <a:ea typeface="ＭＳ Ｐゴシック" pitchFamily="50" charset="-128"/>
              </a:rPr>
              <a:t>人</a:t>
            </a:r>
            <a:endParaRPr kumimoji="0" lang="en-US" altLang="ja-JP" sz="2800">
              <a:solidFill>
                <a:schemeClr val="bg1"/>
              </a:solidFill>
              <a:effectLst>
                <a:outerShdw blurRad="38100" dist="38100" dir="2700000" algn="tl">
                  <a:srgbClr val="C0C0C0"/>
                </a:outerShdw>
              </a:effectLst>
              <a:ea typeface="ＭＳ Ｐゴシック" pitchFamily="50" charset="-128"/>
            </a:endParaRPr>
          </a:p>
          <a:p>
            <a:pPr algn="ctr" eaLnBrk="1" hangingPunct="1"/>
            <a:r>
              <a:rPr kumimoji="0" lang="en-US" altLang="ja-JP" sz="2800">
                <a:solidFill>
                  <a:schemeClr val="bg1"/>
                </a:solidFill>
                <a:effectLst>
                  <a:outerShdw blurRad="38100" dist="38100" dir="2700000" algn="tl">
                    <a:srgbClr val="C0C0C0"/>
                  </a:outerShdw>
                </a:effectLst>
                <a:ea typeface="ＭＳ Ｐゴシック" pitchFamily="50" charset="-128"/>
              </a:rPr>
              <a:t>(2005</a:t>
            </a:r>
            <a:r>
              <a:rPr kumimoji="0" lang="ja-JP" altLang="en-US" sz="2800">
                <a:solidFill>
                  <a:schemeClr val="bg1"/>
                </a:solidFill>
                <a:effectLst>
                  <a:outerShdw blurRad="38100" dist="38100" dir="2700000" algn="tl">
                    <a:srgbClr val="C0C0C0"/>
                  </a:outerShdw>
                </a:effectLst>
                <a:ea typeface="ＭＳ Ｐゴシック" pitchFamily="50" charset="-128"/>
              </a:rPr>
              <a:t>年</a:t>
            </a:r>
            <a:r>
              <a:rPr kumimoji="0" lang="en-US" altLang="ja-JP" sz="2800">
                <a:solidFill>
                  <a:schemeClr val="bg1"/>
                </a:solidFill>
                <a:effectLst>
                  <a:outerShdw blurRad="38100" dist="38100" dir="2700000" algn="tl">
                    <a:srgbClr val="C0C0C0"/>
                  </a:outerShdw>
                </a:effectLst>
                <a:ea typeface="ＭＳ Ｐゴシック" pitchFamily="50" charset="-128"/>
              </a:rPr>
              <a:t>)</a:t>
            </a:r>
          </a:p>
        </p:txBody>
      </p:sp>
      <p:sp>
        <p:nvSpPr>
          <p:cNvPr id="102" name="右矢印 101"/>
          <p:cNvSpPr/>
          <p:nvPr/>
        </p:nvSpPr>
        <p:spPr bwMode="auto">
          <a:xfrm>
            <a:off x="6383338" y="3849688"/>
            <a:ext cx="420687" cy="433387"/>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endParaRPr kumimoji="0" lang="ja-JP" altLang="en-US">
              <a:solidFill>
                <a:schemeClr val="tx1"/>
              </a:solidFill>
              <a:ea typeface="ＭＳ Ｐゴシック" pitchFamily="50" charset="-128"/>
            </a:endParaRPr>
          </a:p>
        </p:txBody>
      </p:sp>
      <p:sp>
        <p:nvSpPr>
          <p:cNvPr id="6" name="スライド番号プレースホルダー 5"/>
          <p:cNvSpPr>
            <a:spLocks noGrp="1"/>
          </p:cNvSpPr>
          <p:nvPr>
            <p:ph type="sldNum" sz="quarter" idx="12"/>
          </p:nvPr>
        </p:nvSpPr>
        <p:spPr>
          <a:xfrm>
            <a:off x="34925" y="6524625"/>
            <a:ext cx="2133600" cy="217488"/>
          </a:xfrm>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9C4646-890E-4E50-BE5F-0D152ACB0CCA}" type="slidenum">
              <a:rPr lang="en-US" altLang="ja-JP">
                <a:solidFill>
                  <a:srgbClr val="969696"/>
                </a:solidFill>
                <a:latin typeface="Tahoma" pitchFamily="34" charset="0"/>
              </a:rPr>
              <a:pPr eaLnBrk="1" hangingPunct="1"/>
              <a:t>19</a:t>
            </a:fld>
            <a:endParaRPr lang="en-US" altLang="ja-JP">
              <a:solidFill>
                <a:srgbClr val="969696"/>
              </a:solidFill>
              <a:latin typeface="Tahoma"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530434"/>
                                        </p:tgtEl>
                                        <p:attrNameLst>
                                          <p:attrName>style.visibility</p:attrName>
                                        </p:attrNameLst>
                                      </p:cBhvr>
                                      <p:to>
                                        <p:strVal val="visible"/>
                                      </p:to>
                                    </p:set>
                                    <p:animScale>
                                      <p:cBhvr>
                                        <p:cTn id="7" dur="1000" decel="50000" fill="hold">
                                          <p:stCondLst>
                                            <p:cond delay="0"/>
                                          </p:stCondLst>
                                        </p:cTn>
                                        <p:tgtEl>
                                          <p:spTgt spid="530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0434"/>
                                        </p:tgtEl>
                                        <p:attrNameLst>
                                          <p:attrName>ppt_x</p:attrName>
                                          <p:attrName>ppt_y</p:attrName>
                                        </p:attrNameLst>
                                      </p:cBhvr>
                                    </p:animMotion>
                                    <p:animEffect transition="in" filter="fade">
                                      <p:cBhvr>
                                        <p:cTn id="9" dur="1000"/>
                                        <p:tgtEl>
                                          <p:spTgt spid="530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30436"/>
                                        </p:tgtEl>
                                        <p:attrNameLst>
                                          <p:attrName>style.visibility</p:attrName>
                                        </p:attrNameLst>
                                      </p:cBhvr>
                                      <p:to>
                                        <p:strVal val="visible"/>
                                      </p:to>
                                    </p:set>
                                    <p:animEffect transition="in" filter="wipe(left)">
                                      <p:cBhvr>
                                        <p:cTn id="14" dur="1000"/>
                                        <p:tgtEl>
                                          <p:spTgt spid="53043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childTnLst>
                          </p:cTn>
                        </p:par>
                        <p:par>
                          <p:cTn id="19" fill="hold" nodeType="afterGroup">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530435"/>
                                        </p:tgtEl>
                                        <p:attrNameLst>
                                          <p:attrName>style.visibility</p:attrName>
                                        </p:attrNameLst>
                                      </p:cBhvr>
                                      <p:to>
                                        <p:strVal val="visible"/>
                                      </p:to>
                                    </p:set>
                                    <p:animEffect transition="in" filter="wipe(left)">
                                      <p:cBhvr>
                                        <p:cTn id="22" dur="500"/>
                                        <p:tgtEl>
                                          <p:spTgt spid="5304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530531"/>
                                        </p:tgtEl>
                                        <p:attrNameLst>
                                          <p:attrName>style.visibility</p:attrName>
                                        </p:attrNameLst>
                                      </p:cBhvr>
                                      <p:to>
                                        <p:strVal val="visible"/>
                                      </p:to>
                                    </p:set>
                                    <p:anim calcmode="lin" valueType="num">
                                      <p:cBhvr>
                                        <p:cTn id="27" dur="1000" fill="hold"/>
                                        <p:tgtEl>
                                          <p:spTgt spid="530531"/>
                                        </p:tgtEl>
                                        <p:attrNameLst>
                                          <p:attrName>ppt_w</p:attrName>
                                        </p:attrNameLst>
                                      </p:cBhvr>
                                      <p:tavLst>
                                        <p:tav tm="0">
                                          <p:val>
                                            <p:fltVal val="0"/>
                                          </p:val>
                                        </p:tav>
                                        <p:tav tm="100000">
                                          <p:val>
                                            <p:strVal val="#ppt_w"/>
                                          </p:val>
                                        </p:tav>
                                      </p:tavLst>
                                    </p:anim>
                                    <p:anim calcmode="lin" valueType="num">
                                      <p:cBhvr>
                                        <p:cTn id="28" dur="1000" fill="hold"/>
                                        <p:tgtEl>
                                          <p:spTgt spid="530531"/>
                                        </p:tgtEl>
                                        <p:attrNameLst>
                                          <p:attrName>ppt_h</p:attrName>
                                        </p:attrNameLst>
                                      </p:cBhvr>
                                      <p:tavLst>
                                        <p:tav tm="0">
                                          <p:val>
                                            <p:fltVal val="0"/>
                                          </p:val>
                                        </p:tav>
                                        <p:tav tm="100000">
                                          <p:val>
                                            <p:strVal val="#ppt_h"/>
                                          </p:val>
                                        </p:tav>
                                      </p:tavLst>
                                    </p:anim>
                                    <p:animEffect transition="in" filter="fade">
                                      <p:cBhvr>
                                        <p:cTn id="29" dur="1000"/>
                                        <p:tgtEl>
                                          <p:spTgt spid="530531"/>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wipe(left)">
                                      <p:cBhvr>
                                        <p:cTn id="33" dur="1000"/>
                                        <p:tgtEl>
                                          <p:spTgt spid="102"/>
                                        </p:tgtEl>
                                      </p:cBhvr>
                                    </p:animEffect>
                                  </p:childTnLst>
                                </p:cTn>
                              </p:par>
                            </p:childTnLst>
                          </p:cTn>
                        </p:par>
                        <p:par>
                          <p:cTn id="34" fill="hold" nodeType="afterGroup">
                            <p:stCondLst>
                              <p:cond delay="2000"/>
                            </p:stCondLst>
                            <p:childTnLst>
                              <p:par>
                                <p:cTn id="35" presetID="53" presetClass="entr" presetSubtype="0" fill="hold" nodeType="afterEffect">
                                  <p:stCondLst>
                                    <p:cond delay="0"/>
                                  </p:stCondLst>
                                  <p:iterate type="lt">
                                    <p:tmPct val="0"/>
                                  </p:iterate>
                                  <p:childTnLst>
                                    <p:set>
                                      <p:cBhvr>
                                        <p:cTn id="36" dur="1" fill="hold">
                                          <p:stCondLst>
                                            <p:cond delay="0"/>
                                          </p:stCondLst>
                                        </p:cTn>
                                        <p:tgtEl>
                                          <p:spTgt spid="101"/>
                                        </p:tgtEl>
                                        <p:attrNameLst>
                                          <p:attrName>style.visibility</p:attrName>
                                        </p:attrNameLst>
                                      </p:cBhvr>
                                      <p:to>
                                        <p:strVal val="visible"/>
                                      </p:to>
                                    </p:set>
                                    <p:anim calcmode="lin" valueType="num">
                                      <p:cBhvr>
                                        <p:cTn id="37" dur="1000" fill="hold"/>
                                        <p:tgtEl>
                                          <p:spTgt spid="101"/>
                                        </p:tgtEl>
                                        <p:attrNameLst>
                                          <p:attrName>ppt_w</p:attrName>
                                        </p:attrNameLst>
                                      </p:cBhvr>
                                      <p:tavLst>
                                        <p:tav tm="0">
                                          <p:val>
                                            <p:fltVal val="0"/>
                                          </p:val>
                                        </p:tav>
                                        <p:tav tm="100000">
                                          <p:val>
                                            <p:strVal val="#ppt_w"/>
                                          </p:val>
                                        </p:tav>
                                      </p:tavLst>
                                    </p:anim>
                                    <p:anim calcmode="lin" valueType="num">
                                      <p:cBhvr>
                                        <p:cTn id="38" dur="1000" fill="hold"/>
                                        <p:tgtEl>
                                          <p:spTgt spid="101"/>
                                        </p:tgtEl>
                                        <p:attrNameLst>
                                          <p:attrName>ppt_h</p:attrName>
                                        </p:attrNameLst>
                                      </p:cBhvr>
                                      <p:tavLst>
                                        <p:tav tm="0">
                                          <p:val>
                                            <p:fltVal val="0"/>
                                          </p:val>
                                        </p:tav>
                                        <p:tav tm="100000">
                                          <p:val>
                                            <p:strVal val="#ppt_h"/>
                                          </p:val>
                                        </p:tav>
                                      </p:tavLst>
                                    </p:anim>
                                    <p:animEffect transition="in" filter="fade">
                                      <p:cBhvr>
                                        <p:cTn id="39"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p:bldP spid="530436" grpId="0"/>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a:t>
            </a:r>
            <a:r>
              <a:rPr lang="ja-JP" altLang="en-US" dirty="0" smtClean="0">
                <a:cs typeface="+mj-cs"/>
              </a:rPr>
              <a:t>問</a:t>
            </a:r>
          </a:p>
        </p:txBody>
      </p:sp>
      <p:sp>
        <p:nvSpPr>
          <p:cNvPr id="3" name="コンテンツ プレースホルダ 2"/>
          <p:cNvSpPr>
            <a:spLocks noGrp="1"/>
          </p:cNvSpPr>
          <p:nvPr>
            <p:ph idx="1"/>
          </p:nvPr>
        </p:nvSpPr>
        <p:spPr>
          <a:xfrm>
            <a:off x="539750" y="1773238"/>
            <a:ext cx="8353425" cy="4824412"/>
          </a:xfrm>
        </p:spPr>
        <p:txBody>
          <a:bodyPr/>
          <a:lstStyle/>
          <a:p>
            <a:pPr marL="0" indent="0">
              <a:buFontTx/>
              <a:buNone/>
              <a:defRPr/>
            </a:pPr>
            <a:r>
              <a:rPr lang="ja-JP" altLang="ja-JP" sz="4000" dirty="0" smtClean="0">
                <a:cs typeface="+mn-cs"/>
              </a:rPr>
              <a:t>「ライト」タバコのほうが体への悪影響が少ない</a:t>
            </a:r>
            <a:r>
              <a:rPr lang="ja-JP" altLang="en-US" sz="4000" dirty="0" smtClean="0">
                <a:cs typeface="+mn-cs"/>
              </a:rPr>
              <a:t>。</a:t>
            </a:r>
            <a:endParaRPr lang="en-US" altLang="ja-JP" sz="4000" dirty="0" smtClean="0">
              <a:cs typeface="+mn-cs"/>
            </a:endParaRPr>
          </a:p>
          <a:p>
            <a:pPr marL="2327275" indent="0">
              <a:lnSpc>
                <a:spcPct val="150000"/>
              </a:lnSpc>
              <a:buFontTx/>
              <a:buNone/>
              <a:defRPr/>
            </a:pPr>
            <a:r>
              <a:rPr lang="ja-JP" altLang="en-US" sz="4400" dirty="0" smtClean="0">
                <a:cs typeface="+mn-cs"/>
              </a:rPr>
              <a:t>正しい</a:t>
            </a:r>
            <a:r>
              <a:rPr lang="en-US" altLang="ja-JP" sz="4400" dirty="0" smtClean="0">
                <a:cs typeface="+mn-cs"/>
              </a:rPr>
              <a:t>	</a:t>
            </a:r>
            <a:r>
              <a:rPr lang="ja-JP" altLang="en-US" sz="4400" dirty="0" smtClean="0">
                <a:cs typeface="+mn-cs"/>
              </a:rPr>
              <a:t>→</a:t>
            </a:r>
            <a:r>
              <a:rPr lang="en-US" altLang="ja-JP" sz="4400" dirty="0" smtClean="0">
                <a:cs typeface="+mn-cs"/>
              </a:rPr>
              <a:t>	</a:t>
            </a:r>
            <a:r>
              <a:rPr lang="ja-JP" altLang="en-US" sz="4400" dirty="0" smtClean="0">
                <a:cs typeface="+mn-cs"/>
              </a:rPr>
              <a:t>○</a:t>
            </a:r>
            <a:endParaRPr lang="en-US" altLang="ja-JP" sz="4400" dirty="0" smtClean="0">
              <a:cs typeface="+mn-cs"/>
            </a:endParaRPr>
          </a:p>
          <a:p>
            <a:pPr marL="2327275" indent="0">
              <a:lnSpc>
                <a:spcPct val="150000"/>
              </a:lnSpc>
              <a:buFontTx/>
              <a:buNone/>
              <a:defRPr/>
            </a:pPr>
            <a:r>
              <a:rPr lang="ja-JP" altLang="en-US" sz="4400" dirty="0" smtClean="0">
                <a:cs typeface="+mn-cs"/>
              </a:rPr>
              <a:t>間違い</a:t>
            </a:r>
            <a:r>
              <a:rPr lang="en-US" altLang="ja-JP" sz="4400" dirty="0" smtClean="0">
                <a:cs typeface="+mn-cs"/>
              </a:rPr>
              <a:t>	</a:t>
            </a:r>
            <a:r>
              <a:rPr lang="ja-JP" altLang="en-US" sz="4400" dirty="0" smtClean="0">
                <a:cs typeface="+mn-cs"/>
              </a:rPr>
              <a:t>→</a:t>
            </a:r>
            <a:r>
              <a:rPr lang="en-US" altLang="ja-JP" sz="4400" dirty="0" smtClean="0">
                <a:cs typeface="+mn-cs"/>
              </a:rPr>
              <a:t>	×</a:t>
            </a:r>
          </a:p>
          <a:p>
            <a:pPr marL="1698625" indent="-1616075">
              <a:buFontTx/>
              <a:buNone/>
              <a:defRPr/>
            </a:pPr>
            <a:r>
              <a:rPr lang="ja-JP" altLang="en-US" sz="2000" dirty="0" smtClean="0">
                <a:cs typeface="+mn-cs"/>
              </a:rPr>
              <a:t>「</a:t>
            </a:r>
            <a:r>
              <a:rPr lang="ja-JP" altLang="en-US" sz="2000" dirty="0">
                <a:cs typeface="+mn-cs"/>
              </a:rPr>
              <a:t>ライト」タバコ：パッケージに「</a:t>
            </a:r>
            <a:r>
              <a:rPr lang="en-US" altLang="ja-JP" sz="2000" dirty="0">
                <a:cs typeface="+mn-cs"/>
              </a:rPr>
              <a:t>Lights</a:t>
            </a:r>
            <a:r>
              <a:rPr lang="ja-JP" altLang="en-US" sz="2000" dirty="0">
                <a:cs typeface="+mn-cs"/>
              </a:rPr>
              <a:t>（ライト＝軽い）」と記載されているタバコの総称。</a:t>
            </a:r>
            <a:endParaRPr lang="en-US" altLang="ja-JP"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489C74-D1E2-48BB-B2B0-364804186B9C}" type="slidenum">
              <a:rPr lang="ja-JP" altLang="en-US">
                <a:solidFill>
                  <a:srgbClr val="969696"/>
                </a:solidFill>
                <a:latin typeface="Tahoma" pitchFamily="34" charset="0"/>
              </a:rPr>
              <a:pPr eaLnBrk="1" hangingPunct="1"/>
              <a:t>2</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par>
                          <p:cTn id="22" fill="hold" nodeType="afterGroup">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10</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844675"/>
            <a:ext cx="8353425" cy="4608513"/>
          </a:xfrm>
        </p:spPr>
        <p:txBody>
          <a:bodyPr/>
          <a:lstStyle/>
          <a:p>
            <a:pPr marL="0" indent="0">
              <a:buFontTx/>
              <a:buNone/>
            </a:pPr>
            <a:r>
              <a:rPr lang="ja-JP" altLang="en-US" sz="4000" smtClean="0">
                <a:latin typeface="ＤＦＰPOPミックスW4"/>
                <a:ea typeface="ＤＦＰPOPミックスW4"/>
              </a:rPr>
              <a:t>次のうち男性喫煙率が１番高い国はどこでしょう？（</a:t>
            </a:r>
            <a:r>
              <a:rPr lang="en-US" altLang="ja-JP" sz="4000" smtClean="0">
                <a:latin typeface="ＤＦＰPOPミックスW4"/>
                <a:ea typeface="ＤＦＰPOPミックスW4"/>
              </a:rPr>
              <a:t>2007</a:t>
            </a:r>
            <a:r>
              <a:rPr lang="ja-JP" altLang="en-US" sz="4000" smtClean="0">
                <a:latin typeface="ＤＦＰPOPミックスW4"/>
                <a:ea typeface="ＤＦＰPOPミックスW4"/>
              </a:rPr>
              <a:t>年）</a:t>
            </a:r>
            <a:endParaRPr lang="en-US" altLang="ja-JP" sz="4000" smtClean="0">
              <a:latin typeface="ＤＦＰPOPミックスW4"/>
              <a:ea typeface="ＤＦＰPOPミックスW4"/>
            </a:endParaRPr>
          </a:p>
          <a:p>
            <a:pPr marL="0" indent="0">
              <a:spcBef>
                <a:spcPts val="2400"/>
              </a:spcBef>
              <a:buFontTx/>
              <a:buNone/>
            </a:pPr>
            <a:r>
              <a:rPr lang="ja-JP" altLang="en-US" sz="4400" smtClean="0">
                <a:latin typeface="ＤＦＰPOPミックスW4"/>
                <a:ea typeface="ＤＦＰPOPミックスW4"/>
              </a:rPr>
              <a:t>　　　</a:t>
            </a:r>
            <a:r>
              <a:rPr lang="en-US" altLang="ja-JP" sz="4400" smtClean="0">
                <a:latin typeface="ＤＦＰPOPミックスW4"/>
                <a:ea typeface="ＤＦＰPOPミックスW4"/>
              </a:rPr>
              <a:t>A</a:t>
            </a:r>
            <a:r>
              <a:rPr lang="ja-JP" altLang="en-US" sz="4400" smtClean="0">
                <a:latin typeface="ＤＦＰPOPミックスW4"/>
                <a:ea typeface="ＤＦＰPOPミックスW4"/>
              </a:rPr>
              <a:t>　日本</a:t>
            </a:r>
            <a:endParaRPr lang="en-US" altLang="ja-JP" sz="4400" smtClean="0">
              <a:latin typeface="ＤＦＰPOPミックスW4"/>
              <a:ea typeface="ＤＦＰPOPミックスW4"/>
            </a:endParaRPr>
          </a:p>
          <a:p>
            <a:pPr marL="0" indent="0">
              <a:spcBef>
                <a:spcPts val="2400"/>
              </a:spcBef>
              <a:buFontTx/>
              <a:buNone/>
            </a:pPr>
            <a:r>
              <a:rPr lang="ja-JP" altLang="en-US" sz="4400" smtClean="0">
                <a:latin typeface="ＤＦＰPOPミックスW4"/>
                <a:ea typeface="ＤＦＰPOPミックスW4"/>
              </a:rPr>
              <a:t>　　　</a:t>
            </a:r>
            <a:r>
              <a:rPr lang="en-US" altLang="ja-JP" sz="4400" smtClean="0">
                <a:latin typeface="ＤＦＰPOPミックスW4"/>
                <a:ea typeface="ＤＦＰPOPミックスW4"/>
              </a:rPr>
              <a:t>B</a:t>
            </a:r>
            <a:r>
              <a:rPr lang="ja-JP" altLang="en-US" sz="4400" smtClean="0">
                <a:latin typeface="ＤＦＰPOPミックスW4"/>
                <a:ea typeface="ＤＦＰPOPミックスW4"/>
              </a:rPr>
              <a:t>　アメリカ</a:t>
            </a:r>
            <a:endParaRPr lang="en-US" altLang="ja-JP" sz="4400" smtClean="0">
              <a:latin typeface="ＤＦＰPOPミックスW4"/>
              <a:ea typeface="ＤＦＰPOPミックスW4"/>
            </a:endParaRPr>
          </a:p>
          <a:p>
            <a:pPr marL="0" indent="0">
              <a:spcBef>
                <a:spcPts val="2400"/>
              </a:spcBef>
              <a:buFontTx/>
              <a:buNone/>
            </a:pPr>
            <a:r>
              <a:rPr lang="ja-JP" altLang="en-US" sz="4400" smtClean="0">
                <a:latin typeface="ＤＦＰPOPミックスW4"/>
                <a:ea typeface="ＤＦＰPOPミックスW4"/>
              </a:rPr>
              <a:t>　　　</a:t>
            </a:r>
            <a:r>
              <a:rPr lang="en-US" altLang="ja-JP" sz="4400" smtClean="0">
                <a:latin typeface="ＤＦＰPOPミックスW4"/>
                <a:ea typeface="ＤＦＰPOPミックスW4"/>
              </a:rPr>
              <a:t>C</a:t>
            </a:r>
            <a:r>
              <a:rPr lang="ja-JP" altLang="en-US" sz="4400" smtClean="0">
                <a:latin typeface="ＤＦＰPOPミックスW4"/>
                <a:ea typeface="ＤＦＰPOPミックスW4"/>
              </a:rPr>
              <a:t>　フランス</a:t>
            </a:r>
            <a:endParaRPr lang="ja-JP" altLang="en-US" sz="4000" smtClean="0">
              <a:latin typeface="ＤＦＰPOPミックスW4"/>
              <a:ea typeface="ＤＦＰPOPミックスW4"/>
            </a:endParaRPr>
          </a:p>
        </p:txBody>
      </p:sp>
      <p:pic>
        <p:nvPicPr>
          <p:cNvPr id="51202" name="Picture 2" descr="C:\Users\Hiro\Desktop\Flag日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3406775"/>
            <a:ext cx="1104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Users\Hiro\Desktop\Flagアメリカ.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3" y="4351338"/>
            <a:ext cx="1104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Users\Hiro\Desktop\Flagフラン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5337175"/>
            <a:ext cx="1104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E180C0-A9C8-4871-B840-EC2FAA9D06BA}" type="slidenum">
              <a:rPr lang="ja-JP" altLang="en-US">
                <a:solidFill>
                  <a:srgbClr val="969696"/>
                </a:solidFill>
                <a:latin typeface="Tahoma" pitchFamily="34" charset="0"/>
              </a:rPr>
              <a:pPr eaLnBrk="1" hangingPunct="1"/>
              <a:t>20</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51202"/>
                                        </p:tgtEl>
                                        <p:attrNameLst>
                                          <p:attrName>style.visibility</p:attrName>
                                        </p:attrNameLst>
                                      </p:cBhvr>
                                      <p:to>
                                        <p:strVal val="visible"/>
                                      </p:to>
                                    </p:set>
                                    <p:animEffect transition="in" filter="wipe(left)">
                                      <p:cBhvr>
                                        <p:cTn id="21" dur="500"/>
                                        <p:tgtEl>
                                          <p:spTgt spid="51202"/>
                                        </p:tgtEl>
                                      </p:cBhvr>
                                    </p:animEffect>
                                  </p:childTnLst>
                                </p:cTn>
                              </p:par>
                            </p:childTnLst>
                          </p:cTn>
                        </p:par>
                        <p:par>
                          <p:cTn id="22" fill="hold" nodeType="afterGroup">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par>
                          <p:cTn id="26" fill="hold" nodeType="afterGroup">
                            <p:stCondLst>
                              <p:cond delay="4500"/>
                            </p:stCondLst>
                            <p:childTnLst>
                              <p:par>
                                <p:cTn id="27" presetID="22" presetClass="entr" presetSubtype="8" fill="hold" nodeType="afterEffect">
                                  <p:stCondLst>
                                    <p:cond delay="0"/>
                                  </p:stCondLst>
                                  <p:childTnLst>
                                    <p:set>
                                      <p:cBhvr>
                                        <p:cTn id="28" dur="1" fill="hold">
                                          <p:stCondLst>
                                            <p:cond delay="0"/>
                                          </p:stCondLst>
                                        </p:cTn>
                                        <p:tgtEl>
                                          <p:spTgt spid="51203"/>
                                        </p:tgtEl>
                                        <p:attrNameLst>
                                          <p:attrName>style.visibility</p:attrName>
                                        </p:attrNameLst>
                                      </p:cBhvr>
                                      <p:to>
                                        <p:strVal val="visible"/>
                                      </p:to>
                                    </p:set>
                                    <p:animEffect transition="in" filter="wipe(left)">
                                      <p:cBhvr>
                                        <p:cTn id="29" dur="500"/>
                                        <p:tgtEl>
                                          <p:spTgt spid="51203"/>
                                        </p:tgtEl>
                                      </p:cBhvr>
                                    </p:animEffect>
                                  </p:childTnLst>
                                </p:cTn>
                              </p:par>
                            </p:childTnLst>
                          </p:cTn>
                        </p:par>
                        <p:par>
                          <p:cTn id="30" fill="hold" nodeType="afterGroup">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1000"/>
                                        <p:tgtEl>
                                          <p:spTgt spid="3">
                                            <p:txEl>
                                              <p:pRg st="3" end="3"/>
                                            </p:txEl>
                                          </p:spTgt>
                                        </p:tgtEl>
                                      </p:cBhvr>
                                    </p:animEffect>
                                  </p:childTnLst>
                                </p:cTn>
                              </p:par>
                            </p:childTnLst>
                          </p:cTn>
                        </p:par>
                        <p:par>
                          <p:cTn id="34" fill="hold" nodeType="afterGroup">
                            <p:stCondLst>
                              <p:cond delay="6000"/>
                            </p:stCondLst>
                            <p:childTnLst>
                              <p:par>
                                <p:cTn id="35" presetID="22" presetClass="entr" presetSubtype="8" fill="hold" nodeType="afterEffect">
                                  <p:stCondLst>
                                    <p:cond delay="0"/>
                                  </p:stCondLst>
                                  <p:childTnLst>
                                    <p:set>
                                      <p:cBhvr>
                                        <p:cTn id="36" dur="1" fill="hold">
                                          <p:stCondLst>
                                            <p:cond delay="0"/>
                                          </p:stCondLst>
                                        </p:cTn>
                                        <p:tgtEl>
                                          <p:spTgt spid="51204"/>
                                        </p:tgtEl>
                                        <p:attrNameLst>
                                          <p:attrName>style.visibility</p:attrName>
                                        </p:attrNameLst>
                                      </p:cBhvr>
                                      <p:to>
                                        <p:strVal val="visible"/>
                                      </p:to>
                                    </p:set>
                                    <p:animEffect transition="in" filter="wipe(left)">
                                      <p:cBhvr>
                                        <p:cTn id="3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750" y="1989138"/>
            <a:ext cx="8353425" cy="4248150"/>
          </a:xfrm>
        </p:spPr>
        <p:txBody>
          <a:bodyPr/>
          <a:lstStyle/>
          <a:p>
            <a:pPr>
              <a:lnSpc>
                <a:spcPct val="150000"/>
              </a:lnSpc>
              <a:buFontTx/>
              <a:buNone/>
              <a:tabLst>
                <a:tab pos="2600325" algn="l"/>
                <a:tab pos="7445375" algn="r"/>
              </a:tabLst>
              <a:defRPr/>
            </a:pPr>
            <a:r>
              <a:rPr lang="en-US" altLang="ja-JP" sz="4800" dirty="0" smtClean="0">
                <a:cs typeface="+mn-cs"/>
              </a:rPr>
              <a:t>A</a:t>
            </a:r>
            <a:r>
              <a:rPr lang="ja-JP" altLang="en-US" sz="4800" dirty="0" smtClean="0">
                <a:cs typeface="+mn-cs"/>
              </a:rPr>
              <a:t>　</a:t>
            </a:r>
            <a:r>
              <a:rPr lang="en-US" altLang="ja-JP" sz="4800" dirty="0">
                <a:solidFill>
                  <a:schemeClr val="accent6">
                    <a:lumMod val="75000"/>
                  </a:schemeClr>
                </a:solidFill>
                <a:effectLst>
                  <a:outerShdw blurRad="38100" dist="38100" dir="2700000" algn="tl">
                    <a:srgbClr val="000000">
                      <a:alpha val="43137"/>
                    </a:srgbClr>
                  </a:outerShdw>
                </a:effectLst>
                <a:cs typeface="+mn-cs"/>
              </a:rPr>
              <a:t>	</a:t>
            </a:r>
            <a:r>
              <a:rPr lang="ja-JP" altLang="en-US" sz="4800" dirty="0" smtClean="0">
                <a:solidFill>
                  <a:schemeClr val="accent6">
                    <a:lumMod val="75000"/>
                  </a:schemeClr>
                </a:solidFill>
                <a:effectLst>
                  <a:outerShdw blurRad="38100" dist="38100" dir="2700000" algn="tl">
                    <a:srgbClr val="000000">
                      <a:alpha val="43137"/>
                    </a:srgbClr>
                  </a:outerShdw>
                </a:effectLst>
                <a:cs typeface="+mn-cs"/>
              </a:rPr>
              <a:t>日本</a:t>
            </a:r>
            <a:r>
              <a:rPr lang="en-US" altLang="ja-JP" sz="4800" dirty="0" smtClean="0">
                <a:solidFill>
                  <a:schemeClr val="accent6">
                    <a:lumMod val="75000"/>
                  </a:schemeClr>
                </a:solidFill>
                <a:effectLst>
                  <a:outerShdw blurRad="38100" dist="38100" dir="2700000" algn="tl">
                    <a:srgbClr val="000000">
                      <a:alpha val="43137"/>
                    </a:srgbClr>
                  </a:outerShdw>
                </a:effectLst>
                <a:cs typeface="+mn-cs"/>
              </a:rPr>
              <a:t>	41.3</a:t>
            </a:r>
            <a:r>
              <a:rPr lang="ja-JP" altLang="en-US" sz="4800" dirty="0" smtClean="0">
                <a:solidFill>
                  <a:schemeClr val="accent6">
                    <a:lumMod val="75000"/>
                  </a:schemeClr>
                </a:solidFill>
                <a:effectLst>
                  <a:outerShdw blurRad="38100" dist="38100" dir="2700000" algn="tl">
                    <a:srgbClr val="000000">
                      <a:alpha val="43137"/>
                    </a:srgbClr>
                  </a:outerShdw>
                </a:effectLst>
                <a:cs typeface="+mn-cs"/>
              </a:rPr>
              <a:t>％</a:t>
            </a:r>
          </a:p>
          <a:p>
            <a:pPr>
              <a:lnSpc>
                <a:spcPct val="150000"/>
              </a:lnSpc>
              <a:buFontTx/>
              <a:buNone/>
              <a:tabLst>
                <a:tab pos="2600325" algn="l"/>
                <a:tab pos="7445375" algn="r"/>
              </a:tabLst>
              <a:defRPr/>
            </a:pPr>
            <a:r>
              <a:rPr lang="en-US" altLang="ja-JP" sz="4800" dirty="0" smtClean="0">
                <a:cs typeface="+mn-cs"/>
              </a:rPr>
              <a:t>B</a:t>
            </a:r>
            <a:r>
              <a:rPr lang="ja-JP" altLang="en-US" sz="4800" dirty="0" smtClean="0">
                <a:cs typeface="+mn-cs"/>
              </a:rPr>
              <a:t>　</a:t>
            </a:r>
            <a:r>
              <a:rPr lang="en-US" altLang="ja-JP" sz="4800" dirty="0" smtClean="0">
                <a:cs typeface="+mn-cs"/>
              </a:rPr>
              <a:t>	</a:t>
            </a:r>
            <a:r>
              <a:rPr lang="ja-JP" altLang="en-US" sz="4800" dirty="0" smtClean="0">
                <a:cs typeface="+mn-cs"/>
              </a:rPr>
              <a:t>アメリカ</a:t>
            </a:r>
            <a:r>
              <a:rPr lang="en-US" altLang="ja-JP" sz="4800" dirty="0" smtClean="0">
                <a:cs typeface="+mn-cs"/>
              </a:rPr>
              <a:t>	19.1</a:t>
            </a:r>
            <a:r>
              <a:rPr lang="ja-JP" altLang="en-US" sz="4800" dirty="0" smtClean="0">
                <a:cs typeface="+mn-cs"/>
              </a:rPr>
              <a:t>％</a:t>
            </a:r>
          </a:p>
          <a:p>
            <a:pPr>
              <a:lnSpc>
                <a:spcPct val="150000"/>
              </a:lnSpc>
              <a:buFontTx/>
              <a:buNone/>
              <a:tabLst>
                <a:tab pos="2600325" algn="l"/>
                <a:tab pos="7445375" algn="r"/>
              </a:tabLst>
              <a:defRPr/>
            </a:pPr>
            <a:r>
              <a:rPr lang="en-US" altLang="ja-JP" sz="4800" dirty="0" smtClean="0">
                <a:cs typeface="+mn-cs"/>
              </a:rPr>
              <a:t>C	</a:t>
            </a:r>
            <a:r>
              <a:rPr lang="ja-JP" altLang="en-US" sz="4800" dirty="0" smtClean="0">
                <a:cs typeface="+mn-cs"/>
              </a:rPr>
              <a:t>フランス</a:t>
            </a:r>
            <a:r>
              <a:rPr lang="en-US" altLang="ja-JP" sz="4800" dirty="0" smtClean="0">
                <a:cs typeface="+mn-cs"/>
              </a:rPr>
              <a:t>	28.0</a:t>
            </a:r>
            <a:r>
              <a:rPr lang="ja-JP" altLang="en-US" sz="4800" dirty="0" smtClean="0">
                <a:cs typeface="+mn-cs"/>
              </a:rPr>
              <a:t>％</a:t>
            </a:r>
          </a:p>
        </p:txBody>
      </p:sp>
      <p:sp>
        <p:nvSpPr>
          <p:cNvPr id="4" name="テキスト ボックス 3"/>
          <p:cNvSpPr txBox="1">
            <a:spLocks noChangeArrowheads="1"/>
          </p:cNvSpPr>
          <p:nvPr/>
        </p:nvSpPr>
        <p:spPr bwMode="auto">
          <a:xfrm>
            <a:off x="5815013" y="6340475"/>
            <a:ext cx="32210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ja-JP" sz="2000">
                <a:latin typeface="Tahoma" pitchFamily="34" charset="0"/>
                <a:cs typeface="Tahoma" pitchFamily="34" charset="0"/>
              </a:rPr>
              <a:t>OECD Health data 2007</a:t>
            </a:r>
            <a:r>
              <a:rPr lang="ja-JP" altLang="en-US" sz="2000">
                <a:latin typeface="Tahoma" pitchFamily="34" charset="0"/>
                <a:cs typeface="Tahoma" pitchFamily="34" charset="0"/>
              </a:rPr>
              <a:t>より</a:t>
            </a:r>
          </a:p>
        </p:txBody>
      </p:sp>
      <p:sp>
        <p:nvSpPr>
          <p:cNvPr id="5" name="タイトル 1"/>
          <p:cNvSpPr>
            <a:spLocks noGrp="1"/>
          </p:cNvSpPr>
          <p:nvPr>
            <p:ph type="title"/>
          </p:nvPr>
        </p:nvSpPr>
        <p:spPr>
          <a:ln>
            <a:miter lim="800000"/>
            <a:headEnd/>
            <a:tailEnd/>
          </a:ln>
        </p:spPr>
        <p:txBody>
          <a:bodyPr/>
          <a:lstStyle/>
          <a:p>
            <a:pPr>
              <a:defRPr/>
            </a:pPr>
            <a:r>
              <a:rPr lang="ja-JP" altLang="en-US" dirty="0" smtClean="0">
                <a:cs typeface="+mj-cs"/>
              </a:rPr>
              <a:t>正解は</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日本</a:t>
            </a:r>
            <a:endParaRPr lang="ja-JP" altLang="en-US" dirty="0">
              <a:cs typeface="+mj-cs"/>
            </a:endParaRPr>
          </a:p>
        </p:txBody>
      </p:sp>
      <p:pic>
        <p:nvPicPr>
          <p:cNvPr id="6" name="Picture 2" descr="C:\Users\Hiro\Desktop\Flag日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254250"/>
            <a:ext cx="1104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Hiro\Desktop\Flagアメリカ.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500438"/>
            <a:ext cx="1104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Hiro\Desktop\Flagフラン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213" y="4767263"/>
            <a:ext cx="1104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65761B-9212-43D1-A50D-9A170AF68D99}" type="slidenum">
              <a:rPr lang="ja-JP" altLang="en-US">
                <a:solidFill>
                  <a:srgbClr val="969696"/>
                </a:solidFill>
                <a:latin typeface="Tahoma" pitchFamily="34" charset="0"/>
              </a:rPr>
              <a:pPr eaLnBrk="1" hangingPunct="1"/>
              <a:t>21</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1000"/>
                                        <p:tgtEl>
                                          <p:spTgt spid="3">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11</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611188" y="1844675"/>
            <a:ext cx="7705725" cy="4795838"/>
          </a:xfrm>
        </p:spPr>
        <p:txBody>
          <a:bodyPr/>
          <a:lstStyle/>
          <a:p>
            <a:pPr marL="0" indent="0">
              <a:buFontTx/>
              <a:buNone/>
              <a:defRPr/>
            </a:pPr>
            <a:r>
              <a:rPr lang="ja-JP" altLang="en-US" sz="3600" dirty="0" smtClean="0">
                <a:cs typeface="+mn-cs"/>
              </a:rPr>
              <a:t>タバコから立ちのぼる煙（</a:t>
            </a:r>
            <a:r>
              <a:rPr lang="ja-JP" altLang="en-US" sz="4000" b="1" dirty="0" smtClean="0">
                <a:solidFill>
                  <a:schemeClr val="accent6">
                    <a:lumMod val="50000"/>
                  </a:schemeClr>
                </a:solidFill>
                <a:effectLst>
                  <a:outerShdw blurRad="38100" dist="38100" dir="2700000" algn="tl">
                    <a:srgbClr val="000000">
                      <a:alpha val="43137"/>
                    </a:srgbClr>
                  </a:outerShdw>
                </a:effectLst>
                <a:cs typeface="+mj-cs"/>
              </a:rPr>
              <a:t>副流煙</a:t>
            </a:r>
            <a:r>
              <a:rPr lang="ja-JP" altLang="en-US" sz="3600" dirty="0" smtClean="0">
                <a:cs typeface="+mn-cs"/>
              </a:rPr>
              <a:t>）とタバコを吸っている人が吸い込んでいる煙（主流煙）を比べると</a:t>
            </a:r>
          </a:p>
          <a:p>
            <a:pPr indent="641350">
              <a:spcBef>
                <a:spcPts val="3000"/>
              </a:spcBef>
              <a:buFontTx/>
              <a:buNone/>
              <a:defRPr/>
            </a:pPr>
            <a:r>
              <a:rPr lang="en-US" altLang="ja-JP" sz="4400" dirty="0" smtClean="0">
                <a:cs typeface="+mn-cs"/>
              </a:rPr>
              <a:t>A</a:t>
            </a:r>
            <a:r>
              <a:rPr lang="ja-JP" altLang="en-US" sz="4400" dirty="0" smtClean="0">
                <a:cs typeface="+mn-cs"/>
              </a:rPr>
              <a:t>　副流煙の方が有毒</a:t>
            </a:r>
            <a:endParaRPr lang="en-US" altLang="ja-JP" sz="4400" dirty="0" smtClean="0">
              <a:cs typeface="+mn-cs"/>
            </a:endParaRPr>
          </a:p>
          <a:p>
            <a:pPr indent="641350">
              <a:buFontTx/>
              <a:buNone/>
              <a:defRPr/>
            </a:pPr>
            <a:r>
              <a:rPr lang="en-US" altLang="ja-JP" sz="4400" dirty="0" smtClean="0">
                <a:cs typeface="+mn-cs"/>
              </a:rPr>
              <a:t>B</a:t>
            </a:r>
            <a:r>
              <a:rPr lang="ja-JP" altLang="en-US" sz="4400" dirty="0" smtClean="0">
                <a:cs typeface="+mn-cs"/>
              </a:rPr>
              <a:t>　ほぼ同じ</a:t>
            </a:r>
            <a:endParaRPr lang="en-US" altLang="ja-JP" sz="4400" dirty="0" smtClean="0">
              <a:cs typeface="+mn-cs"/>
            </a:endParaRPr>
          </a:p>
          <a:p>
            <a:pPr indent="641350">
              <a:buFontTx/>
              <a:buNone/>
              <a:defRPr/>
            </a:pPr>
            <a:r>
              <a:rPr lang="en-US" altLang="ja-JP" sz="4400" dirty="0" smtClean="0">
                <a:cs typeface="+mn-cs"/>
              </a:rPr>
              <a:t>C</a:t>
            </a:r>
            <a:r>
              <a:rPr lang="ja-JP" altLang="en-US" sz="4400" dirty="0" smtClean="0">
                <a:cs typeface="+mn-cs"/>
              </a:rPr>
              <a:t>　主流煙の方が有毒</a:t>
            </a:r>
            <a:endParaRPr lang="ja-JP" altLang="en-US" sz="4000" dirty="0" smtClean="0">
              <a:cs typeface="+mn-cs"/>
            </a:endParaRPr>
          </a:p>
          <a:p>
            <a:pPr>
              <a:buFontTx/>
              <a:buNone/>
              <a:defRPr/>
            </a:pP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8131A1-4720-4E8E-805D-CE2358D7EA06}" type="slidenum">
              <a:rPr lang="ja-JP" altLang="en-US">
                <a:solidFill>
                  <a:srgbClr val="969696"/>
                </a:solidFill>
                <a:latin typeface="Tahoma" pitchFamily="34" charset="0"/>
              </a:rPr>
              <a:pPr eaLnBrk="1" hangingPunct="1"/>
              <a:t>22</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400"/>
                                        <p:tgtEl>
                                          <p:spTgt spid="3">
                                            <p:txEl>
                                              <p:pRg st="0" end="0"/>
                                            </p:txEl>
                                          </p:spTgt>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23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26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副流煙</a:t>
            </a:r>
            <a:endParaRPr lang="ja-JP" altLang="en-US" dirty="0">
              <a:cs typeface="+mj-cs"/>
            </a:endParaRPr>
          </a:p>
        </p:txBody>
      </p:sp>
      <p:graphicFrame>
        <p:nvGraphicFramePr>
          <p:cNvPr id="1026" name="Object 2"/>
          <p:cNvGraphicFramePr>
            <a:graphicFrameLocks noChangeAspect="1"/>
          </p:cNvGraphicFramePr>
          <p:nvPr/>
        </p:nvGraphicFramePr>
        <p:xfrm>
          <a:off x="611188" y="1557338"/>
          <a:ext cx="7956550" cy="4895850"/>
        </p:xfrm>
        <a:graphic>
          <a:graphicData uri="http://schemas.openxmlformats.org/presentationml/2006/ole">
            <mc:AlternateContent xmlns:mc="http://schemas.openxmlformats.org/markup-compatibility/2006">
              <mc:Choice xmlns:v="urn:schemas-microsoft-com:vml" Requires="v">
                <p:oleObj spid="_x0000_s29713" name="グラフ" r:id="rId4" imgW="7734176" imgH="4571910" progId="MSGraph.Chart.8">
                  <p:embed followColorScheme="full"/>
                </p:oleObj>
              </mc:Choice>
              <mc:Fallback>
                <p:oleObj name="グラフ" r:id="rId4" imgW="7734176" imgH="457191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557338"/>
                        <a:ext cx="79565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6"/>
          <p:cNvSpPr txBox="1">
            <a:spLocks noChangeArrowheads="1"/>
          </p:cNvSpPr>
          <p:nvPr/>
        </p:nvSpPr>
        <p:spPr bwMode="auto">
          <a:xfrm>
            <a:off x="1763713" y="6446838"/>
            <a:ext cx="7345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ja-JP" altLang="en-US">
                <a:latin typeface="Tahoma" pitchFamily="34" charset="0"/>
                <a:cs typeface="Tahoma" pitchFamily="34" charset="0"/>
              </a:rPr>
              <a:t>「たばこと健康に関する情報ページ」より　（厚生労働省健康局総務課）　</a:t>
            </a:r>
            <a:r>
              <a:rPr lang="en-US" altLang="ja-JP">
                <a:latin typeface="Tahoma" pitchFamily="34" charset="0"/>
                <a:cs typeface="Tahoma" pitchFamily="34" charset="0"/>
              </a:rPr>
              <a:t>2000</a:t>
            </a:r>
          </a:p>
        </p:txBody>
      </p:sp>
      <p:sp>
        <p:nvSpPr>
          <p:cNvPr id="6" name="円/楕円 5"/>
          <p:cNvSpPr>
            <a:spLocks noChangeArrowheads="1"/>
          </p:cNvSpPr>
          <p:nvPr/>
        </p:nvSpPr>
        <p:spPr bwMode="auto">
          <a:xfrm rot="2551212">
            <a:off x="1000125" y="4767263"/>
            <a:ext cx="546100" cy="12319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a:p>
        </p:txBody>
      </p:sp>
      <p:sp>
        <p:nvSpPr>
          <p:cNvPr id="7" name="円/楕円 6"/>
          <p:cNvSpPr>
            <a:spLocks noChangeArrowheads="1"/>
          </p:cNvSpPr>
          <p:nvPr/>
        </p:nvSpPr>
        <p:spPr bwMode="auto">
          <a:xfrm rot="2551212">
            <a:off x="1808163" y="4811713"/>
            <a:ext cx="466725" cy="102076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a:p>
        </p:txBody>
      </p:sp>
      <p:sp>
        <p:nvSpPr>
          <p:cNvPr id="8" name="円/楕円 7"/>
          <p:cNvSpPr>
            <a:spLocks noChangeArrowheads="1"/>
          </p:cNvSpPr>
          <p:nvPr/>
        </p:nvSpPr>
        <p:spPr bwMode="auto">
          <a:xfrm rot="2551212">
            <a:off x="3054350" y="4756150"/>
            <a:ext cx="546100" cy="14160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a:p>
        </p:txBody>
      </p:sp>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DF2099-414E-4AF1-BFEF-01933BBB29B8}" type="slidenum">
              <a:rPr lang="ja-JP" altLang="en-US">
                <a:solidFill>
                  <a:srgbClr val="969696"/>
                </a:solidFill>
                <a:latin typeface="Tahoma" pitchFamily="34" charset="0"/>
              </a:rPr>
              <a:pPr eaLnBrk="1" hangingPunct="1"/>
              <a:t>23</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2000"/>
                                        <p:tgtEl>
                                          <p:spTgt spid="1026"/>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nodeType="afterGroup">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nodeType="afterGroup">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26" grpId="0" bld="series"/>
      <p:bldP spid="5" grpId="0"/>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12</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en-US" altLang="ja-JP" sz="4000" dirty="0" smtClean="0">
                <a:cs typeface="+mn-cs"/>
              </a:rPr>
              <a:t>1</a:t>
            </a:r>
            <a:r>
              <a:rPr lang="ja-JP" altLang="en-US" sz="4000" dirty="0" smtClean="0">
                <a:cs typeface="+mn-cs"/>
              </a:rPr>
              <a:t>箱</a:t>
            </a:r>
            <a:r>
              <a:rPr lang="en-US" altLang="ja-JP" sz="4000" dirty="0" smtClean="0">
                <a:cs typeface="+mn-cs"/>
              </a:rPr>
              <a:t>410</a:t>
            </a:r>
            <a:r>
              <a:rPr lang="ja-JP" altLang="en-US" sz="4000" dirty="0" smtClean="0">
                <a:cs typeface="+mn-cs"/>
              </a:rPr>
              <a:t>円のタバコのうち、税金の占める金額はどれくらいでしょう？</a:t>
            </a:r>
          </a:p>
          <a:p>
            <a:pPr indent="1535113">
              <a:spcBef>
                <a:spcPts val="2400"/>
              </a:spcBef>
              <a:buFontTx/>
              <a:buNone/>
              <a:defRPr/>
            </a:pPr>
            <a:r>
              <a:rPr lang="en-US" altLang="ja-JP" sz="4400" dirty="0" smtClean="0">
                <a:cs typeface="+mn-cs"/>
              </a:rPr>
              <a:t>A</a:t>
            </a:r>
            <a:r>
              <a:rPr lang="ja-JP" altLang="en-US" sz="4400" dirty="0" smtClean="0">
                <a:cs typeface="+mn-cs"/>
              </a:rPr>
              <a:t>　約</a:t>
            </a:r>
            <a:r>
              <a:rPr lang="en-US" altLang="ja-JP" sz="4400" dirty="0" smtClean="0">
                <a:cs typeface="+mn-cs"/>
              </a:rPr>
              <a:t>120</a:t>
            </a:r>
            <a:r>
              <a:rPr lang="ja-JP" altLang="en-US" sz="4400" dirty="0" smtClean="0">
                <a:cs typeface="+mn-cs"/>
              </a:rPr>
              <a:t>円</a:t>
            </a:r>
            <a:endParaRPr lang="en-US" altLang="ja-JP" sz="4400" dirty="0" smtClean="0">
              <a:cs typeface="+mn-cs"/>
            </a:endParaRPr>
          </a:p>
          <a:p>
            <a:pPr indent="1535113">
              <a:buFontTx/>
              <a:buNone/>
              <a:defRPr/>
            </a:pPr>
            <a:r>
              <a:rPr lang="en-US" altLang="ja-JP" sz="4400" dirty="0" smtClean="0">
                <a:cs typeface="+mn-cs"/>
              </a:rPr>
              <a:t>B</a:t>
            </a:r>
            <a:r>
              <a:rPr lang="ja-JP" altLang="en-US" sz="4400" dirty="0" smtClean="0">
                <a:cs typeface="+mn-cs"/>
              </a:rPr>
              <a:t>　約</a:t>
            </a:r>
            <a:r>
              <a:rPr lang="en-US" altLang="ja-JP" sz="4400" dirty="0" smtClean="0">
                <a:cs typeface="+mn-cs"/>
              </a:rPr>
              <a:t>190</a:t>
            </a:r>
            <a:r>
              <a:rPr lang="ja-JP" altLang="en-US" sz="4400" dirty="0" smtClean="0">
                <a:cs typeface="+mn-cs"/>
              </a:rPr>
              <a:t>円</a:t>
            </a:r>
            <a:endParaRPr lang="en-US" altLang="ja-JP" sz="4400" dirty="0" smtClean="0">
              <a:cs typeface="+mn-cs"/>
            </a:endParaRPr>
          </a:p>
          <a:p>
            <a:pPr indent="1535113">
              <a:buFontTx/>
              <a:buNone/>
              <a:defRPr/>
            </a:pPr>
            <a:r>
              <a:rPr lang="en-US" altLang="ja-JP" sz="4400" dirty="0" smtClean="0">
                <a:cs typeface="+mn-cs"/>
              </a:rPr>
              <a:t>C</a:t>
            </a:r>
            <a:r>
              <a:rPr lang="ja-JP" altLang="en-US" sz="4400" dirty="0" smtClean="0">
                <a:cs typeface="+mn-cs"/>
              </a:rPr>
              <a:t>　約</a:t>
            </a:r>
            <a:r>
              <a:rPr lang="en-US" altLang="ja-JP" sz="4400" dirty="0" smtClean="0">
                <a:cs typeface="+mn-cs"/>
              </a:rPr>
              <a:t>260</a:t>
            </a:r>
            <a:r>
              <a:rPr lang="ja-JP" altLang="en-US" sz="4400" dirty="0" smtClean="0">
                <a:cs typeface="+mn-cs"/>
              </a:rPr>
              <a:t>円</a:t>
            </a: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F7E7BC-ECC6-4610-A3CF-D770BCF158CC}" type="slidenum">
              <a:rPr lang="ja-JP" altLang="en-US">
                <a:solidFill>
                  <a:srgbClr val="969696"/>
                </a:solidFill>
                <a:latin typeface="Tahoma" pitchFamily="34" charset="0"/>
              </a:rPr>
              <a:pPr eaLnBrk="1" hangingPunct="1"/>
              <a:t>24</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17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21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26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6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779838" y="2924175"/>
            <a:ext cx="5184775" cy="3673475"/>
          </a:xfrm>
        </p:spPr>
        <p:txBody>
          <a:bodyPr/>
          <a:lstStyle/>
          <a:p>
            <a:pPr>
              <a:buFontTx/>
              <a:buNone/>
              <a:defRPr/>
            </a:pPr>
            <a:r>
              <a:rPr lang="en-US" altLang="ja-JP" dirty="0" smtClean="0">
                <a:cs typeface="+mn-cs"/>
              </a:rPr>
              <a:t>106.04</a:t>
            </a:r>
            <a:r>
              <a:rPr lang="ja-JP" altLang="en-US" dirty="0" smtClean="0">
                <a:cs typeface="+mn-cs"/>
              </a:rPr>
              <a:t>円 国タバコ税</a:t>
            </a:r>
            <a:endParaRPr lang="en-US" altLang="ja-JP" dirty="0" smtClean="0">
              <a:cs typeface="+mn-cs"/>
            </a:endParaRPr>
          </a:p>
          <a:p>
            <a:pPr>
              <a:buFontTx/>
              <a:buNone/>
              <a:defRPr/>
            </a:pPr>
            <a:r>
              <a:rPr lang="ja-JP" altLang="en-US" dirty="0" smtClean="0">
                <a:cs typeface="+mn-cs"/>
              </a:rPr>
              <a:t>　</a:t>
            </a:r>
            <a:r>
              <a:rPr lang="en-US" altLang="ja-JP" dirty="0" smtClean="0">
                <a:cs typeface="+mn-cs"/>
              </a:rPr>
              <a:t>30.08</a:t>
            </a:r>
            <a:r>
              <a:rPr lang="ja-JP" altLang="en-US" dirty="0" smtClean="0">
                <a:cs typeface="+mn-cs"/>
              </a:rPr>
              <a:t>円 都道府県タバコ税</a:t>
            </a:r>
            <a:endParaRPr lang="en-US" altLang="ja-JP" dirty="0" smtClean="0">
              <a:cs typeface="+mn-cs"/>
            </a:endParaRPr>
          </a:p>
          <a:p>
            <a:pPr>
              <a:buFontTx/>
              <a:buNone/>
              <a:defRPr/>
            </a:pPr>
            <a:r>
              <a:rPr lang="ja-JP" altLang="en-US" dirty="0" smtClean="0">
                <a:cs typeface="+mn-cs"/>
              </a:rPr>
              <a:t>　</a:t>
            </a:r>
            <a:r>
              <a:rPr lang="en-US" altLang="ja-JP" dirty="0" smtClean="0">
                <a:cs typeface="+mn-cs"/>
              </a:rPr>
              <a:t>92.36</a:t>
            </a:r>
            <a:r>
              <a:rPr lang="ja-JP" altLang="en-US" dirty="0" smtClean="0">
                <a:cs typeface="+mn-cs"/>
              </a:rPr>
              <a:t>円 市町村タバコ税</a:t>
            </a:r>
            <a:endParaRPr lang="en-US" altLang="ja-JP" dirty="0" smtClean="0">
              <a:cs typeface="+mn-cs"/>
            </a:endParaRPr>
          </a:p>
          <a:p>
            <a:pPr>
              <a:buFontTx/>
              <a:buNone/>
              <a:defRPr/>
            </a:pPr>
            <a:r>
              <a:rPr lang="ja-JP" altLang="en-US" dirty="0" smtClean="0">
                <a:cs typeface="+mn-cs"/>
              </a:rPr>
              <a:t>　</a:t>
            </a:r>
            <a:r>
              <a:rPr lang="en-US" altLang="ja-JP" dirty="0" smtClean="0">
                <a:cs typeface="+mn-cs"/>
              </a:rPr>
              <a:t>16.40</a:t>
            </a:r>
            <a:r>
              <a:rPr lang="ja-JP" altLang="en-US" dirty="0" smtClean="0">
                <a:cs typeface="+mn-cs"/>
              </a:rPr>
              <a:t>円 タバコ特別税</a:t>
            </a:r>
            <a:endParaRPr lang="en-US" altLang="ja-JP" dirty="0" smtClean="0">
              <a:cs typeface="+mn-cs"/>
            </a:endParaRPr>
          </a:p>
          <a:p>
            <a:pPr>
              <a:buFontTx/>
              <a:buNone/>
              <a:defRPr/>
            </a:pPr>
            <a:r>
              <a:rPr lang="ja-JP" altLang="en-US" dirty="0" smtClean="0">
                <a:cs typeface="+mn-cs"/>
              </a:rPr>
              <a:t>　</a:t>
            </a:r>
            <a:r>
              <a:rPr lang="en-US" altLang="ja-JP" dirty="0" smtClean="0">
                <a:cs typeface="+mn-cs"/>
              </a:rPr>
              <a:t>19.52</a:t>
            </a:r>
            <a:r>
              <a:rPr lang="ja-JP" altLang="en-US" dirty="0" smtClean="0">
                <a:cs typeface="+mn-cs"/>
              </a:rPr>
              <a:t>円 消費税</a:t>
            </a:r>
            <a:endParaRPr lang="en-US" altLang="ja-JP" dirty="0" smtClean="0">
              <a:cs typeface="+mn-cs"/>
            </a:endParaRPr>
          </a:p>
          <a:p>
            <a:pPr>
              <a:spcBef>
                <a:spcPts val="1800"/>
              </a:spcBef>
              <a:buFontTx/>
              <a:buNone/>
              <a:defRPr/>
            </a:pPr>
            <a:r>
              <a:rPr lang="en-US" altLang="ja-JP" b="1" dirty="0" smtClean="0">
                <a:solidFill>
                  <a:schemeClr val="accent6">
                    <a:lumMod val="50000"/>
                  </a:schemeClr>
                </a:solidFill>
                <a:effectLst>
                  <a:outerShdw blurRad="38100" dist="38100" dir="2700000" algn="tl">
                    <a:srgbClr val="000000">
                      <a:alpha val="43137"/>
                    </a:srgbClr>
                  </a:outerShdw>
                </a:effectLst>
                <a:cs typeface="+mn-cs"/>
              </a:rPr>
              <a:t>264.40</a:t>
            </a:r>
            <a:r>
              <a:rPr lang="ja-JP" altLang="en-US" b="1" dirty="0" smtClean="0">
                <a:solidFill>
                  <a:schemeClr val="accent6">
                    <a:lumMod val="50000"/>
                  </a:schemeClr>
                </a:solidFill>
                <a:effectLst>
                  <a:outerShdw blurRad="38100" dist="38100" dir="2700000" algn="tl">
                    <a:srgbClr val="000000">
                      <a:alpha val="43137"/>
                    </a:srgbClr>
                  </a:outerShdw>
                </a:effectLst>
                <a:cs typeface="+mn-cs"/>
              </a:rPr>
              <a:t>円　タバコ税合計</a:t>
            </a:r>
            <a:endParaRPr lang="en-US" altLang="ja-JP" b="1" dirty="0" smtClean="0">
              <a:solidFill>
                <a:schemeClr val="accent6">
                  <a:lumMod val="50000"/>
                </a:schemeClr>
              </a:solidFill>
              <a:effectLst>
                <a:outerShdw blurRad="38100" dist="38100" dir="2700000" algn="tl">
                  <a:srgbClr val="000000">
                    <a:alpha val="43137"/>
                  </a:srgbClr>
                </a:outerShdw>
              </a:effectLst>
              <a:cs typeface="+mn-cs"/>
            </a:endParaRPr>
          </a:p>
          <a:p>
            <a:pPr>
              <a:spcBef>
                <a:spcPts val="0"/>
              </a:spcBef>
              <a:buFontTx/>
              <a:buNone/>
              <a:defRPr/>
            </a:pPr>
            <a:r>
              <a:rPr lang="ja-JP" altLang="en-US" dirty="0" smtClean="0">
                <a:cs typeface="+mn-cs"/>
              </a:rPr>
              <a:t>  </a:t>
            </a:r>
            <a:r>
              <a:rPr lang="en-US" altLang="ja-JP" dirty="0" smtClean="0">
                <a:solidFill>
                  <a:schemeClr val="accent6">
                    <a:lumMod val="50000"/>
                  </a:schemeClr>
                </a:solidFill>
                <a:cs typeface="+mn-cs"/>
              </a:rPr>
              <a:t>(64.5</a:t>
            </a:r>
            <a:r>
              <a:rPr lang="ja-JP" altLang="en-US" dirty="0" smtClean="0">
                <a:solidFill>
                  <a:schemeClr val="accent6">
                    <a:lumMod val="50000"/>
                  </a:schemeClr>
                </a:solidFill>
                <a:cs typeface="+mn-cs"/>
              </a:rPr>
              <a:t>％</a:t>
            </a:r>
            <a:r>
              <a:rPr lang="en-US" altLang="ja-JP" dirty="0" smtClean="0">
                <a:solidFill>
                  <a:schemeClr val="accent6">
                    <a:lumMod val="50000"/>
                  </a:schemeClr>
                </a:solidFill>
                <a:cs typeface="+mn-cs"/>
              </a:rPr>
              <a:t>)</a:t>
            </a:r>
          </a:p>
          <a:p>
            <a:pPr>
              <a:buFontTx/>
              <a:buNone/>
              <a:defRPr/>
            </a:pPr>
            <a:endParaRPr lang="ja-JP" altLang="en-US" dirty="0">
              <a:cs typeface="+mn-cs"/>
            </a:endParaRPr>
          </a:p>
        </p:txBody>
      </p:sp>
      <p:pic>
        <p:nvPicPr>
          <p:cNvPr id="49154" name="Picture 2" descr="C:\Users\Hiro\Desktop\タバコ税.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32543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ln>
            <a:miter lim="800000"/>
            <a:headEnd/>
            <a:tailEnd/>
          </a:ln>
        </p:spPr>
        <p:txBody>
          <a:bodyPr/>
          <a:lstStyle/>
          <a:p>
            <a:pPr>
              <a:defRPr/>
            </a:pPr>
            <a:r>
              <a:rPr lang="ja-JP" altLang="en-US" dirty="0" smtClean="0">
                <a:solidFill>
                  <a:srgbClr val="7C9BCE"/>
                </a:solidFill>
                <a:latin typeface="ＤＦＰPOPミックスW4"/>
                <a:ea typeface="ＤＦＰPOPミックスW4"/>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C  260</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円</a:t>
            </a:r>
            <a:endParaRPr lang="ja-JP" altLang="en-US" baseline="30000" dirty="0">
              <a:cs typeface="+mj-cs"/>
            </a:endParaRPr>
          </a:p>
        </p:txBody>
      </p:sp>
      <p:cxnSp>
        <p:nvCxnSpPr>
          <p:cNvPr id="7" name="直線コネクタ 6"/>
          <p:cNvCxnSpPr>
            <a:cxnSpLocks noChangeShapeType="1"/>
          </p:cNvCxnSpPr>
          <p:nvPr/>
        </p:nvCxnSpPr>
        <p:spPr bwMode="auto">
          <a:xfrm>
            <a:off x="3810000" y="5589588"/>
            <a:ext cx="5111750" cy="0"/>
          </a:xfrm>
          <a:prstGeom prst="line">
            <a:avLst/>
          </a:prstGeom>
          <a:noFill/>
          <a:ln w="9525" algn="ctr">
            <a:solidFill>
              <a:schemeClr val="tx1"/>
            </a:solidFill>
            <a:round/>
            <a:headEnd/>
            <a:tailEnd/>
          </a:ln>
        </p:spPr>
      </p:cxnSp>
      <p:cxnSp>
        <p:nvCxnSpPr>
          <p:cNvPr id="9" name="直線コネクタ 8"/>
          <p:cNvCxnSpPr>
            <a:cxnSpLocks noChangeShapeType="1"/>
            <a:endCxn id="49154" idx="3"/>
          </p:cNvCxnSpPr>
          <p:nvPr/>
        </p:nvCxnSpPr>
        <p:spPr bwMode="auto">
          <a:xfrm flipH="1">
            <a:off x="3505200" y="3284538"/>
            <a:ext cx="346075" cy="882650"/>
          </a:xfrm>
          <a:prstGeom prst="line">
            <a:avLst/>
          </a:prstGeom>
          <a:noFill/>
          <a:ln w="9525" algn="ctr">
            <a:solidFill>
              <a:schemeClr val="tx1"/>
            </a:solidFill>
            <a:round/>
            <a:headEnd/>
            <a:tailEnd/>
          </a:ln>
        </p:spPr>
      </p:cxnSp>
      <p:cxnSp>
        <p:nvCxnSpPr>
          <p:cNvPr id="10" name="直線コネクタ 9"/>
          <p:cNvCxnSpPr>
            <a:cxnSpLocks noChangeShapeType="1"/>
          </p:cNvCxnSpPr>
          <p:nvPr/>
        </p:nvCxnSpPr>
        <p:spPr bwMode="auto">
          <a:xfrm flipH="1">
            <a:off x="3505200" y="3716338"/>
            <a:ext cx="635000" cy="1069975"/>
          </a:xfrm>
          <a:prstGeom prst="line">
            <a:avLst/>
          </a:prstGeom>
          <a:noFill/>
          <a:ln w="9525" algn="ctr">
            <a:solidFill>
              <a:schemeClr val="tx1"/>
            </a:solidFill>
            <a:round/>
            <a:headEnd/>
            <a:tailEnd/>
          </a:ln>
        </p:spPr>
      </p:cxnSp>
      <p:cxnSp>
        <p:nvCxnSpPr>
          <p:cNvPr id="12" name="直線コネクタ 11"/>
          <p:cNvCxnSpPr>
            <a:cxnSpLocks noChangeShapeType="1"/>
          </p:cNvCxnSpPr>
          <p:nvPr/>
        </p:nvCxnSpPr>
        <p:spPr bwMode="auto">
          <a:xfrm flipH="1">
            <a:off x="3505200" y="4221163"/>
            <a:ext cx="635000" cy="1039812"/>
          </a:xfrm>
          <a:prstGeom prst="line">
            <a:avLst/>
          </a:prstGeom>
          <a:noFill/>
          <a:ln w="9525" algn="ctr">
            <a:solidFill>
              <a:schemeClr val="tx1"/>
            </a:solidFill>
            <a:round/>
            <a:headEnd/>
            <a:tailEnd/>
          </a:ln>
        </p:spPr>
      </p:cxnSp>
      <p:cxnSp>
        <p:nvCxnSpPr>
          <p:cNvPr id="13" name="直線コネクタ 12"/>
          <p:cNvCxnSpPr>
            <a:cxnSpLocks noChangeShapeType="1"/>
          </p:cNvCxnSpPr>
          <p:nvPr/>
        </p:nvCxnSpPr>
        <p:spPr bwMode="auto">
          <a:xfrm flipH="1">
            <a:off x="3505200" y="4724400"/>
            <a:ext cx="706438" cy="1081088"/>
          </a:xfrm>
          <a:prstGeom prst="line">
            <a:avLst/>
          </a:prstGeom>
          <a:noFill/>
          <a:ln w="9525" algn="ctr">
            <a:solidFill>
              <a:schemeClr val="tx1"/>
            </a:solidFill>
            <a:round/>
            <a:headEnd/>
            <a:tailEnd/>
          </a:ln>
        </p:spPr>
      </p:cxnSp>
      <p:cxnSp>
        <p:nvCxnSpPr>
          <p:cNvPr id="14" name="直線コネクタ 13"/>
          <p:cNvCxnSpPr>
            <a:cxnSpLocks noChangeShapeType="1"/>
          </p:cNvCxnSpPr>
          <p:nvPr/>
        </p:nvCxnSpPr>
        <p:spPr bwMode="auto">
          <a:xfrm flipH="1">
            <a:off x="3505200" y="5229225"/>
            <a:ext cx="706438" cy="842963"/>
          </a:xfrm>
          <a:prstGeom prst="line">
            <a:avLst/>
          </a:prstGeom>
          <a:noFill/>
          <a:ln w="9525" algn="ctr">
            <a:solidFill>
              <a:schemeClr val="tx1"/>
            </a:solidFill>
            <a:round/>
            <a:headEnd/>
            <a:tailEnd/>
          </a:ln>
        </p:spPr>
      </p:cxnSp>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C4512C-3A65-4EA4-8897-39872E696D0F}" type="slidenum">
              <a:rPr lang="ja-JP" altLang="en-US">
                <a:solidFill>
                  <a:srgbClr val="969696"/>
                </a:solidFill>
                <a:latin typeface="Tahoma" pitchFamily="34" charset="0"/>
              </a:rPr>
              <a:pPr eaLnBrk="1" hangingPunct="1"/>
              <a:t>25</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wipe(left)">
                                      <p:cBhvr>
                                        <p:cTn id="14" dur="1000"/>
                                        <p:tgtEl>
                                          <p:spTgt spid="49154"/>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1000"/>
                                        <p:tgtEl>
                                          <p:spTgt spid="3">
                                            <p:txEl>
                                              <p:pRg st="0" end="0"/>
                                            </p:txEl>
                                          </p:spTgt>
                                        </p:tgtEl>
                                      </p:cBhvr>
                                    </p:animEffec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1000"/>
                                        <p:tgtEl>
                                          <p:spTgt spid="3">
                                            <p:txEl>
                                              <p:pRg st="1" end="1"/>
                                            </p:txEl>
                                          </p:spTgt>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nodeType="afterGroup">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1000"/>
                                        <p:tgtEl>
                                          <p:spTgt spid="3">
                                            <p:txEl>
                                              <p:pRg st="2" end="2"/>
                                            </p:txEl>
                                          </p:spTgt>
                                        </p:tgtEl>
                                      </p:cBhvr>
                                    </p:animEffect>
                                  </p:childTnLst>
                                </p:cTn>
                              </p:par>
                            </p:childTnLst>
                          </p:cTn>
                        </p:par>
                        <p:par>
                          <p:cTn id="39" fill="hold" nodeType="afterGroup">
                            <p:stCondLst>
                              <p:cond delay="55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nodeType="afterGroup">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left)">
                                      <p:cBhvr>
                                        <p:cTn id="46" dur="1000"/>
                                        <p:tgtEl>
                                          <p:spTgt spid="3">
                                            <p:txEl>
                                              <p:pRg st="3" end="3"/>
                                            </p:txEl>
                                          </p:spTgt>
                                        </p:tgtEl>
                                      </p:cBhvr>
                                    </p:animEffect>
                                  </p:childTnLst>
                                </p:cTn>
                              </p:par>
                            </p:childTnLst>
                          </p:cTn>
                        </p:par>
                        <p:par>
                          <p:cTn id="47" fill="hold" nodeType="afterGroup">
                            <p:stCondLst>
                              <p:cond delay="70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nodeType="afterGroup">
                            <p:stCondLst>
                              <p:cond delay="7500"/>
                            </p:stCondLst>
                            <p:childTnLst>
                              <p:par>
                                <p:cTn id="52" presetID="22" presetClass="entr" presetSubtype="8"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left)">
                                      <p:cBhvr>
                                        <p:cTn id="54" dur="1000"/>
                                        <p:tgtEl>
                                          <p:spTgt spid="3">
                                            <p:txEl>
                                              <p:pRg st="4" end="4"/>
                                            </p:txEl>
                                          </p:spTgt>
                                        </p:tgtEl>
                                      </p:cBhvr>
                                    </p:animEffect>
                                  </p:childTnLst>
                                </p:cTn>
                              </p:par>
                            </p:childTnLst>
                          </p:cTn>
                        </p:par>
                        <p:par>
                          <p:cTn id="55" fill="hold" nodeType="afterGroup">
                            <p:stCondLst>
                              <p:cond delay="8500"/>
                            </p:stCondLst>
                            <p:childTnLst>
                              <p:par>
                                <p:cTn id="56" presetID="22" presetClass="entr" presetSubtype="8"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nodeType="afterGroup">
                            <p:stCondLst>
                              <p:cond delay="9000"/>
                            </p:stCondLst>
                            <p:childTnLst>
                              <p:par>
                                <p:cTn id="60" presetID="22" presetClass="entr" presetSubtype="8"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wipe(left)">
                                      <p:cBhvr>
                                        <p:cTn id="62" dur="1000"/>
                                        <p:tgtEl>
                                          <p:spTgt spid="3">
                                            <p:txEl>
                                              <p:pRg st="5" end="5"/>
                                            </p:txEl>
                                          </p:spTgt>
                                        </p:tgtEl>
                                      </p:cBhvr>
                                    </p:animEffect>
                                  </p:childTnLst>
                                </p:cTn>
                              </p:par>
                            </p:childTnLst>
                          </p:cTn>
                        </p:par>
                        <p:par>
                          <p:cTn id="63" fill="hold" nodeType="afterGroup">
                            <p:stCondLst>
                              <p:cond delay="10000"/>
                            </p:stCondLst>
                            <p:childTnLst>
                              <p:par>
                                <p:cTn id="64" presetID="22" presetClass="entr" presetSubtype="8" fill="hold" grpId="0" nodeType="after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13</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2276475"/>
            <a:ext cx="8353425" cy="4321175"/>
          </a:xfrm>
        </p:spPr>
        <p:txBody>
          <a:bodyPr/>
          <a:lstStyle/>
          <a:p>
            <a:pPr marL="0" indent="0">
              <a:buFontTx/>
              <a:buNone/>
              <a:defRPr/>
            </a:pPr>
            <a:r>
              <a:rPr lang="ja-JP" altLang="en-US" sz="4000" dirty="0" smtClean="0">
                <a:cs typeface="+mn-cs"/>
              </a:rPr>
              <a:t>タバコが原因となるがんの割合は全体のがんの何％でしょう？</a:t>
            </a:r>
          </a:p>
          <a:p>
            <a:pPr indent="1903413">
              <a:spcBef>
                <a:spcPts val="3000"/>
              </a:spcBef>
              <a:buFontTx/>
              <a:buNone/>
              <a:defRPr/>
            </a:pPr>
            <a:r>
              <a:rPr lang="en-US" altLang="ja-JP" sz="4400" dirty="0" smtClean="0">
                <a:cs typeface="+mn-cs"/>
              </a:rPr>
              <a:t>A</a:t>
            </a:r>
            <a:r>
              <a:rPr lang="ja-JP" altLang="en-US" sz="4400" dirty="0" smtClean="0">
                <a:cs typeface="+mn-cs"/>
              </a:rPr>
              <a:t>　</a:t>
            </a:r>
            <a:r>
              <a:rPr lang="en-US" altLang="ja-JP" sz="4400" dirty="0" smtClean="0">
                <a:cs typeface="+mn-cs"/>
              </a:rPr>
              <a:t>15</a:t>
            </a:r>
            <a:r>
              <a:rPr lang="ja-JP" altLang="en-US" sz="4400" dirty="0" smtClean="0">
                <a:cs typeface="+mn-cs"/>
              </a:rPr>
              <a:t>％</a:t>
            </a:r>
            <a:endParaRPr lang="en-US" altLang="ja-JP" sz="4400" dirty="0" smtClean="0">
              <a:cs typeface="+mn-cs"/>
            </a:endParaRPr>
          </a:p>
          <a:p>
            <a:pPr indent="1903413">
              <a:buFontTx/>
              <a:buNone/>
              <a:defRPr/>
            </a:pPr>
            <a:r>
              <a:rPr lang="en-US" altLang="ja-JP" sz="4400" dirty="0" smtClean="0">
                <a:cs typeface="+mn-cs"/>
              </a:rPr>
              <a:t>B</a:t>
            </a:r>
            <a:r>
              <a:rPr lang="ja-JP" altLang="en-US" sz="4400" dirty="0" smtClean="0">
                <a:cs typeface="+mn-cs"/>
              </a:rPr>
              <a:t>　</a:t>
            </a:r>
            <a:r>
              <a:rPr lang="en-US" altLang="ja-JP" sz="4400" dirty="0" smtClean="0">
                <a:cs typeface="+mn-cs"/>
              </a:rPr>
              <a:t>30</a:t>
            </a:r>
            <a:r>
              <a:rPr lang="ja-JP" altLang="en-US" sz="4400" dirty="0" smtClean="0">
                <a:cs typeface="+mn-cs"/>
              </a:rPr>
              <a:t>％</a:t>
            </a:r>
            <a:endParaRPr lang="en-US" altLang="ja-JP" sz="4400" dirty="0" smtClean="0">
              <a:cs typeface="+mn-cs"/>
            </a:endParaRPr>
          </a:p>
          <a:p>
            <a:pPr indent="1903413">
              <a:buFontTx/>
              <a:buNone/>
              <a:defRPr/>
            </a:pPr>
            <a:r>
              <a:rPr lang="en-US" altLang="ja-JP" sz="4400" dirty="0" smtClean="0">
                <a:cs typeface="+mn-cs"/>
              </a:rPr>
              <a:t>C</a:t>
            </a:r>
            <a:r>
              <a:rPr lang="ja-JP" altLang="en-US" sz="4400" dirty="0" smtClean="0">
                <a:cs typeface="+mn-cs"/>
              </a:rPr>
              <a:t>　</a:t>
            </a:r>
            <a:r>
              <a:rPr lang="en-US" altLang="ja-JP" sz="4400" dirty="0" smtClean="0">
                <a:cs typeface="+mn-cs"/>
              </a:rPr>
              <a:t>45</a:t>
            </a:r>
            <a:r>
              <a:rPr lang="ja-JP" altLang="en-US" sz="4400" dirty="0" smtClean="0">
                <a:cs typeface="+mn-cs"/>
              </a:rPr>
              <a:t>％</a:t>
            </a:r>
            <a:endParaRPr lang="en-US" altLang="ja-JP" sz="4400" dirty="0" smtClean="0">
              <a:cs typeface="+mn-cs"/>
            </a:endParaRPr>
          </a:p>
          <a:p>
            <a:pPr>
              <a:buFontTx/>
              <a:buNone/>
              <a:defRPr/>
            </a:pPr>
            <a:endParaRPr lang="en-US" altLang="ja-JP" sz="4000" dirty="0" smtClean="0">
              <a:cs typeface="+mn-cs"/>
            </a:endParaRPr>
          </a:p>
          <a:p>
            <a:pPr>
              <a:buFontTx/>
              <a:buNone/>
              <a:defRPr/>
            </a:pP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AC020D-F551-436E-AD19-0547E32B5062}" type="slidenum">
              <a:rPr lang="ja-JP" altLang="en-US">
                <a:solidFill>
                  <a:srgbClr val="969696"/>
                </a:solidFill>
                <a:latin typeface="Tahoma" pitchFamily="34" charset="0"/>
              </a:rPr>
              <a:pPr eaLnBrk="1" hangingPunct="1"/>
              <a:t>26</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100"/>
                                        <p:tgtEl>
                                          <p:spTgt spid="3">
                                            <p:txEl>
                                              <p:pRg st="0" end="0"/>
                                            </p:txEl>
                                          </p:spTgt>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19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22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B  30</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t>
            </a:r>
          </a:p>
        </p:txBody>
      </p:sp>
      <p:sp>
        <p:nvSpPr>
          <p:cNvPr id="16" name="テキスト ボックス 15"/>
          <p:cNvSpPr txBox="1">
            <a:spLocks noChangeArrowheads="1"/>
          </p:cNvSpPr>
          <p:nvPr/>
        </p:nvSpPr>
        <p:spPr bwMode="auto">
          <a:xfrm>
            <a:off x="4840288" y="6372225"/>
            <a:ext cx="419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0" lang="en-US" altLang="ja-JP">
                <a:latin typeface="Tahoma" pitchFamily="34" charset="0"/>
                <a:cs typeface="Tahoma" pitchFamily="34" charset="0"/>
              </a:rPr>
              <a:t>J Natl Cancer Inst. 66:1191-1308, 1981</a:t>
            </a:r>
            <a:endParaRPr lang="ja-JP" altLang="en-US">
              <a:latin typeface="Tahoma" pitchFamily="34" charset="0"/>
              <a:cs typeface="Tahoma" pitchFamily="34" charset="0"/>
            </a:endParaRPr>
          </a:p>
        </p:txBody>
      </p:sp>
      <p:grpSp>
        <p:nvGrpSpPr>
          <p:cNvPr id="3" name="グループ化 2"/>
          <p:cNvGrpSpPr>
            <a:grpSpLocks/>
          </p:cNvGrpSpPr>
          <p:nvPr/>
        </p:nvGrpSpPr>
        <p:grpSpPr bwMode="auto">
          <a:xfrm>
            <a:off x="611188" y="1484313"/>
            <a:ext cx="7661275" cy="4824412"/>
            <a:chOff x="611560" y="1484784"/>
            <a:chExt cx="7660754" cy="4824621"/>
          </a:xfrm>
        </p:grpSpPr>
        <p:sp>
          <p:nvSpPr>
            <p:cNvPr id="33798" name="Text Box 4"/>
            <p:cNvSpPr txBox="1">
              <a:spLocks noChangeArrowheads="1"/>
            </p:cNvSpPr>
            <p:nvPr/>
          </p:nvSpPr>
          <p:spPr bwMode="auto">
            <a:xfrm>
              <a:off x="6310313" y="2272393"/>
              <a:ext cx="996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3200">
                  <a:latin typeface="ＤＦＰPOPミックスW4"/>
                  <a:ea typeface="ＤＦＰPOPミックスW4"/>
                  <a:cs typeface="ＤＦＰPOPミックスW4"/>
                </a:rPr>
                <a:t>食事</a:t>
              </a:r>
            </a:p>
          </p:txBody>
        </p:sp>
        <p:sp>
          <p:nvSpPr>
            <p:cNvPr id="519173" name="Text Box 5"/>
            <p:cNvSpPr txBox="1">
              <a:spLocks noChangeArrowheads="1"/>
            </p:cNvSpPr>
            <p:nvPr/>
          </p:nvSpPr>
          <p:spPr bwMode="auto">
            <a:xfrm>
              <a:off x="2483095" y="5636276"/>
              <a:ext cx="1569931" cy="646141"/>
            </a:xfrm>
            <a:prstGeom prst="rect">
              <a:avLst/>
            </a:prstGeom>
            <a:noFill/>
            <a:ln w="9525">
              <a:noFill/>
              <a:miter lim="800000"/>
              <a:headEnd/>
              <a:tailEnd/>
            </a:ln>
            <a:effectLst/>
          </p:spPr>
          <p:txBody>
            <a:bodyPr wrap="none">
              <a:spAutoFit/>
            </a:bodyPr>
            <a:lstStyle/>
            <a:p>
              <a:pPr>
                <a:defRPr/>
              </a:pPr>
              <a:r>
                <a:rPr lang="ja-JP" altLang="en-US" sz="3600" b="1" dirty="0">
                  <a:solidFill>
                    <a:srgbClr val="C00000"/>
                  </a:solidFill>
                  <a:effectLst>
                    <a:outerShdw blurRad="38100" dist="38100" dir="2700000" algn="tl">
                      <a:srgbClr val="000000">
                        <a:alpha val="43137"/>
                      </a:srgbClr>
                    </a:outerShdw>
                  </a:effectLst>
                  <a:latin typeface="ＤＦＰPOPミックスW4" pitchFamily="50" charset="-128"/>
                  <a:ea typeface="ＤＦＰPOPミックスW4" pitchFamily="50" charset="-128"/>
                </a:rPr>
                <a:t>たばこ</a:t>
              </a:r>
            </a:p>
          </p:txBody>
        </p:sp>
        <p:sp>
          <p:nvSpPr>
            <p:cNvPr id="33800" name="Text Box 6"/>
            <p:cNvSpPr txBox="1">
              <a:spLocks noChangeArrowheads="1"/>
            </p:cNvSpPr>
            <p:nvPr/>
          </p:nvSpPr>
          <p:spPr bwMode="auto">
            <a:xfrm>
              <a:off x="1691680" y="4417105"/>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3200">
                  <a:latin typeface="ＤＦＰPOPミックスW4"/>
                  <a:ea typeface="ＤＦＰPOPミックスW4"/>
                  <a:cs typeface="ＤＦＰPOPミックスW4"/>
                </a:rPr>
                <a:t>感染症</a:t>
              </a:r>
            </a:p>
          </p:txBody>
        </p:sp>
        <p:sp>
          <p:nvSpPr>
            <p:cNvPr id="33801" name="Text Box 7"/>
            <p:cNvSpPr txBox="1">
              <a:spLocks noChangeArrowheads="1"/>
            </p:cNvSpPr>
            <p:nvPr/>
          </p:nvSpPr>
          <p:spPr bwMode="auto">
            <a:xfrm>
              <a:off x="3300244" y="1844909"/>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3200">
                  <a:latin typeface="ＤＦＰPOPミックスW4"/>
                  <a:ea typeface="ＤＦＰPOPミックスW4"/>
                  <a:cs typeface="ＤＦＰPOPミックスW4"/>
                </a:rPr>
                <a:t>その他</a:t>
              </a:r>
            </a:p>
          </p:txBody>
        </p:sp>
        <p:sp>
          <p:nvSpPr>
            <p:cNvPr id="33802" name="Text Box 8"/>
            <p:cNvSpPr txBox="1">
              <a:spLocks noChangeArrowheads="1"/>
            </p:cNvSpPr>
            <p:nvPr/>
          </p:nvSpPr>
          <p:spPr bwMode="auto">
            <a:xfrm>
              <a:off x="2054429" y="2709005"/>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3200">
                  <a:latin typeface="ＤＦＰPOPミックスW4"/>
                  <a:ea typeface="ＤＦＰPOPミックスW4"/>
                  <a:cs typeface="ＤＦＰPOPミックスW4"/>
                </a:rPr>
                <a:t>職業</a:t>
              </a:r>
            </a:p>
          </p:txBody>
        </p:sp>
        <p:sp>
          <p:nvSpPr>
            <p:cNvPr id="33803" name="Text Box 9"/>
            <p:cNvSpPr txBox="1">
              <a:spLocks noChangeArrowheads="1"/>
            </p:cNvSpPr>
            <p:nvPr/>
          </p:nvSpPr>
          <p:spPr bwMode="auto">
            <a:xfrm>
              <a:off x="1630512" y="3429085"/>
              <a:ext cx="1415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ja-JP" altLang="en-US" sz="3200">
                  <a:latin typeface="ＤＦＰPOPミックスW4"/>
                  <a:ea typeface="ＤＦＰPOPミックスW4"/>
                  <a:cs typeface="ＤＦＰPOPミックスW4"/>
                </a:rPr>
                <a:t>性習慣</a:t>
              </a:r>
            </a:p>
          </p:txBody>
        </p:sp>
        <p:sp>
          <p:nvSpPr>
            <p:cNvPr id="33804" name="Text Box 10"/>
            <p:cNvSpPr txBox="1">
              <a:spLocks noChangeArrowheads="1"/>
            </p:cNvSpPr>
            <p:nvPr/>
          </p:nvSpPr>
          <p:spPr bwMode="auto">
            <a:xfrm>
              <a:off x="2680821" y="2204949"/>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3200">
                  <a:latin typeface="ＤＦＰPOPミックスW4"/>
                  <a:ea typeface="ＤＦＰPOPミックスW4"/>
                  <a:cs typeface="ＤＦＰPOPミックスW4"/>
                </a:rPr>
                <a:t>酒</a:t>
              </a:r>
            </a:p>
          </p:txBody>
        </p:sp>
        <p:graphicFrame>
          <p:nvGraphicFramePr>
            <p:cNvPr id="33805" name="Object 2"/>
            <p:cNvGraphicFramePr>
              <a:graphicFrameLocks noChangeAspect="1"/>
            </p:cNvGraphicFramePr>
            <p:nvPr/>
          </p:nvGraphicFramePr>
          <p:xfrm>
            <a:off x="1496864" y="1650008"/>
            <a:ext cx="6826250" cy="4560887"/>
          </p:xfrm>
          <a:graphic>
            <a:graphicData uri="http://schemas.openxmlformats.org/presentationml/2006/ole">
              <mc:AlternateContent xmlns:mc="http://schemas.openxmlformats.org/markup-compatibility/2006">
                <mc:Choice xmlns:v="urn:schemas-microsoft-com:vml" Requires="v">
                  <p:oleObj spid="_x0000_s33818" r:id="rId4" imgW="6822015" imgH="4560203" progId="Excel.Chart.8">
                    <p:embed/>
                  </p:oleObj>
                </mc:Choice>
                <mc:Fallback>
                  <p:oleObj r:id="rId4" imgW="6822015" imgH="4560203"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864" y="1650008"/>
                          <a:ext cx="6826250" cy="456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80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412656" y="4549661"/>
              <a:ext cx="16954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611560" y="1484784"/>
              <a:ext cx="2492990"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ja-JP" altLang="en-US" sz="3600" dirty="0">
                  <a:latin typeface="ＤＦＰPOPミックスW4" pitchFamily="50" charset="-128"/>
                  <a:ea typeface="ＤＦＰPOPミックスW4" pitchFamily="50" charset="-128"/>
                </a:rPr>
                <a:t>がんの原因</a:t>
              </a:r>
              <a:endParaRPr lang="ja-JP" altLang="en-US" sz="3600" dirty="0">
                <a:latin typeface="ＤＦＰPOPミックスW4" pitchFamily="50" charset="-128"/>
                <a:ea typeface="ＤＦＰPOPミックスW4" pitchFamily="50" charset="-128"/>
              </a:endParaRPr>
            </a:p>
          </p:txBody>
        </p:sp>
      </p:grpSp>
      <p:sp>
        <p:nvSpPr>
          <p:cNvPr id="4" name="スライド番号プレースホルダー 3"/>
          <p:cNvSpPr>
            <a:spLocks noGrp="1"/>
          </p:cNvSpPr>
          <p:nvPr>
            <p:ph type="sldNum" sz="quarter" idx="11"/>
          </p:nvPr>
        </p:nvSpPr>
        <p:spPr>
          <a:xfrm>
            <a:off x="107950" y="6376988"/>
            <a:ext cx="2133600" cy="365125"/>
          </a:xfrm>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914131-ED0F-48C3-9FC7-A3C06D34169A}" type="slidenum">
              <a:rPr lang="ja-JP" altLang="en-US">
                <a:solidFill>
                  <a:srgbClr val="969696"/>
                </a:solidFill>
                <a:latin typeface="Tahoma" pitchFamily="34" charset="0"/>
              </a:rPr>
              <a:pPr eaLnBrk="1" hangingPunct="1"/>
              <a:t>27</a:t>
            </a:fld>
            <a:endParaRPr lang="ja-JP" altLang="en-US">
              <a:solidFill>
                <a:srgbClr val="969696"/>
              </a:solidFill>
              <a:latin typeface="Tahoma"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14</a:t>
            </a:r>
            <a:r>
              <a:rPr lang="ja-JP" altLang="en-US" dirty="0" smtClean="0">
                <a:cs typeface="+mj-cs"/>
              </a:rPr>
              <a:t>問</a:t>
            </a:r>
            <a:endParaRPr lang="ja-JP" altLang="en-US" dirty="0">
              <a:cs typeface="+mj-cs"/>
            </a:endParaRPr>
          </a:p>
        </p:txBody>
      </p:sp>
      <p:sp>
        <p:nvSpPr>
          <p:cNvPr id="34819" name="コンテンツ プレースホルダ 2"/>
          <p:cNvSpPr>
            <a:spLocks noGrp="1"/>
          </p:cNvSpPr>
          <p:nvPr>
            <p:ph idx="1"/>
          </p:nvPr>
        </p:nvSpPr>
        <p:spPr>
          <a:xfrm>
            <a:off x="539750" y="1989138"/>
            <a:ext cx="8353425" cy="4608512"/>
          </a:xfrm>
        </p:spPr>
        <p:txBody>
          <a:bodyPr/>
          <a:lstStyle/>
          <a:p>
            <a:pPr>
              <a:buFontTx/>
              <a:buNone/>
            </a:pPr>
            <a:r>
              <a:rPr lang="ja-JP" altLang="en-US" sz="4000" dirty="0" smtClean="0">
                <a:latin typeface="ＤＦＰPOPミックスW4"/>
                <a:ea typeface="ＤＦＰPOPミックスW4"/>
              </a:rPr>
              <a:t>タバコは何科の植物でしょう？</a:t>
            </a:r>
            <a:endParaRPr lang="en-US" altLang="ja-JP" sz="4000" dirty="0" smtClean="0">
              <a:latin typeface="ＤＦＰPOPミックスW4"/>
              <a:ea typeface="ＤＦＰPOPミックスW4"/>
            </a:endParaRPr>
          </a:p>
          <a:p>
            <a:pPr>
              <a:spcBef>
                <a:spcPts val="2400"/>
              </a:spcBef>
              <a:buFontTx/>
              <a:buNone/>
            </a:pPr>
            <a:r>
              <a:rPr lang="en-US" altLang="ja-JP" sz="4400" dirty="0" smtClean="0">
                <a:latin typeface="ＤＦＰPOPミックスW4"/>
                <a:ea typeface="ＤＦＰPOPミックスW4"/>
              </a:rPr>
              <a:t>A </a:t>
            </a:r>
            <a:r>
              <a:rPr lang="ja-JP" altLang="en-US" sz="4400" dirty="0" smtClean="0">
                <a:latin typeface="ＤＦＰPOPミックスW4"/>
                <a:ea typeface="ＤＦＰPOPミックスW4"/>
              </a:rPr>
              <a:t>ナス科　</a:t>
            </a:r>
            <a:r>
              <a:rPr lang="en-US" altLang="ja-JP" sz="4400" dirty="0" smtClean="0">
                <a:latin typeface="ＤＦＰPOPミックスW4"/>
                <a:ea typeface="ＤＦＰPOPミックスW4"/>
              </a:rPr>
              <a:t>B </a:t>
            </a:r>
            <a:r>
              <a:rPr lang="ja-JP" altLang="en-US" sz="4400" dirty="0" smtClean="0">
                <a:latin typeface="ＤＦＰPOPミックスW4"/>
                <a:ea typeface="ＤＦＰPOPミックスW4"/>
              </a:rPr>
              <a:t>マメ科　</a:t>
            </a:r>
            <a:r>
              <a:rPr lang="en-US" altLang="ja-JP" sz="4400" dirty="0" smtClean="0">
                <a:latin typeface="ＤＦＰPOPミックスW4"/>
                <a:ea typeface="ＤＦＰPOPミックスW4"/>
              </a:rPr>
              <a:t>C </a:t>
            </a:r>
            <a:r>
              <a:rPr lang="ja-JP" altLang="en-US" sz="4400" dirty="0" smtClean="0">
                <a:latin typeface="ＤＦＰPOPミックスW4"/>
                <a:ea typeface="ＤＦＰPOPミックスW4"/>
              </a:rPr>
              <a:t>ケシ科</a:t>
            </a:r>
          </a:p>
        </p:txBody>
      </p:sp>
      <p:pic>
        <p:nvPicPr>
          <p:cNvPr id="4" name="コンテンツ プレースホルダ 4" descr="ナスマメケシ.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60800"/>
            <a:ext cx="532923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D020DD-822A-4D3C-84D8-4F4585FF3EC4}" type="slidenum">
              <a:rPr lang="ja-JP" altLang="en-US">
                <a:solidFill>
                  <a:srgbClr val="969696"/>
                </a:solidFill>
                <a:latin typeface="Tahoma" pitchFamily="34" charset="0"/>
              </a:rPr>
              <a:pPr eaLnBrk="1" hangingPunct="1"/>
              <a:t>28</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wipe(left)">
                                      <p:cBhvr>
                                        <p:cTn id="12" dur="900"/>
                                        <p:tgtEl>
                                          <p:spTgt spid="34819">
                                            <p:txEl>
                                              <p:pRg st="0" end="0"/>
                                            </p:txEl>
                                          </p:spTgt>
                                        </p:tgtEl>
                                      </p:cBhvr>
                                    </p:animEffect>
                                  </p:childTnLst>
                                </p:cTn>
                              </p:par>
                              <p:par>
                                <p:cTn id="13" presetID="22" presetClass="entr" presetSubtype="8" fill="hold" grpId="0" nodeType="withEffect">
                                  <p:stCondLst>
                                    <p:cond delay="170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wipe(left)">
                                      <p:cBhvr>
                                        <p:cTn id="15" dur="500"/>
                                        <p:tgtEl>
                                          <p:spTgt spid="34819">
                                            <p:txEl>
                                              <p:pRg st="1" end="1"/>
                                            </p:txEl>
                                          </p:spTgt>
                                        </p:tgtEl>
                                      </p:cBhvr>
                                    </p:animEffect>
                                  </p:childTnLst>
                                </p:cTn>
                              </p:par>
                              <p:par>
                                <p:cTn id="16" presetID="22" presetClass="entr" presetSubtype="8" fill="hold" nodeType="withEffect">
                                  <p:stCondLst>
                                    <p:cond delay="25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ナス科</a:t>
            </a:r>
            <a:endParaRPr lang="ja-JP" altLang="en-US" dirty="0">
              <a:cs typeface="+mj-cs"/>
            </a:endParaRPr>
          </a:p>
        </p:txBody>
      </p:sp>
      <p:sp>
        <p:nvSpPr>
          <p:cNvPr id="6" name="コンテンツ プレースホルダ 5"/>
          <p:cNvSpPr>
            <a:spLocks noGrp="1"/>
          </p:cNvSpPr>
          <p:nvPr>
            <p:ph idx="1"/>
          </p:nvPr>
        </p:nvSpPr>
        <p:spPr>
          <a:xfrm>
            <a:off x="539750" y="1773238"/>
            <a:ext cx="8353425" cy="4464050"/>
          </a:xfrm>
        </p:spPr>
        <p:txBody>
          <a:bodyPr/>
          <a:lstStyle/>
          <a:p>
            <a:pPr>
              <a:buFontTx/>
              <a:buNone/>
            </a:pPr>
            <a:r>
              <a:rPr lang="ja-JP" altLang="en-US" sz="3200" smtClean="0">
                <a:latin typeface="ＤＦＰPOPミックスW4"/>
                <a:ea typeface="ＤＦＰPOPミックスW4"/>
              </a:rPr>
              <a:t>ナス科のニコチアナ属</a:t>
            </a:r>
            <a:endParaRPr lang="en-US" altLang="ja-JP" sz="3200" smtClean="0">
              <a:latin typeface="ＤＦＰPOPミックスW4"/>
              <a:ea typeface="ＤＦＰPOPミックスW4"/>
            </a:endParaRPr>
          </a:p>
          <a:p>
            <a:pPr>
              <a:spcBef>
                <a:spcPct val="0"/>
              </a:spcBef>
              <a:buFontTx/>
              <a:buNone/>
            </a:pPr>
            <a:r>
              <a:rPr lang="en-US" altLang="ja-JP" sz="3200" i="1" smtClean="0">
                <a:latin typeface="ＤＦＰPOPミックスW4"/>
                <a:ea typeface="ＤＦＰPOPミックスW4"/>
              </a:rPr>
              <a:t>(Nicotiana tabacum)</a:t>
            </a:r>
            <a:endParaRPr lang="ja-JP" altLang="en-US" sz="3200" smtClean="0">
              <a:latin typeface="ＤＦＰPOPミックスW4"/>
              <a:ea typeface="ＤＦＰPOPミックスW4"/>
            </a:endParaRPr>
          </a:p>
        </p:txBody>
      </p:sp>
      <p:pic>
        <p:nvPicPr>
          <p:cNvPr id="52230" name="Picture 6" descr="タバコ">
            <a:hlinkClick r:id="rId3" tooltip="タバコ"/>
          </p:cNvPr>
          <p:cNvPicPr>
            <a:picLocks noChangeAspect="1" noChangeArrowheads="1"/>
          </p:cNvPicPr>
          <p:nvPr/>
        </p:nvPicPr>
        <p:blipFill>
          <a:blip r:embed="rId4"/>
          <a:srcRect/>
          <a:stretch>
            <a:fillRect/>
          </a:stretch>
        </p:blipFill>
        <p:spPr bwMode="auto">
          <a:xfrm>
            <a:off x="5003800" y="1844675"/>
            <a:ext cx="3024188" cy="4475163"/>
          </a:xfrm>
          <a:prstGeom prst="rect">
            <a:avLst/>
          </a:prstGeom>
          <a:noFill/>
          <a:effectLst>
            <a:outerShdw blurRad="50800" dist="38100" algn="l" rotWithShape="0">
              <a:prstClr val="black">
                <a:alpha val="40000"/>
              </a:prstClr>
            </a:outerShdw>
          </a:effectLst>
        </p:spPr>
      </p:pic>
      <p:pic>
        <p:nvPicPr>
          <p:cNvPr id="52232" name="Picture 8" descr="http://www.plantoftheweek.org/image/nicotian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028950"/>
            <a:ext cx="38877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a:spLocks noChangeArrowheads="1"/>
          </p:cNvSpPr>
          <p:nvPr/>
        </p:nvSpPr>
        <p:spPr bwMode="auto">
          <a:xfrm>
            <a:off x="7404100" y="6381750"/>
            <a:ext cx="148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ja-JP">
                <a:latin typeface="Tahoma" pitchFamily="34" charset="0"/>
                <a:cs typeface="Tahoma" pitchFamily="34" charset="0"/>
              </a:rPr>
              <a:t>Wikipedia</a:t>
            </a:r>
            <a:r>
              <a:rPr lang="ja-JP" altLang="en-US">
                <a:latin typeface="Tahoma" pitchFamily="34" charset="0"/>
                <a:cs typeface="Tahoma" pitchFamily="34" charset="0"/>
              </a:rPr>
              <a:t>より</a:t>
            </a:r>
          </a:p>
        </p:txBody>
      </p:sp>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D73479-97D3-47A1-9E31-41E4C85630F1}" type="slidenum">
              <a:rPr lang="ja-JP" altLang="en-US">
                <a:solidFill>
                  <a:srgbClr val="969696"/>
                </a:solidFill>
                <a:latin typeface="Tahoma" pitchFamily="34" charset="0"/>
              </a:rPr>
              <a:pPr eaLnBrk="1" hangingPunct="1"/>
              <a:t>29</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1000"/>
                                        <p:tgtEl>
                                          <p:spTgt spid="6">
                                            <p:txEl>
                                              <p:pRg st="1" end="1"/>
                                            </p:txEl>
                                          </p:spTgt>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52232"/>
                                        </p:tgtEl>
                                        <p:attrNameLst>
                                          <p:attrName>style.visibility</p:attrName>
                                        </p:attrNameLst>
                                      </p:cBhvr>
                                      <p:to>
                                        <p:strVal val="visible"/>
                                      </p:to>
                                    </p:set>
                                    <p:animEffect transition="in" filter="wipe(left)">
                                      <p:cBhvr>
                                        <p:cTn id="22" dur="500"/>
                                        <p:tgtEl>
                                          <p:spTgt spid="52232"/>
                                        </p:tgtEl>
                                      </p:cBhvr>
                                    </p:animEffec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wipe(left)">
                                      <p:cBhvr>
                                        <p:cTn id="26" dur="500"/>
                                        <p:tgtEl>
                                          <p:spTgt spid="52230"/>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endParaRPr lang="ja-JP" altLang="en-US" sz="7200" b="0" dirty="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endParaRPr>
          </a:p>
        </p:txBody>
      </p:sp>
      <p:grpSp>
        <p:nvGrpSpPr>
          <p:cNvPr id="8" name="グループ化 7"/>
          <p:cNvGrpSpPr>
            <a:grpSpLocks/>
          </p:cNvGrpSpPr>
          <p:nvPr/>
        </p:nvGrpSpPr>
        <p:grpSpPr bwMode="auto">
          <a:xfrm>
            <a:off x="1403350" y="1412875"/>
            <a:ext cx="6048375" cy="4822825"/>
            <a:chOff x="1187624" y="1642461"/>
            <a:chExt cx="6048672" cy="4823398"/>
          </a:xfrm>
        </p:grpSpPr>
        <p:pic>
          <p:nvPicPr>
            <p:cNvPr id="4" name="Picture 2" descr="No"/>
            <p:cNvPicPr>
              <a:picLocks noChangeAspect="1" noChangeArrowheads="1"/>
            </p:cNvPicPr>
            <p:nvPr/>
          </p:nvPicPr>
          <p:blipFill>
            <a:blip r:embed="rId3"/>
            <a:srcRect/>
            <a:stretch>
              <a:fillRect/>
            </a:stretch>
          </p:blipFill>
          <p:spPr bwMode="auto">
            <a:xfrm>
              <a:off x="1187624" y="1642461"/>
              <a:ext cx="6048672" cy="4823398"/>
            </a:xfrm>
            <a:prstGeom prst="rect">
              <a:avLst/>
            </a:prstGeom>
            <a:noFill/>
            <a:effectLst>
              <a:outerShdw blurRad="63500" sx="102000" sy="102000" algn="ctr" rotWithShape="0">
                <a:prstClr val="black">
                  <a:alpha val="40000"/>
                </a:prstClr>
              </a:outerShdw>
            </a:effectLst>
          </p:spPr>
        </p:pic>
        <p:sp>
          <p:nvSpPr>
            <p:cNvPr id="9223" name="テキスト ボックス 4"/>
            <p:cNvSpPr txBox="1">
              <a:spLocks noChangeArrowheads="1"/>
            </p:cNvSpPr>
            <p:nvPr/>
          </p:nvSpPr>
          <p:spPr bwMode="auto">
            <a:xfrm>
              <a:off x="3707904" y="1815207"/>
              <a:ext cx="1728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2400">
                  <a:latin typeface="ＤＦＧPOPミックスW4"/>
                  <a:ea typeface="ＤＦＧPOPミックスW4"/>
                  <a:cs typeface="ＤＦＧPOPミックスW4"/>
                </a:rPr>
                <a:t>ライトタバコ</a:t>
              </a:r>
            </a:p>
          </p:txBody>
        </p:sp>
        <p:sp>
          <p:nvSpPr>
            <p:cNvPr id="9224" name="テキスト ボックス 5"/>
            <p:cNvSpPr txBox="1">
              <a:spLocks noChangeArrowheads="1"/>
            </p:cNvSpPr>
            <p:nvPr/>
          </p:nvSpPr>
          <p:spPr bwMode="auto">
            <a:xfrm>
              <a:off x="3635896" y="3068960"/>
              <a:ext cx="1944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ja-JP" altLang="en-US" sz="2400">
                  <a:latin typeface="ＤＦＧPOPミックスW4"/>
                  <a:ea typeface="ＤＦＧPOPミックスW4"/>
                  <a:cs typeface="ＤＦＧPOPミックスW4"/>
                </a:rPr>
                <a:t>普通のタバコ</a:t>
              </a:r>
            </a:p>
          </p:txBody>
        </p:sp>
      </p:grpSp>
      <p:sp>
        <p:nvSpPr>
          <p:cNvPr id="7" name="テキスト ボックス 6"/>
          <p:cNvSpPr txBox="1">
            <a:spLocks noChangeArrowheads="1"/>
          </p:cNvSpPr>
          <p:nvPr/>
        </p:nvSpPr>
        <p:spPr bwMode="auto">
          <a:xfrm>
            <a:off x="3532188" y="6378575"/>
            <a:ext cx="550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ja-JP">
                <a:latin typeface="Tahoma" pitchFamily="34" charset="0"/>
                <a:cs typeface="Tahoma" pitchFamily="34" charset="0"/>
              </a:rPr>
              <a:t>Bonowitz NL: Clinical Pharmacological Therapy 1984</a:t>
            </a:r>
            <a:endParaRPr lang="ja-JP" altLang="en-US">
              <a:latin typeface="Tahoma" pitchFamily="34" charset="0"/>
              <a:cs typeface="Tahoma" pitchFamily="34" charset="0"/>
            </a:endParaRPr>
          </a:p>
        </p:txBody>
      </p:sp>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210AF5-8219-4A7F-9D7B-64828C34616D}" type="slidenum">
              <a:rPr lang="ja-JP" altLang="en-US">
                <a:solidFill>
                  <a:srgbClr val="969696"/>
                </a:solidFill>
                <a:latin typeface="Tahoma" pitchFamily="34" charset="0"/>
              </a:rPr>
              <a:pPr eaLnBrk="1" hangingPunct="1"/>
              <a:t>3</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6625" y="1844824"/>
            <a:ext cx="6697663" cy="3312368"/>
          </a:xfrm>
          <a:ln>
            <a:miter lim="800000"/>
            <a:headEnd/>
            <a:tailEnd/>
          </a:ln>
        </p:spPr>
        <p:txBody>
          <a:bodyPr/>
          <a:lstStyle/>
          <a:p>
            <a:pPr>
              <a:defRPr/>
            </a:pPr>
            <a:r>
              <a:rPr lang="ja-JP" altLang="en-US" sz="6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いよいよ</a:t>
            </a:r>
            <a:r>
              <a:rPr lang="en-US" altLang="ja-JP" sz="6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
            </a:r>
            <a:br>
              <a:rPr lang="en-US" altLang="ja-JP" sz="6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br>
            <a:r>
              <a:rPr lang="ja-JP" altLang="en-US" sz="7200" b="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最後の１問</a:t>
            </a:r>
            <a:r>
              <a:rPr lang="en-US" altLang="ja-JP" sz="7200" b="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r>
            <a:br>
              <a:rPr lang="en-US" altLang="ja-JP" sz="7200" b="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br>
            <a:r>
              <a:rPr lang="ja-JP" altLang="en-US" sz="6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です！</a:t>
            </a:r>
            <a:endParaRPr lang="ja-JP" alt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endParaRPr>
          </a:p>
        </p:txBody>
      </p:sp>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1BCF12-DDC4-40DB-86F1-FEE1CFD92611}" type="slidenum">
              <a:rPr lang="ja-JP" altLang="en-US">
                <a:solidFill>
                  <a:srgbClr val="969696"/>
                </a:solidFill>
                <a:latin typeface="Tahoma" pitchFamily="34" charset="0"/>
              </a:rPr>
              <a:pPr eaLnBrk="1" hangingPunct="1"/>
              <a:t>30</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15</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タバコを１本吸うと寿命はどれくらい短くなるのでしょう？</a:t>
            </a:r>
            <a:endParaRPr lang="en-US" altLang="ja-JP" sz="4000" dirty="0" smtClean="0">
              <a:cs typeface="+mn-cs"/>
            </a:endParaRPr>
          </a:p>
          <a:p>
            <a:pPr marL="0" indent="0">
              <a:buFontTx/>
              <a:buNone/>
              <a:defRPr/>
            </a:pPr>
            <a:endParaRPr lang="en-US" altLang="ja-JP" sz="4000" dirty="0" smtClean="0">
              <a:cs typeface="+mn-cs"/>
            </a:endParaRPr>
          </a:p>
          <a:p>
            <a:pPr indent="2082800">
              <a:buFontTx/>
              <a:buNone/>
              <a:defRPr/>
            </a:pPr>
            <a:r>
              <a:rPr lang="en-US" altLang="ja-JP" sz="4400" dirty="0" smtClean="0">
                <a:cs typeface="+mn-cs"/>
              </a:rPr>
              <a:t>A</a:t>
            </a:r>
            <a:r>
              <a:rPr lang="ja-JP" altLang="en-US" sz="4400" dirty="0" smtClean="0">
                <a:cs typeface="+mn-cs"/>
              </a:rPr>
              <a:t>　</a:t>
            </a:r>
            <a:r>
              <a:rPr lang="en-US" altLang="ja-JP" sz="4400" dirty="0" smtClean="0">
                <a:cs typeface="+mn-cs"/>
              </a:rPr>
              <a:t>10</a:t>
            </a:r>
            <a:r>
              <a:rPr lang="ja-JP" altLang="en-US" sz="4400" dirty="0" smtClean="0">
                <a:cs typeface="+mn-cs"/>
              </a:rPr>
              <a:t>秒 　</a:t>
            </a:r>
            <a:endParaRPr lang="en-US" altLang="ja-JP" sz="4400" dirty="0" smtClean="0">
              <a:cs typeface="+mn-cs"/>
            </a:endParaRPr>
          </a:p>
          <a:p>
            <a:pPr indent="2082800">
              <a:buFontTx/>
              <a:buNone/>
              <a:defRPr/>
            </a:pPr>
            <a:r>
              <a:rPr lang="en-US" altLang="ja-JP" sz="4400" dirty="0" smtClean="0">
                <a:cs typeface="+mn-cs"/>
              </a:rPr>
              <a:t>B</a:t>
            </a:r>
            <a:r>
              <a:rPr lang="ja-JP" altLang="en-US" sz="4400" dirty="0" smtClean="0">
                <a:cs typeface="+mn-cs"/>
              </a:rPr>
              <a:t>　 </a:t>
            </a:r>
            <a:r>
              <a:rPr lang="en-US" altLang="ja-JP" sz="4400" dirty="0" smtClean="0">
                <a:cs typeface="+mn-cs"/>
              </a:rPr>
              <a:t>1</a:t>
            </a:r>
            <a:r>
              <a:rPr lang="ja-JP" altLang="en-US" sz="4400" dirty="0" smtClean="0">
                <a:cs typeface="+mn-cs"/>
              </a:rPr>
              <a:t>分</a:t>
            </a:r>
            <a:endParaRPr lang="en-US" altLang="ja-JP" sz="4400" dirty="0" smtClean="0">
              <a:cs typeface="+mn-cs"/>
            </a:endParaRPr>
          </a:p>
          <a:p>
            <a:pPr indent="2082800">
              <a:buFontTx/>
              <a:buNone/>
              <a:defRPr/>
            </a:pPr>
            <a:r>
              <a:rPr lang="en-US" altLang="ja-JP" sz="4400" dirty="0" smtClean="0">
                <a:cs typeface="+mn-cs"/>
              </a:rPr>
              <a:t>C</a:t>
            </a:r>
            <a:r>
              <a:rPr lang="ja-JP" altLang="en-US" sz="4400" dirty="0" smtClean="0">
                <a:cs typeface="+mn-cs"/>
              </a:rPr>
              <a:t>　 </a:t>
            </a:r>
            <a:r>
              <a:rPr lang="en-US" altLang="ja-JP" sz="4400" dirty="0" smtClean="0">
                <a:cs typeface="+mn-cs"/>
              </a:rPr>
              <a:t>5</a:t>
            </a:r>
            <a:r>
              <a:rPr lang="ja-JP" altLang="en-US" sz="4400" dirty="0" smtClean="0">
                <a:cs typeface="+mn-cs"/>
              </a:rPr>
              <a:t>分</a:t>
            </a:r>
            <a:endParaRPr lang="en-US" altLang="ja-JP" sz="4000" dirty="0" smtClean="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5F0EC4-99E9-42C5-9F60-9E39B855E162}" type="slidenum">
              <a:rPr lang="ja-JP" altLang="en-US">
                <a:solidFill>
                  <a:srgbClr val="969696"/>
                </a:solidFill>
                <a:latin typeface="Tahoma" pitchFamily="34" charset="0"/>
              </a:rPr>
              <a:pPr eaLnBrk="1" hangingPunct="1"/>
              <a:t>31</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100"/>
                                        <p:tgtEl>
                                          <p:spTgt spid="3">
                                            <p:txEl>
                                              <p:pRg st="0" end="0"/>
                                            </p:txEl>
                                          </p:spTgt>
                                        </p:tgtEl>
                                      </p:cBhvr>
                                    </p:animEffect>
                                  </p:childTnLst>
                                </p:cTn>
                              </p:par>
                              <p:par>
                                <p:cTn id="13" presetID="22" presetClass="entr" presetSubtype="8" fill="hold" grpId="0" nodeType="withEffect">
                                  <p:stCondLst>
                                    <p:cond delay="17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600"/>
                                        <p:tgtEl>
                                          <p:spTgt spid="3">
                                            <p:txEl>
                                              <p:pRg st="2" end="2"/>
                                            </p:txEl>
                                          </p:spTgt>
                                        </p:tgtEl>
                                      </p:cBhvr>
                                    </p:animEffect>
                                  </p:childTnLst>
                                </p:cTn>
                              </p:par>
                              <p:par>
                                <p:cTn id="16" presetID="22" presetClass="entr" presetSubtype="8" fill="hold" grpId="0" nodeType="withEffect">
                                  <p:stCondLst>
                                    <p:cond delay="22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27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750" y="1989138"/>
            <a:ext cx="8353425" cy="4319587"/>
          </a:xfrm>
        </p:spPr>
        <p:txBody>
          <a:bodyPr/>
          <a:lstStyle/>
          <a:p>
            <a:pPr>
              <a:buFontTx/>
              <a:buNone/>
              <a:defRPr/>
            </a:pPr>
            <a:r>
              <a:rPr lang="ja-JP" altLang="en-US" sz="4000" dirty="0" smtClean="0">
                <a:cs typeface="+mn-cs"/>
              </a:rPr>
              <a:t>「タバコ１本につき</a:t>
            </a:r>
            <a:r>
              <a:rPr lang="ja-JP" altLang="en-US" sz="4800" dirty="0" smtClean="0">
                <a:solidFill>
                  <a:schemeClr val="accent6">
                    <a:lumMod val="75000"/>
                  </a:schemeClr>
                </a:solidFill>
                <a:effectLst>
                  <a:outerShdw blurRad="38100" dist="38100" dir="2700000" algn="tl">
                    <a:srgbClr val="000000">
                      <a:alpha val="43137"/>
                    </a:srgbClr>
                  </a:outerShdw>
                </a:effectLst>
                <a:cs typeface="+mn-cs"/>
              </a:rPr>
              <a:t>５分３０秒</a:t>
            </a:r>
            <a:r>
              <a:rPr lang="ja-JP" altLang="en-US" sz="4000" dirty="0" smtClean="0">
                <a:cs typeface="+mn-cs"/>
              </a:rPr>
              <a:t>、寿命が縮む。１日２０本を１年間吸えば、２８日間の損失！」</a:t>
            </a:r>
            <a:endParaRPr lang="ja-JP" altLang="en-US" sz="4000" dirty="0">
              <a:cs typeface="+mn-cs"/>
            </a:endParaRPr>
          </a:p>
        </p:txBody>
      </p:sp>
      <p:sp>
        <p:nvSpPr>
          <p:cNvPr id="4" name="テキスト ボックス 3"/>
          <p:cNvSpPr txBox="1">
            <a:spLocks noChangeArrowheads="1"/>
          </p:cNvSpPr>
          <p:nvPr/>
        </p:nvSpPr>
        <p:spPr bwMode="auto">
          <a:xfrm>
            <a:off x="3062288" y="6372225"/>
            <a:ext cx="5973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kumimoji="0" lang="en-US" altLang="ja-JP"/>
              <a:t>Royal College of Physicians(</a:t>
            </a:r>
            <a:r>
              <a:rPr kumimoji="0" lang="ja-JP" altLang="en-US">
                <a:latin typeface="Tahoma" pitchFamily="34" charset="0"/>
                <a:cs typeface="Tahoma" pitchFamily="34" charset="0"/>
              </a:rPr>
              <a:t>英国王立内科医学会</a:t>
            </a:r>
            <a:r>
              <a:rPr kumimoji="0" lang="en-US" altLang="ja-JP">
                <a:latin typeface="Tahoma" pitchFamily="34" charset="0"/>
                <a:cs typeface="Tahoma" pitchFamily="34" charset="0"/>
              </a:rPr>
              <a:t>): 1977</a:t>
            </a:r>
            <a:endParaRPr lang="ja-JP" altLang="en-US">
              <a:latin typeface="Tahoma" pitchFamily="34" charset="0"/>
              <a:cs typeface="Tahoma" pitchFamily="34" charset="0"/>
            </a:endParaRPr>
          </a:p>
        </p:txBody>
      </p:sp>
      <p:sp>
        <p:nvSpPr>
          <p:cNvPr id="5" name="Rectangle 2"/>
          <p:cNvSpPr>
            <a:spLocks noGrp="1" noChangeArrowheads="1"/>
          </p:cNvSpPr>
          <p:nvPr>
            <p:ph type="title"/>
          </p:nvPr>
        </p:nvSpPr>
        <p:spPr>
          <a:ln>
            <a:miter lim="800000"/>
            <a:headEnd/>
            <a:tailEnd/>
          </a:ln>
        </p:spPr>
        <p:txBody>
          <a:bodyPr/>
          <a:lstStyle/>
          <a:p>
            <a:pPr>
              <a:defRPr/>
            </a:pPr>
            <a:r>
              <a:rPr lang="ja-JP" altLang="en-US" dirty="0" smtClean="0">
                <a:solidFill>
                  <a:srgbClr val="7C9BCE"/>
                </a:solidFill>
                <a:latin typeface="ＤＦＰPOPミックスW4"/>
                <a:ea typeface="ＤＦＰPOPミックスW4"/>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C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５分</a:t>
            </a:r>
            <a:endParaRPr lang="ja-JP" altLang="en-US" baseline="30000" dirty="0">
              <a:cs typeface="+mj-cs"/>
            </a:endParaRPr>
          </a:p>
        </p:txBody>
      </p:sp>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15EDBF-69F0-47C6-99D5-E57820611F3A}" type="slidenum">
              <a:rPr lang="ja-JP" altLang="en-US">
                <a:solidFill>
                  <a:srgbClr val="969696"/>
                </a:solidFill>
                <a:latin typeface="Tahoma" pitchFamily="34" charset="0"/>
              </a:rPr>
              <a:pPr eaLnBrk="1" hangingPunct="1"/>
              <a:t>32</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55892" y="4402485"/>
            <a:ext cx="8307349" cy="1325811"/>
          </a:xfrm>
          <a:ln>
            <a:miter lim="800000"/>
            <a:headEnd/>
            <a:tailEnd/>
          </a:ln>
        </p:spPr>
        <p:txBody>
          <a:bodyPr/>
          <a:lstStyle/>
          <a:p>
            <a:pPr algn="ctr">
              <a:defRPr/>
            </a:pPr>
            <a:r>
              <a:rPr lang="ja-JP" altLang="en-US" sz="40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みんなが</a:t>
            </a:r>
            <a:r>
              <a:rPr lang="en-US" altLang="ja-JP" sz="40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r>
            <a:br>
              <a:rPr lang="en-US" altLang="ja-JP" sz="40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br>
            <a:r>
              <a:rPr lang="ja-JP" altLang="en-US" sz="40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ずっと元気でいられますように！</a:t>
            </a:r>
          </a:p>
        </p:txBody>
      </p:sp>
      <p:pic>
        <p:nvPicPr>
          <p:cNvPr id="5" name="図 4" descr="heart_nosmok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52513"/>
            <a:ext cx="36099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サブタイトル 2"/>
          <p:cNvSpPr>
            <a:spLocks noGrp="1"/>
          </p:cNvSpPr>
          <p:nvPr>
            <p:ph type="subTitle" idx="1"/>
          </p:nvPr>
        </p:nvSpPr>
        <p:spPr>
          <a:xfrm>
            <a:off x="396875" y="5876925"/>
            <a:ext cx="8712200" cy="936625"/>
          </a:xfrm>
        </p:spPr>
        <p:txBody>
          <a:bodyPr/>
          <a:lstStyle/>
          <a:p>
            <a:pPr>
              <a:tabLst>
                <a:tab pos="1436688" algn="l"/>
              </a:tabLst>
              <a:defRPr/>
            </a:pPr>
            <a:r>
              <a:rPr lang="ja-JP" altLang="en-US" sz="2200" b="0" dirty="0" smtClean="0">
                <a:solidFill>
                  <a:schemeClr val="accent6">
                    <a:lumMod val="50000"/>
                  </a:schemeClr>
                </a:solidFill>
                <a:cs typeface="+mn-cs"/>
              </a:rPr>
              <a:t>企画･製作</a:t>
            </a:r>
            <a:r>
              <a:rPr lang="en-US" altLang="ja-JP" sz="2200" b="0" dirty="0" smtClean="0">
                <a:solidFill>
                  <a:schemeClr val="accent6">
                    <a:lumMod val="50000"/>
                  </a:schemeClr>
                </a:solidFill>
                <a:cs typeface="+mn-cs"/>
              </a:rPr>
              <a:t>	</a:t>
            </a:r>
            <a:r>
              <a:rPr lang="ja-JP" altLang="en-US" sz="2200" b="0" dirty="0" smtClean="0">
                <a:solidFill>
                  <a:schemeClr val="accent6">
                    <a:lumMod val="50000"/>
                  </a:schemeClr>
                </a:solidFill>
                <a:cs typeface="+mn-cs"/>
              </a:rPr>
              <a:t>秋田県・秋田県医師会・秋田・たばこ問題を考える会</a:t>
            </a:r>
            <a:endParaRPr lang="en-US" altLang="ja-JP" sz="2200" b="0" dirty="0" smtClean="0">
              <a:solidFill>
                <a:schemeClr val="accent6">
                  <a:lumMod val="50000"/>
                </a:schemeClr>
              </a:solidFill>
              <a:cs typeface="+mn-cs"/>
            </a:endParaRPr>
          </a:p>
          <a:p>
            <a:pPr>
              <a:tabLst>
                <a:tab pos="1436688" algn="l"/>
              </a:tabLst>
              <a:defRPr/>
            </a:pPr>
            <a:r>
              <a:rPr lang="ja-JP" altLang="en-US" sz="2200" b="0" dirty="0">
                <a:solidFill>
                  <a:schemeClr val="accent6">
                    <a:lumMod val="50000"/>
                  </a:schemeClr>
                </a:solidFill>
                <a:cs typeface="+mn-cs"/>
              </a:rPr>
              <a:t>協力</a:t>
            </a:r>
            <a:r>
              <a:rPr lang="en-US" altLang="ja-JP" sz="2200" b="0" dirty="0">
                <a:solidFill>
                  <a:schemeClr val="accent6">
                    <a:lumMod val="50000"/>
                  </a:schemeClr>
                </a:solidFill>
                <a:cs typeface="+mn-cs"/>
              </a:rPr>
              <a:t>	</a:t>
            </a:r>
            <a:r>
              <a:rPr lang="ja-JP" altLang="en-US" sz="2200" b="0" dirty="0" smtClean="0">
                <a:solidFill>
                  <a:schemeClr val="accent6">
                    <a:lumMod val="50000"/>
                  </a:schemeClr>
                </a:solidFill>
                <a:cs typeface="+mn-cs"/>
              </a:rPr>
              <a:t>全国</a:t>
            </a:r>
            <a:r>
              <a:rPr lang="ja-JP" altLang="en-US" sz="2200" b="0" dirty="0">
                <a:solidFill>
                  <a:schemeClr val="accent6">
                    <a:lumMod val="50000"/>
                  </a:schemeClr>
                </a:solidFill>
                <a:cs typeface="+mn-cs"/>
              </a:rPr>
              <a:t>健康保険組合秋田支部</a:t>
            </a:r>
            <a:endParaRPr lang="en-US" altLang="ja-JP" sz="2200" b="0" dirty="0">
              <a:solidFill>
                <a:schemeClr val="accent6">
                  <a:lumMod val="50000"/>
                </a:schemeClr>
              </a:solidFill>
              <a:cs typeface="+mn-cs"/>
            </a:endParaRPr>
          </a:p>
        </p:txBody>
      </p:sp>
      <p:sp>
        <p:nvSpPr>
          <p:cNvPr id="2" name="スライド番号プレースホルダー 1"/>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387706-B668-4B69-A6EA-407CDB10D87F}" type="slidenum">
              <a:rPr lang="ja-JP" altLang="en-US">
                <a:solidFill>
                  <a:srgbClr val="969696"/>
                </a:solidFill>
                <a:latin typeface="Tahoma" pitchFamily="34" charset="0"/>
              </a:rPr>
              <a:pPr eaLnBrk="1" hangingPunct="1"/>
              <a:t>33</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2</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2133600"/>
            <a:ext cx="8353425" cy="4464050"/>
          </a:xfrm>
        </p:spPr>
        <p:txBody>
          <a:bodyPr/>
          <a:lstStyle/>
          <a:p>
            <a:pPr>
              <a:buFontTx/>
              <a:buNone/>
              <a:defRPr/>
            </a:pPr>
            <a:r>
              <a:rPr lang="ja-JP" altLang="ja-JP" sz="4400" dirty="0" smtClean="0">
                <a:cs typeface="+mn-cs"/>
              </a:rPr>
              <a:t>喫煙によってストレスが減る</a:t>
            </a:r>
            <a:r>
              <a:rPr lang="ja-JP" altLang="en-US" sz="4400" dirty="0" smtClean="0">
                <a:cs typeface="+mn-cs"/>
              </a:rPr>
              <a:t>。</a:t>
            </a:r>
            <a:endParaRPr lang="en-US" altLang="ja-JP" sz="4400" dirty="0" smtClean="0">
              <a:cs typeface="+mn-cs"/>
            </a:endParaRPr>
          </a:p>
          <a:p>
            <a:pPr>
              <a:buFontTx/>
              <a:buNone/>
              <a:defRPr/>
            </a:pPr>
            <a:endParaRPr lang="en-US" altLang="ja-JP" sz="4000" dirty="0" smtClean="0">
              <a:cs typeface="+mn-cs"/>
            </a:endParaRPr>
          </a:p>
          <a:p>
            <a:pPr marL="2327275" indent="0">
              <a:lnSpc>
                <a:spcPct val="150000"/>
              </a:lnSpc>
              <a:buFontTx/>
              <a:buNone/>
              <a:defRPr/>
            </a:pPr>
            <a:r>
              <a:rPr lang="ja-JP" altLang="en-US" sz="4400" dirty="0">
                <a:cs typeface="+mn-cs"/>
              </a:rPr>
              <a:t>正しい</a:t>
            </a:r>
            <a:r>
              <a:rPr lang="en-US" altLang="ja-JP" sz="4400" dirty="0">
                <a:cs typeface="+mn-cs"/>
              </a:rPr>
              <a:t>	</a:t>
            </a:r>
            <a:r>
              <a:rPr lang="ja-JP" altLang="en-US" sz="4400" dirty="0">
                <a:cs typeface="+mn-cs"/>
              </a:rPr>
              <a:t>→</a:t>
            </a:r>
            <a:r>
              <a:rPr lang="en-US" altLang="ja-JP" sz="4400" dirty="0">
                <a:cs typeface="+mn-cs"/>
              </a:rPr>
              <a:t>	</a:t>
            </a:r>
            <a:r>
              <a:rPr lang="ja-JP" altLang="en-US" sz="4400" dirty="0">
                <a:cs typeface="+mn-cs"/>
              </a:rPr>
              <a:t>○</a:t>
            </a:r>
            <a:endParaRPr lang="en-US" altLang="ja-JP" sz="4400" dirty="0">
              <a:cs typeface="+mn-cs"/>
            </a:endParaRPr>
          </a:p>
          <a:p>
            <a:pPr marL="2327275" indent="0">
              <a:lnSpc>
                <a:spcPct val="150000"/>
              </a:lnSpc>
              <a:buFontTx/>
              <a:buNone/>
              <a:defRPr/>
            </a:pPr>
            <a:r>
              <a:rPr lang="ja-JP" altLang="en-US" sz="4400" dirty="0">
                <a:cs typeface="+mn-cs"/>
              </a:rPr>
              <a:t>間違い</a:t>
            </a:r>
            <a:r>
              <a:rPr lang="en-US" altLang="ja-JP" sz="4400" dirty="0">
                <a:cs typeface="+mn-cs"/>
              </a:rPr>
              <a:t>	</a:t>
            </a:r>
            <a:r>
              <a:rPr lang="ja-JP" altLang="en-US" sz="4400" dirty="0">
                <a:cs typeface="+mn-cs"/>
              </a:rPr>
              <a:t>→</a:t>
            </a:r>
            <a:r>
              <a:rPr lang="en-US" altLang="ja-JP" sz="4400" dirty="0">
                <a:cs typeface="+mn-cs"/>
              </a:rPr>
              <a:t>	×</a:t>
            </a:r>
            <a:endParaRPr lang="en-US" altLang="ja-JP"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B03B96-F40E-49F5-BD9D-896F1582853B}" type="slidenum">
              <a:rPr lang="ja-JP" altLang="en-US">
                <a:solidFill>
                  <a:srgbClr val="969696"/>
                </a:solidFill>
                <a:latin typeface="Tahoma" pitchFamily="34" charset="0"/>
              </a:rPr>
              <a:pPr eaLnBrk="1" hangingPunct="1"/>
              <a:t>4</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a:t>
            </a:r>
            <a:endParaRPr lang="ja-JP" altLang="en-US" sz="7200" b="0" dirty="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endParaRPr>
          </a:p>
        </p:txBody>
      </p:sp>
      <p:pic>
        <p:nvPicPr>
          <p:cNvPr id="8" name="Picture 3" descr="nicotin bloodrate"/>
          <p:cNvPicPr>
            <a:picLocks noChangeAspect="1" noChangeArrowheads="1"/>
          </p:cNvPicPr>
          <p:nvPr/>
        </p:nvPicPr>
        <p:blipFill>
          <a:blip r:embed="rId3">
            <a:lum bright="6000"/>
          </a:blip>
          <a:srcRect/>
          <a:stretch>
            <a:fillRect/>
          </a:stretch>
        </p:blipFill>
        <p:spPr bwMode="auto">
          <a:xfrm>
            <a:off x="466725" y="2070100"/>
            <a:ext cx="6375400" cy="4429125"/>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p:spPr>
      </p:pic>
      <p:sp>
        <p:nvSpPr>
          <p:cNvPr id="9" name="Line 4"/>
          <p:cNvSpPr>
            <a:spLocks noChangeShapeType="1"/>
          </p:cNvSpPr>
          <p:nvPr/>
        </p:nvSpPr>
        <p:spPr bwMode="auto">
          <a:xfrm flipV="1">
            <a:off x="6178550" y="4891088"/>
            <a:ext cx="106363" cy="1214437"/>
          </a:xfrm>
          <a:prstGeom prst="line">
            <a:avLst/>
          </a:prstGeom>
          <a:noFill/>
          <a:ln w="76200">
            <a:solidFill>
              <a:srgbClr val="0B0F8A"/>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10" name="Line 5"/>
          <p:cNvSpPr>
            <a:spLocks noChangeShapeType="1"/>
          </p:cNvSpPr>
          <p:nvPr/>
        </p:nvSpPr>
        <p:spPr bwMode="auto">
          <a:xfrm flipV="1">
            <a:off x="6286500" y="3698875"/>
            <a:ext cx="104775" cy="1162050"/>
          </a:xfrm>
          <a:prstGeom prst="line">
            <a:avLst/>
          </a:prstGeom>
          <a:noFill/>
          <a:ln w="76200">
            <a:solidFill>
              <a:srgbClr val="0B0F8A"/>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11" name="Line 6"/>
          <p:cNvSpPr>
            <a:spLocks noChangeShapeType="1"/>
          </p:cNvSpPr>
          <p:nvPr/>
        </p:nvSpPr>
        <p:spPr bwMode="auto">
          <a:xfrm flipV="1">
            <a:off x="6391275" y="2430463"/>
            <a:ext cx="157163" cy="1163637"/>
          </a:xfrm>
          <a:prstGeom prst="line">
            <a:avLst/>
          </a:prstGeom>
          <a:noFill/>
          <a:ln w="76200">
            <a:solidFill>
              <a:srgbClr val="0B0F8A"/>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12" name="AutoShape 7"/>
          <p:cNvSpPr>
            <a:spLocks noChangeArrowheads="1"/>
          </p:cNvSpPr>
          <p:nvPr/>
        </p:nvSpPr>
        <p:spPr bwMode="auto">
          <a:xfrm>
            <a:off x="2022475" y="4983163"/>
            <a:ext cx="2620963" cy="822325"/>
          </a:xfrm>
          <a:prstGeom prst="wedgeRectCallout">
            <a:avLst>
              <a:gd name="adj1" fmla="val 3241"/>
              <a:gd name="adj2" fmla="val -93171"/>
            </a:avLst>
          </a:prstGeom>
          <a:solidFill>
            <a:schemeClr val="bg2"/>
          </a:solidFill>
          <a:ln w="9525">
            <a:solidFill>
              <a:schemeClr val="tx1"/>
            </a:solidFill>
            <a:miter lim="800000"/>
            <a:headEnd/>
            <a:tailEnd/>
          </a:ln>
          <a:effectLst/>
        </p:spPr>
        <p:txBody>
          <a:bodyPr/>
          <a:lstStyle/>
          <a:p>
            <a:pPr algn="ctr">
              <a:defRPr/>
            </a:pPr>
            <a:r>
              <a:rPr lang="ja-JP" altLang="en-US" sz="2400" b="1" dirty="0">
                <a:effectLst>
                  <a:outerShdw blurRad="38100" dist="38100" dir="2700000" algn="tl">
                    <a:srgbClr val="FFFFFF"/>
                  </a:outerShdw>
                </a:effectLst>
                <a:latin typeface="ＤＦＧPOPミックスW4" pitchFamily="50" charset="-128"/>
                <a:ea typeface="ＤＦＧPOPミックスW4" pitchFamily="50" charset="-128"/>
              </a:rPr>
              <a:t>タバコがすいたい</a:t>
            </a:r>
          </a:p>
          <a:p>
            <a:pPr algn="ctr">
              <a:defRPr/>
            </a:pPr>
            <a:r>
              <a:rPr lang="ja-JP" altLang="en-US" sz="2400" b="1" dirty="0">
                <a:effectLst>
                  <a:outerShdw blurRad="38100" dist="38100" dir="2700000" algn="tl">
                    <a:srgbClr val="FFFFFF"/>
                  </a:outerShdw>
                </a:effectLst>
                <a:latin typeface="ＤＦＧPOPミックスW4" pitchFamily="50" charset="-128"/>
                <a:ea typeface="ＤＦＧPOPミックスW4" pitchFamily="50" charset="-128"/>
              </a:rPr>
              <a:t>集中困難</a:t>
            </a:r>
          </a:p>
        </p:txBody>
      </p:sp>
      <p:sp>
        <p:nvSpPr>
          <p:cNvPr id="13" name="AutoShape 8"/>
          <p:cNvSpPr>
            <a:spLocks noChangeArrowheads="1"/>
          </p:cNvSpPr>
          <p:nvPr/>
        </p:nvSpPr>
        <p:spPr bwMode="auto">
          <a:xfrm>
            <a:off x="2987675" y="1412875"/>
            <a:ext cx="3960813" cy="474663"/>
          </a:xfrm>
          <a:prstGeom prst="wedgeRectCallout">
            <a:avLst>
              <a:gd name="adj1" fmla="val -34088"/>
              <a:gd name="adj2" fmla="val 108861"/>
            </a:avLst>
          </a:prstGeom>
          <a:solidFill>
            <a:schemeClr val="bg2"/>
          </a:solidFill>
          <a:ln w="12700" cap="sq">
            <a:solidFill>
              <a:schemeClr val="tx1"/>
            </a:solidFill>
            <a:miter lim="800000"/>
            <a:headEnd type="none" w="sm" len="sm"/>
            <a:tailEnd type="none" w="sm" len="sm"/>
          </a:ln>
        </p:spPr>
        <p:txBody>
          <a:bodyPr anchor="ctr"/>
          <a:lstStyle/>
          <a:p>
            <a:pPr algn="ctr"/>
            <a:r>
              <a:rPr lang="ja-JP" altLang="en-US" sz="2800">
                <a:latin typeface="ＤＦＧPOPミックスW4"/>
                <a:ea typeface="ＤＦＧPOPミックスW4"/>
                <a:cs typeface="ＤＦＧPOPミックスW4"/>
              </a:rPr>
              <a:t>気分転換、ストレス解消</a:t>
            </a:r>
          </a:p>
        </p:txBody>
      </p:sp>
      <p:sp>
        <p:nvSpPr>
          <p:cNvPr id="14" name="Line 9"/>
          <p:cNvSpPr>
            <a:spLocks noChangeShapeType="1"/>
          </p:cNvSpPr>
          <p:nvPr/>
        </p:nvSpPr>
        <p:spPr bwMode="auto">
          <a:xfrm flipV="1">
            <a:off x="1547813" y="2416175"/>
            <a:ext cx="317500" cy="2060575"/>
          </a:xfrm>
          <a:prstGeom prst="line">
            <a:avLst/>
          </a:prstGeom>
          <a:noFill/>
          <a:ln w="57150" cap="sq">
            <a:solidFill>
              <a:srgbClr val="00B0F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15" name="Line 10"/>
          <p:cNvSpPr>
            <a:spLocks noChangeShapeType="1"/>
          </p:cNvSpPr>
          <p:nvPr/>
        </p:nvSpPr>
        <p:spPr bwMode="auto">
          <a:xfrm>
            <a:off x="2166938" y="2416175"/>
            <a:ext cx="896937" cy="2006600"/>
          </a:xfrm>
          <a:prstGeom prst="line">
            <a:avLst/>
          </a:prstGeom>
          <a:noFill/>
          <a:ln w="57150" cap="sq">
            <a:solidFill>
              <a:srgbClr val="00B0F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Line 11"/>
          <p:cNvSpPr>
            <a:spLocks noChangeShapeType="1"/>
          </p:cNvSpPr>
          <p:nvPr/>
        </p:nvSpPr>
        <p:spPr bwMode="auto">
          <a:xfrm flipV="1">
            <a:off x="3348038" y="2416175"/>
            <a:ext cx="158750" cy="2060575"/>
          </a:xfrm>
          <a:prstGeom prst="line">
            <a:avLst/>
          </a:prstGeom>
          <a:noFill/>
          <a:ln w="57150" cap="sq">
            <a:solidFill>
              <a:srgbClr val="00B0F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17" name="Line 12"/>
          <p:cNvSpPr>
            <a:spLocks noChangeShapeType="1"/>
          </p:cNvSpPr>
          <p:nvPr/>
        </p:nvSpPr>
        <p:spPr bwMode="auto">
          <a:xfrm>
            <a:off x="3768725" y="2476500"/>
            <a:ext cx="2006600" cy="3381375"/>
          </a:xfrm>
          <a:prstGeom prst="line">
            <a:avLst/>
          </a:prstGeom>
          <a:noFill/>
          <a:ln w="57150" cap="sq">
            <a:solidFill>
              <a:srgbClr val="00B0F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18" name="AutoShape 13"/>
          <p:cNvSpPr>
            <a:spLocks noChangeArrowheads="1"/>
          </p:cNvSpPr>
          <p:nvPr/>
        </p:nvSpPr>
        <p:spPr bwMode="auto">
          <a:xfrm>
            <a:off x="2022475" y="6092825"/>
            <a:ext cx="3629025" cy="576263"/>
          </a:xfrm>
          <a:prstGeom prst="wedgeRectCallout">
            <a:avLst>
              <a:gd name="adj1" fmla="val -8630"/>
              <a:gd name="adj2" fmla="val -114315"/>
            </a:avLst>
          </a:prstGeom>
          <a:solidFill>
            <a:schemeClr val="accent6">
              <a:lumMod val="50000"/>
            </a:schemeClr>
          </a:solidFill>
          <a:ln w="12700" cap="sq">
            <a:solidFill>
              <a:schemeClr val="bg2"/>
            </a:solidFill>
            <a:miter lim="800000"/>
            <a:headEnd type="none" w="sm" len="sm"/>
            <a:tailEnd type="none" w="sm" len="sm"/>
          </a:ln>
          <a:effectLst/>
        </p:spPr>
        <p:txBody>
          <a:bodyPr/>
          <a:lstStyle/>
          <a:p>
            <a:pPr algn="ctr">
              <a:defRPr/>
            </a:pPr>
            <a:r>
              <a:rPr lang="ja-JP" altLang="en-US" sz="2800" b="1" dirty="0">
                <a:solidFill>
                  <a:schemeClr val="accent6">
                    <a:lumMod val="40000"/>
                    <a:lumOff val="60000"/>
                  </a:schemeClr>
                </a:solidFill>
                <a:effectLst>
                  <a:outerShdw blurRad="38100" dist="38100" dir="2700000" algn="tl">
                    <a:srgbClr val="FFFFFF"/>
                  </a:outerShdw>
                </a:effectLst>
                <a:latin typeface="ＤＦＧPOPミックスW4" pitchFamily="50" charset="-128"/>
                <a:ea typeface="ＤＦＧPOPミックスW4" pitchFamily="50" charset="-128"/>
              </a:rPr>
              <a:t>タバコによるストレス</a:t>
            </a:r>
          </a:p>
        </p:txBody>
      </p:sp>
      <p:sp>
        <p:nvSpPr>
          <p:cNvPr id="19" name="Text Box 14"/>
          <p:cNvSpPr txBox="1">
            <a:spLocks noChangeArrowheads="1"/>
          </p:cNvSpPr>
          <p:nvPr/>
        </p:nvSpPr>
        <p:spPr bwMode="auto">
          <a:xfrm>
            <a:off x="539750" y="2295525"/>
            <a:ext cx="614363" cy="2646363"/>
          </a:xfrm>
          <a:prstGeom prst="rect">
            <a:avLst/>
          </a:prstGeom>
          <a:noFill/>
          <a:ln w="9525">
            <a:noFill/>
            <a:miter lim="800000"/>
            <a:headEnd/>
            <a:tailEnd/>
          </a:ln>
          <a:effectLst/>
        </p:spPr>
        <p:txBody>
          <a:bodyPr vert="eaVert" wrap="none">
            <a:spAutoFit/>
          </a:bodyPr>
          <a:lstStyle/>
          <a:p>
            <a:pPr algn="ctr">
              <a:defRPr/>
            </a:pPr>
            <a:r>
              <a:rPr lang="ja-JP" altLang="en-US" sz="2800" dirty="0">
                <a:effectLst>
                  <a:outerShdw blurRad="38100" dist="38100" dir="2700000" algn="tl">
                    <a:srgbClr val="C0C0C0"/>
                  </a:outerShdw>
                </a:effectLst>
                <a:latin typeface="ＤＦＧPOPミックスW4" pitchFamily="50" charset="-128"/>
                <a:ea typeface="ＤＦＧPOPミックスW4" pitchFamily="50" charset="-128"/>
              </a:rPr>
              <a:t>ニコチン血中濃度</a:t>
            </a:r>
          </a:p>
        </p:txBody>
      </p:sp>
      <p:sp>
        <p:nvSpPr>
          <p:cNvPr id="20" name="Text Box 15"/>
          <p:cNvSpPr txBox="1">
            <a:spLocks noChangeArrowheads="1"/>
          </p:cNvSpPr>
          <p:nvPr/>
        </p:nvSpPr>
        <p:spPr bwMode="auto">
          <a:xfrm>
            <a:off x="6875463" y="2112963"/>
            <a:ext cx="1873250" cy="46196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ja-JP" altLang="en-US" sz="2400" b="1" dirty="0">
                <a:effectLst>
                  <a:outerShdw blurRad="38100" dist="38100" dir="2700000" algn="tl">
                    <a:srgbClr val="C0C0C0"/>
                  </a:outerShdw>
                </a:effectLst>
                <a:latin typeface="ＤＦＧPOPミックスW4" pitchFamily="50" charset="-128"/>
                <a:ea typeface="ＤＦＧPOPミックスW4" pitchFamily="50" charset="-128"/>
              </a:rPr>
              <a:t>←いい気持</a:t>
            </a:r>
            <a:endParaRPr lang="ja-JP" altLang="en-US" sz="2400" b="1" dirty="0">
              <a:effectLst>
                <a:outerShdw blurRad="38100" dist="38100" dir="2700000" algn="tl">
                  <a:srgbClr val="C0C0C0"/>
                </a:outerShdw>
              </a:effectLst>
              <a:latin typeface="ＤＦＧPOPミックスW4" pitchFamily="50" charset="-128"/>
              <a:ea typeface="ＤＦＧPOPミックスW4" pitchFamily="50" charset="-128"/>
            </a:endParaRPr>
          </a:p>
        </p:txBody>
      </p:sp>
      <p:sp>
        <p:nvSpPr>
          <p:cNvPr id="21" name="Text Box 16"/>
          <p:cNvSpPr txBox="1">
            <a:spLocks noChangeArrowheads="1"/>
          </p:cNvSpPr>
          <p:nvPr/>
        </p:nvSpPr>
        <p:spPr bwMode="auto">
          <a:xfrm>
            <a:off x="6816725" y="4202113"/>
            <a:ext cx="221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ja-JP" altLang="en-US" sz="2400" b="1">
                <a:latin typeface="ＤＦＧPOPミックスW4"/>
                <a:ea typeface="ＤＦＧPOPミックスW4"/>
                <a:cs typeface="ＤＦＧPOPミックスW4"/>
              </a:rPr>
              <a:t>←いやな気持</a:t>
            </a:r>
          </a:p>
        </p:txBody>
      </p:sp>
      <p:sp>
        <p:nvSpPr>
          <p:cNvPr id="22" name="AutoShape 17"/>
          <p:cNvSpPr>
            <a:spLocks noChangeArrowheads="1"/>
          </p:cNvSpPr>
          <p:nvPr/>
        </p:nvSpPr>
        <p:spPr bwMode="auto">
          <a:xfrm>
            <a:off x="6372225" y="5876925"/>
            <a:ext cx="2232025" cy="576263"/>
          </a:xfrm>
          <a:prstGeom prst="wedgeRoundRectCallout">
            <a:avLst>
              <a:gd name="adj1" fmla="val -50497"/>
              <a:gd name="adj2" fmla="val -127917"/>
              <a:gd name="adj3" fmla="val 16667"/>
            </a:avLst>
          </a:prstGeom>
          <a:solidFill>
            <a:schemeClr val="bg1"/>
          </a:solidFill>
          <a:ln w="9525">
            <a:solidFill>
              <a:schemeClr val="tx1"/>
            </a:solidFill>
            <a:miter lim="800000"/>
            <a:headEnd/>
            <a:tailEnd/>
          </a:ln>
          <a:effectLst/>
        </p:spPr>
        <p:txBody>
          <a:bodyPr/>
          <a:lstStyle/>
          <a:p>
            <a:pPr algn="ctr">
              <a:defRPr/>
            </a:pPr>
            <a:r>
              <a:rPr lang="ja-JP" altLang="en-US" sz="2400" b="1" dirty="0">
                <a:effectLst>
                  <a:outerShdw blurRad="38100" dist="38100" dir="2700000" algn="tl">
                    <a:srgbClr val="FFFFFF"/>
                  </a:outerShdw>
                </a:effectLst>
                <a:latin typeface="ＤＦＧPOPミックスW4" pitchFamily="50" charset="-128"/>
                <a:ea typeface="ＤＦＧPOPミックスW4" pitchFamily="50" charset="-128"/>
              </a:rPr>
              <a:t>朝</a:t>
            </a:r>
            <a:r>
              <a:rPr lang="ja-JP" altLang="en-US" sz="2400" b="1" dirty="0">
                <a:effectLst>
                  <a:outerShdw blurRad="38100" dist="38100" dir="2700000" algn="tl">
                    <a:srgbClr val="FFFFFF"/>
                  </a:outerShdw>
                </a:effectLst>
                <a:latin typeface="ＤＦＧPOPミックスW4" pitchFamily="50" charset="-128"/>
                <a:ea typeface="ＤＦＧPOPミックスW4" pitchFamily="50" charset="-128"/>
              </a:rPr>
              <a:t>、起きてすぐ</a:t>
            </a:r>
            <a:endParaRPr lang="ja-JP" altLang="en-US" sz="2400" b="1" dirty="0">
              <a:effectLst>
                <a:outerShdw blurRad="38100" dist="38100" dir="2700000" algn="tl">
                  <a:srgbClr val="FFFFFF"/>
                </a:outerShdw>
              </a:effectLst>
              <a:latin typeface="ＤＦＧPOPミックスW4" pitchFamily="50" charset="-128"/>
              <a:ea typeface="ＤＦＧPOPミックスW4" pitchFamily="50" charset="-128"/>
            </a:endParaRPr>
          </a:p>
        </p:txBody>
      </p:sp>
      <p:sp>
        <p:nvSpPr>
          <p:cNvPr id="24" name="AutoShape 19"/>
          <p:cNvSpPr>
            <a:spLocks noChangeArrowheads="1"/>
          </p:cNvSpPr>
          <p:nvPr/>
        </p:nvSpPr>
        <p:spPr bwMode="auto">
          <a:xfrm rot="-2686921">
            <a:off x="3105150" y="1181100"/>
            <a:ext cx="955675" cy="933450"/>
          </a:xfrm>
          <a:prstGeom prst="plus">
            <a:avLst>
              <a:gd name="adj" fmla="val 39319"/>
            </a:avLst>
          </a:prstGeom>
          <a:solidFill>
            <a:srgbClr val="FF0000"/>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kumimoji="0" lang="ja-JP" altLang="en-US"/>
          </a:p>
        </p:txBody>
      </p:sp>
      <p:sp>
        <p:nvSpPr>
          <p:cNvPr id="25" name="角丸四角形 24"/>
          <p:cNvSpPr/>
          <p:nvPr/>
        </p:nvSpPr>
        <p:spPr bwMode="auto">
          <a:xfrm>
            <a:off x="4211638" y="1844675"/>
            <a:ext cx="18002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a:defRPr/>
            </a:pPr>
            <a:r>
              <a:rPr lang="ja-JP" altLang="en-US" sz="2400" dirty="0">
                <a:solidFill>
                  <a:srgbClr val="FF0000"/>
                </a:solidFill>
                <a:latin typeface="ＤＦＰPOPミックスW4" pitchFamily="50" charset="-128"/>
                <a:ea typeface="ＤＦＰPOPミックスW4" pitchFamily="50" charset="-128"/>
              </a:rPr>
              <a:t>タバコを</a:t>
            </a:r>
            <a:endParaRPr lang="en-US" altLang="ja-JP" sz="2400" dirty="0">
              <a:solidFill>
                <a:srgbClr val="FF0000"/>
              </a:solidFill>
              <a:latin typeface="ＤＦＰPOPミックスW4" pitchFamily="50" charset="-128"/>
              <a:ea typeface="ＤＦＰPOPミックスW4" pitchFamily="50" charset="-128"/>
            </a:endParaRPr>
          </a:p>
          <a:p>
            <a:pPr algn="ctr">
              <a:defRPr/>
            </a:pPr>
            <a:r>
              <a:rPr lang="ja-JP" altLang="en-US" sz="2400" dirty="0">
                <a:solidFill>
                  <a:srgbClr val="FF0000"/>
                </a:solidFill>
                <a:latin typeface="ＤＦＰPOPミックスW4" pitchFamily="50" charset="-128"/>
                <a:ea typeface="ＤＦＰPOPミックスW4" pitchFamily="50" charset="-128"/>
              </a:rPr>
              <a:t>吸わない人</a:t>
            </a:r>
          </a:p>
        </p:txBody>
      </p:sp>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09F01D-1FE0-4E56-9EDF-1A6C04F455B7}" type="slidenum">
              <a:rPr lang="ja-JP" altLang="en-US">
                <a:solidFill>
                  <a:srgbClr val="969696"/>
                </a:solidFill>
                <a:latin typeface="Tahoma" pitchFamily="34" charset="0"/>
              </a:rPr>
              <a:pPr eaLnBrk="1" hangingPunct="1"/>
              <a:t>5</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1000"/>
                                        <p:tgtEl>
                                          <p:spTgt spid="19"/>
                                        </p:tgtEl>
                                      </p:cBhvr>
                                    </p:animEffect>
                                  </p:childTnLst>
                                </p:cTn>
                              </p:par>
                            </p:childTnLst>
                          </p:cTn>
                        </p:par>
                        <p:par>
                          <p:cTn id="19" fill="hold" nodeType="afterGroup">
                            <p:stCondLst>
                              <p:cond delay="2000"/>
                            </p:stCondLst>
                            <p:childTnLst>
                              <p:par>
                                <p:cTn id="20" presetID="23" presetClass="entr" presetSubtype="27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2/3*#ppt_w"/>
                                          </p:val>
                                        </p:tav>
                                        <p:tav tm="100000">
                                          <p:val>
                                            <p:strVal val="#ppt_w"/>
                                          </p:val>
                                        </p:tav>
                                      </p:tavLst>
                                    </p:anim>
                                    <p:anim calcmode="lin" valueType="num">
                                      <p:cBhvr>
                                        <p:cTn id="23" dur="1000" fill="hold"/>
                                        <p:tgtEl>
                                          <p:spTgt spid="20"/>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3000"/>
                            </p:stCondLst>
                            <p:childTnLst>
                              <p:par>
                                <p:cTn id="25" presetID="23" presetClass="entr" presetSubtype="27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2/3*#ppt_w"/>
                                          </p:val>
                                        </p:tav>
                                        <p:tav tm="100000">
                                          <p:val>
                                            <p:strVal val="#ppt_w"/>
                                          </p:val>
                                        </p:tav>
                                      </p:tavLst>
                                    </p:anim>
                                    <p:anim calcmode="lin" valueType="num">
                                      <p:cBhvr>
                                        <p:cTn id="28" dur="1000" fill="hold"/>
                                        <p:tgtEl>
                                          <p:spTgt spid="21"/>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1000"/>
                                        <p:tgtEl>
                                          <p:spTgt spid="14"/>
                                        </p:tgtEl>
                                      </p:cBhvr>
                                    </p:animEffect>
                                  </p:childTnLst>
                                </p:cTn>
                              </p:par>
                            </p:childTnLst>
                          </p:cTn>
                        </p:par>
                        <p:par>
                          <p:cTn id="34" fill="hold" nodeType="afterGroup">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par>
                          <p:cTn id="38" fill="hold" nodeType="afterGroup">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1000"/>
                                        <p:tgtEl>
                                          <p:spTgt spid="16"/>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10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1000"/>
                                        <p:tgtEl>
                                          <p:spTgt spid="17"/>
                                        </p:tgtEl>
                                      </p:cBhvr>
                                    </p:animEffect>
                                  </p:childTnLst>
                                </p:cTn>
                              </p:par>
                            </p:childTnLst>
                          </p:cTn>
                        </p:par>
                        <p:par>
                          <p:cTn id="56" fill="hold" nodeType="afterGroup">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nodeType="afterGroup">
                            <p:stCondLst>
                              <p:cond delay="1500"/>
                            </p:stCondLst>
                            <p:childTnLst>
                              <p:par>
                                <p:cTn id="61" presetID="22" presetClass="entr" presetSubtype="4"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par>
                          <p:cTn id="64" fill="hold" nodeType="afterGroup">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par>
                          <p:cTn id="68" fill="hold" nodeType="afterGroup">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1000"/>
                                        <p:tgtEl>
                                          <p:spTgt spid="18"/>
                                        </p:tgtEl>
                                      </p:cBhvr>
                                    </p:animEffect>
                                  </p:childTnLst>
                                </p:cTn>
                              </p:par>
                            </p:childTnLst>
                          </p:cTn>
                        </p:par>
                        <p:par>
                          <p:cTn id="77" fill="hold" nodeType="afterGroup">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dissolve">
                                      <p:cBhvr>
                                        <p:cTn id="80" dur="1000"/>
                                        <p:tgtEl>
                                          <p:spTgt spid="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3</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2133600"/>
            <a:ext cx="8353425" cy="4464050"/>
          </a:xfrm>
        </p:spPr>
        <p:txBody>
          <a:bodyPr/>
          <a:lstStyle/>
          <a:p>
            <a:pPr marL="0" indent="0">
              <a:buFontTx/>
              <a:buNone/>
              <a:defRPr/>
            </a:pPr>
            <a:r>
              <a:rPr lang="ja-JP" altLang="ja-JP" sz="4000" dirty="0" smtClean="0">
                <a:cs typeface="+mn-cs"/>
              </a:rPr>
              <a:t>他人が吸ったタバコの煙を吸わされる「</a:t>
            </a:r>
            <a:r>
              <a:rPr lang="ja-JP" altLang="ja-JP" sz="4000" b="1" dirty="0" smtClean="0">
                <a:solidFill>
                  <a:schemeClr val="accent6">
                    <a:lumMod val="50000"/>
                  </a:schemeClr>
                </a:solidFill>
                <a:effectLst>
                  <a:outerShdw blurRad="38100" dist="38100" dir="2700000" algn="tl">
                    <a:srgbClr val="000000">
                      <a:alpha val="43137"/>
                    </a:srgbClr>
                  </a:outerShdw>
                </a:effectLst>
                <a:cs typeface="+mj-cs"/>
              </a:rPr>
              <a:t>受動喫煙</a:t>
            </a:r>
            <a:r>
              <a:rPr lang="ja-JP" altLang="ja-JP" sz="4000" dirty="0" smtClean="0">
                <a:cs typeface="+mn-cs"/>
              </a:rPr>
              <a:t>」でも肺がんにかかる</a:t>
            </a:r>
            <a:r>
              <a:rPr lang="ja-JP" altLang="en-US" sz="4000" dirty="0" smtClean="0">
                <a:cs typeface="+mn-cs"/>
              </a:rPr>
              <a:t>。</a:t>
            </a:r>
            <a:endParaRPr lang="en-US" altLang="ja-JP" sz="4000" dirty="0" smtClean="0">
              <a:cs typeface="+mn-cs"/>
            </a:endParaRPr>
          </a:p>
          <a:p>
            <a:pPr marL="2327275" indent="0">
              <a:lnSpc>
                <a:spcPct val="150000"/>
              </a:lnSpc>
              <a:buFontTx/>
              <a:buNone/>
              <a:defRPr/>
            </a:pPr>
            <a:r>
              <a:rPr lang="ja-JP" altLang="en-US" sz="4400" dirty="0">
                <a:cs typeface="+mn-cs"/>
              </a:rPr>
              <a:t>正しい</a:t>
            </a:r>
            <a:r>
              <a:rPr lang="en-US" altLang="ja-JP" sz="4400" dirty="0">
                <a:cs typeface="+mn-cs"/>
              </a:rPr>
              <a:t>	</a:t>
            </a:r>
            <a:r>
              <a:rPr lang="ja-JP" altLang="en-US" sz="4400" dirty="0">
                <a:cs typeface="+mn-cs"/>
              </a:rPr>
              <a:t>→</a:t>
            </a:r>
            <a:r>
              <a:rPr lang="en-US" altLang="ja-JP" sz="4400" dirty="0">
                <a:cs typeface="+mn-cs"/>
              </a:rPr>
              <a:t>	</a:t>
            </a:r>
            <a:r>
              <a:rPr lang="ja-JP" altLang="en-US" sz="4400" dirty="0">
                <a:cs typeface="+mn-cs"/>
              </a:rPr>
              <a:t>○</a:t>
            </a:r>
            <a:endParaRPr lang="en-US" altLang="ja-JP" sz="4400" dirty="0">
              <a:cs typeface="+mn-cs"/>
            </a:endParaRPr>
          </a:p>
          <a:p>
            <a:pPr marL="2327275" indent="0">
              <a:lnSpc>
                <a:spcPct val="150000"/>
              </a:lnSpc>
              <a:buFontTx/>
              <a:buNone/>
              <a:defRPr/>
            </a:pPr>
            <a:r>
              <a:rPr lang="ja-JP" altLang="en-US" sz="4400" dirty="0">
                <a:cs typeface="+mn-cs"/>
              </a:rPr>
              <a:t>間違い</a:t>
            </a:r>
            <a:r>
              <a:rPr lang="en-US" altLang="ja-JP" sz="4400" dirty="0">
                <a:cs typeface="+mn-cs"/>
              </a:rPr>
              <a:t>	</a:t>
            </a:r>
            <a:r>
              <a:rPr lang="ja-JP" altLang="en-US" sz="4400" dirty="0">
                <a:cs typeface="+mn-cs"/>
              </a:rPr>
              <a:t>→</a:t>
            </a:r>
            <a:r>
              <a:rPr lang="en-US" altLang="ja-JP" sz="4400" dirty="0">
                <a:cs typeface="+mn-cs"/>
              </a:rPr>
              <a:t>	×</a:t>
            </a:r>
            <a:endParaRPr lang="en-US" altLang="ja-JP" sz="4000" dirty="0">
              <a:cs typeface="+mn-cs"/>
            </a:endParaRPr>
          </a:p>
          <a:p>
            <a:pPr>
              <a:buFontTx/>
              <a:buNone/>
              <a:defRPr/>
            </a:pPr>
            <a:endParaRPr lang="ja-JP" altLang="en-US"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482255-06ED-419A-9957-A3407D8D0456}" type="slidenum">
              <a:rPr lang="ja-JP" altLang="en-US">
                <a:solidFill>
                  <a:srgbClr val="969696"/>
                </a:solidFill>
                <a:latin typeface="Tahoma" pitchFamily="34" charset="0"/>
              </a:rPr>
              <a:pPr eaLnBrk="1" hangingPunct="1"/>
              <a:t>6</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7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100"/>
                                        <p:tgtEl>
                                          <p:spTgt spid="3">
                                            <p:txEl>
                                              <p:pRg st="0" end="0"/>
                                            </p:txEl>
                                          </p:spTgt>
                                        </p:tgtEl>
                                      </p:cBhvr>
                                    </p:animEffect>
                                  </p:childTnLst>
                                </p:cTn>
                              </p:par>
                              <p:par>
                                <p:cTn id="13" presetID="22" presetClass="entr" presetSubtype="8" fill="hold" grpId="0" nodeType="withEffect">
                                  <p:stCondLst>
                                    <p:cond delay="16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700"/>
                                        <p:tgtEl>
                                          <p:spTgt spid="3">
                                            <p:txEl>
                                              <p:pRg st="1" end="1"/>
                                            </p:txEl>
                                          </p:spTgt>
                                        </p:tgtEl>
                                      </p:cBhvr>
                                    </p:animEffect>
                                  </p:childTnLst>
                                </p:cTn>
                              </p:par>
                              <p:par>
                                <p:cTn id="16" presetID="22" presetClass="entr" presetSubtype="8" fill="hold" grpId="0" nodeType="withEffect">
                                  <p:stCondLst>
                                    <p:cond delay="21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6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ja-JP" altLang="en-US"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endParaRPr lang="ja-JP" altLang="en-US" dirty="0">
              <a:cs typeface="+mj-cs"/>
            </a:endParaRPr>
          </a:p>
        </p:txBody>
      </p:sp>
      <p:pic>
        <p:nvPicPr>
          <p:cNvPr id="4" name="Picture 2"/>
          <p:cNvPicPr>
            <a:picLocks noChangeAspect="1" noChangeArrowheads="1"/>
          </p:cNvPicPr>
          <p:nvPr/>
        </p:nvPicPr>
        <p:blipFill>
          <a:blip r:embed="rId3"/>
          <a:srcRect/>
          <a:stretch>
            <a:fillRect/>
          </a:stretch>
        </p:blipFill>
        <p:spPr bwMode="auto">
          <a:xfrm>
            <a:off x="460375" y="1700213"/>
            <a:ext cx="8286750" cy="4524375"/>
          </a:xfrm>
          <a:prstGeom prst="rect">
            <a:avLst/>
          </a:prstGeom>
          <a:noFill/>
          <a:effectLst>
            <a:outerShdw blurRad="63500" sx="102000" sy="102000" algn="ctr" rotWithShape="0">
              <a:prstClr val="black">
                <a:alpha val="40000"/>
              </a:prstClr>
            </a:outerShdw>
          </a:effectLst>
        </p:spPr>
      </p:pic>
      <p:sp>
        <p:nvSpPr>
          <p:cNvPr id="5" name="テキスト ボックス 4"/>
          <p:cNvSpPr txBox="1">
            <a:spLocks noChangeArrowheads="1"/>
          </p:cNvSpPr>
          <p:nvPr/>
        </p:nvSpPr>
        <p:spPr bwMode="auto">
          <a:xfrm>
            <a:off x="4424363" y="6383338"/>
            <a:ext cx="446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kumimoji="0" lang="en-US" altLang="ja-JP">
                <a:latin typeface="Tahoma" pitchFamily="34" charset="0"/>
                <a:cs typeface="Tahoma" pitchFamily="34" charset="0"/>
              </a:rPr>
              <a:t>Takeshi Hirayama: BMJ 282:183-5. 1981</a:t>
            </a:r>
            <a:endParaRPr lang="ja-JP" altLang="en-US">
              <a:latin typeface="Tahoma" pitchFamily="34" charset="0"/>
              <a:cs typeface="Tahoma" pitchFamily="34" charset="0"/>
            </a:endParaRPr>
          </a:p>
        </p:txBody>
      </p:sp>
      <p:sp>
        <p:nvSpPr>
          <p:cNvPr id="3" name="スライド番号プレースホルダー 2"/>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6673D7-39A1-4CA3-9307-EE4468CD68D5}" type="slidenum">
              <a:rPr lang="ja-JP" altLang="en-US">
                <a:solidFill>
                  <a:srgbClr val="969696"/>
                </a:solidFill>
                <a:latin typeface="Tahoma" pitchFamily="34" charset="0"/>
              </a:rPr>
              <a:pPr eaLnBrk="1" hangingPunct="1"/>
              <a:t>7</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76250"/>
            <a:ext cx="8064500" cy="508000"/>
          </a:xfrm>
        </p:spPr>
        <p:txBody>
          <a:bodyPr/>
          <a:lstStyle/>
          <a:p>
            <a:pPr>
              <a:defRPr/>
            </a:pPr>
            <a:r>
              <a:rPr lang="ja-JP" altLang="en-US" dirty="0" smtClean="0">
                <a:cs typeface="+mj-cs"/>
              </a:rPr>
              <a:t>第</a:t>
            </a:r>
            <a:r>
              <a:rPr lang="en-US" altLang="ja-JP" dirty="0" smtClean="0">
                <a:cs typeface="+mj-cs"/>
              </a:rPr>
              <a:t>4</a:t>
            </a:r>
            <a:r>
              <a:rPr lang="ja-JP" altLang="en-US" dirty="0" smtClean="0">
                <a:cs typeface="+mj-cs"/>
              </a:rPr>
              <a:t>問</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defRPr/>
            </a:pPr>
            <a:r>
              <a:rPr lang="ja-JP" altLang="en-US" sz="4000" dirty="0" smtClean="0">
                <a:cs typeface="+mn-cs"/>
              </a:rPr>
              <a:t>受動喫煙防止のためには、空気清浄機を使うのがよい。</a:t>
            </a:r>
            <a:endParaRPr lang="en-US" altLang="ja-JP" sz="4000" dirty="0" smtClean="0">
              <a:cs typeface="+mn-cs"/>
            </a:endParaRPr>
          </a:p>
          <a:p>
            <a:pPr>
              <a:buFontTx/>
              <a:buNone/>
              <a:defRPr/>
            </a:pPr>
            <a:endParaRPr lang="en-US" altLang="ja-JP" sz="4000" dirty="0" smtClean="0">
              <a:cs typeface="+mn-cs"/>
            </a:endParaRPr>
          </a:p>
          <a:p>
            <a:pPr marL="2327275" indent="0">
              <a:lnSpc>
                <a:spcPct val="150000"/>
              </a:lnSpc>
              <a:buFontTx/>
              <a:buNone/>
              <a:defRPr/>
            </a:pPr>
            <a:r>
              <a:rPr lang="ja-JP" altLang="en-US" sz="4400" dirty="0">
                <a:cs typeface="+mn-cs"/>
              </a:rPr>
              <a:t>正しい</a:t>
            </a:r>
            <a:r>
              <a:rPr lang="en-US" altLang="ja-JP" sz="4400" dirty="0">
                <a:cs typeface="+mn-cs"/>
              </a:rPr>
              <a:t>	</a:t>
            </a:r>
            <a:r>
              <a:rPr lang="ja-JP" altLang="en-US" sz="4400" dirty="0">
                <a:cs typeface="+mn-cs"/>
              </a:rPr>
              <a:t>→</a:t>
            </a:r>
            <a:r>
              <a:rPr lang="en-US" altLang="ja-JP" sz="4400" dirty="0">
                <a:cs typeface="+mn-cs"/>
              </a:rPr>
              <a:t>	</a:t>
            </a:r>
            <a:r>
              <a:rPr lang="ja-JP" altLang="en-US" sz="4400" dirty="0">
                <a:cs typeface="+mn-cs"/>
              </a:rPr>
              <a:t>○</a:t>
            </a:r>
            <a:endParaRPr lang="en-US" altLang="ja-JP" sz="4400" dirty="0">
              <a:cs typeface="+mn-cs"/>
            </a:endParaRPr>
          </a:p>
          <a:p>
            <a:pPr marL="2327275" indent="0">
              <a:lnSpc>
                <a:spcPct val="150000"/>
              </a:lnSpc>
              <a:buFontTx/>
              <a:buNone/>
              <a:defRPr/>
            </a:pPr>
            <a:r>
              <a:rPr lang="ja-JP" altLang="en-US" sz="4400" dirty="0">
                <a:cs typeface="+mn-cs"/>
              </a:rPr>
              <a:t>間違い</a:t>
            </a:r>
            <a:r>
              <a:rPr lang="en-US" altLang="ja-JP" sz="4400" dirty="0">
                <a:cs typeface="+mn-cs"/>
              </a:rPr>
              <a:t>	</a:t>
            </a:r>
            <a:r>
              <a:rPr lang="ja-JP" altLang="en-US" sz="4400" dirty="0">
                <a:cs typeface="+mn-cs"/>
              </a:rPr>
              <a:t>→</a:t>
            </a:r>
            <a:r>
              <a:rPr lang="en-US" altLang="ja-JP" sz="4400" dirty="0">
                <a:cs typeface="+mn-cs"/>
              </a:rPr>
              <a:t>	×</a:t>
            </a:r>
            <a:endParaRPr lang="en-US" altLang="ja-JP" sz="4000" dirty="0">
              <a:cs typeface="+mn-cs"/>
            </a:endParaRPr>
          </a:p>
        </p:txBody>
      </p:sp>
      <p:sp>
        <p:nvSpPr>
          <p:cNvPr id="4" name="スライド番号プレースホルダー 3"/>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26517D-004E-43DA-99A2-E3245C8EAEFE}" type="slidenum">
              <a:rPr lang="ja-JP" altLang="en-US">
                <a:solidFill>
                  <a:srgbClr val="969696"/>
                </a:solidFill>
                <a:latin typeface="Tahoma" pitchFamily="34" charset="0"/>
              </a:rPr>
              <a:pPr eaLnBrk="1" hangingPunct="1"/>
              <a:t>8</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2" presetClass="entr" presetSubtype="8" fill="hold" grpId="0" nodeType="withEffect">
                                  <p:stCondLst>
                                    <p:cond delay="6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18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6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ln>
            <a:miter lim="800000"/>
            <a:headEnd/>
            <a:tailEnd/>
          </a:ln>
        </p:spPr>
        <p:txBody>
          <a:bodyPr/>
          <a:lstStyle/>
          <a:p>
            <a:pPr>
              <a:defRPr/>
            </a:pPr>
            <a:r>
              <a:rPr lang="ja-JP" altLang="en-US" dirty="0" smtClean="0">
                <a:cs typeface="+mj-cs"/>
              </a:rPr>
              <a:t>正解は　</a:t>
            </a:r>
            <a:r>
              <a:rPr lang="en-US" altLang="ja-JP" sz="7200" b="0" dirty="0" smtClean="0">
                <a:ln w="18415" cmpd="sng">
                  <a:solidFill>
                    <a:srgbClr val="FFFFFF"/>
                  </a:solidFill>
                  <a:prstDash val="solid"/>
                </a:ln>
                <a:solidFill>
                  <a:srgbClr val="FFFFFF"/>
                </a:solidFill>
                <a:effectLst>
                  <a:glow rad="101600">
                    <a:schemeClr val="accent4">
                      <a:satMod val="175000"/>
                      <a:alpha val="40000"/>
                    </a:schemeClr>
                  </a:glow>
                  <a:outerShdw blurRad="63500" dist="25400" dir="3600000" algn="tl" rotWithShape="0">
                    <a:srgbClr val="000000">
                      <a:alpha val="70000"/>
                    </a:srgbClr>
                  </a:outerShdw>
                </a:effectLst>
                <a:latin typeface="ＤＦＰロマン雪W9" pitchFamily="50" charset="-128"/>
                <a:ea typeface="ＤＦＰロマン雪W9" pitchFamily="50" charset="-128"/>
                <a:cs typeface="+mj-cs"/>
              </a:rPr>
              <a:t>× </a:t>
            </a:r>
            <a:endParaRPr lang="ja-JP" altLang="en-US" dirty="0">
              <a:cs typeface="+mj-cs"/>
            </a:endParaRPr>
          </a:p>
        </p:txBody>
      </p:sp>
      <p:sp>
        <p:nvSpPr>
          <p:cNvPr id="3" name="コンテンツ プレースホルダ 2"/>
          <p:cNvSpPr>
            <a:spLocks noGrp="1"/>
          </p:cNvSpPr>
          <p:nvPr>
            <p:ph idx="1"/>
          </p:nvPr>
        </p:nvSpPr>
        <p:spPr>
          <a:xfrm>
            <a:off x="539750" y="1989138"/>
            <a:ext cx="8353425" cy="4608512"/>
          </a:xfrm>
        </p:spPr>
        <p:txBody>
          <a:bodyPr/>
          <a:lstStyle/>
          <a:p>
            <a:pPr marL="0" indent="0">
              <a:buFontTx/>
              <a:buNone/>
            </a:pPr>
            <a:r>
              <a:rPr lang="ja-JP" altLang="en-US" sz="3600" b="1" smtClean="0">
                <a:latin typeface="ＤＦＰPOPミックスW4"/>
                <a:ea typeface="ＤＦＰPOPミックスW4"/>
              </a:rPr>
              <a:t>「一酸化炭素や発癌物質をはじめとするタバコ煙のほとんどの有害物質は、空気清浄機の排気口から周囲に強制的に拡散することになるため、かえって受動喫煙被害を大きくする恐れがある。」</a:t>
            </a:r>
            <a:r>
              <a:rPr lang="ja-JP" altLang="en-US" sz="3600" smtClean="0">
                <a:latin typeface="ＤＦＰPOPミックスW4"/>
                <a:ea typeface="ＤＦＰPOPミックスW4"/>
              </a:rPr>
              <a:t/>
            </a:r>
            <a:br>
              <a:rPr lang="ja-JP" altLang="en-US" sz="3600" smtClean="0">
                <a:latin typeface="ＤＦＰPOPミックスW4"/>
                <a:ea typeface="ＤＦＰPOPミックスW4"/>
              </a:rPr>
            </a:br>
            <a:endParaRPr lang="ja-JP" altLang="en-US" sz="3600" smtClean="0">
              <a:latin typeface="ＤＦＰPOPミックスW4"/>
              <a:ea typeface="ＤＦＰPOPミックスW4"/>
            </a:endParaRPr>
          </a:p>
        </p:txBody>
      </p:sp>
      <p:sp>
        <p:nvSpPr>
          <p:cNvPr id="4" name="テキスト ボックス 3"/>
          <p:cNvSpPr txBox="1">
            <a:spLocks noChangeArrowheads="1"/>
          </p:cNvSpPr>
          <p:nvPr/>
        </p:nvSpPr>
        <p:spPr bwMode="auto">
          <a:xfrm>
            <a:off x="1128713" y="6340475"/>
            <a:ext cx="790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kumimoji="0" lang="ja-JP" altLang="en-US" sz="2000">
                <a:latin typeface="ＭＳ Ｐゴシック" pitchFamily="50" charset="-128"/>
                <a:cs typeface="Tahoma" pitchFamily="34" charset="0"/>
              </a:rPr>
              <a:t>分煙効果判定基準策定検討会報告書</a:t>
            </a:r>
            <a:r>
              <a:rPr kumimoji="0" lang="en-US" altLang="ja-JP" sz="2000">
                <a:latin typeface="ＭＳ Ｐゴシック" pitchFamily="50" charset="-128"/>
                <a:cs typeface="Tahoma" pitchFamily="34" charset="0"/>
              </a:rPr>
              <a:t>(</a:t>
            </a:r>
            <a:r>
              <a:rPr kumimoji="0" lang="ja-JP" altLang="en-US" sz="2000">
                <a:latin typeface="ＭＳ Ｐゴシック" pitchFamily="50" charset="-128"/>
                <a:cs typeface="Tahoma" pitchFamily="34" charset="0"/>
              </a:rPr>
              <a:t>平成</a:t>
            </a:r>
            <a:r>
              <a:rPr kumimoji="0" lang="en-US" altLang="ja-JP" sz="2000">
                <a:latin typeface="ＭＳ Ｐゴシック" pitchFamily="50" charset="-128"/>
                <a:cs typeface="Tahoma" pitchFamily="34" charset="0"/>
              </a:rPr>
              <a:t>14</a:t>
            </a:r>
            <a:r>
              <a:rPr kumimoji="0" lang="ja-JP" altLang="en-US" sz="2000">
                <a:latin typeface="ＭＳ Ｐゴシック" pitchFamily="50" charset="-128"/>
                <a:cs typeface="Tahoma" pitchFamily="34" charset="0"/>
              </a:rPr>
              <a:t>年</a:t>
            </a:r>
            <a:r>
              <a:rPr kumimoji="0" lang="en-US" altLang="ja-JP" sz="2000">
                <a:latin typeface="ＭＳ Ｐゴシック" pitchFamily="50" charset="-128"/>
                <a:cs typeface="Tahoma" pitchFamily="34" charset="0"/>
              </a:rPr>
              <a:t>6</a:t>
            </a:r>
            <a:r>
              <a:rPr kumimoji="0" lang="ja-JP" altLang="en-US" sz="2000">
                <a:latin typeface="ＭＳ Ｐゴシック" pitchFamily="50" charset="-128"/>
                <a:cs typeface="Tahoma" pitchFamily="34" charset="0"/>
              </a:rPr>
              <a:t>月</a:t>
            </a:r>
            <a:r>
              <a:rPr kumimoji="0" lang="en-US" altLang="ja-JP" sz="2000">
                <a:latin typeface="ＭＳ Ｐゴシック" pitchFamily="50" charset="-128"/>
                <a:cs typeface="Tahoma" pitchFamily="34" charset="0"/>
              </a:rPr>
              <a:t>12</a:t>
            </a:r>
            <a:r>
              <a:rPr kumimoji="0" lang="ja-JP" altLang="en-US" sz="2000">
                <a:latin typeface="ＭＳ Ｐゴシック" pitchFamily="50" charset="-128"/>
                <a:cs typeface="Tahoma" pitchFamily="34" charset="0"/>
              </a:rPr>
              <a:t>日付</a:t>
            </a:r>
            <a:r>
              <a:rPr kumimoji="0" lang="en-US" altLang="ja-JP" sz="2000">
                <a:latin typeface="ＭＳ Ｐゴシック" pitchFamily="50" charset="-128"/>
                <a:cs typeface="Tahoma" pitchFamily="34" charset="0"/>
              </a:rPr>
              <a:t>)</a:t>
            </a:r>
            <a:r>
              <a:rPr kumimoji="0" lang="ja-JP" altLang="en-US" sz="2000">
                <a:latin typeface="ＭＳ Ｐゴシック" pitchFamily="50" charset="-128"/>
                <a:cs typeface="Tahoma" pitchFamily="34" charset="0"/>
              </a:rPr>
              <a:t>厚生労働省</a:t>
            </a:r>
            <a:endParaRPr lang="ja-JP" altLang="en-US" sz="2000">
              <a:latin typeface="ＭＳ Ｐゴシック" pitchFamily="50" charset="-128"/>
              <a:cs typeface="Tahoma" pitchFamily="34" charset="0"/>
            </a:endParaRPr>
          </a:p>
        </p:txBody>
      </p:sp>
      <p:sp>
        <p:nvSpPr>
          <p:cNvPr id="5" name="スライド番号プレースホルダー 4"/>
          <p:cNvSpPr>
            <a:spLocks noGrp="1"/>
          </p:cNvSpPr>
          <p:nvPr>
            <p:ph type="sldNum"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521D74-53F5-4758-AF20-891E5827682E}" type="slidenum">
              <a:rPr lang="ja-JP" altLang="en-US">
                <a:solidFill>
                  <a:srgbClr val="969696"/>
                </a:solidFill>
                <a:latin typeface="Tahoma" pitchFamily="34" charset="0"/>
              </a:rPr>
              <a:pPr eaLnBrk="1" hangingPunct="1"/>
              <a:t>9</a:t>
            </a:fld>
            <a:endParaRPr lang="ja-JP" altLang="en-US">
              <a:solidFill>
                <a:srgbClr val="969696"/>
              </a:solidFill>
              <a:latin typeface="Tahom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plate">
  <a:themeElements>
    <a:clrScheme name="template 2">
      <a:dk1>
        <a:srgbClr val="4D4D4D"/>
      </a:dk1>
      <a:lt1>
        <a:srgbClr val="FFFFFF"/>
      </a:lt1>
      <a:dk2>
        <a:srgbClr val="000000"/>
      </a:dk2>
      <a:lt2>
        <a:srgbClr val="B6C7E3"/>
      </a:lt2>
      <a:accent1>
        <a:srgbClr val="C6C5D5"/>
      </a:accent1>
      <a:accent2>
        <a:srgbClr val="CCD8EC"/>
      </a:accent2>
      <a:accent3>
        <a:srgbClr val="FFFFFF"/>
      </a:accent3>
      <a:accent4>
        <a:srgbClr val="404040"/>
      </a:accent4>
      <a:accent5>
        <a:srgbClr val="DFDFE7"/>
      </a:accent5>
      <a:accent6>
        <a:srgbClr val="B9C4D6"/>
      </a:accent6>
      <a:hlink>
        <a:srgbClr val="B9B8CC"/>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333333"/>
        </a:lt2>
        <a:accent1>
          <a:srgbClr val="4D4D4D"/>
        </a:accent1>
        <a:accent2>
          <a:srgbClr val="808080"/>
        </a:accent2>
        <a:accent3>
          <a:srgbClr val="FFFFFF"/>
        </a:accent3>
        <a:accent4>
          <a:srgbClr val="404040"/>
        </a:accent4>
        <a:accent5>
          <a:srgbClr val="B2B2B2"/>
        </a:accent5>
        <a:accent6>
          <a:srgbClr val="737373"/>
        </a:accent6>
        <a:hlink>
          <a:srgbClr val="C0C0C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B6C7E3"/>
        </a:lt2>
        <a:accent1>
          <a:srgbClr val="C6C5D5"/>
        </a:accent1>
        <a:accent2>
          <a:srgbClr val="CCD8EC"/>
        </a:accent2>
        <a:accent3>
          <a:srgbClr val="FFFFFF"/>
        </a:accent3>
        <a:accent4>
          <a:srgbClr val="404040"/>
        </a:accent4>
        <a:accent5>
          <a:srgbClr val="DFDFE7"/>
        </a:accent5>
        <a:accent6>
          <a:srgbClr val="B9C4D6"/>
        </a:accent6>
        <a:hlink>
          <a:srgbClr val="B9B8CC"/>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2631</TotalTime>
  <Words>1630</Words>
  <Application>Microsoft Office PowerPoint</Application>
  <PresentationFormat>画面に合わせる (4:3)</PresentationFormat>
  <Paragraphs>284</Paragraphs>
  <Slides>33</Slides>
  <Notes>33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33</vt:i4>
      </vt:variant>
    </vt:vector>
  </HeadingPairs>
  <TitlesOfParts>
    <vt:vector size="43" baseType="lpstr">
      <vt:lpstr>Arial</vt:lpstr>
      <vt:lpstr>ＤＦＰPOPミックスW4</vt:lpstr>
      <vt:lpstr>Tahoma</vt:lpstr>
      <vt:lpstr>ＭＳ Ｐゴシック</vt:lpstr>
      <vt:lpstr>ＤＦＧPOPミックスW4</vt:lpstr>
      <vt:lpstr>HGPｺﾞｼｯｸE</vt:lpstr>
      <vt:lpstr>ＭＳ Ｐ明朝</vt:lpstr>
      <vt:lpstr>template</vt:lpstr>
      <vt:lpstr>グラフ</vt:lpstr>
      <vt:lpstr>Microsoft Excel グラフ</vt:lpstr>
      <vt:lpstr>あきたタバコとりびあクイズ</vt:lpstr>
      <vt:lpstr>第1問</vt:lpstr>
      <vt:lpstr>正解は　× </vt:lpstr>
      <vt:lpstr>第2問</vt:lpstr>
      <vt:lpstr>正解は　×</vt:lpstr>
      <vt:lpstr>第3問</vt:lpstr>
      <vt:lpstr>正解は　○ </vt:lpstr>
      <vt:lpstr>第4問</vt:lpstr>
      <vt:lpstr>正解は　× </vt:lpstr>
      <vt:lpstr>第5問</vt:lpstr>
      <vt:lpstr>正解は　○</vt:lpstr>
      <vt:lpstr>第6問</vt:lpstr>
      <vt:lpstr>正解は　○</vt:lpstr>
      <vt:lpstr>第7問</vt:lpstr>
      <vt:lpstr>正解は　○ </vt:lpstr>
      <vt:lpstr>第8問</vt:lpstr>
      <vt:lpstr>正解は B ニコチン</vt:lpstr>
      <vt:lpstr>第9問</vt:lpstr>
      <vt:lpstr>正解は C 約13万人</vt:lpstr>
      <vt:lpstr>第10問</vt:lpstr>
      <vt:lpstr>正解は  A  日本</vt:lpstr>
      <vt:lpstr>第11問</vt:lpstr>
      <vt:lpstr>正解は  A  副流煙</vt:lpstr>
      <vt:lpstr>第12問</vt:lpstr>
      <vt:lpstr>正解は　C  260円</vt:lpstr>
      <vt:lpstr>第13問</vt:lpstr>
      <vt:lpstr>正解は　B  30％</vt:lpstr>
      <vt:lpstr>第14問</vt:lpstr>
      <vt:lpstr>正解は　A ナス科</vt:lpstr>
      <vt:lpstr>いよいよ 最後の１問 です！</vt:lpstr>
      <vt:lpstr>第15問</vt:lpstr>
      <vt:lpstr>正解は　C  ５分</vt:lpstr>
      <vt:lpstr>みんなが ずっと元気でいられますように！</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Hiro</dc:creator>
  <cp:lastModifiedBy>秋田県</cp:lastModifiedBy>
  <cp:revision>158</cp:revision>
  <cp:lastPrinted>2011-11-27T12:35:43Z</cp:lastPrinted>
  <dcterms:created xsi:type="dcterms:W3CDTF">2011-09-21T15:15:02Z</dcterms:created>
  <dcterms:modified xsi:type="dcterms:W3CDTF">2013-05-23T08:03:08Z</dcterms:modified>
</cp:coreProperties>
</file>